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8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9" r:id="rId12"/>
    <p:sldId id="270" r:id="rId13"/>
    <p:sldId id="272" r:id="rId14"/>
    <p:sldId id="273" r:id="rId15"/>
    <p:sldId id="274" r:id="rId16"/>
    <p:sldId id="271" r:id="rId17"/>
    <p:sldId id="275" r:id="rId18"/>
    <p:sldId id="276" r:id="rId19"/>
    <p:sldId id="277" r:id="rId20"/>
    <p:sldId id="278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2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2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600"/>
            </a:lvl6pPr>
          </a:lstStyle>
          <a:p>
            <a:pPr lvl="1"/>
            <a:r>
              <a:rPr lang="zh-TW" altLang="en-US" dirty="0" smtClean="0"/>
              <a:t>編輯母片文字樣式</a:t>
            </a:r>
          </a:p>
          <a:p>
            <a:pPr lvl="2"/>
            <a:r>
              <a:rPr lang="zh-TW" altLang="en-US" dirty="0" smtClean="0"/>
              <a:t>第二層</a:t>
            </a:r>
          </a:p>
          <a:p>
            <a:pPr lvl="3"/>
            <a:r>
              <a:rPr lang="zh-TW" altLang="en-US" dirty="0" smtClean="0"/>
              <a:t>第三層</a:t>
            </a:r>
          </a:p>
          <a:p>
            <a:pPr lvl="4"/>
            <a:r>
              <a:rPr lang="zh-TW" altLang="en-US" dirty="0" smtClean="0"/>
              <a:t>第四層</a:t>
            </a:r>
          </a:p>
          <a:p>
            <a:pPr lvl="5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8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2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0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7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4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58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6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/>
            <a:r>
              <a:rPr lang="zh-TW" altLang="en-US" dirty="0" smtClean="0"/>
              <a:t>編輯母片文字樣式</a:t>
            </a:r>
          </a:p>
          <a:p>
            <a:pPr lvl="2"/>
            <a:r>
              <a:rPr lang="zh-TW" altLang="en-US" dirty="0" smtClean="0"/>
              <a:t>第二層</a:t>
            </a:r>
          </a:p>
          <a:p>
            <a:pPr lvl="3"/>
            <a:r>
              <a:rPr lang="zh-TW" altLang="en-US" dirty="0" smtClean="0"/>
              <a:t>第三層</a:t>
            </a:r>
          </a:p>
          <a:p>
            <a:pPr lvl="4"/>
            <a:r>
              <a:rPr lang="zh-TW" altLang="en-US" dirty="0" smtClean="0"/>
              <a:t>第四層</a:t>
            </a:r>
          </a:p>
          <a:p>
            <a:pPr lvl="5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5A3075-02F2-466D-A244-9FD2B48F2713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8E5FCF-F758-46B3-A19D-5DCD1C7CAF2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SoCV</a:t>
            </a:r>
            <a:r>
              <a:rPr lang="en-US" altLang="zh-TW" dirty="0" smtClean="0"/>
              <a:t>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2017/06/02</a:t>
            </a:r>
          </a:p>
          <a:p>
            <a:r>
              <a:rPr lang="en-US" altLang="zh-TW" cap="none" dirty="0" smtClean="0"/>
              <a:t>music960633</a:t>
            </a:r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3935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block cubes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TW" dirty="0" smtClean="0"/>
              <a:t>SAT? [F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&amp; s’]</a:t>
            </a:r>
          </a:p>
          <a:p>
            <a:pPr lvl="1"/>
            <a:r>
              <a:rPr lang="en-US" altLang="zh-TW" dirty="0" smtClean="0"/>
              <a:t>How to query this using SAT solver?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9701" y="3078057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739854" y="3374270"/>
            <a:ext cx="2052035" cy="20041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F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1303341" y="3078057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688035" y="3374270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78307" y="4211395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9" name="橢圓 8"/>
          <p:cNvSpPr/>
          <p:nvPr/>
        </p:nvSpPr>
        <p:spPr>
          <a:xfrm>
            <a:off x="6034395" y="3374270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58314" y="3558620"/>
            <a:ext cx="219801" cy="1953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0" idx="2"/>
          </p:cNvCxnSpPr>
          <p:nvPr/>
        </p:nvCxnSpPr>
        <p:spPr>
          <a:xfrm flipH="1">
            <a:off x="2571910" y="3656309"/>
            <a:ext cx="3486404" cy="980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81185" y="3730516"/>
            <a:ext cx="62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95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block cubes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TW" dirty="0" smtClean="0"/>
              <a:t>SAT? [F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&amp; s’]</a:t>
            </a:r>
          </a:p>
          <a:p>
            <a:pPr lvl="1"/>
            <a:r>
              <a:rPr lang="en-US" altLang="zh-TW" dirty="0" err="1" smtClean="0"/>
              <a:t>Tr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Tseitin</a:t>
            </a:r>
            <a:r>
              <a:rPr lang="en-US" altLang="zh-TW" dirty="0" smtClean="0"/>
              <a:t> transform (</a:t>
            </a:r>
            <a:r>
              <a:rPr lang="en-US" altLang="zh-TW" dirty="0" err="1" smtClean="0"/>
              <a:t>addBoundedVerifyData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s’: use assumption</a:t>
            </a:r>
          </a:p>
          <a:p>
            <a:pPr lvl="2"/>
            <a:r>
              <a:rPr lang="en-US" altLang="zh-TW" dirty="0" smtClean="0"/>
              <a:t>assume (</a:t>
            </a:r>
            <a:r>
              <a:rPr lang="en-US" altLang="zh-TW" dirty="0" err="1" smtClean="0"/>
              <a:t>ab!c</a:t>
            </a:r>
            <a:r>
              <a:rPr lang="en-US" altLang="zh-TW" dirty="0" smtClean="0"/>
              <a:t>) -&gt; assume a’ = 1, assume b’ = 1, assume c’ = 0</a:t>
            </a:r>
          </a:p>
          <a:p>
            <a:pPr lvl="1"/>
            <a:r>
              <a:rPr lang="en-US" altLang="zh-TW" dirty="0" smtClean="0"/>
              <a:t>F</a:t>
            </a:r>
            <a:r>
              <a:rPr lang="en-US" altLang="zh-TW" baseline="-25000" dirty="0" smtClean="0"/>
              <a:t>1 </a:t>
            </a:r>
            <a:r>
              <a:rPr lang="en-US" altLang="zh-TW" dirty="0" smtClean="0"/>
              <a:t>: ???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How to constraint the states in different frames?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0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SAT in different frames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 1: every frame has one SAT solver, do not need to assume</a:t>
            </a:r>
          </a:p>
          <a:p>
            <a:r>
              <a:rPr lang="en-US" altLang="zh-TW" dirty="0" smtClean="0"/>
              <a:t>(not used in final project)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81340"/>
              </p:ext>
            </p:extLst>
          </p:nvPr>
        </p:nvGraphicFramePr>
        <p:xfrm>
          <a:off x="1097280" y="3165818"/>
          <a:ext cx="7827780" cy="201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9260">
                  <a:extLst>
                    <a:ext uri="{9D8B030D-6E8A-4147-A177-3AD203B41FA5}">
                      <a16:colId xmlns:a16="http://schemas.microsoft.com/office/drawing/2014/main" val="2223696250"/>
                    </a:ext>
                  </a:extLst>
                </a:gridCol>
                <a:gridCol w="2609260">
                  <a:extLst>
                    <a:ext uri="{9D8B030D-6E8A-4147-A177-3AD203B41FA5}">
                      <a16:colId xmlns:a16="http://schemas.microsoft.com/office/drawing/2014/main" val="3063371485"/>
                    </a:ext>
                  </a:extLst>
                </a:gridCol>
                <a:gridCol w="2609260">
                  <a:extLst>
                    <a:ext uri="{9D8B030D-6E8A-4147-A177-3AD203B41FA5}">
                      <a16:colId xmlns:a16="http://schemas.microsoft.com/office/drawing/2014/main" val="399312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0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No solver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1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solver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2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solver 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N/A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add clause (</a:t>
                      </a:r>
                      <a:r>
                        <a:rPr lang="en-US" altLang="zh-TW" sz="2400" dirty="0" err="1" smtClean="0"/>
                        <a:t>a+b+c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add clause (!a+!c)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add clause (</a:t>
                      </a:r>
                      <a:r>
                        <a:rPr lang="en-US" altLang="zh-TW" sz="2400" dirty="0" err="1" smtClean="0"/>
                        <a:t>a+d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add clause (</a:t>
                      </a:r>
                      <a:r>
                        <a:rPr lang="en-US" altLang="zh-TW" sz="2400" dirty="0" err="1" smtClean="0"/>
                        <a:t>a+b+c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add clause (!a+!c)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5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SAT in different frames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 2: use only one SAT solver (used in final project)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clause is only stored in the highest frame that has this clause</a:t>
            </a:r>
          </a:p>
          <a:p>
            <a:pPr lvl="1"/>
            <a:r>
              <a:rPr lang="en-US" altLang="zh-TW" dirty="0" smtClean="0"/>
              <a:t>assume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: assume all clauses in frame k ~ frame INF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How to assume a clause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94000"/>
              </p:ext>
            </p:extLst>
          </p:nvPr>
        </p:nvGraphicFramePr>
        <p:xfrm>
          <a:off x="1097280" y="3857414"/>
          <a:ext cx="8128000" cy="128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3696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33714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12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3763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Frame</a:t>
                      </a:r>
                      <a:r>
                        <a:rPr lang="en-US" altLang="zh-TW" sz="2400" baseline="0" dirty="0" smtClean="0"/>
                        <a:t> INF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N/A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a+d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a+b+c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(!a+!c)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5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SAT in different frames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Assume a clause: add an activation variable v</a:t>
            </a:r>
          </a:p>
          <a:p>
            <a:pPr lvl="1"/>
            <a:r>
              <a:rPr lang="en-US" altLang="zh-TW" dirty="0" smtClean="0"/>
              <a:t>activate the clause when v = 1</a:t>
            </a:r>
          </a:p>
          <a:p>
            <a:r>
              <a:rPr lang="en-US" altLang="zh-TW" dirty="0" smtClean="0"/>
              <a:t>Ex: assume (</a:t>
            </a:r>
            <a:r>
              <a:rPr lang="en-US" altLang="zh-TW" dirty="0" err="1" smtClean="0"/>
              <a:t>a+b+c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add clause (!</a:t>
            </a:r>
            <a:r>
              <a:rPr lang="en-US" altLang="zh-TW" dirty="0" err="1" smtClean="0">
                <a:solidFill>
                  <a:srgbClr val="FF0000"/>
                </a:solidFill>
              </a:rPr>
              <a:t>v+a+b+c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/>
              <a:t>see </a:t>
            </a:r>
            <a:r>
              <a:rPr lang="en-US" altLang="zh-TW" dirty="0" err="1"/>
              <a:t>blockCubeInSolver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Every frame has its own activation variable v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n</a:t>
            </a:r>
            <a:endParaRPr lang="en-US" altLang="zh-TW" baseline="-25000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assume </a:t>
            </a:r>
            <a:r>
              <a:rPr lang="en-US" altLang="zh-TW" dirty="0" err="1" smtClean="0">
                <a:solidFill>
                  <a:srgbClr val="FF0000"/>
                </a:solidFill>
              </a:rPr>
              <a:t>F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</a:rPr>
              <a:t>: assume </a:t>
            </a:r>
            <a:r>
              <a:rPr lang="en-US" altLang="zh-TW" dirty="0" err="1" smtClean="0">
                <a:solidFill>
                  <a:srgbClr val="FF0000"/>
                </a:solidFill>
              </a:rPr>
              <a:t>v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</a:rPr>
              <a:t>=v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k+1</a:t>
            </a:r>
            <a:r>
              <a:rPr lang="en-US" altLang="zh-TW" dirty="0" smtClean="0">
                <a:solidFill>
                  <a:srgbClr val="FF0000"/>
                </a:solidFill>
              </a:rPr>
              <a:t>=…=</a:t>
            </a:r>
            <a:r>
              <a:rPr lang="en-US" altLang="zh-TW" dirty="0" err="1" smtClean="0">
                <a:solidFill>
                  <a:srgbClr val="FF0000"/>
                </a:solidFill>
              </a:rPr>
              <a:t>v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en-US" altLang="zh-TW" dirty="0" smtClean="0"/>
              <a:t>see </a:t>
            </a:r>
            <a:r>
              <a:rPr lang="en-US" altLang="zh-TW" dirty="0" err="1" smtClean="0"/>
              <a:t>solveRelative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97280" y="2694949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 smtClean="0"/>
              <a:t>What you need to implement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5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38" y="466907"/>
            <a:ext cx="5797549" cy="5740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96993" y="3078051"/>
            <a:ext cx="3799267" cy="36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5754" y="4866068"/>
            <a:ext cx="2281707" cy="36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04537" y="3078051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SAT generalization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87671" y="486606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UNSAT generalization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SAT generalization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olver will assign each variable a value if SAT</a:t>
            </a:r>
          </a:p>
          <a:p>
            <a:pPr lvl="1"/>
            <a:r>
              <a:rPr lang="en-US" altLang="zh-TW" dirty="0" smtClean="0"/>
              <a:t>Try to make some latch to don’t care to expand the cube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see </a:t>
            </a:r>
            <a:r>
              <a:rPr lang="en-US" altLang="zh-TW" dirty="0" err="1" smtClean="0">
                <a:solidFill>
                  <a:srgbClr val="FF0000"/>
                </a:solidFill>
              </a:rPr>
              <a:t>ternarySimulation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0488" y="3420046"/>
            <a:ext cx="1674790" cy="26776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circuit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431003" y="372594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431003" y="420600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31003" y="468606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31002" y="516612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431001" y="5646181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435278" y="372594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435278" y="420600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435278" y="468606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435277" y="516612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435276" y="5646181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01518" y="354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01518" y="402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97280" y="450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98622" y="498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1518" y="5461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92562" y="354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92562" y="402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792562" y="5461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904899" y="3420046"/>
            <a:ext cx="1674790" cy="26776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circuit</a:t>
            </a:r>
            <a:endParaRPr lang="zh-TW" altLang="en-US" sz="24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5575414" y="372594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75414" y="420600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575414" y="468606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75413" y="516612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575412" y="5646181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79689" y="372594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579689" y="420600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7579689" y="468606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579688" y="5166122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79687" y="5646181"/>
            <a:ext cx="3294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45929" y="35412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45929" y="40213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241691" y="450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43033" y="498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45929" y="546151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936973" y="354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936973" y="402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936973" y="5461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向右箭號 47"/>
          <p:cNvSpPr/>
          <p:nvPr/>
        </p:nvSpPr>
        <p:spPr>
          <a:xfrm>
            <a:off x="4295601" y="4497864"/>
            <a:ext cx="6096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UNSAT generalization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Not all variables in a cube is necessary for UNSAT</a:t>
            </a:r>
          </a:p>
          <a:p>
            <a:pPr lvl="2"/>
            <a:r>
              <a:rPr lang="en-US" altLang="zh-TW" dirty="0" smtClean="0"/>
              <a:t>We can use UNSAT core to do UNSAT generalization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see </a:t>
            </a:r>
            <a:r>
              <a:rPr lang="en-US" altLang="zh-TW" dirty="0" err="1" smtClean="0">
                <a:solidFill>
                  <a:srgbClr val="FF0000"/>
                </a:solidFill>
              </a:rPr>
              <a:t>UNSATgeneralizationWithUNSATCore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The generalized cube cannot intersect with R</a:t>
            </a:r>
            <a:r>
              <a:rPr lang="en-US" altLang="zh-TW" baseline="-25000" dirty="0" smtClean="0"/>
              <a:t>0</a:t>
            </a:r>
          </a:p>
          <a:p>
            <a:pPr lvl="2"/>
            <a:r>
              <a:rPr lang="en-US" altLang="zh-TW" dirty="0" smtClean="0"/>
              <a:t>In the original implementation, if the generalized cube intersects with R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it will return the </a:t>
            </a:r>
            <a:r>
              <a:rPr lang="en-US" altLang="zh-TW" dirty="0" err="1" smtClean="0"/>
              <a:t>ungeneralized</a:t>
            </a:r>
            <a:r>
              <a:rPr lang="en-US" altLang="zh-TW" dirty="0" smtClean="0"/>
              <a:t> cube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ou can do better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class Value3</a:t>
            </a:r>
          </a:p>
          <a:p>
            <a:pPr lvl="2"/>
            <a:r>
              <a:rPr lang="en-US" altLang="zh-TW" dirty="0" smtClean="0"/>
              <a:t>faster operation</a:t>
            </a:r>
          </a:p>
          <a:p>
            <a:pPr marL="384048" lvl="2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class Cube</a:t>
            </a:r>
          </a:p>
          <a:p>
            <a:pPr lvl="2"/>
            <a:r>
              <a:rPr lang="en-US" altLang="zh-TW" dirty="0" smtClean="0"/>
              <a:t>Always allocate an array of size (# of latches) to store a cube</a:t>
            </a:r>
          </a:p>
          <a:p>
            <a:pPr lvl="3"/>
            <a:r>
              <a:rPr lang="en-US" altLang="zh-TW" dirty="0" smtClean="0"/>
              <a:t>A generalized cube may contain only a few latches</a:t>
            </a:r>
          </a:p>
          <a:p>
            <a:pPr lvl="2"/>
            <a:r>
              <a:rPr lang="en-US" altLang="zh-TW" dirty="0"/>
              <a:t>faster Cube::subsume() (ex: hash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Serious memory leak</a:t>
            </a:r>
          </a:p>
        </p:txBody>
      </p:sp>
    </p:spTree>
    <p:extLst>
      <p:ext uri="{BB962C8B-B14F-4D97-AF65-F5344CB8AC3E}">
        <p14:creationId xmlns:p14="http://schemas.microsoft.com/office/powerpoint/2010/main" val="24772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 Directed Reachability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I believe everyone has read the PDR paper</a:t>
            </a:r>
          </a:p>
          <a:p>
            <a:pPr lvl="1"/>
            <a:r>
              <a:rPr lang="en-US" altLang="zh-TW" dirty="0" smtClean="0"/>
              <a:t>If you still don’t understand PDR…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That is absolutely normal XD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Heuristics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Order </a:t>
            </a:r>
            <a:r>
              <a:rPr lang="en-US" altLang="zh-TW" dirty="0" smtClean="0"/>
              <a:t>of latches in ternary simulation</a:t>
            </a:r>
          </a:p>
          <a:p>
            <a:pPr lvl="1"/>
            <a:r>
              <a:rPr lang="en-US" altLang="zh-TW" dirty="0" smtClean="0"/>
              <a:t>Order of </a:t>
            </a:r>
            <a:r>
              <a:rPr lang="en-US" altLang="zh-TW" dirty="0" err="1" smtClean="0"/>
              <a:t>poped</a:t>
            </a:r>
            <a:r>
              <a:rPr lang="en-US" altLang="zh-TW" dirty="0" smtClean="0"/>
              <a:t> cubes in </a:t>
            </a:r>
            <a:r>
              <a:rPr lang="en-US" altLang="zh-TW" dirty="0" err="1" smtClean="0"/>
              <a:t>recursiveBlockCube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urrently only sort by timeframe</a:t>
            </a:r>
          </a:p>
          <a:p>
            <a:pPr lvl="2"/>
            <a:r>
              <a:rPr lang="en-US" altLang="zh-TW" dirty="0" smtClean="0"/>
              <a:t>sort by something else when timeframes are the same?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7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Run score is evaluated similar to HW5</a:t>
            </a:r>
          </a:p>
          <a:p>
            <a:pPr lvl="1"/>
            <a:r>
              <a:rPr lang="en-US" altLang="zh-TW" dirty="0" smtClean="0"/>
              <a:t>If you implement something else that is not effective, you can comment them in the code and mention it in the report and presentation</a:t>
            </a:r>
          </a:p>
          <a:p>
            <a:pPr lvl="2"/>
            <a:r>
              <a:rPr lang="en-US" altLang="zh-TW" dirty="0" smtClean="0"/>
              <a:t>Don’t claim an idea you didn’t implement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Please don’t turn in default code</a:t>
            </a:r>
          </a:p>
          <a:p>
            <a:pPr lvl="2"/>
            <a:r>
              <a:rPr lang="en-US" altLang="zh-TW" dirty="0"/>
              <a:t>You will get very low score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6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97280" y="2694949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 smtClean="0"/>
              <a:t>Have fun!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7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PDR overview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5 slides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057881" y="3271235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148034" y="3567448"/>
            <a:ext cx="2052035" cy="20041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F</a:t>
            </a:r>
            <a:r>
              <a:rPr lang="en-US" altLang="zh-TW" baseline="-25000" dirty="0" smtClean="0"/>
              <a:t>2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PDR frames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PDR maintains over-approximations of reachable states from previous timeframe</a:t>
            </a:r>
          </a:p>
          <a:p>
            <a:pPr lvl="1"/>
            <a:r>
              <a:rPr lang="en-US" altLang="zh-TW" dirty="0" smtClean="0"/>
              <a:t>Every frame except the last frame do not intersect with bad states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039" y="3271235"/>
            <a:ext cx="2524260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9855" y="3567448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938273" y="4842457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I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11521" y="3271235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96215" y="3567448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4986487" y="4404573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baseline="-25000" dirty="0" smtClean="0"/>
              <a:t>1</a:t>
            </a:r>
          </a:p>
          <a:p>
            <a:pPr algn="ctr"/>
            <a:endParaRPr lang="en-US" altLang="zh-TW" baseline="-25000" dirty="0" smtClean="0"/>
          </a:p>
          <a:p>
            <a:pPr algn="ctr"/>
            <a:endParaRPr lang="en-US" altLang="zh-TW" baseline="-25000" dirty="0"/>
          </a:p>
          <a:p>
            <a:pPr algn="ctr"/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284633" y="4842457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28" name="橢圓 27"/>
          <p:cNvSpPr/>
          <p:nvPr/>
        </p:nvSpPr>
        <p:spPr>
          <a:xfrm>
            <a:off x="9442575" y="3567448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8332847" y="4404573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baseline="-25000" dirty="0" smtClean="0"/>
              <a:t>1</a:t>
            </a:r>
          </a:p>
          <a:p>
            <a:pPr algn="ctr"/>
            <a:endParaRPr lang="en-US" altLang="zh-TW" baseline="-25000" dirty="0" smtClean="0"/>
          </a:p>
          <a:p>
            <a:pPr algn="ctr"/>
            <a:endParaRPr lang="en-US" altLang="zh-TW" baseline="-25000" dirty="0"/>
          </a:p>
          <a:p>
            <a:pPr algn="ctr"/>
            <a:endParaRPr lang="zh-TW" altLang="en-US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8630993" y="4842457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99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057881" y="2421230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78039" y="2421230"/>
            <a:ext cx="2524260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11521" y="2421230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PDR frames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PDR use CNF to represent frames, a clause in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must exist in F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148034" y="2717443"/>
            <a:ext cx="2052035" cy="20041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F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5" name="橢圓 4"/>
          <p:cNvSpPr/>
          <p:nvPr/>
        </p:nvSpPr>
        <p:spPr>
          <a:xfrm>
            <a:off x="1938273" y="3992452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I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986487" y="3554568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  <a:endParaRPr lang="en-US" altLang="zh-TW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5494" y="4976588"/>
            <a:ext cx="66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N/A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87108" y="4976588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a+b+c</a:t>
            </a:r>
            <a:r>
              <a:rPr lang="en-US" altLang="zh-TW" sz="2400" dirty="0" smtClean="0"/>
              <a:t>)(!a+!c)(</a:t>
            </a:r>
            <a:r>
              <a:rPr lang="en-US" altLang="zh-TW" sz="2400" dirty="0" err="1" smtClean="0"/>
              <a:t>a+d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58075" y="4976588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a+b+c</a:t>
            </a:r>
            <a:r>
              <a:rPr lang="en-US" altLang="zh-TW" sz="2400" dirty="0" smtClean="0"/>
              <a:t>)(!a+!c)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0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ecursively block cubes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If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intersects with bad states, we should block those states in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and recursively block cubes in previous frames</a:t>
            </a:r>
          </a:p>
          <a:p>
            <a:pPr lvl="1"/>
            <a:r>
              <a:rPr lang="en-US" altLang="zh-TW" dirty="0" smtClean="0"/>
              <a:t>Block cube (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) at frame k -&gt; add clause (!a+!b+!c) to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k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and all previous frames</a:t>
            </a:r>
            <a:endParaRPr lang="zh-TW" altLang="en-US" baseline="-25000" dirty="0"/>
          </a:p>
        </p:txBody>
      </p:sp>
      <p:sp>
        <p:nvSpPr>
          <p:cNvPr id="4" name="矩形 3"/>
          <p:cNvSpPr/>
          <p:nvPr/>
        </p:nvSpPr>
        <p:spPr>
          <a:xfrm>
            <a:off x="8057881" y="3580333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148034" y="3876546"/>
            <a:ext cx="2052035" cy="20041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F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1378039" y="3580333"/>
            <a:ext cx="2524260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985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938273" y="5151555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1521" y="3580333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09621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986487" y="4713671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13" name="橢圓 12"/>
          <p:cNvSpPr/>
          <p:nvPr/>
        </p:nvSpPr>
        <p:spPr>
          <a:xfrm>
            <a:off x="944257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9684053" y="4192370"/>
            <a:ext cx="219801" cy="1953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959002" y="4867246"/>
            <a:ext cx="274426" cy="2843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6" idx="2"/>
            <a:endCxn id="17" idx="6"/>
          </p:cNvCxnSpPr>
          <p:nvPr/>
        </p:nvCxnSpPr>
        <p:spPr>
          <a:xfrm flipH="1">
            <a:off x="6233428" y="4290059"/>
            <a:ext cx="3450625" cy="71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442892" y="4710471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SAT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39" idx="2"/>
            <a:endCxn id="26" idx="3"/>
          </p:cNvCxnSpPr>
          <p:nvPr/>
        </p:nvCxnSpPr>
        <p:spPr>
          <a:xfrm flipH="1">
            <a:off x="8083577" y="4132147"/>
            <a:ext cx="1408043" cy="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70982" y="3948282"/>
            <a:ext cx="8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UNSAT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17" idx="2"/>
            <a:endCxn id="29" idx="3"/>
          </p:cNvCxnSpPr>
          <p:nvPr/>
        </p:nvCxnSpPr>
        <p:spPr>
          <a:xfrm flipH="1" flipV="1">
            <a:off x="4722868" y="4878612"/>
            <a:ext cx="1236134" cy="130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910273" y="4693946"/>
            <a:ext cx="8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UNSAT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491620" y="4034458"/>
            <a:ext cx="219801" cy="1953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Propagate blocked cubes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After inserting a new frame, check all the cubes if they can be blocked in later frame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= F</a:t>
            </a:r>
            <a:r>
              <a:rPr lang="en-US" altLang="zh-TW" baseline="-25000" dirty="0" smtClean="0"/>
              <a:t>k+1</a:t>
            </a:r>
            <a:r>
              <a:rPr lang="en-US" altLang="zh-TW" dirty="0" smtClean="0"/>
              <a:t> for some k,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k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is an inductive invariant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57881" y="3580333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148034" y="4250028"/>
            <a:ext cx="1871729" cy="16306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F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1378039" y="3580333"/>
            <a:ext cx="2524260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985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938273" y="5151555"/>
            <a:ext cx="914400" cy="5151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1521" y="3580333"/>
            <a:ext cx="2537138" cy="2446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09621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986487" y="4713671"/>
            <a:ext cx="1545251" cy="1049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12" name="橢圓 11"/>
          <p:cNvSpPr/>
          <p:nvPr/>
        </p:nvSpPr>
        <p:spPr>
          <a:xfrm>
            <a:off x="9442575" y="3876546"/>
            <a:ext cx="946597" cy="540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454797" y="4350896"/>
            <a:ext cx="274426" cy="2843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329746" y="4384678"/>
            <a:ext cx="62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SAT?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22" idx="2"/>
          </p:cNvCxnSpPr>
          <p:nvPr/>
        </p:nvCxnSpPr>
        <p:spPr>
          <a:xfrm flipH="1">
            <a:off x="6096216" y="4493052"/>
            <a:ext cx="2710307" cy="745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806523" y="4350896"/>
            <a:ext cx="274426" cy="2843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68" y="144936"/>
            <a:ext cx="4994223" cy="60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97280" y="2694949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 smtClean="0"/>
              <a:t>Any questions so far?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9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732</Words>
  <Application>Microsoft Office PowerPoint</Application>
  <PresentationFormat>寬螢幕</PresentationFormat>
  <Paragraphs>165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新細明體</vt:lpstr>
      <vt:lpstr>Calibri</vt:lpstr>
      <vt:lpstr>Calibri Light</vt:lpstr>
      <vt:lpstr>回顧</vt:lpstr>
      <vt:lpstr>SoCV Final Project</vt:lpstr>
      <vt:lpstr>Property Directed Reachability</vt:lpstr>
      <vt:lpstr>PDR overview</vt:lpstr>
      <vt:lpstr>PDR frames</vt:lpstr>
      <vt:lpstr>PDR frames</vt:lpstr>
      <vt:lpstr>Recursively block cubes</vt:lpstr>
      <vt:lpstr>Propagate blocked cubes</vt:lpstr>
      <vt:lpstr>PowerPoint 簡報</vt:lpstr>
      <vt:lpstr>Any questions so far?</vt:lpstr>
      <vt:lpstr>Recursive block cubes</vt:lpstr>
      <vt:lpstr>Recursive block cubes</vt:lpstr>
      <vt:lpstr>Solving SAT in different frames</vt:lpstr>
      <vt:lpstr>Solving SAT in different frames</vt:lpstr>
      <vt:lpstr>Solving SAT in different frames</vt:lpstr>
      <vt:lpstr>What you need to implement</vt:lpstr>
      <vt:lpstr>PowerPoint 簡報</vt:lpstr>
      <vt:lpstr>SAT generalization</vt:lpstr>
      <vt:lpstr>UNSAT generalization</vt:lpstr>
      <vt:lpstr>Data structures</vt:lpstr>
      <vt:lpstr>Other Heuristics</vt:lpstr>
      <vt:lpstr>Grading policy</vt:lpstr>
      <vt:lpstr>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SoCV Final Project</dc:title>
  <dc:creator>music960633</dc:creator>
  <cp:lastModifiedBy>music960633</cp:lastModifiedBy>
  <cp:revision>50</cp:revision>
  <dcterms:created xsi:type="dcterms:W3CDTF">2017-06-01T12:50:30Z</dcterms:created>
  <dcterms:modified xsi:type="dcterms:W3CDTF">2017-06-02T02:57:27Z</dcterms:modified>
</cp:coreProperties>
</file>