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88C824-9148-49C6-84A8-70C71F9EC6A1}">
  <a:tblStyle styleId="{D888C824-9148-49C6-84A8-70C71F9EC6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68312" y="4893469"/>
            <a:ext cx="2133600" cy="141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893469"/>
            <a:ext cx="2895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893469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68312" y="789384"/>
            <a:ext cx="822960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68312" y="1413271"/>
            <a:ext cx="8135937" cy="33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68312" y="4893469"/>
            <a:ext cx="2133600" cy="141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893469"/>
            <a:ext cx="2895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893469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68312" y="789384"/>
            <a:ext cx="822960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68312" y="1413271"/>
            <a:ext cx="8135937" cy="33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68312" y="4893469"/>
            <a:ext cx="2133600" cy="141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893469"/>
            <a:ext cx="2895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893469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468312" y="4893469"/>
            <a:ext cx="2133600" cy="141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TW" sz="1800"/>
              <a:t>7</a:t>
            </a:r>
            <a:r>
              <a:rPr b="0" i="0" lang="zh-TW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zh-TW" sz="1800"/>
              <a:t>01</a:t>
            </a:r>
            <a:r>
              <a:rPr b="0" i="0" lang="zh-TW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/2018</a:t>
            </a:r>
            <a:endParaRPr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4893469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1371600" y="2063509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r06943082         </a:t>
            </a:r>
            <a:r>
              <a:rPr lang="zh-TW" sz="2400"/>
              <a:t>r06921061        r06921048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</a:t>
            </a:r>
            <a:r>
              <a:rPr lang="zh-TW"/>
              <a:t>彭</a:t>
            </a:r>
            <a:r>
              <a:rPr lang="zh-TW"/>
              <a:t>俊又         陳家暄        李友岐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523624" y="740075"/>
            <a:ext cx="5793730" cy="160565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Improve Floorplanning by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Reinforcement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68312" y="789384"/>
            <a:ext cx="82296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Q&amp;A</a:t>
            </a:r>
            <a:endParaRPr sz="3200"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68312" y="1413271"/>
            <a:ext cx="8136000" cy="337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425" y="2056725"/>
            <a:ext cx="21907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68312" y="789384"/>
            <a:ext cx="82296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</a:rPr>
              <a:t>Description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68300" y="1413275"/>
            <a:ext cx="8229600" cy="337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zh-TW" sz="1400"/>
              <a:t>In PA2:Floorplanning, we optimize the result by Simulated Annealing. </a:t>
            </a:r>
            <a:endParaRPr sz="1400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zh-TW" sz="1400"/>
              <a:t>However, randomly searching for a better neighborhood solution doesn’t seem to be efficient.</a:t>
            </a:r>
            <a:endParaRPr sz="1400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zh-TW" sz="1400"/>
              <a:t>Therefore, we try to apply Reinforcement Learning to this problem. </a:t>
            </a:r>
            <a:endParaRPr sz="1400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125" y="2571750"/>
            <a:ext cx="2204860" cy="19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649875" y="2571750"/>
            <a:ext cx="447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chemeClr val="lt1"/>
                </a:highlight>
              </a:rPr>
              <a:t>Cost = </a:t>
            </a:r>
            <a:r>
              <a:rPr lang="zh-TW" sz="2400">
                <a:highlight>
                  <a:schemeClr val="lt1"/>
                </a:highlight>
              </a:rPr>
              <a:t>αA+(1-</a:t>
            </a:r>
            <a:r>
              <a:rPr lang="zh-TW" sz="2400">
                <a:solidFill>
                  <a:schemeClr val="dk1"/>
                </a:solidFill>
                <a:highlight>
                  <a:schemeClr val="lt1"/>
                </a:highlight>
              </a:rPr>
              <a:t>α)W</a:t>
            </a:r>
            <a:endParaRPr sz="2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68312" y="789384"/>
            <a:ext cx="82296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Simulated Annealing</a:t>
            </a:r>
            <a:endParaRPr sz="3200"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68312" y="1413271"/>
            <a:ext cx="8136000" cy="337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575" y="1413275"/>
            <a:ext cx="4249325" cy="337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>
            <a:off x="2629975" y="2831825"/>
            <a:ext cx="31929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68312" y="789384"/>
            <a:ext cx="82296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B*-Tree Perturbation</a:t>
            </a:r>
            <a:endParaRPr sz="3200"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68312" y="1413271"/>
            <a:ext cx="8136000" cy="337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b="1" lang="zh-TW" sz="1400"/>
              <a:t>Op1:</a:t>
            </a:r>
            <a:r>
              <a:rPr lang="zh-TW" sz="1400"/>
              <a:t> rotate a macro (same tree topology) </a:t>
            </a:r>
            <a:endParaRPr sz="14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b="1" lang="zh-TW" sz="1400"/>
              <a:t>Op2:</a:t>
            </a:r>
            <a:r>
              <a:rPr lang="zh-TW" sz="1400"/>
              <a:t> delete &amp; insert </a:t>
            </a:r>
            <a:endParaRPr sz="14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b="1" lang="zh-TW" sz="1400"/>
              <a:t>Op3:</a:t>
            </a:r>
            <a:r>
              <a:rPr lang="zh-TW" sz="1400"/>
              <a:t> swap 2 nodes</a:t>
            </a:r>
            <a:endParaRPr sz="140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550" y="1559750"/>
            <a:ext cx="39557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68312" y="789384"/>
            <a:ext cx="82296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Approach</a:t>
            </a:r>
            <a:endParaRPr sz="3200"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68312" y="1413271"/>
            <a:ext cx="8136000" cy="337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212121"/>
                </a:solidFill>
              </a:rPr>
              <a:t>We compare the floorplanning results of two floorplanners. (</a:t>
            </a:r>
            <a:r>
              <a:rPr lang="zh-TW" sz="1200"/>
              <a:t>α = 0.5)</a:t>
            </a:r>
            <a:endParaRPr sz="1200">
              <a:solidFill>
                <a:srgbClr val="21212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AutoNum type="arabicPeriod"/>
            </a:pPr>
            <a:r>
              <a:rPr lang="zh-TW" sz="1400">
                <a:solidFill>
                  <a:srgbClr val="212121"/>
                </a:solidFill>
              </a:rPr>
              <a:t>Solving by SA with pre-tuned parameter. (</a:t>
            </a:r>
            <a:r>
              <a:rPr lang="zh-TW" sz="1400">
                <a:solidFill>
                  <a:srgbClr val="212121"/>
                </a:solidFill>
              </a:rPr>
              <a:t>33% for each operation )</a:t>
            </a:r>
            <a:endParaRPr sz="1400">
              <a:solidFill>
                <a:srgbClr val="21212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212121"/>
                </a:solidFill>
              </a:rPr>
              <a:t>  </a:t>
            </a:r>
            <a:r>
              <a:rPr lang="zh-TW" sz="1400">
                <a:solidFill>
                  <a:srgbClr val="212121"/>
                </a:solidFill>
              </a:rPr>
              <a:t>                          </a:t>
            </a:r>
            <a:endParaRPr sz="1400">
              <a:solidFill>
                <a:srgbClr val="21212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AutoNum type="arabicPeriod"/>
            </a:pPr>
            <a:r>
              <a:rPr lang="zh-TW" sz="1400">
                <a:solidFill>
                  <a:srgbClr val="212121"/>
                </a:solidFill>
              </a:rPr>
              <a:t>Solving by modifying SA algorithm by replacing the random-move-choose heuristic by RL algorithm and all the other parts remaining the same for fairness.</a:t>
            </a:r>
            <a:endParaRPr sz="1400">
              <a:solidFill>
                <a:srgbClr val="21212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212121"/>
                </a:solidFill>
              </a:rPr>
              <a:t>                                                      </a:t>
            </a:r>
            <a:endParaRPr sz="1400">
              <a:solidFill>
                <a:srgbClr val="21212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212121"/>
                </a:solidFill>
              </a:rPr>
              <a:t>                                                       </a:t>
            </a:r>
            <a:r>
              <a:rPr b="1" lang="zh-TW" sz="1000"/>
              <a:t> 	</a:t>
            </a:r>
            <a:endParaRPr sz="100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375" y="3006918"/>
            <a:ext cx="1832925" cy="16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972100" y="2812800"/>
            <a:ext cx="3222000" cy="15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000">
                <a:solidFill>
                  <a:schemeClr val="dk1"/>
                </a:solidFill>
              </a:rPr>
              <a:t> Parameters：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zh-TW" sz="1000">
                <a:solidFill>
                  <a:schemeClr val="dk1"/>
                </a:solidFill>
              </a:rPr>
              <a:t>deadspace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zh-TW" sz="1000">
                <a:solidFill>
                  <a:schemeClr val="dk1"/>
                </a:solidFill>
              </a:rPr>
              <a:t>max  Width	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zh-TW" sz="1000">
                <a:solidFill>
                  <a:schemeClr val="dk1"/>
                </a:solidFill>
              </a:rPr>
              <a:t>max  Heigth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zh-TW" sz="1000">
                <a:solidFill>
                  <a:schemeClr val="dk1"/>
                </a:solidFill>
              </a:rPr>
              <a:t>cool down times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zh-TW" sz="1000">
                <a:solidFill>
                  <a:schemeClr val="dk1"/>
                </a:solidFill>
              </a:rPr>
              <a:t>move history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68312" y="789384"/>
            <a:ext cx="82296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Experiment Results</a:t>
            </a:r>
            <a:endParaRPr sz="3200"/>
          </a:p>
        </p:txBody>
      </p:sp>
      <p:graphicFrame>
        <p:nvGraphicFramePr>
          <p:cNvPr id="113" name="Shape 113"/>
          <p:cNvGraphicFramePr/>
          <p:nvPr/>
        </p:nvGraphicFramePr>
        <p:xfrm>
          <a:off x="915950" y="16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{D888C824-9148-49C6-84A8-70C71F9EC6A1}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ami49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20900282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20798463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0.49%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xerox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10685270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10711632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-0.25%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ami33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695743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701885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-0.88%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apte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24625345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24334181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1.18%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hp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4967235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4871160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1.93%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68312" y="789384"/>
            <a:ext cx="82296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It’s hard to improve in this case</a:t>
            </a:r>
            <a:endParaRPr sz="3200"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325" y="1481225"/>
            <a:ext cx="4364375" cy="31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552150"/>
            <a:ext cx="2802050" cy="21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950" y="552144"/>
            <a:ext cx="2802050" cy="2101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7475" y="552138"/>
            <a:ext cx="2802050" cy="210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25" y="2724600"/>
            <a:ext cx="2802050" cy="2101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9950" y="2724600"/>
            <a:ext cx="2802050" cy="210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68312" y="789384"/>
            <a:ext cx="82296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Conclusion and Future Work</a:t>
            </a:r>
            <a:endParaRPr sz="3200"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68312" y="1413271"/>
            <a:ext cx="8136000" cy="337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>
              <a:spcBef>
                <a:spcPts val="64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Applying RL to choose move doesn’t improve the result significantly.</a:t>
            </a:r>
            <a:endParaRPr sz="1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64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Picking which move to apply has a little influence on the floorplan result.</a:t>
            </a:r>
            <a:endParaRPr sz="1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zh-TW" sz="1200"/>
              <a:t>  </a:t>
            </a:r>
            <a:endParaRPr sz="1200"/>
          </a:p>
          <a:p>
            <a:pPr indent="-304800" lvl="0" marL="457200" rtl="0">
              <a:spcBef>
                <a:spcPts val="64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Maybe the key is to pick the right macro to move, which can be our future work.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