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0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1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6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7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8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2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21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22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23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  <p:sldMasterId id="2147483695" r:id="rId5"/>
    <p:sldMasterId id="2147483701" r:id="rId6"/>
    <p:sldMasterId id="2147483713" r:id="rId7"/>
    <p:sldMasterId id="2147483725" r:id="rId8"/>
    <p:sldMasterId id="2147483730" r:id="rId9"/>
    <p:sldMasterId id="2147483736" r:id="rId10"/>
    <p:sldMasterId id="2147483748" r:id="rId11"/>
    <p:sldMasterId id="2147483760" r:id="rId12"/>
    <p:sldMasterId id="2147483765" r:id="rId13"/>
    <p:sldMasterId id="2147483771" r:id="rId14"/>
    <p:sldMasterId id="2147483783" r:id="rId15"/>
    <p:sldMasterId id="2147483795" r:id="rId16"/>
    <p:sldMasterId id="2147483800" r:id="rId17"/>
    <p:sldMasterId id="2147483812" r:id="rId18"/>
    <p:sldMasterId id="2147483824" r:id="rId19"/>
    <p:sldMasterId id="2147483829" r:id="rId20"/>
    <p:sldMasterId id="2147483835" r:id="rId21"/>
    <p:sldMasterId id="2147483847" r:id="rId22"/>
    <p:sldMasterId id="2147483859" r:id="rId23"/>
    <p:sldMasterId id="2147483864" r:id="rId24"/>
  </p:sldMasterIdLst>
  <p:handoutMasterIdLst>
    <p:handoutMasterId r:id="rId32"/>
  </p:handoutMasterIdLst>
  <p:sldIdLst>
    <p:sldId id="256" r:id="rId25"/>
    <p:sldId id="257" r:id="rId26"/>
    <p:sldId id="258" r:id="rId27"/>
    <p:sldId id="261" r:id="rId28"/>
    <p:sldId id="263" r:id="rId29"/>
    <p:sldId id="264" r:id="rId30"/>
    <p:sldId id="260" r:id="rId31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23F38-5E7C-4364-A3A4-5151C771D147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583B4-88D6-4228-ADAB-051224A52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12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2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013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2" y="6172202"/>
            <a:ext cx="1581876" cy="2596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9" tIns="25710" rIns="51419" bIns="25710">
            <a:spAutoFit/>
          </a:bodyPr>
          <a:lstStyle/>
          <a:p>
            <a:pPr eaLnBrk="0" hangingPunct="0"/>
            <a:r>
              <a:rPr kumimoji="0" lang="en-US" altLang="zh-TW" sz="135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35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35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35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35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35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35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35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35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35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35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35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3"/>
            <a:ext cx="7086600" cy="19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19" tIns="25710" rIns="51419" bIns="2571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9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013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013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7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788">
                <a:latin typeface="Arial" pitchFamily="34" charset="0"/>
                <a:ea typeface="新細明體" pitchFamily="18" charset="-120"/>
              </a:defRPr>
            </a:lvl1pPr>
          </a:lstStyle>
          <a:p>
            <a:fld id="{6AA581D9-554C-448A-9699-C16380EA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1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2272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661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051483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37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4229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487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4750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41628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7946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84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3712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816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967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276493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92639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2430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1853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10377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7525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531143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50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34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3848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5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7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6028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79059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98344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261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9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021518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9670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55106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93988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4687452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71881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45329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1318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2596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11638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790603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65098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7217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88742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4416777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06467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04447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39124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1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9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6363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94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32259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64787901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213506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8745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669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56193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31462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6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4993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741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95433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2678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15226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1065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34397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2504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3907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21197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2939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93028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49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0910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5815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80781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07032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91548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6985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246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9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1779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2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154276" y="6270170"/>
            <a:ext cx="632833" cy="2596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9" tIns="25710" rIns="51419" bIns="2571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CVSD</a:t>
            </a:r>
            <a:endParaRPr kumimoji="0" lang="en-US" altLang="zh-TW" sz="1350" b="0" i="1" u="none" strike="noStrike" kern="1200" cap="none" spc="0" normalizeH="0" baseline="0" noProof="0" dirty="0">
              <a:ln>
                <a:noFill/>
              </a:ln>
              <a:solidFill>
                <a:srgbClr val="CDD6FB"/>
              </a:solidFill>
              <a:effectLst/>
              <a:uLnTx/>
              <a:uFillTx/>
              <a:latin typeface="Arial Black" pitchFamily="34" charset="0"/>
              <a:ea typeface="新細明體"/>
              <a:cs typeface="+mn-cs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3"/>
            <a:ext cx="7086600" cy="26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19" tIns="25710" rIns="51419" bIns="2571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7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8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81383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350"/>
            </a:lvl1pPr>
            <a:lvl2pPr marL="304503" indent="-159842">
              <a:defRPr sz="1125"/>
            </a:lvl2pPr>
            <a:lvl3pPr marL="403622" indent="-127695">
              <a:defRPr sz="1013"/>
            </a:lvl3pPr>
            <a:lvl4pPr marL="506314" indent="-127695">
              <a:defRPr sz="900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350"/>
            </a:lvl1pPr>
            <a:lvl2pPr marL="304503" indent="-159842">
              <a:defRPr sz="1125"/>
            </a:lvl2pPr>
            <a:lvl3pPr marL="403622" indent="-127695">
              <a:defRPr sz="1013"/>
            </a:lvl3pPr>
            <a:lvl4pPr marL="506314" indent="-127695">
              <a:defRPr sz="900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3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2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091" indent="0">
              <a:buNone/>
              <a:defRPr sz="1013"/>
            </a:lvl2pPr>
            <a:lvl3pPr marL="514182" indent="0">
              <a:buNone/>
              <a:defRPr sz="900"/>
            </a:lvl3pPr>
            <a:lvl4pPr marL="771272" indent="0">
              <a:buNone/>
              <a:defRPr sz="788"/>
            </a:lvl4pPr>
            <a:lvl5pPr marL="1028364" indent="0">
              <a:buNone/>
              <a:defRPr sz="788"/>
            </a:lvl5pPr>
            <a:lvl6pPr marL="1285454" indent="0">
              <a:buNone/>
              <a:defRPr sz="788"/>
            </a:lvl6pPr>
            <a:lvl7pPr marL="1542545" indent="0">
              <a:buNone/>
              <a:defRPr sz="788"/>
            </a:lvl7pPr>
            <a:lvl8pPr marL="1799636" indent="0">
              <a:buNone/>
              <a:defRPr sz="788"/>
            </a:lvl8pPr>
            <a:lvl9pPr marL="2056727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7720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08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pp. </a:t>
            </a:r>
            <a:fld id="{29AAF933-22BE-4849-8C8D-BCE2D4C97188}" type="slidenum"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An-Yeu Wu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W1: DSD Course Overview 2015.2.25</a:t>
            </a:r>
            <a:endParaRPr kumimoji="0" lang="en-US" altLang="zh-TW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75602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pp. </a:t>
            </a:r>
            <a:fld id="{0E9F9329-BF48-462E-A0C2-70653A4F0C58}" type="slidenum"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An-Yeu Wu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W1: DSD Course Overview 2015.2.25</a:t>
            </a:r>
            <a:endParaRPr kumimoji="0" lang="en-US" altLang="zh-TW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2023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400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3810000" cy="2400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pp. </a:t>
            </a:r>
            <a:fld id="{5ED76E32-A5CF-48EF-A2E8-6892570B05E1}" type="slidenum"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An-Yeu Wu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W1: DSD Course Overview 2015.2.25</a:t>
            </a:r>
            <a:endParaRPr kumimoji="0" lang="en-US" altLang="zh-TW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709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863211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2012/11/01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8836AD-D636-4DB5-A43D-A4AC1A3F3A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CVSD 2012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05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9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54180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13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8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88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11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102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9000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15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20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2" y="2362204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35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675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9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3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350"/>
            </a:lvl1pPr>
            <a:lvl2pPr marL="304503" indent="-159842">
              <a:defRPr sz="1125"/>
            </a:lvl2pPr>
            <a:lvl3pPr marL="403622" indent="-127695">
              <a:defRPr sz="1013"/>
            </a:lvl3pPr>
            <a:lvl4pPr marL="506314" indent="-127695">
              <a:defRPr sz="900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350"/>
            </a:lvl1pPr>
            <a:lvl2pPr marL="304503" indent="-159842">
              <a:defRPr sz="1125"/>
            </a:lvl2pPr>
            <a:lvl3pPr marL="403622" indent="-127695">
              <a:defRPr sz="1013"/>
            </a:lvl3pPr>
            <a:lvl4pPr marL="506314" indent="-127695">
              <a:defRPr sz="900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011947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9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7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7" y="3700467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26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7571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569571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0820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39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310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58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260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2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091" indent="0">
              <a:buNone/>
              <a:defRPr sz="1013"/>
            </a:lvl2pPr>
            <a:lvl3pPr marL="514182" indent="0">
              <a:buNone/>
              <a:defRPr sz="900"/>
            </a:lvl3pPr>
            <a:lvl4pPr marL="771272" indent="0">
              <a:buNone/>
              <a:defRPr sz="788"/>
            </a:lvl4pPr>
            <a:lvl5pPr marL="1028364" indent="0">
              <a:buNone/>
              <a:defRPr sz="788"/>
            </a:lvl5pPr>
            <a:lvl6pPr marL="1285454" indent="0">
              <a:buNone/>
              <a:defRPr sz="788"/>
            </a:lvl6pPr>
            <a:lvl7pPr marL="1542545" indent="0">
              <a:buNone/>
              <a:defRPr sz="788"/>
            </a:lvl7pPr>
            <a:lvl8pPr marL="1799636" indent="0">
              <a:buNone/>
              <a:defRPr sz="788"/>
            </a:lvl8pPr>
            <a:lvl9pPr marL="2056727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1294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23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911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2541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1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17309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35651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2923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40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5595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20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531024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338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1962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905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1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39111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84918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10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01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05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7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2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8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07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05346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862885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87962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2574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934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428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96018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243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524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549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2474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849968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50510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786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161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403776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6255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94862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6661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8606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1373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8311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54241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122730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3421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8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4977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7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5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5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4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028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3713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1397001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806699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111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4.tif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9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4.tif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2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image" Target="../media/image4.tif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5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3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image" Target="../media/image4.tif"/><Relationship Id="rId5" Type="http://schemas.openxmlformats.org/officeDocument/2006/relationships/theme" Target="../theme/theme23.xml"/><Relationship Id="rId4" Type="http://schemas.openxmlformats.org/officeDocument/2006/relationships/slideLayout" Target="../slideLayouts/slideLayout18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86.xml"/><Relationship Id="rId10" Type="http://schemas.openxmlformats.org/officeDocument/2006/relationships/theme" Target="../theme/theme24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4.ti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013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22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19" tIns="25710" rIns="51419" bIns="2571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125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125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125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125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125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125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125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125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125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125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125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125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125" i="1">
                <a:latin typeface="Arial Black" pitchFamily="34" charset="0"/>
              </a:rPr>
              <a:t>               </a:t>
            </a:r>
            <a:r>
              <a:rPr kumimoji="0" lang="en-US" altLang="zh-TW" sz="675" i="1">
                <a:latin typeface="Arial Black" pitchFamily="34" charset="0"/>
              </a:rPr>
              <a:t> </a:t>
            </a:r>
            <a:r>
              <a:rPr kumimoji="0" lang="en-US" altLang="zh-TW" sz="675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5" y="6519865"/>
            <a:ext cx="294600" cy="17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9" tIns="25710" rIns="51419" bIns="25710">
            <a:spAutoFit/>
          </a:bodyPr>
          <a:lstStyle/>
          <a:p>
            <a:pPr eaLnBrk="0" hangingPunct="0"/>
            <a:r>
              <a:rPr lang="en-US" altLang="zh-TW" sz="788" b="1"/>
              <a:t>P</a:t>
            </a:r>
            <a:fld id="{E0FF8C92-A794-40BC-BAC1-2D3349E2F883}" type="slidenum">
              <a:rPr lang="en-US" altLang="zh-TW" sz="788" b="1"/>
              <a:pPr eaLnBrk="0" hangingPunct="0"/>
              <a:t>‹#›</a:t>
            </a:fld>
            <a:endParaRPr lang="en-US" altLang="zh-TW" sz="788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132669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257091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51418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77127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028364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191989" indent="-191989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35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351830" indent="-15984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125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506314" indent="-127695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652760" indent="-127695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9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806351" indent="-12769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9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413999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900">
          <a:solidFill>
            <a:schemeClr val="tx1"/>
          </a:solidFill>
          <a:latin typeface="+mn-lt"/>
          <a:ea typeface="+mn-ea"/>
        </a:defRPr>
      </a:lvl6pPr>
      <a:lvl7pPr marL="1671091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900">
          <a:solidFill>
            <a:schemeClr val="tx1"/>
          </a:solidFill>
          <a:latin typeface="+mn-lt"/>
          <a:ea typeface="+mn-ea"/>
        </a:defRPr>
      </a:lvl7pPr>
      <a:lvl8pPr marL="1928182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900">
          <a:solidFill>
            <a:schemeClr val="tx1"/>
          </a:solidFill>
          <a:latin typeface="+mn-lt"/>
          <a:ea typeface="+mn-ea"/>
        </a:defRPr>
      </a:lvl8pPr>
      <a:lvl9pPr marL="2185273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091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182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272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364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454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545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636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6727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 smtClean="0">
                <a:latin typeface="Arial Black" pitchFamily="34" charset="0"/>
              </a:rPr>
              <a:t>               </a:t>
            </a:r>
            <a:r>
              <a:rPr kumimoji="0" lang="en-US" altLang="zh-TW" sz="900" i="1" smtClean="0">
                <a:latin typeface="Arial Black" pitchFamily="34" charset="0"/>
              </a:rPr>
              <a:t> </a:t>
            </a:r>
            <a:r>
              <a:rPr kumimoji="0" lang="en-US" altLang="zh-TW" sz="900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511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350"/>
              <a:t>P</a:t>
            </a:r>
            <a:fld id="{77AD3F1B-307F-4955-8069-98C95E8956F5}" type="slidenum">
              <a:rPr kumimoji="0" lang="en-US" altLang="zh-TW" sz="1350"/>
              <a:pPr eaLnBrk="0" hangingPunct="0"/>
              <a:t>‹#›</a:t>
            </a:fld>
            <a:endParaRPr kumimoji="0" lang="en-US" altLang="zh-TW" sz="1350"/>
          </a:p>
        </p:txBody>
      </p:sp>
    </p:spTree>
    <p:extLst>
      <p:ext uri="{BB962C8B-B14F-4D97-AF65-F5344CB8AC3E}">
        <p14:creationId xmlns:p14="http://schemas.microsoft.com/office/powerpoint/2010/main" val="25217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51167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350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 sz="1350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 sz="135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8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smtClean="0">
                <a:latin typeface="Arial Black" pitchFamily="34" charset="0"/>
              </a:rPr>
              <a:t>               </a:t>
            </a:r>
            <a:r>
              <a:rPr kumimoji="0" lang="en-US" altLang="zh-TW" sz="1200" i="1" smtClean="0">
                <a:latin typeface="Arial Black" pitchFamily="34" charset="0"/>
              </a:rPr>
              <a:t> </a:t>
            </a:r>
            <a:r>
              <a:rPr kumimoji="0" lang="en-US" altLang="zh-TW" sz="1200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4086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2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 smtClean="0">
                <a:latin typeface="Arial Black" pitchFamily="34" charset="0"/>
              </a:rPr>
              <a:t>               </a:t>
            </a:r>
            <a:r>
              <a:rPr kumimoji="0" lang="en-US" altLang="zh-TW" sz="900" i="1" smtClean="0">
                <a:latin typeface="Arial Black" pitchFamily="34" charset="0"/>
              </a:rPr>
              <a:t> </a:t>
            </a:r>
            <a:r>
              <a:rPr kumimoji="0" lang="en-US" altLang="zh-TW" sz="900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511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350"/>
              <a:t>P</a:t>
            </a:r>
            <a:fld id="{77AD3F1B-307F-4955-8069-98C95E8956F5}" type="slidenum">
              <a:rPr kumimoji="0" lang="en-US" altLang="zh-TW" sz="1350"/>
              <a:pPr eaLnBrk="0" hangingPunct="0"/>
              <a:t>‹#›</a:t>
            </a:fld>
            <a:endParaRPr kumimoji="0" lang="en-US" altLang="zh-TW" sz="1350"/>
          </a:p>
        </p:txBody>
      </p:sp>
    </p:spTree>
    <p:extLst>
      <p:ext uri="{BB962C8B-B14F-4D97-AF65-F5344CB8AC3E}">
        <p14:creationId xmlns:p14="http://schemas.microsoft.com/office/powerpoint/2010/main" val="154983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51167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350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 sz="1350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 sz="135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2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013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013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9"/>
            <a:ext cx="7543800" cy="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125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125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125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125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125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125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125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125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125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125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125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125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125" i="1" smtClean="0">
                <a:latin typeface="Arial Black" pitchFamily="34" charset="0"/>
              </a:rPr>
              <a:t>               </a:t>
            </a:r>
            <a:r>
              <a:rPr kumimoji="0" lang="en-US" altLang="zh-TW" sz="675" i="1" smtClean="0">
                <a:latin typeface="Arial Black" pitchFamily="34" charset="0"/>
              </a:rPr>
              <a:t> </a:t>
            </a:r>
            <a:r>
              <a:rPr kumimoji="0" lang="en-US" altLang="zh-TW" sz="675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9"/>
            <a:ext cx="429926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013"/>
              <a:t>P</a:t>
            </a:r>
            <a:fld id="{77AD3F1B-307F-4955-8069-98C95E8956F5}" type="slidenum">
              <a:rPr kumimoji="0" lang="en-US" altLang="zh-TW" sz="1013"/>
              <a:pPr eaLnBrk="0" hangingPunct="0"/>
              <a:t>‹#›</a:t>
            </a:fld>
            <a:endParaRPr kumimoji="0" lang="en-US" altLang="zh-TW" sz="1013"/>
          </a:p>
        </p:txBody>
      </p:sp>
    </p:spTree>
    <p:extLst>
      <p:ext uri="{BB962C8B-B14F-4D97-AF65-F5344CB8AC3E}">
        <p14:creationId xmlns:p14="http://schemas.microsoft.com/office/powerpoint/2010/main" val="39688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125">
          <a:solidFill>
            <a:schemeClr val="tx1"/>
          </a:solidFill>
          <a:latin typeface="+mn-lt"/>
          <a:ea typeface="+mn-ea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125">
          <a:solidFill>
            <a:schemeClr val="tx1"/>
          </a:solidFill>
          <a:latin typeface="+mn-lt"/>
          <a:ea typeface="+mn-ea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125">
          <a:solidFill>
            <a:schemeClr val="tx1"/>
          </a:solidFill>
          <a:latin typeface="+mn-lt"/>
          <a:ea typeface="+mn-ea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smtClean="0">
                <a:latin typeface="Arial Black" pitchFamily="34" charset="0"/>
              </a:rPr>
              <a:t>               </a:t>
            </a:r>
            <a:r>
              <a:rPr kumimoji="0" lang="en-US" altLang="zh-TW" sz="1200" i="1" smtClean="0">
                <a:latin typeface="Arial Black" pitchFamily="34" charset="0"/>
              </a:rPr>
              <a:t> </a:t>
            </a:r>
            <a:r>
              <a:rPr kumimoji="0" lang="en-US" altLang="zh-TW" sz="1200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178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78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4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68801"/>
            <a:ext cx="7543800" cy="2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19" tIns="25710" rIns="51419" bIns="2571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CVSD                                        </a:t>
            </a:r>
            <a:r>
              <a:rPr kumimoji="0" lang="en-US" altLang="zh-TW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</a:t>
            </a:r>
            <a:r>
              <a:rPr kumimoji="0" lang="en-US" altLang="zh-TW" sz="11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5" y="6552139"/>
            <a:ext cx="369941" cy="22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9" tIns="25710" rIns="51419" bIns="2571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1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3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257091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51418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771272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028364" algn="ctr" rtl="0" eaLnBrk="1" fontAlgn="base" hangingPunct="1">
        <a:spcBef>
          <a:spcPct val="0"/>
        </a:spcBef>
        <a:spcAft>
          <a:spcPct val="0"/>
        </a:spcAft>
        <a:defRPr kumimoji="1" sz="2025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191989" indent="-191989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35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351830" indent="-15984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125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506314" indent="-127695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652760" indent="-127695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9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806351" indent="-12769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2"/>
        </a:buBlip>
        <a:defRPr kumimoji="1" sz="9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413999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2"/>
        </a:buBlip>
        <a:defRPr kumimoji="1" sz="900">
          <a:solidFill>
            <a:schemeClr val="tx1"/>
          </a:solidFill>
          <a:latin typeface="+mn-lt"/>
          <a:ea typeface="+mn-ea"/>
        </a:defRPr>
      </a:lvl6pPr>
      <a:lvl7pPr marL="1671091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2"/>
        </a:buBlip>
        <a:defRPr kumimoji="1" sz="900">
          <a:solidFill>
            <a:schemeClr val="tx1"/>
          </a:solidFill>
          <a:latin typeface="+mn-lt"/>
          <a:ea typeface="+mn-ea"/>
        </a:defRPr>
      </a:lvl7pPr>
      <a:lvl8pPr marL="1928182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2"/>
        </a:buBlip>
        <a:defRPr kumimoji="1" sz="900">
          <a:solidFill>
            <a:schemeClr val="tx1"/>
          </a:solidFill>
          <a:latin typeface="+mn-lt"/>
          <a:ea typeface="+mn-ea"/>
        </a:defRPr>
      </a:lvl8pPr>
      <a:lvl9pPr marL="2185273" indent="-12854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2"/>
        </a:buBlip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091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182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272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364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454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545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636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6727" algn="l" defTabSz="514182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013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013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9"/>
            <a:ext cx="754380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125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125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125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125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125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125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125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125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125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125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125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125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125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675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675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4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9"/>
            <a:ext cx="429926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013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 sz="1013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 sz="1013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303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125">
          <a:solidFill>
            <a:schemeClr val="tx1"/>
          </a:solidFill>
          <a:latin typeface="+mn-lt"/>
          <a:ea typeface="+mn-ea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125">
          <a:solidFill>
            <a:schemeClr val="tx1"/>
          </a:solidFill>
          <a:latin typeface="+mn-lt"/>
          <a:ea typeface="+mn-ea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125">
          <a:solidFill>
            <a:schemeClr val="tx1"/>
          </a:solidFill>
          <a:latin typeface="+mn-lt"/>
          <a:ea typeface="+mn-ea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9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675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5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35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1575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35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125">
          <a:solidFill>
            <a:srgbClr val="000099"/>
          </a:solidFill>
          <a:latin typeface="+mn-lt"/>
          <a:ea typeface="+mn-ea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350">
          <a:solidFill>
            <a:srgbClr val="003300"/>
          </a:solidFill>
          <a:latin typeface="+mn-lt"/>
          <a:ea typeface="+mn-ea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125">
          <a:solidFill>
            <a:srgbClr val="990000"/>
          </a:solidFill>
          <a:latin typeface="+mn-lt"/>
          <a:ea typeface="+mn-ea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125">
          <a:solidFill>
            <a:schemeClr val="tx1"/>
          </a:solidFill>
          <a:latin typeface="+mn-lt"/>
          <a:ea typeface="+mn-ea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125">
          <a:solidFill>
            <a:schemeClr val="tx1"/>
          </a:solidFill>
          <a:latin typeface="+mn-lt"/>
          <a:ea typeface="+mn-ea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125">
          <a:solidFill>
            <a:schemeClr val="tx1"/>
          </a:solidFill>
          <a:latin typeface="+mn-lt"/>
          <a:ea typeface="+mn-ea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125">
          <a:solidFill>
            <a:schemeClr val="tx1"/>
          </a:solidFill>
          <a:latin typeface="+mn-lt"/>
          <a:ea typeface="+mn-ea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5314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 smtClean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smtClean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 smtClean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 smtClean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 smtClean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 smtClean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 smtClean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 smtClean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 smtClean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 smtClean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 smtClean="0">
                <a:latin typeface="Arial Black" pitchFamily="34" charset="0"/>
              </a:rPr>
              <a:t>               </a:t>
            </a:r>
            <a:r>
              <a:rPr kumimoji="0" lang="en-US" altLang="zh-TW" sz="900" i="1" smtClean="0">
                <a:latin typeface="Arial Black" pitchFamily="34" charset="0"/>
              </a:rPr>
              <a:t> </a:t>
            </a:r>
            <a:r>
              <a:rPr kumimoji="0" lang="en-US" altLang="zh-TW" sz="900" b="1" i="1" smtClean="0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511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350"/>
              <a:t>P</a:t>
            </a:r>
            <a:fld id="{77AD3F1B-307F-4955-8069-98C95E8956F5}" type="slidenum">
              <a:rPr kumimoji="0" lang="en-US" altLang="zh-TW" sz="1350"/>
              <a:pPr eaLnBrk="0" hangingPunct="0"/>
              <a:t>‹#›</a:t>
            </a:fld>
            <a:endParaRPr kumimoji="0" lang="en-US" altLang="zh-TW" sz="1350"/>
          </a:p>
        </p:txBody>
      </p:sp>
    </p:spTree>
    <p:extLst>
      <p:ext uri="{BB962C8B-B14F-4D97-AF65-F5344CB8AC3E}">
        <p14:creationId xmlns:p14="http://schemas.microsoft.com/office/powerpoint/2010/main" val="86090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35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51167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350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 sz="1350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 sz="135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82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400221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  <p:bldLst>
      <p:bldP spid="400387" grpId="0" animBg="1"/>
      <p:bldP spid="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2400" dirty="0" smtClean="0"/>
              <a:t>106-2 (EE5022</a:t>
            </a:r>
            <a:r>
              <a:rPr lang="en-US" altLang="zh-TW" sz="2400" dirty="0"/>
              <a:t>) </a:t>
            </a:r>
            <a:r>
              <a:rPr lang="zh-TW" altLang="en-US" sz="2400" dirty="0">
                <a:solidFill>
                  <a:srgbClr val="7030A0"/>
                </a:solidFill>
              </a:rPr>
              <a:t>電腦輔助積體電路系統設計</a:t>
            </a:r>
            <a:r>
              <a:rPr lang="zh-TW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br>
              <a:rPr lang="zh-TW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TW" sz="2400" dirty="0"/>
              <a:t>Computer-aided VLSI System </a:t>
            </a:r>
            <a:r>
              <a:rPr lang="en-US" altLang="zh-TW" sz="2400" dirty="0" smtClean="0"/>
              <a:t>Design</a:t>
            </a:r>
            <a:br>
              <a:rPr lang="en-US" altLang="zh-TW" sz="2400" dirty="0" smtClean="0"/>
            </a:br>
            <a:r>
              <a:rPr lang="en-US" altLang="zh-TW" sz="2400" dirty="0" smtClean="0"/>
              <a:t>Final Project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599" y="4068767"/>
            <a:ext cx="7089821" cy="1378996"/>
          </a:xfrm>
        </p:spPr>
        <p:txBody>
          <a:bodyPr/>
          <a:lstStyle/>
          <a:p>
            <a:r>
              <a:rPr lang="zh-TW" altLang="en-US" sz="1800" dirty="0" smtClean="0"/>
              <a:t>楊家驤 教授</a:t>
            </a:r>
            <a:endParaRPr lang="en-US" altLang="zh-TW" sz="1800" dirty="0" smtClean="0"/>
          </a:p>
          <a:p>
            <a:r>
              <a:rPr lang="en-US" altLang="zh-TW" sz="1800" dirty="0" smtClean="0"/>
              <a:t>TA:</a:t>
            </a:r>
            <a:r>
              <a:rPr lang="zh-TW" altLang="en-US" sz="1800" dirty="0" smtClean="0"/>
              <a:t> 李懷霆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王勝輝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王于哲</a:t>
            </a:r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2018.05.15</a:t>
            </a:r>
          </a:p>
        </p:txBody>
      </p:sp>
    </p:spTree>
    <p:extLst>
      <p:ext uri="{BB962C8B-B14F-4D97-AF65-F5344CB8AC3E}">
        <p14:creationId xmlns:p14="http://schemas.microsoft.com/office/powerpoint/2010/main" val="680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1" indent="-341313">
              <a:buClr>
                <a:srgbClr val="3333CC"/>
              </a:buClr>
            </a:pPr>
            <a:r>
              <a:rPr lang="en-US" altLang="zh-TW" dirty="0" smtClean="0">
                <a:solidFill>
                  <a:srgbClr val="C00000"/>
                </a:solidFill>
              </a:rPr>
              <a:t>Focus on </a:t>
            </a:r>
            <a:r>
              <a:rPr lang="en-US" altLang="zh-TW" b="1" dirty="0" smtClean="0">
                <a:solidFill>
                  <a:srgbClr val="C00000"/>
                </a:solidFill>
              </a:rPr>
              <a:t>a simple but complete VLSI design and flow!</a:t>
            </a:r>
          </a:p>
          <a:p>
            <a:pPr marL="341313" lvl="1" indent="-341313">
              <a:buClr>
                <a:srgbClr val="3333CC"/>
              </a:buClr>
            </a:pP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/>
              <a:t>Topic: Digital Photo Album</a:t>
            </a:r>
            <a:endParaRPr lang="zh-TW" altLang="zh-TW" dirty="0"/>
          </a:p>
          <a:p>
            <a:pPr lvl="1"/>
            <a:r>
              <a:rPr lang="en-US" altLang="zh-TW" dirty="0" smtClean="0"/>
              <a:t>More details in the document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students form a team</a:t>
            </a:r>
          </a:p>
          <a:p>
            <a:pPr lvl="1"/>
            <a:r>
              <a:rPr lang="en-US" altLang="zh-TW" dirty="0" smtClean="0"/>
              <a:t>Team up deadline: 2018/05/22 (email to </a:t>
            </a:r>
            <a:r>
              <a:rPr lang="en-US" altLang="zh-TW" dirty="0"/>
              <a:t>TA: </a:t>
            </a:r>
            <a:r>
              <a:rPr lang="en-US" altLang="zh-TW" dirty="0" smtClean="0"/>
              <a:t>r05943016@ntu.edu.tw)</a:t>
            </a:r>
          </a:p>
          <a:p>
            <a:pPr lvl="1"/>
            <a:r>
              <a:rPr lang="en-US" altLang="zh-TW" dirty="0" smtClean="0"/>
              <a:t>Otherwise, TA will help to form teams for students who are alone.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25" y="2595236"/>
            <a:ext cx="1687495" cy="16874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20" y="2307105"/>
            <a:ext cx="3530765" cy="2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0427" y="1638695"/>
            <a:ext cx="8382000" cy="4800600"/>
          </a:xfrm>
        </p:spPr>
        <p:txBody>
          <a:bodyPr/>
          <a:lstStyle/>
          <a:p>
            <a:r>
              <a:rPr lang="zh-TW" altLang="zh-TW" sz="1800" dirty="0"/>
              <a:t>等級</a:t>
            </a:r>
            <a:r>
              <a:rPr lang="en-US" altLang="zh-TW" sz="1800" dirty="0"/>
              <a:t>A+ : </a:t>
            </a:r>
            <a:r>
              <a:rPr lang="zh-TW" altLang="zh-TW" sz="1800" dirty="0"/>
              <a:t>完成等級</a:t>
            </a:r>
            <a:r>
              <a:rPr lang="en-US" altLang="zh-TW" sz="1800" dirty="0"/>
              <a:t>A</a:t>
            </a:r>
            <a:r>
              <a:rPr lang="zh-TW" altLang="zh-TW" sz="1800" dirty="0"/>
              <a:t>，並且其</a:t>
            </a:r>
          </a:p>
          <a:p>
            <a:pPr lvl="1"/>
            <a:r>
              <a:rPr lang="en-US" altLang="zh-TW" sz="1600" b="1" dirty="0" smtClean="0"/>
              <a:t>Area </a:t>
            </a:r>
            <a:r>
              <a:rPr lang="en-US" altLang="zh-TW" sz="1600" b="1" dirty="0"/>
              <a:t>(um</a:t>
            </a:r>
            <a:r>
              <a:rPr lang="en-US" altLang="zh-TW" sz="1600" b="1" baseline="30000" dirty="0"/>
              <a:t>2</a:t>
            </a:r>
            <a:r>
              <a:rPr lang="en-US" altLang="zh-TW" sz="1600" b="1" dirty="0"/>
              <a:t>) </a:t>
            </a:r>
            <a:r>
              <a:rPr lang="en-US" altLang="zh-TW" sz="1600" b="1" dirty="0" smtClean="0"/>
              <a:t>* Toggle Count </a:t>
            </a:r>
            <a:r>
              <a:rPr lang="en-US" altLang="zh-TW" sz="1600" b="1" dirty="0"/>
              <a:t>&lt; </a:t>
            </a:r>
            <a:r>
              <a:rPr lang="en-US" altLang="zh-TW" sz="1600" b="1" dirty="0" smtClean="0"/>
              <a:t>Baseline</a:t>
            </a:r>
          </a:p>
          <a:p>
            <a:r>
              <a:rPr lang="zh-TW" altLang="zh-TW" sz="1800" dirty="0"/>
              <a:t>等級</a:t>
            </a:r>
            <a:r>
              <a:rPr lang="en-US" altLang="zh-TW" sz="1800" dirty="0"/>
              <a:t>A : </a:t>
            </a:r>
            <a:r>
              <a:rPr lang="zh-TW" altLang="zh-TW" sz="1800" dirty="0"/>
              <a:t>達成</a:t>
            </a:r>
            <a:r>
              <a:rPr lang="en-US" altLang="zh-TW" sz="1800" dirty="0"/>
              <a:t>”</a:t>
            </a:r>
            <a:r>
              <a:rPr lang="zh-TW" altLang="zh-TW" sz="1800" dirty="0"/>
              <a:t>完成設計</a:t>
            </a:r>
            <a:r>
              <a:rPr lang="en-US" altLang="zh-TW" sz="1800" dirty="0"/>
              <a:t>”</a:t>
            </a:r>
            <a:r>
              <a:rPr lang="zh-TW" altLang="zh-TW" sz="1800" dirty="0"/>
              <a:t>之三項要求</a:t>
            </a:r>
          </a:p>
          <a:p>
            <a:pPr lvl="1"/>
            <a:r>
              <a:rPr lang="zh-TW" altLang="zh-TW" sz="1600" dirty="0"/>
              <a:t>功能正確，</a:t>
            </a:r>
            <a:r>
              <a:rPr lang="en-US" altLang="zh-TW" sz="1600" dirty="0"/>
              <a:t>RTL</a:t>
            </a:r>
            <a:r>
              <a:rPr lang="zh-TW" altLang="zh-TW" sz="1600" dirty="0"/>
              <a:t>模擬與正確解答比對完全正確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pPr lvl="1"/>
            <a:r>
              <a:rPr lang="zh-TW" altLang="zh-TW" sz="1600" dirty="0"/>
              <a:t>完成</a:t>
            </a:r>
            <a:r>
              <a:rPr lang="en-US" altLang="zh-TW" sz="1600" dirty="0"/>
              <a:t>Synthesis</a:t>
            </a:r>
            <a:r>
              <a:rPr lang="zh-TW" altLang="zh-TW" sz="1600" dirty="0"/>
              <a:t>，且</a:t>
            </a:r>
            <a:r>
              <a:rPr lang="en-US" altLang="zh-TW" sz="1600" dirty="0"/>
              <a:t>Gate-Level Pre-layout Simulation</a:t>
            </a:r>
            <a:r>
              <a:rPr lang="zh-TW" altLang="zh-TW" sz="1600" dirty="0"/>
              <a:t>結果正確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pPr lvl="1"/>
            <a:r>
              <a:rPr lang="zh-TW" altLang="zh-TW" sz="1600" dirty="0"/>
              <a:t>完成</a:t>
            </a:r>
            <a:r>
              <a:rPr lang="en-US" altLang="zh-TW" sz="1600" dirty="0"/>
              <a:t>APR</a:t>
            </a:r>
            <a:r>
              <a:rPr lang="zh-TW" altLang="zh-TW" sz="1600" dirty="0"/>
              <a:t>，並達成</a:t>
            </a:r>
            <a:r>
              <a:rPr lang="en-US" altLang="zh-TW" sz="1600" dirty="0"/>
              <a:t>APR</a:t>
            </a:r>
            <a:r>
              <a:rPr lang="zh-TW" altLang="zh-TW" sz="1600" dirty="0"/>
              <a:t>必要項目，</a:t>
            </a:r>
            <a:r>
              <a:rPr lang="en-US" altLang="zh-TW" sz="1600" dirty="0"/>
              <a:t>Gate-Level Post-layout Simulation</a:t>
            </a:r>
            <a:r>
              <a:rPr lang="zh-TW" altLang="zh-TW" sz="1600" dirty="0"/>
              <a:t>結果正確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r>
              <a:rPr lang="zh-TW" altLang="zh-TW" sz="1800" dirty="0"/>
              <a:t>等級</a:t>
            </a:r>
            <a:r>
              <a:rPr lang="en-US" altLang="zh-TW" sz="1800" dirty="0"/>
              <a:t>A- : </a:t>
            </a:r>
            <a:r>
              <a:rPr lang="zh-TW" altLang="zh-TW" sz="1800" dirty="0"/>
              <a:t>已做到</a:t>
            </a:r>
            <a:r>
              <a:rPr lang="en-US" altLang="zh-TW" sz="1800" dirty="0"/>
              <a:t>APR</a:t>
            </a:r>
            <a:r>
              <a:rPr lang="zh-TW" altLang="zh-TW" sz="1800" dirty="0"/>
              <a:t>，但等級</a:t>
            </a:r>
            <a:r>
              <a:rPr lang="en-US" altLang="zh-TW" sz="1800" dirty="0"/>
              <a:t>A</a:t>
            </a:r>
            <a:r>
              <a:rPr lang="zh-TW" altLang="zh-TW" sz="1800" dirty="0"/>
              <a:t>之</a:t>
            </a:r>
            <a:r>
              <a:rPr lang="en-US" altLang="zh-TW" sz="1800" dirty="0"/>
              <a:t>”APR</a:t>
            </a:r>
            <a:r>
              <a:rPr lang="zh-TW" altLang="zh-TW" sz="1800" dirty="0"/>
              <a:t>必要項目</a:t>
            </a:r>
            <a:r>
              <a:rPr lang="en-US" altLang="zh-TW" sz="1800" dirty="0"/>
              <a:t>”</a:t>
            </a:r>
            <a:r>
              <a:rPr lang="zh-TW" altLang="zh-TW" sz="1800" dirty="0"/>
              <a:t>有部分不符合，</a:t>
            </a:r>
            <a:r>
              <a:rPr lang="en-US" altLang="zh-TW" sz="1800" dirty="0"/>
              <a:t>DRC/LVS</a:t>
            </a:r>
            <a:r>
              <a:rPr lang="zh-TW" altLang="zh-TW" sz="1800" dirty="0"/>
              <a:t>錯誤總數量容許</a:t>
            </a:r>
            <a:r>
              <a:rPr lang="en-US" altLang="zh-TW" sz="1800" dirty="0"/>
              <a:t>5</a:t>
            </a:r>
            <a:r>
              <a:rPr lang="zh-TW" altLang="zh-TW" sz="1800" dirty="0"/>
              <a:t>個</a:t>
            </a:r>
            <a:r>
              <a:rPr lang="en-US" altLang="zh-TW" sz="1800" dirty="0"/>
              <a:t>(</a:t>
            </a:r>
            <a:r>
              <a:rPr lang="zh-TW" altLang="zh-TW" sz="1800" dirty="0"/>
              <a:t>含</a:t>
            </a:r>
            <a:r>
              <a:rPr lang="en-US" altLang="zh-TW" sz="1800" dirty="0"/>
              <a:t>)</a:t>
            </a:r>
            <a:r>
              <a:rPr lang="zh-TW" altLang="zh-TW" sz="1800" dirty="0"/>
              <a:t>以下。</a:t>
            </a:r>
          </a:p>
          <a:p>
            <a:r>
              <a:rPr lang="zh-TW" altLang="zh-TW" sz="1800" dirty="0"/>
              <a:t>等級</a:t>
            </a:r>
            <a:r>
              <a:rPr lang="en-US" altLang="zh-TW" sz="1800" dirty="0"/>
              <a:t>B : </a:t>
            </a:r>
            <a:r>
              <a:rPr lang="zh-TW" altLang="zh-TW" sz="1800" dirty="0"/>
              <a:t>僅完成合成，或做到</a:t>
            </a:r>
            <a:r>
              <a:rPr lang="en-US" altLang="zh-TW" sz="1800" dirty="0"/>
              <a:t>APR</a:t>
            </a:r>
            <a:r>
              <a:rPr lang="zh-TW" altLang="zh-TW" sz="1800" dirty="0"/>
              <a:t>，但</a:t>
            </a:r>
            <a:r>
              <a:rPr lang="en-US" altLang="zh-TW" sz="1800" dirty="0"/>
              <a:t>DRC/LVS</a:t>
            </a:r>
            <a:r>
              <a:rPr lang="zh-TW" altLang="zh-TW" sz="1800" dirty="0"/>
              <a:t>錯誤總數量超過</a:t>
            </a:r>
            <a:r>
              <a:rPr lang="en-US" altLang="zh-TW" sz="1800" dirty="0"/>
              <a:t>5</a:t>
            </a:r>
            <a:r>
              <a:rPr lang="zh-TW" altLang="zh-TW" sz="1800" dirty="0"/>
              <a:t>個以上</a:t>
            </a:r>
            <a:r>
              <a:rPr lang="zh-TW" altLang="zh-TW" sz="1800" dirty="0" smtClean="0"/>
              <a:t>。</a:t>
            </a:r>
            <a:endParaRPr lang="zh-TW" altLang="zh-TW" sz="1800" dirty="0"/>
          </a:p>
          <a:p>
            <a:r>
              <a:rPr lang="zh-TW" altLang="zh-TW" sz="1800" dirty="0"/>
              <a:t>等級</a:t>
            </a:r>
            <a:r>
              <a:rPr lang="en-US" altLang="zh-TW" sz="1800" dirty="0"/>
              <a:t>C : </a:t>
            </a:r>
            <a:r>
              <a:rPr lang="zh-TW" altLang="zh-TW" sz="1800" dirty="0"/>
              <a:t>僅完成</a:t>
            </a:r>
            <a:r>
              <a:rPr lang="en-US" altLang="zh-TW" sz="1800" dirty="0"/>
              <a:t>RTL simulation</a:t>
            </a:r>
            <a:r>
              <a:rPr lang="zh-TW" altLang="zh-TW" sz="1800" dirty="0" smtClean="0"/>
              <a:t>。</a:t>
            </a:r>
            <a:endParaRPr lang="zh-TW" altLang="zh-TW" sz="1800" dirty="0"/>
          </a:p>
          <a:p>
            <a:r>
              <a:rPr lang="zh-TW" altLang="zh-TW" sz="1800" dirty="0"/>
              <a:t>等級</a:t>
            </a:r>
            <a:r>
              <a:rPr lang="en-US" altLang="zh-TW" sz="1800" dirty="0"/>
              <a:t>D : </a:t>
            </a:r>
            <a:r>
              <a:rPr lang="zh-TW" altLang="zh-TW" sz="1800" dirty="0"/>
              <a:t>以上標準皆未達成</a:t>
            </a:r>
            <a:r>
              <a:rPr lang="zh-TW" altLang="zh-TW" sz="1800" dirty="0" smtClean="0"/>
              <a:t>。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b="1" dirty="0" smtClean="0"/>
              <a:t>Baseline design </a:t>
            </a:r>
            <a:r>
              <a:rPr lang="en-US" altLang="zh-TW" sz="1800" dirty="0" smtClean="0"/>
              <a:t>and some bonus rules will be announced later.</a:t>
            </a:r>
            <a:endParaRPr lang="zh-TW" altLang="zh-TW" sz="1800" dirty="0"/>
          </a:p>
          <a:p>
            <a:endParaRPr lang="en-US" altLang="zh-TW" dirty="0" smtClean="0"/>
          </a:p>
          <a:p>
            <a:r>
              <a:rPr lang="en-US" altLang="zh-TW" dirty="0" smtClean="0"/>
              <a:t>The top 12 teams will present on </a:t>
            </a:r>
            <a:r>
              <a:rPr lang="en-US" altLang="zh-TW" b="1" dirty="0" smtClean="0">
                <a:solidFill>
                  <a:srgbClr val="FF0000"/>
                </a:solidFill>
              </a:rPr>
              <a:t>2018/07/03</a:t>
            </a:r>
            <a:r>
              <a:rPr lang="en-US" altLang="zh-TW" b="1" dirty="0" smtClean="0"/>
              <a:t>. </a:t>
            </a:r>
            <a:r>
              <a:rPr lang="en-US" altLang="zh-TW" b="1" dirty="0" smtClean="0"/>
              <a:t>All students attend.</a:t>
            </a:r>
          </a:p>
        </p:txBody>
      </p:sp>
    </p:spTree>
    <p:extLst>
      <p:ext uri="{BB962C8B-B14F-4D97-AF65-F5344CB8AC3E}">
        <p14:creationId xmlns:p14="http://schemas.microsoft.com/office/powerpoint/2010/main" val="17535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之必要項目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VDD</a:t>
            </a:r>
            <a:r>
              <a:rPr lang="zh-TW" altLang="zh-TW" dirty="0"/>
              <a:t>與</a:t>
            </a:r>
            <a:r>
              <a:rPr lang="en-US" altLang="zh-TW" dirty="0"/>
              <a:t>VSS Power Ring</a:t>
            </a:r>
            <a:r>
              <a:rPr lang="zh-TW" altLang="zh-TW" dirty="0"/>
              <a:t>寬度請各設定為</a:t>
            </a:r>
            <a:r>
              <a:rPr lang="en-US" altLang="zh-TW" dirty="0"/>
              <a:t>2um</a:t>
            </a:r>
            <a:r>
              <a:rPr lang="zh-TW" altLang="zh-TW" dirty="0"/>
              <a:t>，只需做一</a:t>
            </a:r>
            <a:r>
              <a:rPr lang="zh-TW" altLang="zh-TW" dirty="0" smtClean="0"/>
              <a:t>組</a:t>
            </a:r>
            <a:endParaRPr lang="zh-TW" altLang="zh-TW" dirty="0"/>
          </a:p>
          <a:p>
            <a:pPr lvl="0"/>
            <a:r>
              <a:rPr lang="zh-TW" altLang="zh-TW" dirty="0"/>
              <a:t>不需加</a:t>
            </a:r>
            <a:r>
              <a:rPr lang="en-US" altLang="zh-TW" dirty="0"/>
              <a:t>Dummy </a:t>
            </a:r>
            <a:r>
              <a:rPr lang="en-US" altLang="zh-TW" dirty="0" smtClean="0"/>
              <a:t>metal</a:t>
            </a:r>
            <a:endParaRPr lang="zh-TW" altLang="zh-TW" dirty="0"/>
          </a:p>
          <a:p>
            <a:pPr lvl="0"/>
            <a:r>
              <a:rPr lang="en-US" altLang="zh-TW" dirty="0"/>
              <a:t>Power Stripe</a:t>
            </a:r>
            <a:r>
              <a:rPr lang="zh-TW" altLang="zh-TW" dirty="0"/>
              <a:t>務必至少加一組，其</a:t>
            </a:r>
            <a:r>
              <a:rPr lang="en-US" altLang="zh-TW" dirty="0"/>
              <a:t>VDD</a:t>
            </a:r>
            <a:r>
              <a:rPr lang="zh-TW" altLang="zh-TW" dirty="0"/>
              <a:t>、</a:t>
            </a:r>
            <a:r>
              <a:rPr lang="en-US" altLang="zh-TW" dirty="0"/>
              <a:t>VSS</a:t>
            </a:r>
            <a:r>
              <a:rPr lang="zh-TW" altLang="zh-TW" dirty="0"/>
              <a:t>寬度各設定為</a:t>
            </a:r>
            <a:r>
              <a:rPr lang="en-US" altLang="zh-TW" dirty="0" smtClean="0"/>
              <a:t>2um</a:t>
            </a:r>
            <a:endParaRPr lang="zh-TW" altLang="zh-TW" dirty="0"/>
          </a:p>
          <a:p>
            <a:pPr lvl="1"/>
            <a:r>
              <a:rPr lang="en-US" altLang="zh-TW" dirty="0"/>
              <a:t>(Power Stripe</a:t>
            </a:r>
            <a:r>
              <a:rPr lang="zh-TW" altLang="zh-TW" dirty="0"/>
              <a:t>垂直方向至少一組、水平方向可不加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務必要加</a:t>
            </a:r>
            <a:r>
              <a:rPr lang="en-US" altLang="zh-TW" dirty="0"/>
              <a:t>Power Rail (follow pin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Core Filler</a:t>
            </a:r>
            <a:r>
              <a:rPr lang="zh-TW" altLang="zh-TW" dirty="0"/>
              <a:t>務必要</a:t>
            </a:r>
            <a:r>
              <a:rPr lang="zh-TW" altLang="zh-TW" dirty="0" smtClean="0"/>
              <a:t>加</a:t>
            </a:r>
            <a:endParaRPr lang="zh-TW" altLang="zh-TW" dirty="0"/>
          </a:p>
          <a:p>
            <a:pPr lvl="0"/>
            <a:r>
              <a:rPr lang="en-US" altLang="zh-TW" dirty="0"/>
              <a:t>APR</a:t>
            </a:r>
            <a:r>
              <a:rPr lang="zh-TW" altLang="zh-TW" dirty="0"/>
              <a:t>後之</a:t>
            </a:r>
            <a:r>
              <a:rPr lang="en-US" altLang="zh-TW" dirty="0"/>
              <a:t>GDSII</a:t>
            </a:r>
            <a:r>
              <a:rPr lang="zh-TW" altLang="zh-TW" dirty="0"/>
              <a:t>檔案務必</a:t>
            </a:r>
            <a:r>
              <a:rPr lang="zh-TW" altLang="zh-TW" dirty="0" smtClean="0"/>
              <a:t>產生</a:t>
            </a:r>
            <a:endParaRPr lang="zh-TW" altLang="zh-TW" dirty="0"/>
          </a:p>
          <a:p>
            <a:pPr lvl="0"/>
            <a:r>
              <a:rPr lang="zh-TW" altLang="zh-TW" dirty="0"/>
              <a:t>完成</a:t>
            </a:r>
            <a:r>
              <a:rPr lang="en-US" altLang="zh-TW" dirty="0"/>
              <a:t>APR</a:t>
            </a:r>
            <a:r>
              <a:rPr lang="zh-TW" altLang="zh-TW" dirty="0"/>
              <a:t>，</a:t>
            </a:r>
            <a:r>
              <a:rPr lang="en-US" altLang="zh-TW" dirty="0"/>
              <a:t>DRC/LVS</a:t>
            </a:r>
            <a:r>
              <a:rPr lang="zh-TW" altLang="zh-TW" dirty="0"/>
              <a:t>完全</a:t>
            </a:r>
            <a:r>
              <a:rPr lang="zh-TW" altLang="zh-TW" dirty="0" smtClean="0"/>
              <a:t>無誤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4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繳交檔案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735805"/>
              </p:ext>
            </p:extLst>
          </p:nvPr>
        </p:nvGraphicFramePr>
        <p:xfrm>
          <a:off x="708342" y="1524000"/>
          <a:ext cx="7727315" cy="420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26515"/>
                <a:gridCol w="3200400"/>
                <a:gridCol w="3200400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RTL Category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Design Stage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File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N/A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GroupID.pdf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Design </a:t>
                      </a:r>
                      <a:r>
                        <a:rPr lang="en-US" sz="1200" kern="100" dirty="0" smtClean="0">
                          <a:effectLst/>
                        </a:rPr>
                        <a:t>Report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RTL Simulation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 smtClean="0">
                          <a:effectLst/>
                        </a:rPr>
                        <a:t>DPA.v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Verilog synthesizable RTL code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Gate-Level Category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Design Stage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File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Pre-layout</a:t>
                      </a:r>
                      <a:endParaRPr lang="zh-TW" sz="14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Gate-level Simulation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</a:rPr>
                        <a:t>DPA</a:t>
                      </a:r>
                      <a:r>
                        <a:rPr lang="en-US" sz="1200" kern="100" dirty="0" err="1" smtClean="0">
                          <a:effectLst/>
                        </a:rPr>
                        <a:t>_syn.v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Verilog gate-level netlist generated by Synopsys Design Compiler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</a:rPr>
                        <a:t>DPA</a:t>
                      </a:r>
                      <a:r>
                        <a:rPr lang="en-US" sz="1200" kern="100" dirty="0" err="1" smtClean="0">
                          <a:effectLst/>
                        </a:rPr>
                        <a:t>_syn.sdf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Pre-layout gate-level sdf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</a:rPr>
                        <a:t>DPA</a:t>
                      </a:r>
                      <a:r>
                        <a:rPr lang="en-US" sz="1200" kern="100" dirty="0" err="1" smtClean="0">
                          <a:effectLst/>
                        </a:rPr>
                        <a:t>_syn.ddc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Design database generated by Synopsys Design Compiler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Physical Category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Design Stage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File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P&amp;R</a:t>
                      </a:r>
                      <a:endParaRPr lang="zh-TW" sz="1400" b="1" i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</a:rPr>
                        <a:t>DPA</a:t>
                      </a:r>
                      <a:r>
                        <a:rPr lang="en-US" sz="1200" kern="100" dirty="0" err="1" smtClean="0">
                          <a:effectLst/>
                        </a:rPr>
                        <a:t>.gds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GDSII layout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086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DRC/LVS report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截圖放入</a:t>
                      </a:r>
                      <a:r>
                        <a:rPr lang="en-US" sz="1200" kern="100" dirty="0">
                          <a:effectLst/>
                        </a:rPr>
                        <a:t>GroupID.pdf</a:t>
                      </a:r>
                      <a:r>
                        <a:rPr lang="zh-TW" sz="1200" kern="100" dirty="0">
                          <a:effectLst/>
                        </a:rPr>
                        <a:t>中，需在</a:t>
                      </a:r>
                      <a:r>
                        <a:rPr lang="en-US" sz="1200" kern="100" dirty="0">
                          <a:effectLst/>
                        </a:rPr>
                        <a:t>Design Report </a:t>
                      </a:r>
                      <a:r>
                        <a:rPr lang="zh-TW" sz="1200" kern="100" dirty="0" smtClean="0">
                          <a:effectLst/>
                        </a:rPr>
                        <a:t>中</a:t>
                      </a:r>
                      <a:r>
                        <a:rPr lang="zh-TW" sz="1200" kern="100" dirty="0">
                          <a:effectLst/>
                        </a:rPr>
                        <a:t>填寫</a:t>
                      </a:r>
                      <a:r>
                        <a:rPr lang="en-US" sz="1200" kern="100" dirty="0">
                          <a:effectLst/>
                        </a:rPr>
                        <a:t>DRC/LVS</a:t>
                      </a:r>
                      <a:r>
                        <a:rPr lang="zh-TW" sz="1200" kern="100" dirty="0">
                          <a:effectLst/>
                        </a:rPr>
                        <a:t>錯誤總數量。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TW" sz="1200" kern="100" dirty="0">
                          <a:effectLst/>
                        </a:rPr>
                        <a:t>目標要做到</a:t>
                      </a:r>
                      <a:r>
                        <a:rPr lang="en-US" sz="1200" kern="100" dirty="0">
                          <a:effectLst/>
                        </a:rPr>
                        <a:t>0</a:t>
                      </a:r>
                      <a:r>
                        <a:rPr lang="zh-TW" sz="1200" kern="100" dirty="0">
                          <a:effectLst/>
                        </a:rPr>
                        <a:t>個錯誤</a:t>
                      </a:r>
                      <a:r>
                        <a:rPr lang="en-US" sz="1200" kern="100" dirty="0">
                          <a:effectLst/>
                        </a:rPr>
                        <a:t>!)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Post-layout Gate-level Simulation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</a:rPr>
                        <a:t>DPA</a:t>
                      </a:r>
                      <a:r>
                        <a:rPr lang="en-US" sz="1200" kern="100" dirty="0" err="1" smtClean="0">
                          <a:effectLst/>
                        </a:rPr>
                        <a:t>_pr.v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Verilog gate-level netlist generated by Cadence Encounter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</a:rPr>
                        <a:t>DPA</a:t>
                      </a:r>
                      <a:r>
                        <a:rPr lang="en-US" sz="1200" kern="100" dirty="0" err="1" smtClean="0">
                          <a:effectLst/>
                        </a:rPr>
                        <a:t>_pr.sdf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Post-layout gate-level </a:t>
                      </a:r>
                      <a:r>
                        <a:rPr lang="en-US" sz="1200" kern="100" dirty="0" err="1">
                          <a:effectLst/>
                        </a:rPr>
                        <a:t>sdf</a:t>
                      </a:r>
                      <a:endParaRPr lang="zh-TW" sz="1400" b="1" i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en-US" altLang="zh-TW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en-US" altLang="zh-TW" dirty="0" smtClean="0"/>
              <a:t>Layout Area</a:t>
            </a:r>
            <a:endParaRPr lang="en-US" altLang="zh-TW" dirty="0"/>
          </a:p>
          <a:p>
            <a:r>
              <a:rPr lang="en-US" altLang="zh-TW" dirty="0" smtClean="0"/>
              <a:t>(2</a:t>
            </a:r>
            <a:r>
              <a:rPr lang="en-US" altLang="zh-TW" dirty="0"/>
              <a:t>) DRC</a:t>
            </a:r>
            <a:r>
              <a:rPr lang="zh-TW" altLang="zh-TW" dirty="0"/>
              <a:t>錯誤總</a:t>
            </a:r>
            <a:r>
              <a:rPr lang="zh-TW" altLang="zh-TW" dirty="0" smtClean="0"/>
              <a:t>數量</a:t>
            </a:r>
            <a:endParaRPr lang="en-US" altLang="zh-TW" dirty="0"/>
          </a:p>
          <a:p>
            <a:r>
              <a:rPr lang="en-US" altLang="zh-TW" dirty="0" smtClean="0"/>
              <a:t>(</a:t>
            </a:r>
            <a:r>
              <a:rPr lang="en-US" altLang="zh-TW" dirty="0"/>
              <a:t>3) LVS</a:t>
            </a:r>
            <a:r>
              <a:rPr lang="zh-TW" altLang="zh-TW" dirty="0"/>
              <a:t>錯誤總</a:t>
            </a:r>
            <a:r>
              <a:rPr lang="zh-TW" altLang="zh-TW" dirty="0" smtClean="0"/>
              <a:t>數量</a:t>
            </a:r>
            <a:endParaRPr lang="en-US" altLang="zh-TW" dirty="0"/>
          </a:p>
          <a:p>
            <a:r>
              <a:rPr lang="en-US" altLang="zh-TW" dirty="0" smtClean="0"/>
              <a:t>(</a:t>
            </a:r>
            <a:r>
              <a:rPr lang="en-US" altLang="zh-TW" dirty="0"/>
              <a:t>4) </a:t>
            </a:r>
            <a:r>
              <a:rPr lang="en-US" altLang="zh-TW" dirty="0" smtClean="0"/>
              <a:t>Toggle Count</a:t>
            </a:r>
            <a:endParaRPr lang="en-US" altLang="zh-TW" dirty="0"/>
          </a:p>
          <a:p>
            <a:r>
              <a:rPr lang="en-US" altLang="zh-TW" dirty="0" smtClean="0"/>
              <a:t>Also please explain </a:t>
            </a:r>
            <a:r>
              <a:rPr lang="en-US" altLang="zh-TW" dirty="0"/>
              <a:t>what techniques are applied in your design (figure is ok, too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zh-TW" dirty="0"/>
              <a:t>請先將所有檔案放入命名為組別</a:t>
            </a:r>
            <a:r>
              <a:rPr lang="en-US" altLang="zh-TW" dirty="0"/>
              <a:t>(</a:t>
            </a:r>
            <a:r>
              <a:rPr lang="zh-TW" altLang="zh-TW" dirty="0"/>
              <a:t>例如</a:t>
            </a:r>
            <a:r>
              <a:rPr lang="en-US" altLang="zh-TW" dirty="0"/>
              <a:t>:group01)</a:t>
            </a:r>
            <a:r>
              <a:rPr lang="zh-TW" altLang="zh-TW" dirty="0"/>
              <a:t>的資料夾，再將此資料夾壓縮成一個檔案</a:t>
            </a:r>
            <a:r>
              <a:rPr lang="en-US" altLang="zh-TW" dirty="0"/>
              <a:t>(</a:t>
            </a:r>
            <a:r>
              <a:rPr lang="zh-TW" altLang="zh-TW" dirty="0"/>
              <a:t>例如</a:t>
            </a:r>
            <a:r>
              <a:rPr lang="en-US" altLang="zh-TW" dirty="0"/>
              <a:t>:group01.zip)</a:t>
            </a:r>
            <a:r>
              <a:rPr lang="zh-TW" altLang="zh-TW" dirty="0"/>
              <a:t>並上傳</a:t>
            </a:r>
            <a:r>
              <a:rPr lang="zh-TW" altLang="zh-TW" dirty="0" smtClean="0"/>
              <a:t>至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FT</a:t>
            </a:r>
            <a:r>
              <a:rPr lang="en-US" altLang="zh-TW" dirty="0"/>
              <a:t>P</a:t>
            </a:r>
            <a:r>
              <a:rPr lang="zh-TW" altLang="zh-TW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46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Dates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1988" lvl="1" indent="0">
              <a:buNone/>
            </a:pPr>
            <a:r>
              <a:rPr lang="en-US" altLang="zh-TW" dirty="0" smtClean="0"/>
              <a:t>05/22 (Tue) </a:t>
            </a:r>
            <a:r>
              <a:rPr lang="en-US" altLang="zh-TW" dirty="0"/>
              <a:t>	before 22:00	</a:t>
            </a:r>
            <a:r>
              <a:rPr lang="en-US" altLang="zh-TW" dirty="0" smtClean="0"/>
              <a:t>Team up</a:t>
            </a:r>
            <a:endParaRPr lang="en-US" altLang="zh-TW" dirty="0"/>
          </a:p>
          <a:p>
            <a:pPr marL="191988" lvl="1" indent="0">
              <a:buNone/>
            </a:pPr>
            <a:r>
              <a:rPr lang="en-US" altLang="zh-TW" dirty="0" smtClean="0"/>
              <a:t>06/19 </a:t>
            </a:r>
            <a:r>
              <a:rPr lang="en-US" altLang="zh-TW" dirty="0"/>
              <a:t>(Tue) 	</a:t>
            </a:r>
            <a:r>
              <a:rPr lang="en-US" altLang="zh-TW" dirty="0" smtClean="0"/>
              <a:t>	</a:t>
            </a:r>
            <a:r>
              <a:rPr lang="en-US" altLang="zh-TW" dirty="0"/>
              <a:t>	</a:t>
            </a:r>
            <a:r>
              <a:rPr lang="en-US" altLang="zh-TW" dirty="0" smtClean="0"/>
              <a:t>Announce Baseline design</a:t>
            </a:r>
            <a:endParaRPr lang="en-US" altLang="zh-TW" dirty="0"/>
          </a:p>
          <a:p>
            <a:pPr marL="191988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06/30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Sat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	before </a:t>
            </a:r>
            <a:r>
              <a:rPr lang="en-US" altLang="zh-TW" dirty="0" smtClean="0"/>
              <a:t>18:00 </a:t>
            </a:r>
            <a:r>
              <a:rPr lang="en-US" altLang="zh-TW" dirty="0"/>
              <a:t>	</a:t>
            </a:r>
            <a:r>
              <a:rPr lang="en-US" altLang="zh-TW" dirty="0" smtClean="0"/>
              <a:t>Final Project Submission Deadline</a:t>
            </a:r>
            <a:endParaRPr lang="en-US" altLang="zh-TW" dirty="0"/>
          </a:p>
          <a:p>
            <a:pPr marL="191988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07/03 </a:t>
            </a:r>
            <a:r>
              <a:rPr lang="en-US" altLang="zh-TW" dirty="0" smtClean="0"/>
              <a:t>(Tue) </a:t>
            </a:r>
            <a:r>
              <a:rPr lang="en-US" altLang="zh-TW" dirty="0"/>
              <a:t>	</a:t>
            </a:r>
            <a:r>
              <a:rPr lang="en-US" altLang="zh-TW" dirty="0" smtClean="0"/>
              <a:t>14:20-17:20	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7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4A880133-5FBE-4FF8-A0E6-730FBC55FD97}" vid="{20671677-FB47-4D2A-9F54-929EF0E149B0}"/>
    </a:ext>
  </a:extLst>
</a:theme>
</file>

<file path=ppt/theme/theme10.xml><?xml version="1.0" encoding="utf-8"?>
<a:theme xmlns:a="http://schemas.openxmlformats.org/drawingml/2006/main" name="5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4.xml><?xml version="1.0" encoding="utf-8"?>
<a:theme xmlns:a="http://schemas.openxmlformats.org/drawingml/2006/main" name="7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8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9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0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5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21.xml><?xml version="1.0" encoding="utf-8"?>
<a:theme xmlns:a="http://schemas.openxmlformats.org/drawingml/2006/main" name="1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CVSD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VSD_ppt" id="{CBAF507C-01E0-4BD8-B5CC-6C285DFD3367}" vid="{BEDFEF13-B4BB-4A4B-9E39-2A5CC3DD3E67}"/>
    </a:ext>
  </a:extLst>
</a:theme>
</file>

<file path=ppt/theme/theme2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6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4A880133-5FBE-4FF8-A0E6-730FBC55FD97}" vid="{20671677-FB47-4D2A-9F54-929EF0E149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accessIClab</Template>
  <TotalTime>516</TotalTime>
  <Words>512</Words>
  <Application>Microsoft Office PowerPoint</Application>
  <PresentationFormat>如螢幕大小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24</vt:i4>
      </vt:variant>
      <vt:variant>
        <vt:lpstr>投影片標題</vt:lpstr>
      </vt:variant>
      <vt:variant>
        <vt:i4>7</vt:i4>
      </vt:variant>
    </vt:vector>
  </HeadingPairs>
  <TitlesOfParts>
    <vt:vector size="40" baseType="lpstr">
      <vt:lpstr>新細明體</vt:lpstr>
      <vt:lpstr>標楷體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accessIClab</vt:lpstr>
      <vt:lpstr>1_Access Lab</vt:lpstr>
      <vt:lpstr>2_Access Lab</vt:lpstr>
      <vt:lpstr>1_Blends</vt:lpstr>
      <vt:lpstr>1_AccessICLab</vt:lpstr>
      <vt:lpstr>3_Access Lab</vt:lpstr>
      <vt:lpstr>4_Access Lab</vt:lpstr>
      <vt:lpstr>2_Blends</vt:lpstr>
      <vt:lpstr>2_accessIClab</vt:lpstr>
      <vt:lpstr>5_Access Lab</vt:lpstr>
      <vt:lpstr>6_Access Lab</vt:lpstr>
      <vt:lpstr>3_Blends</vt:lpstr>
      <vt:lpstr>3_AccessICLab</vt:lpstr>
      <vt:lpstr>7_Access Lab</vt:lpstr>
      <vt:lpstr>8_Access Lab</vt:lpstr>
      <vt:lpstr>4_Blends</vt:lpstr>
      <vt:lpstr>9_Access Lab</vt:lpstr>
      <vt:lpstr>10_Access Lab</vt:lpstr>
      <vt:lpstr>5_Blends</vt:lpstr>
      <vt:lpstr>4_AccessICLab</vt:lpstr>
      <vt:lpstr>11_Access Lab</vt:lpstr>
      <vt:lpstr>12_Access Lab</vt:lpstr>
      <vt:lpstr>6_Blends</vt:lpstr>
      <vt:lpstr>CVSD_ppt</vt:lpstr>
      <vt:lpstr>106-2 (EE5022) 電腦輔助積體電路系統設計  Computer-aided VLSI System Design Final Project</vt:lpstr>
      <vt:lpstr>Final Project</vt:lpstr>
      <vt:lpstr>Grading Rules</vt:lpstr>
      <vt:lpstr>完成APR之必要項目</vt:lpstr>
      <vt:lpstr>繳交檔案</vt:lpstr>
      <vt:lpstr>Design Report</vt:lpstr>
      <vt:lpstr>Important Dates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104-1 (EE5022) 電腦輔助積體電路系統設計  Computer-aided VLSI System Design Final Project</dc:title>
  <dc:creator>Access_Wes</dc:creator>
  <cp:lastModifiedBy>Access_Wes</cp:lastModifiedBy>
  <cp:revision>26</cp:revision>
  <cp:lastPrinted>2015-12-07T11:34:30Z</cp:lastPrinted>
  <dcterms:created xsi:type="dcterms:W3CDTF">2015-11-24T14:47:34Z</dcterms:created>
  <dcterms:modified xsi:type="dcterms:W3CDTF">2018-05-15T06:07:08Z</dcterms:modified>
</cp:coreProperties>
</file>