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9"/>
  </p:notesMasterIdLst>
  <p:handoutMasterIdLst>
    <p:handoutMasterId r:id="rId10"/>
  </p:handoutMasterIdLst>
  <p:sldIdLst>
    <p:sldId id="257" r:id="rId2"/>
    <p:sldId id="259" r:id="rId3"/>
    <p:sldId id="260" r:id="rId4"/>
    <p:sldId id="261" r:id="rId5"/>
    <p:sldId id="262" r:id="rId6"/>
    <p:sldId id="263" r:id="rId7"/>
    <p:sldId id="264" r:id="rId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2020/10/13</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2020/10/13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2020/10/13</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2020/10/13</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2020/10/13</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2020/10/13</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2020/10/13</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2020/10/13</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2020/10/13</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2020/10/13</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2020/10/13</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2020/10/13</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2020/10/13</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2020/10/13</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algn="ctr"/>
            <a:r>
              <a:rPr lang="zh-CN" altLang="en-US" sz="6000" dirty="0">
                <a:latin typeface="迷你简粗宋" panose="03000509000000000000" pitchFamily="65" charset="-122"/>
                <a:ea typeface="迷你简粗宋" panose="03000509000000000000" pitchFamily="65" charset="-122"/>
              </a:rPr>
              <a:t>基于手势识别的</a:t>
            </a:r>
            <a:br>
              <a:rPr lang="en-US" altLang="zh-CN" sz="6000" dirty="0">
                <a:latin typeface="迷你简粗宋" panose="03000509000000000000" pitchFamily="65" charset="-122"/>
                <a:ea typeface="迷你简粗宋" panose="03000509000000000000" pitchFamily="65" charset="-122"/>
              </a:rPr>
            </a:br>
            <a:r>
              <a:rPr lang="zh-CN" altLang="en-US" sz="6000" dirty="0">
                <a:latin typeface="迷你简粗宋" panose="03000509000000000000" pitchFamily="65" charset="-122"/>
                <a:ea typeface="迷你简粗宋" panose="03000509000000000000" pitchFamily="65" charset="-122"/>
              </a:rPr>
              <a:t>虚拟键盘模拟</a:t>
            </a:r>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algn="r" rtl="0"/>
            <a:r>
              <a:rPr lang="zh-CN" altLang="en-US" sz="2400" dirty="0">
                <a:solidFill>
                  <a:schemeClr val="tx1">
                    <a:lumMod val="85000"/>
                    <a:lumOff val="15000"/>
                  </a:schemeClr>
                </a:solidFill>
              </a:rPr>
              <a:t>组员：金展锐 程思敏 刘英洲</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3593E66-8F7B-4C72-ACDA-4E0BD254E6D1}"/>
              </a:ext>
            </a:extLst>
          </p:cNvPr>
          <p:cNvSpPr>
            <a:spLocks noGrp="1"/>
          </p:cNvSpPr>
          <p:nvPr>
            <p:ph type="dt" sz="half" idx="10"/>
          </p:nvPr>
        </p:nvSpPr>
        <p:spPr/>
        <p:txBody>
          <a:bodyPr/>
          <a:lstStyle/>
          <a:p>
            <a:pPr rtl="0"/>
            <a:fld id="{A24A4C0A-F292-41BE-9CD1-530467B1B9F8}" type="datetime1">
              <a:rPr lang="zh-CN" altLang="en-US" smtClean="0"/>
              <a:t>2020/10/13</a:t>
            </a:fld>
            <a:endParaRPr lang="en-US" dirty="0"/>
          </a:p>
        </p:txBody>
      </p:sp>
      <p:sp>
        <p:nvSpPr>
          <p:cNvPr id="6" name="文本框 5">
            <a:extLst>
              <a:ext uri="{FF2B5EF4-FFF2-40B4-BE49-F238E27FC236}">
                <a16:creationId xmlns:a16="http://schemas.microsoft.com/office/drawing/2014/main" id="{5AD3A521-F723-43BE-B616-AF3C70B1EA45}"/>
              </a:ext>
            </a:extLst>
          </p:cNvPr>
          <p:cNvSpPr txBox="1"/>
          <p:nvPr/>
        </p:nvSpPr>
        <p:spPr>
          <a:xfrm>
            <a:off x="287382" y="438166"/>
            <a:ext cx="6096000" cy="923330"/>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目录</a:t>
            </a:r>
          </a:p>
        </p:txBody>
      </p:sp>
      <p:sp>
        <p:nvSpPr>
          <p:cNvPr id="7" name="标题 1">
            <a:extLst>
              <a:ext uri="{FF2B5EF4-FFF2-40B4-BE49-F238E27FC236}">
                <a16:creationId xmlns:a16="http://schemas.microsoft.com/office/drawing/2014/main" id="{B43EFCFB-8D2D-4994-9C92-6DA2DE761E3A}"/>
              </a:ext>
            </a:extLst>
          </p:cNvPr>
          <p:cNvSpPr txBox="1">
            <a:spLocks/>
          </p:cNvSpPr>
          <p:nvPr/>
        </p:nvSpPr>
        <p:spPr>
          <a:xfrm>
            <a:off x="1066800" y="1481764"/>
            <a:ext cx="10058400" cy="57986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latin typeface="Adobe 黑体 Std R" panose="020B0400000000000000" pitchFamily="34" charset="-122"/>
                <a:ea typeface="Adobe 黑体 Std R" panose="020B0400000000000000" pitchFamily="34" charset="-122"/>
              </a:rPr>
              <a:t>1.</a:t>
            </a:r>
            <a:r>
              <a:rPr lang="zh-CN" altLang="en-US" sz="3200" dirty="0">
                <a:latin typeface="Adobe 黑体 Std R" panose="020B0400000000000000" pitchFamily="34" charset="-122"/>
                <a:ea typeface="Adobe 黑体 Std R" panose="020B0400000000000000" pitchFamily="34" charset="-122"/>
              </a:rPr>
              <a:t>课题背景</a:t>
            </a:r>
            <a:br>
              <a:rPr lang="en-US" altLang="zh-CN" sz="3200" dirty="0">
                <a:latin typeface="Adobe 黑体 Std R" panose="020B0400000000000000" pitchFamily="34" charset="-122"/>
                <a:ea typeface="Adobe 黑体 Std R" panose="020B0400000000000000" pitchFamily="34" charset="-122"/>
              </a:rPr>
            </a:br>
            <a:br>
              <a:rPr lang="en-US" altLang="zh-CN" sz="3200" dirty="0">
                <a:latin typeface="Adobe 黑体 Std R" panose="020B0400000000000000" pitchFamily="34" charset="-122"/>
                <a:ea typeface="Adobe 黑体 Std R" panose="020B0400000000000000" pitchFamily="34" charset="-122"/>
              </a:rPr>
            </a:br>
            <a:r>
              <a:rPr lang="en-US" altLang="zh-CN" sz="3200" dirty="0">
                <a:latin typeface="Adobe 黑体 Std R" panose="020B0400000000000000" pitchFamily="34" charset="-122"/>
                <a:ea typeface="Adobe 黑体 Std R" panose="020B0400000000000000" pitchFamily="34" charset="-122"/>
              </a:rPr>
              <a:t>2.</a:t>
            </a:r>
            <a:r>
              <a:rPr lang="zh-CN" altLang="en-US" sz="3200" dirty="0">
                <a:latin typeface="Adobe 黑体 Std R" panose="020B0400000000000000" pitchFamily="34" charset="-122"/>
                <a:ea typeface="Adobe 黑体 Std R" panose="020B0400000000000000" pitchFamily="34" charset="-122"/>
              </a:rPr>
              <a:t>课题目标</a:t>
            </a:r>
            <a:br>
              <a:rPr lang="zh-CN" altLang="en-US" sz="3200" dirty="0">
                <a:latin typeface="Adobe 黑体 Std R" panose="020B0400000000000000" pitchFamily="34" charset="-122"/>
                <a:ea typeface="Adobe 黑体 Std R" panose="020B0400000000000000" pitchFamily="34" charset="-122"/>
              </a:rPr>
            </a:br>
            <a:br>
              <a:rPr lang="zh-CN" altLang="en-US" sz="3200" dirty="0">
                <a:latin typeface="Adobe 黑体 Std R" panose="020B0400000000000000" pitchFamily="34" charset="-122"/>
                <a:ea typeface="Adobe 黑体 Std R" panose="020B0400000000000000" pitchFamily="34" charset="-122"/>
              </a:rPr>
            </a:br>
            <a:r>
              <a:rPr lang="en-US" altLang="zh-CN" sz="3200" dirty="0">
                <a:latin typeface="Adobe 黑体 Std R" panose="020B0400000000000000" pitchFamily="34" charset="-122"/>
                <a:ea typeface="Adobe 黑体 Std R" panose="020B0400000000000000" pitchFamily="34" charset="-122"/>
              </a:rPr>
              <a:t>3.</a:t>
            </a:r>
            <a:r>
              <a:rPr lang="zh-CN" altLang="en-US" sz="3200" dirty="0">
                <a:latin typeface="Adobe 黑体 Std R" panose="020B0400000000000000" pitchFamily="34" charset="-122"/>
                <a:ea typeface="Adobe 黑体 Std R" panose="020B0400000000000000" pitchFamily="34" charset="-122"/>
              </a:rPr>
              <a:t>技术路线</a:t>
            </a:r>
            <a:br>
              <a:rPr lang="en-US" altLang="zh-CN" sz="3200" dirty="0">
                <a:latin typeface="Adobe 黑体 Std R" panose="020B0400000000000000" pitchFamily="34" charset="-122"/>
                <a:ea typeface="Adobe 黑体 Std R" panose="020B0400000000000000" pitchFamily="34" charset="-122"/>
              </a:rPr>
            </a:br>
            <a:br>
              <a:rPr lang="en-US" altLang="zh-CN" sz="3200" dirty="0">
                <a:latin typeface="Adobe 黑体 Std R" panose="020B0400000000000000" pitchFamily="34" charset="-122"/>
                <a:ea typeface="Adobe 黑体 Std R" panose="020B0400000000000000" pitchFamily="34" charset="-122"/>
              </a:rPr>
            </a:br>
            <a:r>
              <a:rPr lang="en-US" altLang="zh-CN" sz="3200" dirty="0">
                <a:latin typeface="Adobe 黑体 Std R" panose="020B0400000000000000" pitchFamily="34" charset="-122"/>
                <a:ea typeface="Adobe 黑体 Std R" panose="020B0400000000000000" pitchFamily="34" charset="-122"/>
              </a:rPr>
              <a:t>4.</a:t>
            </a:r>
            <a:r>
              <a:rPr lang="zh-CN" altLang="en-US" sz="3200" dirty="0">
                <a:latin typeface="Adobe 黑体 Std R" panose="020B0400000000000000" pitchFamily="34" charset="-122"/>
                <a:ea typeface="Adobe 黑体 Std R" panose="020B0400000000000000" pitchFamily="34" charset="-122"/>
              </a:rPr>
              <a:t>课题技术难点</a:t>
            </a:r>
            <a:br>
              <a:rPr lang="en-US" altLang="zh-CN" sz="3200" dirty="0">
                <a:latin typeface="Adobe 黑体 Std R" panose="020B0400000000000000" pitchFamily="34" charset="-122"/>
                <a:ea typeface="Adobe 黑体 Std R" panose="020B0400000000000000" pitchFamily="34" charset="-122"/>
              </a:rPr>
            </a:br>
            <a:br>
              <a:rPr lang="en-US" altLang="zh-CN" sz="3200" dirty="0">
                <a:latin typeface="Adobe 黑体 Std R" panose="020B0400000000000000" pitchFamily="34" charset="-122"/>
                <a:ea typeface="Adobe 黑体 Std R" panose="020B0400000000000000" pitchFamily="34" charset="-122"/>
              </a:rPr>
            </a:br>
            <a:r>
              <a:rPr lang="en-US" altLang="zh-CN" sz="3200" dirty="0">
                <a:latin typeface="Adobe 黑体 Std R" panose="020B0400000000000000" pitchFamily="34" charset="-122"/>
                <a:ea typeface="Adobe 黑体 Std R" panose="020B0400000000000000" pitchFamily="34" charset="-122"/>
              </a:rPr>
              <a:t>5.</a:t>
            </a:r>
            <a:r>
              <a:rPr lang="zh-CN" altLang="en-US" sz="3200" dirty="0">
                <a:latin typeface="Adobe 黑体 Std R" panose="020B0400000000000000" pitchFamily="34" charset="-122"/>
                <a:ea typeface="Adobe 黑体 Std R" panose="020B0400000000000000" pitchFamily="34" charset="-122"/>
              </a:rPr>
              <a:t>进度安排</a:t>
            </a:r>
            <a:br>
              <a:rPr lang="zh-CN" altLang="en-US" sz="4800" dirty="0">
                <a:latin typeface="+mn-ea"/>
              </a:rPr>
            </a:br>
            <a:endParaRPr lang="zh-cn" sz="4800" i="1" dirty="0">
              <a:solidFill>
                <a:srgbClr val="FFFFFF"/>
              </a:solidFill>
            </a:endParaRPr>
          </a:p>
        </p:txBody>
      </p:sp>
    </p:spTree>
    <p:extLst>
      <p:ext uri="{BB962C8B-B14F-4D97-AF65-F5344CB8AC3E}">
        <p14:creationId xmlns:p14="http://schemas.microsoft.com/office/powerpoint/2010/main" val="159889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9C0166B-8C4E-4E70-BE59-59303B5B6307}"/>
              </a:ext>
            </a:extLst>
          </p:cNvPr>
          <p:cNvSpPr>
            <a:spLocks noGrp="1"/>
          </p:cNvSpPr>
          <p:nvPr>
            <p:ph type="dt" sz="half" idx="10"/>
          </p:nvPr>
        </p:nvSpPr>
        <p:spPr/>
        <p:txBody>
          <a:bodyPr/>
          <a:lstStyle/>
          <a:p>
            <a:pPr rtl="0"/>
            <a:fld id="{A24A4C0A-F292-41BE-9CD1-530467B1B9F8}" type="datetime1">
              <a:rPr lang="zh-CN" altLang="en-US" smtClean="0"/>
              <a:t>2020/10/13</a:t>
            </a:fld>
            <a:endParaRPr lang="en-US" dirty="0"/>
          </a:p>
        </p:txBody>
      </p:sp>
      <p:sp>
        <p:nvSpPr>
          <p:cNvPr id="5" name="文本框 2">
            <a:extLst>
              <a:ext uri="{FF2B5EF4-FFF2-40B4-BE49-F238E27FC236}">
                <a16:creationId xmlns:a16="http://schemas.microsoft.com/office/drawing/2014/main" id="{E62BC045-9DB5-4D46-A067-C11FE14888F5}"/>
              </a:ext>
            </a:extLst>
          </p:cNvPr>
          <p:cNvSpPr txBox="1"/>
          <p:nvPr/>
        </p:nvSpPr>
        <p:spPr>
          <a:xfrm>
            <a:off x="439487" y="634965"/>
            <a:ext cx="688907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a:latin typeface="迷你简粗宋" panose="03000509000000000000" pitchFamily="65" charset="-122"/>
                <a:ea typeface="迷你简粗宋" panose="03000509000000000000" pitchFamily="65" charset="-122"/>
              </a:rPr>
              <a:t>课题背景</a:t>
            </a:r>
          </a:p>
        </p:txBody>
      </p:sp>
      <p:sp>
        <p:nvSpPr>
          <p:cNvPr id="6" name="文本框 3">
            <a:extLst>
              <a:ext uri="{FF2B5EF4-FFF2-40B4-BE49-F238E27FC236}">
                <a16:creationId xmlns:a16="http://schemas.microsoft.com/office/drawing/2014/main" id="{7E0B3770-115E-46C4-ACAD-F29C01EA43A3}"/>
              </a:ext>
            </a:extLst>
          </p:cNvPr>
          <p:cNvSpPr txBox="1"/>
          <p:nvPr/>
        </p:nvSpPr>
        <p:spPr>
          <a:xfrm>
            <a:off x="1190621" y="2406303"/>
            <a:ext cx="7274109"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Adobe 黑体 Std R" panose="020B0400000000000000" pitchFamily="34" charset="-122"/>
                <a:ea typeface="Adobe 黑体 Std R" panose="020B0400000000000000" pitchFamily="34" charset="-122"/>
              </a:rPr>
              <a:t>        随着计算机技术越来越发达，人机交互技术在为人类提供便利的同时，也越来越受到人们的重视。因此，近年来，如何跨越人机障碍，将人机交互变得更加自然成为了研究重点。</a:t>
            </a:r>
            <a:endParaRPr lang="en-US" altLang="zh-CN" sz="2000" dirty="0">
              <a:latin typeface="Adobe 黑体 Std R" panose="020B0400000000000000" pitchFamily="34" charset="-122"/>
              <a:ea typeface="Adobe 黑体 Std R" panose="020B0400000000000000" pitchFamily="34" charset="-122"/>
            </a:endParaRPr>
          </a:p>
          <a:p>
            <a:endParaRPr lang="en-US" altLang="zh-CN" sz="2000" dirty="0">
              <a:latin typeface="Adobe 黑体 Std R" panose="020B0400000000000000" pitchFamily="34" charset="-122"/>
              <a:ea typeface="Adobe 黑体 Std R" panose="020B0400000000000000" pitchFamily="34" charset="-122"/>
            </a:endParaRPr>
          </a:p>
          <a:p>
            <a:r>
              <a:rPr lang="zh-CN" altLang="en-US" sz="2000" dirty="0">
                <a:latin typeface="Adobe 黑体 Std R" panose="020B0400000000000000" pitchFamily="34" charset="-122"/>
                <a:ea typeface="Adobe 黑体 Std R" panose="020B0400000000000000" pitchFamily="34" charset="-122"/>
              </a:rPr>
              <a:t>       手势是可以更全面，更方便，更直观与计算机进行互动的一种交互技术。本次设计的目的就是将不可触摸屏通过摄像头手势识别拥有类触摸屏的效果，可以用较低的成本实现高成本触摸屏的功效，使用户可以根据自己的习惯定义手势库，使得人机交流更加方便。</a:t>
            </a:r>
          </a:p>
        </p:txBody>
      </p:sp>
    </p:spTree>
    <p:extLst>
      <p:ext uri="{BB962C8B-B14F-4D97-AF65-F5344CB8AC3E}">
        <p14:creationId xmlns:p14="http://schemas.microsoft.com/office/powerpoint/2010/main" val="420688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5A5C3C1-02D8-4148-A0AF-828678C7A2DD}"/>
              </a:ext>
            </a:extLst>
          </p:cNvPr>
          <p:cNvSpPr>
            <a:spLocks noGrp="1"/>
          </p:cNvSpPr>
          <p:nvPr>
            <p:ph type="dt" sz="half" idx="10"/>
          </p:nvPr>
        </p:nvSpPr>
        <p:spPr/>
        <p:txBody>
          <a:bodyPr/>
          <a:lstStyle/>
          <a:p>
            <a:pPr rtl="0"/>
            <a:fld id="{A24A4C0A-F292-41BE-9CD1-530467B1B9F8}" type="datetime1">
              <a:rPr lang="zh-CN" altLang="en-US" smtClean="0"/>
              <a:t>2020/10/13</a:t>
            </a:fld>
            <a:endParaRPr lang="en-US" dirty="0"/>
          </a:p>
        </p:txBody>
      </p:sp>
      <p:sp>
        <p:nvSpPr>
          <p:cNvPr id="7" name="文本框 6">
            <a:extLst>
              <a:ext uri="{FF2B5EF4-FFF2-40B4-BE49-F238E27FC236}">
                <a16:creationId xmlns:a16="http://schemas.microsoft.com/office/drawing/2014/main" id="{A6A63145-E749-44DC-B561-88ABBA0A7FD6}"/>
              </a:ext>
            </a:extLst>
          </p:cNvPr>
          <p:cNvSpPr txBox="1"/>
          <p:nvPr/>
        </p:nvSpPr>
        <p:spPr>
          <a:xfrm>
            <a:off x="287382" y="438166"/>
            <a:ext cx="6096000" cy="923330"/>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课题目标</a:t>
            </a:r>
          </a:p>
        </p:txBody>
      </p:sp>
      <p:sp>
        <p:nvSpPr>
          <p:cNvPr id="9" name="文本框 8">
            <a:extLst>
              <a:ext uri="{FF2B5EF4-FFF2-40B4-BE49-F238E27FC236}">
                <a16:creationId xmlns:a16="http://schemas.microsoft.com/office/drawing/2014/main" id="{EA27DF12-1DE2-41A2-BF44-C03DCF2494C0}"/>
              </a:ext>
            </a:extLst>
          </p:cNvPr>
          <p:cNvSpPr txBox="1"/>
          <p:nvPr/>
        </p:nvSpPr>
        <p:spPr>
          <a:xfrm>
            <a:off x="923109" y="1906735"/>
            <a:ext cx="6113416" cy="4370427"/>
          </a:xfrm>
          <a:prstGeom prst="rect">
            <a:avLst/>
          </a:prstGeom>
          <a:noFill/>
        </p:spPr>
        <p:txBody>
          <a:bodyPr wrap="square">
            <a:spAutoFit/>
          </a:bodyPr>
          <a:lstStyle/>
          <a:p>
            <a:endParaRPr lang="en-US" altLang="zh-CN" dirty="0"/>
          </a:p>
          <a:p>
            <a:r>
              <a:rPr lang="zh-CN" altLang="en-US" sz="2000" dirty="0">
                <a:latin typeface="Adobe 黑体 Std R" panose="020B0400000000000000" pitchFamily="34" charset="-122"/>
                <a:ea typeface="Adobe 黑体 Std R" panose="020B0400000000000000" pitchFamily="34" charset="-122"/>
              </a:rPr>
              <a:t>目标：</a:t>
            </a:r>
            <a:endParaRPr lang="en-US" altLang="zh-CN" sz="2000" dirty="0">
              <a:latin typeface="Adobe 黑体 Std R" panose="020B0400000000000000" pitchFamily="34" charset="-122"/>
              <a:ea typeface="Adobe 黑体 Std R" panose="020B0400000000000000" pitchFamily="34" charset="-122"/>
            </a:endParaRPr>
          </a:p>
          <a:p>
            <a:r>
              <a:rPr lang="en-US" altLang="zh-CN" sz="2000" dirty="0">
                <a:latin typeface="Adobe 黑体 Std R" panose="020B0400000000000000" pitchFamily="34" charset="-122"/>
                <a:ea typeface="Adobe 黑体 Std R" panose="020B0400000000000000" pitchFamily="34" charset="-122"/>
              </a:rPr>
              <a:t>        </a:t>
            </a:r>
            <a:r>
              <a:rPr lang="zh-CN" altLang="en-US" sz="2000" dirty="0">
                <a:latin typeface="Adobe 黑体 Std R" panose="020B0400000000000000" pitchFamily="34" charset="-122"/>
                <a:ea typeface="Adobe 黑体 Std R" panose="020B0400000000000000" pitchFamily="34" charset="-122"/>
              </a:rPr>
              <a:t>基于手势识别技术，将不可触摸屏通过摄像头识别来拥有类触摸屏的效果，在实现高成本的触摸屏功能的前提下，提高对屏幕操作的舒适度和普适性。本方案主要是使用摄像头进行数据采集，通过手指在空中书写响应的数字及字母，进行手写内容的识别，进而实现虚拟遥控器功能。</a:t>
            </a:r>
            <a:endParaRPr lang="en-US" altLang="zh-CN" sz="2000" dirty="0">
              <a:latin typeface="Adobe 黑体 Std R" panose="020B0400000000000000" pitchFamily="34" charset="-122"/>
              <a:ea typeface="Adobe 黑体 Std R" panose="020B0400000000000000" pitchFamily="34" charset="-122"/>
            </a:endParaRPr>
          </a:p>
          <a:p>
            <a:endParaRPr lang="en-US" altLang="zh-CN" sz="2000" dirty="0">
              <a:latin typeface="Adobe 黑体 Std R" panose="020B0400000000000000" pitchFamily="34" charset="-122"/>
              <a:ea typeface="Adobe 黑体 Std R" panose="020B0400000000000000" pitchFamily="34" charset="-122"/>
            </a:endParaRPr>
          </a:p>
          <a:p>
            <a:r>
              <a:rPr lang="zh-CN" altLang="en-US" sz="2000" dirty="0">
                <a:latin typeface="Adobe 黑体 Std R" panose="020B0400000000000000" pitchFamily="34" charset="-122"/>
                <a:ea typeface="Adobe 黑体 Std R" panose="020B0400000000000000" pitchFamily="34" charset="-122"/>
              </a:rPr>
              <a:t>使用设备：</a:t>
            </a:r>
            <a:endParaRPr lang="en-US" altLang="zh-CN" sz="2000" dirty="0">
              <a:latin typeface="Adobe 黑体 Std R" panose="020B0400000000000000" pitchFamily="34" charset="-122"/>
              <a:ea typeface="Adobe 黑体 Std R" panose="020B0400000000000000" pitchFamily="34" charset="-122"/>
            </a:endParaRPr>
          </a:p>
          <a:p>
            <a:r>
              <a:rPr lang="en-US" altLang="zh-CN" sz="2000" dirty="0">
                <a:latin typeface="Adobe 黑体 Std R" panose="020B0400000000000000" pitchFamily="34" charset="-122"/>
                <a:ea typeface="Adobe 黑体 Std R" panose="020B0400000000000000" pitchFamily="34" charset="-122"/>
              </a:rPr>
              <a:t>       </a:t>
            </a:r>
            <a:r>
              <a:rPr lang="zh-CN" altLang="en-US" sz="2000" dirty="0">
                <a:latin typeface="Adobe 黑体 Std R" panose="020B0400000000000000" pitchFamily="34" charset="-122"/>
                <a:ea typeface="Adobe 黑体 Std R" panose="020B0400000000000000" pitchFamily="34" charset="-122"/>
              </a:rPr>
              <a:t>电脑及电脑摄像头</a:t>
            </a:r>
            <a:endParaRPr lang="en-US" altLang="zh-CN" sz="2000" dirty="0">
              <a:latin typeface="Adobe 黑体 Std R" panose="020B0400000000000000" pitchFamily="34" charset="-122"/>
              <a:ea typeface="Adobe 黑体 Std R" panose="020B0400000000000000" pitchFamily="34" charset="-122"/>
            </a:endParaRPr>
          </a:p>
          <a:p>
            <a:endParaRPr lang="en-US" altLang="zh-CN" sz="2000" dirty="0">
              <a:latin typeface="Adobe 黑体 Std R" panose="020B0400000000000000" pitchFamily="34" charset="-122"/>
              <a:ea typeface="Adobe 黑体 Std R" panose="020B0400000000000000" pitchFamily="34" charset="-122"/>
            </a:endParaRPr>
          </a:p>
          <a:p>
            <a:r>
              <a:rPr lang="zh-CN" altLang="en-US" sz="2000" dirty="0">
                <a:latin typeface="Adobe 黑体 Std R" panose="020B0400000000000000" pitchFamily="34" charset="-122"/>
                <a:ea typeface="Adobe 黑体 Std R" panose="020B0400000000000000" pitchFamily="34" charset="-122"/>
              </a:rPr>
              <a:t>使用软件：</a:t>
            </a:r>
            <a:endParaRPr lang="en-US" altLang="zh-CN" sz="2000" dirty="0">
              <a:latin typeface="Adobe 黑体 Std R" panose="020B0400000000000000" pitchFamily="34" charset="-122"/>
              <a:ea typeface="Adobe 黑体 Std R" panose="020B0400000000000000" pitchFamily="34" charset="-122"/>
            </a:endParaRPr>
          </a:p>
          <a:p>
            <a:r>
              <a:rPr lang="en-US" altLang="zh-CN" dirty="0"/>
              <a:t>        </a:t>
            </a:r>
            <a:r>
              <a:rPr lang="en-US" altLang="zh-CN" sz="2000" dirty="0">
                <a:latin typeface="Adobe 黑体 Std R" panose="020B0400000000000000" pitchFamily="34" charset="-122"/>
                <a:ea typeface="Adobe 黑体 Std R" panose="020B0400000000000000" pitchFamily="34" charset="-122"/>
              </a:rPr>
              <a:t>python</a:t>
            </a:r>
            <a:endParaRPr lang="zh-CN" altLang="en-US" sz="2000"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54800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5A5C3C1-02D8-4148-A0AF-828678C7A2DD}"/>
              </a:ext>
            </a:extLst>
          </p:cNvPr>
          <p:cNvSpPr>
            <a:spLocks noGrp="1"/>
          </p:cNvSpPr>
          <p:nvPr>
            <p:ph type="dt" sz="half" idx="10"/>
          </p:nvPr>
        </p:nvSpPr>
        <p:spPr/>
        <p:txBody>
          <a:bodyPr/>
          <a:lstStyle/>
          <a:p>
            <a:pPr rtl="0"/>
            <a:fld id="{A24A4C0A-F292-41BE-9CD1-530467B1B9F8}" type="datetime1">
              <a:rPr lang="zh-CN" altLang="en-US" smtClean="0"/>
              <a:t>2020/10/13</a:t>
            </a:fld>
            <a:endParaRPr lang="en-US" dirty="0"/>
          </a:p>
        </p:txBody>
      </p:sp>
      <p:sp>
        <p:nvSpPr>
          <p:cNvPr id="7" name="文本框 6">
            <a:extLst>
              <a:ext uri="{FF2B5EF4-FFF2-40B4-BE49-F238E27FC236}">
                <a16:creationId xmlns:a16="http://schemas.microsoft.com/office/drawing/2014/main" id="{A6A63145-E749-44DC-B561-88ABBA0A7FD6}"/>
              </a:ext>
            </a:extLst>
          </p:cNvPr>
          <p:cNvSpPr txBox="1"/>
          <p:nvPr/>
        </p:nvSpPr>
        <p:spPr>
          <a:xfrm>
            <a:off x="287382" y="438166"/>
            <a:ext cx="6096000" cy="923330"/>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技术路线</a:t>
            </a:r>
          </a:p>
        </p:txBody>
      </p:sp>
      <p:sp>
        <p:nvSpPr>
          <p:cNvPr id="2" name="矩形: 圆角 1">
            <a:extLst>
              <a:ext uri="{FF2B5EF4-FFF2-40B4-BE49-F238E27FC236}">
                <a16:creationId xmlns:a16="http://schemas.microsoft.com/office/drawing/2014/main" id="{B9EFD7B7-D122-4994-B858-7614D742D1F3}"/>
              </a:ext>
            </a:extLst>
          </p:cNvPr>
          <p:cNvSpPr/>
          <p:nvPr/>
        </p:nvSpPr>
        <p:spPr>
          <a:xfrm>
            <a:off x="258792" y="2286220"/>
            <a:ext cx="2251742" cy="1123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OpenCV</a:t>
            </a:r>
            <a:r>
              <a:rPr lang="zh-CN" altLang="en-US" b="1" dirty="0"/>
              <a:t>识别手指</a:t>
            </a:r>
          </a:p>
        </p:txBody>
      </p:sp>
      <p:sp>
        <p:nvSpPr>
          <p:cNvPr id="3" name="矩形: 圆角 2">
            <a:extLst>
              <a:ext uri="{FF2B5EF4-FFF2-40B4-BE49-F238E27FC236}">
                <a16:creationId xmlns:a16="http://schemas.microsoft.com/office/drawing/2014/main" id="{6729B8EA-C427-462E-BDB5-5F94A2E02B5A}"/>
              </a:ext>
            </a:extLst>
          </p:cNvPr>
          <p:cNvSpPr/>
          <p:nvPr/>
        </p:nvSpPr>
        <p:spPr>
          <a:xfrm>
            <a:off x="2209512" y="4467717"/>
            <a:ext cx="2251742" cy="1123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使用</a:t>
            </a:r>
            <a:r>
              <a:rPr lang="en-US" altLang="zh-CN" b="1" dirty="0" err="1"/>
              <a:t>PyAutoGUI</a:t>
            </a:r>
            <a:r>
              <a:rPr lang="zh-CN" altLang="en-US" b="1" dirty="0"/>
              <a:t>库将手指虚拟鼠标</a:t>
            </a:r>
            <a:r>
              <a:rPr lang="en-US" altLang="zh-CN" b="1" dirty="0"/>
              <a:t> </a:t>
            </a:r>
            <a:endParaRPr lang="zh-CN" altLang="en-US" b="1" dirty="0"/>
          </a:p>
        </p:txBody>
      </p:sp>
      <p:sp>
        <p:nvSpPr>
          <p:cNvPr id="5" name="矩形: 圆角 4">
            <a:extLst>
              <a:ext uri="{FF2B5EF4-FFF2-40B4-BE49-F238E27FC236}">
                <a16:creationId xmlns:a16="http://schemas.microsoft.com/office/drawing/2014/main" id="{0EE3C0FC-62F4-42DF-B38F-4C87B7FC3CBC}"/>
              </a:ext>
            </a:extLst>
          </p:cNvPr>
          <p:cNvSpPr/>
          <p:nvPr/>
        </p:nvSpPr>
        <p:spPr>
          <a:xfrm>
            <a:off x="4160232" y="2286220"/>
            <a:ext cx="2251742" cy="1123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利用虚拟鼠标在画图板上手写</a:t>
            </a:r>
          </a:p>
        </p:txBody>
      </p:sp>
      <p:sp>
        <p:nvSpPr>
          <p:cNvPr id="11" name="矩形: 圆角 10">
            <a:extLst>
              <a:ext uri="{FF2B5EF4-FFF2-40B4-BE49-F238E27FC236}">
                <a16:creationId xmlns:a16="http://schemas.microsoft.com/office/drawing/2014/main" id="{E5B467A0-4F1A-407A-A14F-126823E20697}"/>
              </a:ext>
            </a:extLst>
          </p:cNvPr>
          <p:cNvSpPr/>
          <p:nvPr/>
        </p:nvSpPr>
        <p:spPr>
          <a:xfrm>
            <a:off x="6117195" y="4467717"/>
            <a:ext cx="2251742" cy="1123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手写字母及数字的识别（利用</a:t>
            </a:r>
            <a:r>
              <a:rPr lang="en-US" altLang="zh-CN" b="1" dirty="0"/>
              <a:t>KNN</a:t>
            </a:r>
            <a:r>
              <a:rPr lang="zh-CN" altLang="en-US" b="1" dirty="0"/>
              <a:t>训练）</a:t>
            </a:r>
          </a:p>
        </p:txBody>
      </p:sp>
      <p:sp>
        <p:nvSpPr>
          <p:cNvPr id="13" name="矩形: 圆角 12">
            <a:extLst>
              <a:ext uri="{FF2B5EF4-FFF2-40B4-BE49-F238E27FC236}">
                <a16:creationId xmlns:a16="http://schemas.microsoft.com/office/drawing/2014/main" id="{6C77925C-34B8-491E-8AD6-A3AAE7E755B8}"/>
              </a:ext>
            </a:extLst>
          </p:cNvPr>
          <p:cNvSpPr/>
          <p:nvPr/>
        </p:nvSpPr>
        <p:spPr>
          <a:xfrm>
            <a:off x="8061672" y="2286220"/>
            <a:ext cx="2251742" cy="1123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输出识别的内容</a:t>
            </a:r>
          </a:p>
        </p:txBody>
      </p:sp>
      <p:cxnSp>
        <p:nvCxnSpPr>
          <p:cNvPr id="15" name="直接箭头连接符 14">
            <a:extLst>
              <a:ext uri="{FF2B5EF4-FFF2-40B4-BE49-F238E27FC236}">
                <a16:creationId xmlns:a16="http://schemas.microsoft.com/office/drawing/2014/main" id="{40C59D17-8BA7-458C-9155-E3CF74464F4C}"/>
              </a:ext>
            </a:extLst>
          </p:cNvPr>
          <p:cNvCxnSpPr/>
          <p:nvPr/>
        </p:nvCxnSpPr>
        <p:spPr>
          <a:xfrm>
            <a:off x="2209512" y="3429000"/>
            <a:ext cx="986534" cy="93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E88BA9B-E71E-41E7-9863-A1779A7ABD3B}"/>
              </a:ext>
            </a:extLst>
          </p:cNvPr>
          <p:cNvCxnSpPr/>
          <p:nvPr/>
        </p:nvCxnSpPr>
        <p:spPr>
          <a:xfrm>
            <a:off x="6191794" y="3492137"/>
            <a:ext cx="966652" cy="87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84DF4B0-8753-454C-9EA4-B025F0A71C69}"/>
              </a:ext>
            </a:extLst>
          </p:cNvPr>
          <p:cNvCxnSpPr/>
          <p:nvPr/>
        </p:nvCxnSpPr>
        <p:spPr>
          <a:xfrm flipV="1">
            <a:off x="3509554" y="3492137"/>
            <a:ext cx="951700" cy="87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7EBEF5-E2C3-4044-B940-A3981D68324C}"/>
              </a:ext>
            </a:extLst>
          </p:cNvPr>
          <p:cNvCxnSpPr/>
          <p:nvPr/>
        </p:nvCxnSpPr>
        <p:spPr>
          <a:xfrm flipV="1">
            <a:off x="7736991" y="3492136"/>
            <a:ext cx="951700" cy="87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10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5A5C3C1-02D8-4148-A0AF-828678C7A2DD}"/>
              </a:ext>
            </a:extLst>
          </p:cNvPr>
          <p:cNvSpPr>
            <a:spLocks noGrp="1"/>
          </p:cNvSpPr>
          <p:nvPr>
            <p:ph type="dt" sz="half" idx="10"/>
          </p:nvPr>
        </p:nvSpPr>
        <p:spPr/>
        <p:txBody>
          <a:bodyPr/>
          <a:lstStyle/>
          <a:p>
            <a:pPr rtl="0"/>
            <a:fld id="{A24A4C0A-F292-41BE-9CD1-530467B1B9F8}" type="datetime1">
              <a:rPr lang="zh-CN" altLang="en-US" smtClean="0"/>
              <a:t>2020/10/13</a:t>
            </a:fld>
            <a:endParaRPr lang="en-US" dirty="0"/>
          </a:p>
        </p:txBody>
      </p:sp>
      <p:sp>
        <p:nvSpPr>
          <p:cNvPr id="7" name="文本框 6">
            <a:extLst>
              <a:ext uri="{FF2B5EF4-FFF2-40B4-BE49-F238E27FC236}">
                <a16:creationId xmlns:a16="http://schemas.microsoft.com/office/drawing/2014/main" id="{A6A63145-E749-44DC-B561-88ABBA0A7FD6}"/>
              </a:ext>
            </a:extLst>
          </p:cNvPr>
          <p:cNvSpPr txBox="1"/>
          <p:nvPr/>
        </p:nvSpPr>
        <p:spPr>
          <a:xfrm>
            <a:off x="287382" y="438166"/>
            <a:ext cx="6096000" cy="923330"/>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技术难点</a:t>
            </a:r>
            <a:endParaRPr lang="en-US" altLang="zh-CN" sz="5400" dirty="0">
              <a:latin typeface="迷你简粗宋" panose="03000509000000000000" pitchFamily="65" charset="-122"/>
              <a:ea typeface="迷你简粗宋" panose="03000509000000000000" pitchFamily="65" charset="-122"/>
            </a:endParaRPr>
          </a:p>
        </p:txBody>
      </p:sp>
      <p:sp>
        <p:nvSpPr>
          <p:cNvPr id="9" name="文本框 8">
            <a:extLst>
              <a:ext uri="{FF2B5EF4-FFF2-40B4-BE49-F238E27FC236}">
                <a16:creationId xmlns:a16="http://schemas.microsoft.com/office/drawing/2014/main" id="{EA27DF12-1DE2-41A2-BF44-C03DCF2494C0}"/>
              </a:ext>
            </a:extLst>
          </p:cNvPr>
          <p:cNvSpPr txBox="1"/>
          <p:nvPr/>
        </p:nvSpPr>
        <p:spPr>
          <a:xfrm>
            <a:off x="923109" y="1906735"/>
            <a:ext cx="7419702" cy="3354765"/>
          </a:xfrm>
          <a:prstGeom prst="rect">
            <a:avLst/>
          </a:prstGeom>
          <a:noFill/>
        </p:spPr>
        <p:txBody>
          <a:bodyPr wrap="square">
            <a:spAutoFit/>
          </a:bodyPr>
          <a:lstStyle/>
          <a:p>
            <a:endParaRPr lang="en-US" altLang="zh-CN" sz="2000" dirty="0"/>
          </a:p>
          <a:p>
            <a:r>
              <a:rPr lang="en-US" altLang="zh-CN" sz="2400" dirty="0">
                <a:latin typeface="Adobe 黑体 Std R" panose="020B0400000000000000" pitchFamily="34" charset="-122"/>
                <a:ea typeface="Adobe 黑体 Std R" panose="020B0400000000000000" pitchFamily="34" charset="-122"/>
              </a:rPr>
              <a:t>1.</a:t>
            </a:r>
            <a:r>
              <a:rPr lang="zh-CN" altLang="en-US" sz="2400" dirty="0">
                <a:latin typeface="Adobe 黑体 Std R" panose="020B0400000000000000" pitchFamily="34" charset="-122"/>
                <a:ea typeface="Adobe 黑体 Std R" panose="020B0400000000000000" pitchFamily="34" charset="-122"/>
              </a:rPr>
              <a:t>基于</a:t>
            </a:r>
            <a:r>
              <a:rPr lang="en-US" altLang="zh-CN" sz="2400" dirty="0" err="1">
                <a:latin typeface="Adobe 黑体 Std R" panose="020B0400000000000000" pitchFamily="34" charset="-122"/>
                <a:ea typeface="Adobe 黑体 Std R" panose="020B0400000000000000" pitchFamily="34" charset="-122"/>
              </a:rPr>
              <a:t>opencv</a:t>
            </a:r>
            <a:r>
              <a:rPr lang="zh-CN" altLang="en-US" sz="2400" dirty="0">
                <a:latin typeface="Adobe 黑体 Std R" panose="020B0400000000000000" pitchFamily="34" charset="-122"/>
                <a:ea typeface="Adobe 黑体 Std R" panose="020B0400000000000000" pitchFamily="34" charset="-122"/>
              </a:rPr>
              <a:t>的手势识别对于周围环境要求较高，周围环境光照的变化会对识别的结果造成一定的影响。</a:t>
            </a:r>
            <a:endParaRPr lang="en-US" altLang="zh-CN" sz="2400" dirty="0">
              <a:latin typeface="Adobe 黑体 Std R" panose="020B0400000000000000" pitchFamily="34" charset="-122"/>
              <a:ea typeface="Adobe 黑体 Std R" panose="020B0400000000000000" pitchFamily="34" charset="-122"/>
            </a:endParaRPr>
          </a:p>
          <a:p>
            <a:endParaRPr lang="en-US" altLang="zh-CN" sz="2400" dirty="0">
              <a:latin typeface="Adobe 黑体 Std R" panose="020B0400000000000000" pitchFamily="34" charset="-122"/>
              <a:ea typeface="Adobe 黑体 Std R" panose="020B0400000000000000" pitchFamily="34" charset="-122"/>
            </a:endParaRPr>
          </a:p>
          <a:p>
            <a:r>
              <a:rPr lang="en-US" altLang="zh-CN" sz="2400" dirty="0">
                <a:latin typeface="Adobe 黑体 Std R" panose="020B0400000000000000" pitchFamily="34" charset="-122"/>
                <a:ea typeface="Adobe 黑体 Std R" panose="020B0400000000000000" pitchFamily="34" charset="-122"/>
              </a:rPr>
              <a:t>2.</a:t>
            </a:r>
            <a:r>
              <a:rPr lang="zh-CN" altLang="en-US" sz="2400" dirty="0">
                <a:latin typeface="Adobe 黑体 Std R" panose="020B0400000000000000" pitchFamily="34" charset="-122"/>
                <a:ea typeface="Adobe 黑体 Std R" panose="020B0400000000000000" pitchFamily="34" charset="-122"/>
              </a:rPr>
              <a:t>对手势的实时识别对于计算速度的要求较高，可能无法实现快速响应</a:t>
            </a:r>
            <a:endParaRPr lang="en-US" altLang="zh-CN" sz="2400" dirty="0">
              <a:latin typeface="Adobe 黑体 Std R" panose="020B0400000000000000" pitchFamily="34" charset="-122"/>
              <a:ea typeface="Adobe 黑体 Std R" panose="020B0400000000000000" pitchFamily="34" charset="-122"/>
            </a:endParaRPr>
          </a:p>
          <a:p>
            <a:endParaRPr lang="en-US" altLang="zh-CN" sz="2400" dirty="0">
              <a:latin typeface="Adobe 黑体 Std R" panose="020B0400000000000000" pitchFamily="34" charset="-122"/>
              <a:ea typeface="Adobe 黑体 Std R" panose="020B0400000000000000" pitchFamily="34" charset="-122"/>
            </a:endParaRPr>
          </a:p>
          <a:p>
            <a:r>
              <a:rPr lang="en-US" altLang="zh-CN" sz="2400" dirty="0">
                <a:latin typeface="Adobe 黑体 Std R" panose="020B0400000000000000" pitchFamily="34" charset="-122"/>
                <a:ea typeface="Adobe 黑体 Std R" panose="020B0400000000000000" pitchFamily="34" charset="-122"/>
              </a:rPr>
              <a:t>3.</a:t>
            </a:r>
            <a:r>
              <a:rPr lang="zh-CN" altLang="en-US" sz="2400" dirty="0">
                <a:latin typeface="Adobe 黑体 Std R" panose="020B0400000000000000" pitchFamily="34" charset="-122"/>
                <a:ea typeface="Adobe 黑体 Std R" panose="020B0400000000000000" pitchFamily="34" charset="-122"/>
              </a:rPr>
              <a:t>手势移动的速度不能过快，手部运动速度快很可能导致图片成像模糊</a:t>
            </a:r>
          </a:p>
        </p:txBody>
      </p:sp>
      <p:pic>
        <p:nvPicPr>
          <p:cNvPr id="2" name="图片 1">
            <a:extLst>
              <a:ext uri="{FF2B5EF4-FFF2-40B4-BE49-F238E27FC236}">
                <a16:creationId xmlns:a16="http://schemas.microsoft.com/office/drawing/2014/main" id="{FC4D957C-539A-44C6-8558-28FEF9D7805E}"/>
              </a:ext>
            </a:extLst>
          </p:cNvPr>
          <p:cNvPicPr>
            <a:picLocks noChangeAspect="1"/>
          </p:cNvPicPr>
          <p:nvPr/>
        </p:nvPicPr>
        <p:blipFill rotWithShape="1">
          <a:blip r:embed="rId2">
            <a:extLst>
              <a:ext uri="{28A0092B-C50C-407E-A947-70E740481C1C}">
                <a14:useLocalDpi xmlns:a14="http://schemas.microsoft.com/office/drawing/2010/main" val="0"/>
              </a:ext>
            </a:extLst>
          </a:blip>
          <a:srcRect l="31413" t="19432" r="28614" b="2033"/>
          <a:stretch/>
        </p:blipFill>
        <p:spPr>
          <a:xfrm>
            <a:off x="8673738" y="1193169"/>
            <a:ext cx="3248296" cy="3819207"/>
          </a:xfrm>
          <a:prstGeom prst="rect">
            <a:avLst/>
          </a:prstGeom>
        </p:spPr>
      </p:pic>
    </p:spTree>
    <p:extLst>
      <p:ext uri="{BB962C8B-B14F-4D97-AF65-F5344CB8AC3E}">
        <p14:creationId xmlns:p14="http://schemas.microsoft.com/office/powerpoint/2010/main" val="61807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5A5C3C1-02D8-4148-A0AF-828678C7A2DD}"/>
              </a:ext>
            </a:extLst>
          </p:cNvPr>
          <p:cNvSpPr>
            <a:spLocks noGrp="1"/>
          </p:cNvSpPr>
          <p:nvPr>
            <p:ph type="dt" sz="half" idx="10"/>
          </p:nvPr>
        </p:nvSpPr>
        <p:spPr/>
        <p:txBody>
          <a:bodyPr/>
          <a:lstStyle/>
          <a:p>
            <a:pPr rtl="0"/>
            <a:fld id="{A24A4C0A-F292-41BE-9CD1-530467B1B9F8}" type="datetime1">
              <a:rPr lang="zh-CN" altLang="en-US" smtClean="0"/>
              <a:t>2020/10/13</a:t>
            </a:fld>
            <a:endParaRPr lang="en-US" dirty="0"/>
          </a:p>
        </p:txBody>
      </p:sp>
      <p:sp>
        <p:nvSpPr>
          <p:cNvPr id="7" name="文本框 6">
            <a:extLst>
              <a:ext uri="{FF2B5EF4-FFF2-40B4-BE49-F238E27FC236}">
                <a16:creationId xmlns:a16="http://schemas.microsoft.com/office/drawing/2014/main" id="{A6A63145-E749-44DC-B561-88ABBA0A7FD6}"/>
              </a:ext>
            </a:extLst>
          </p:cNvPr>
          <p:cNvSpPr txBox="1"/>
          <p:nvPr/>
        </p:nvSpPr>
        <p:spPr>
          <a:xfrm>
            <a:off x="287382" y="438166"/>
            <a:ext cx="6096000" cy="1754326"/>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进度安排</a:t>
            </a:r>
          </a:p>
          <a:p>
            <a:endParaRPr lang="en-US" altLang="zh-CN" sz="5400" dirty="0">
              <a:latin typeface="迷你简粗宋" panose="03000509000000000000" pitchFamily="65" charset="-122"/>
              <a:ea typeface="迷你简粗宋" panose="03000509000000000000" pitchFamily="65" charset="-122"/>
            </a:endParaRPr>
          </a:p>
        </p:txBody>
      </p:sp>
      <p:graphicFrame>
        <p:nvGraphicFramePr>
          <p:cNvPr id="2" name="表格 1">
            <a:extLst>
              <a:ext uri="{FF2B5EF4-FFF2-40B4-BE49-F238E27FC236}">
                <a16:creationId xmlns:a16="http://schemas.microsoft.com/office/drawing/2014/main" id="{6131A9EB-73C2-4420-8F57-1E48FB138ECF}"/>
              </a:ext>
            </a:extLst>
          </p:cNvPr>
          <p:cNvGraphicFramePr>
            <a:graphicFrameLocks noGrp="1"/>
          </p:cNvGraphicFramePr>
          <p:nvPr>
            <p:extLst>
              <p:ext uri="{D42A27DB-BD31-4B8C-83A1-F6EECF244321}">
                <p14:modId xmlns:p14="http://schemas.microsoft.com/office/powerpoint/2010/main" val="680305646"/>
              </p:ext>
            </p:extLst>
          </p:nvPr>
        </p:nvGraphicFramePr>
        <p:xfrm>
          <a:off x="1880734" y="2595880"/>
          <a:ext cx="8128000" cy="2590800"/>
        </p:xfrm>
        <a:graphic>
          <a:graphicData uri="http://schemas.openxmlformats.org/drawingml/2006/table">
            <a:tbl>
              <a:tblPr firstRow="1" bandRow="1">
                <a:tableStyleId>{7DF18680-E054-41AD-8BC1-D1AEF772440D}</a:tableStyleId>
              </a:tblPr>
              <a:tblGrid>
                <a:gridCol w="1474680">
                  <a:extLst>
                    <a:ext uri="{9D8B030D-6E8A-4147-A177-3AD203B41FA5}">
                      <a16:colId xmlns:a16="http://schemas.microsoft.com/office/drawing/2014/main" val="20000"/>
                    </a:ext>
                  </a:extLst>
                </a:gridCol>
                <a:gridCol w="6653320">
                  <a:extLst>
                    <a:ext uri="{9D8B030D-6E8A-4147-A177-3AD203B41FA5}">
                      <a16:colId xmlns:a16="http://schemas.microsoft.com/office/drawing/2014/main" val="20001"/>
                    </a:ext>
                  </a:extLst>
                </a:gridCol>
              </a:tblGrid>
              <a:tr h="362537">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zh-CN" altLang="en-US" dirty="0"/>
                        <a:t>时间</a:t>
                      </a:r>
                    </a:p>
                  </a:txBody>
                  <a:tcPr/>
                </a:tc>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zh-CN" altLang="en-US" dirty="0"/>
                        <a:t>安排</a:t>
                      </a:r>
                    </a:p>
                  </a:txBody>
                  <a:tcPr/>
                </a:tc>
                <a:extLst>
                  <a:ext uri="{0D108BD9-81ED-4DB2-BD59-A6C34878D82A}">
                    <a16:rowId xmlns:a16="http://schemas.microsoft.com/office/drawing/2014/main" val="10000"/>
                  </a:ext>
                </a:extLst>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第三周</a:t>
                      </a:r>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编写开题报告，确定课题具体设计方案</a:t>
                      </a:r>
                    </a:p>
                  </a:txBody>
                  <a:tcPr/>
                </a:tc>
                <a:extLst>
                  <a:ext uri="{0D108BD9-81ED-4DB2-BD59-A6C34878D82A}">
                    <a16:rowId xmlns:a16="http://schemas.microsoft.com/office/drawing/2014/main" val="10001"/>
                  </a:ext>
                </a:extLst>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第四周</a:t>
                      </a:r>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进行手势识别模块程序的编写和修改</a:t>
                      </a:r>
                    </a:p>
                  </a:txBody>
                  <a:tcPr/>
                </a:tc>
                <a:extLst>
                  <a:ext uri="{0D108BD9-81ED-4DB2-BD59-A6C34878D82A}">
                    <a16:rowId xmlns:a16="http://schemas.microsoft.com/office/drawing/2014/main" val="10002"/>
                  </a:ext>
                </a:extLst>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第五周</a:t>
                      </a:r>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进行键盘模拟模块程序编写</a:t>
                      </a:r>
                    </a:p>
                  </a:txBody>
                  <a:tcPr/>
                </a:tc>
                <a:extLst>
                  <a:ext uri="{0D108BD9-81ED-4DB2-BD59-A6C34878D82A}">
                    <a16:rowId xmlns:a16="http://schemas.microsoft.com/office/drawing/2014/main" val="10003"/>
                  </a:ext>
                </a:extLst>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第六周</a:t>
                      </a:r>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对手势识别的精度和实时帧率进行调整</a:t>
                      </a:r>
                    </a:p>
                  </a:txBody>
                  <a:tcPr/>
                </a:tc>
                <a:extLst>
                  <a:ext uri="{0D108BD9-81ED-4DB2-BD59-A6C34878D82A}">
                    <a16:rowId xmlns:a16="http://schemas.microsoft.com/office/drawing/2014/main" val="10004"/>
                  </a:ext>
                </a:extLst>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第七周</a:t>
                      </a:r>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在识别基础上添加一些功能模块</a:t>
                      </a:r>
                    </a:p>
                  </a:txBody>
                  <a:tcPr/>
                </a:tc>
                <a:extLst>
                  <a:ext uri="{0D108BD9-81ED-4DB2-BD59-A6C34878D82A}">
                    <a16:rowId xmlns:a16="http://schemas.microsoft.com/office/drawing/2014/main" val="10005"/>
                  </a:ext>
                </a:extLst>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第八周</a:t>
                      </a:r>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dirty="0"/>
                        <a:t>结题报告，验收</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6738033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{F4C9FBD8-37D9-48A0-B11D-FD81B7766ABB}tf56160789_win32</Template>
  <TotalTime>43</TotalTime>
  <Words>429</Words>
  <Application>Microsoft Office PowerPoint</Application>
  <PresentationFormat>宽屏</PresentationFormat>
  <Paragraphs>52</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Adobe 黑体 Std R</vt:lpstr>
      <vt:lpstr>Microsoft YaHei UI</vt:lpstr>
      <vt:lpstr>迷你简粗宋</vt:lpstr>
      <vt:lpstr>宋体</vt:lpstr>
      <vt:lpstr>新宋体</vt:lpstr>
      <vt:lpstr>Calibri</vt:lpstr>
      <vt:lpstr>Franklin Gothic Book</vt:lpstr>
      <vt:lpstr>1_RetrospectVTI</vt:lpstr>
      <vt:lpstr>基于手势识别的 虚拟键盘模拟</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基于手势识别的 虚拟键盘模拟</dc:title>
  <dc:creator>展锐 金</dc:creator>
  <cp:lastModifiedBy>展锐 金</cp:lastModifiedBy>
  <cp:revision>4</cp:revision>
  <dcterms:created xsi:type="dcterms:W3CDTF">2020-10-13T11:32:36Z</dcterms:created>
  <dcterms:modified xsi:type="dcterms:W3CDTF">2020-10-13T12:15:39Z</dcterms:modified>
</cp:coreProperties>
</file>