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62" r:id="rId4"/>
    <p:sldId id="263" r:id="rId5"/>
    <p:sldId id="257" r:id="rId6"/>
    <p:sldId id="265" r:id="rId7"/>
    <p:sldId id="266" r:id="rId8"/>
    <p:sldId id="267" r:id="rId9"/>
    <p:sldId id="268" r:id="rId10"/>
    <p:sldId id="261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74a67b64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2d74a67b64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10BAAE3C-4864-DEC8-F9FE-CDB0BD384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>
            <a:extLst>
              <a:ext uri="{FF2B5EF4-FFF2-40B4-BE49-F238E27FC236}">
                <a16:creationId xmlns:a16="http://schemas.microsoft.com/office/drawing/2014/main" id="{F741E77B-4FDF-CBC5-6BB0-08DB110FF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>
            <a:extLst>
              <a:ext uri="{FF2B5EF4-FFF2-40B4-BE49-F238E27FC236}">
                <a16:creationId xmlns:a16="http://schemas.microsoft.com/office/drawing/2014/main" id="{B0015968-277E-9D52-09CA-B65CF28185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0555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4F3ECC64-B8D9-71FE-48FC-BEFEE72A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74a67b64b_5_1:notes">
            <a:extLst>
              <a:ext uri="{FF2B5EF4-FFF2-40B4-BE49-F238E27FC236}">
                <a16:creationId xmlns:a16="http://schemas.microsoft.com/office/drawing/2014/main" id="{A0285D25-C096-2F2D-DE21-30E11A49B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2d74a67b64b_5_1:notes">
            <a:extLst>
              <a:ext uri="{FF2B5EF4-FFF2-40B4-BE49-F238E27FC236}">
                <a16:creationId xmlns:a16="http://schemas.microsoft.com/office/drawing/2014/main" id="{068CF7BE-AEED-D1EB-7AFF-76C96D2E4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592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CA0BB339-AB24-60B0-FAE9-4F1C6FAC5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>
            <a:extLst>
              <a:ext uri="{FF2B5EF4-FFF2-40B4-BE49-F238E27FC236}">
                <a16:creationId xmlns:a16="http://schemas.microsoft.com/office/drawing/2014/main" id="{157606FB-35E7-99DD-2361-B4092D2CF8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>
            <a:extLst>
              <a:ext uri="{FF2B5EF4-FFF2-40B4-BE49-F238E27FC236}">
                <a16:creationId xmlns:a16="http://schemas.microsoft.com/office/drawing/2014/main" id="{533BAEF8-88C0-9568-BC38-F9C1F83D1C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607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D0877D2D-8095-67A5-9012-77E4F5B54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>
            <a:extLst>
              <a:ext uri="{FF2B5EF4-FFF2-40B4-BE49-F238E27FC236}">
                <a16:creationId xmlns:a16="http://schemas.microsoft.com/office/drawing/2014/main" id="{AEEB84C6-A3FD-BA6F-B263-BDA43E1890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>
            <a:extLst>
              <a:ext uri="{FF2B5EF4-FFF2-40B4-BE49-F238E27FC236}">
                <a16:creationId xmlns:a16="http://schemas.microsoft.com/office/drawing/2014/main" id="{43D854AE-E1CC-F701-F182-422C69D37A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603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C767CA68-4B2D-12FF-1612-863A76C9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>
            <a:extLst>
              <a:ext uri="{FF2B5EF4-FFF2-40B4-BE49-F238E27FC236}">
                <a16:creationId xmlns:a16="http://schemas.microsoft.com/office/drawing/2014/main" id="{E6EC98E9-B6A2-CB7B-22D0-D6FA34B901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>
            <a:extLst>
              <a:ext uri="{FF2B5EF4-FFF2-40B4-BE49-F238E27FC236}">
                <a16:creationId xmlns:a16="http://schemas.microsoft.com/office/drawing/2014/main" id="{B44E7744-F9DF-0B2D-DA5F-0A9AF5A706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34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63CA55E8-D0F5-2C7B-4774-0D6E3187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74a67b64b_2_87:notes">
            <a:extLst>
              <a:ext uri="{FF2B5EF4-FFF2-40B4-BE49-F238E27FC236}">
                <a16:creationId xmlns:a16="http://schemas.microsoft.com/office/drawing/2014/main" id="{28207402-8E1A-5C07-E465-6D5BA3E34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d74a67b64b_2_87:notes">
            <a:extLst>
              <a:ext uri="{FF2B5EF4-FFF2-40B4-BE49-F238E27FC236}">
                <a16:creationId xmlns:a16="http://schemas.microsoft.com/office/drawing/2014/main" id="{823270EB-3D67-C4BD-DC6B-8AFB7D53FE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5852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74a67b64b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2d74a67b64b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10" y="-125809"/>
            <a:ext cx="226298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1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-8100000">
            <a:off x="7162451" y="734536"/>
            <a:ext cx="2439923" cy="7877997"/>
          </a:xfrm>
          <a:custGeom>
            <a:avLst/>
            <a:gdLst/>
            <a:ahLst/>
            <a:cxnLst/>
            <a:rect l="l" t="t" r="r" b="b"/>
            <a:pathLst>
              <a:path w="4879847" h="15755995" extrusionOk="0">
                <a:moveTo>
                  <a:pt x="0" y="0"/>
                </a:moveTo>
                <a:lnTo>
                  <a:pt x="4879847" y="0"/>
                </a:lnTo>
                <a:lnTo>
                  <a:pt x="4879847" y="15755996"/>
                </a:lnTo>
                <a:lnTo>
                  <a:pt x="0" y="15755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16" b="-52985"/>
            </a:stretch>
          </a:blip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30" name="Google Shape;130;p25"/>
          <p:cNvSpPr txBox="1"/>
          <p:nvPr/>
        </p:nvSpPr>
        <p:spPr>
          <a:xfrm>
            <a:off x="636475" y="906375"/>
            <a:ext cx="6728700" cy="301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s" sz="4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Aprendizaje Automatico</a:t>
            </a:r>
          </a:p>
          <a:p>
            <a:pPr marL="0" marR="0" lvl="0" indent="0" algn="ctr" rtl="0">
              <a:lnSpc>
                <a:spcPct val="123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s" sz="2400" b="1" i="0" u="none" strike="noStrike" cap="none" dirty="0">
                <a:solidFill>
                  <a:schemeClr val="dk1"/>
                </a:solidFill>
                <a:latin typeface="Montserrat"/>
                <a:sym typeface="Montserrat"/>
              </a:rPr>
              <a:t>“</a:t>
            </a:r>
            <a:r>
              <a:rPr lang="es-ES" sz="2400" b="1" dirty="0">
                <a:solidFill>
                  <a:schemeClr val="dk1"/>
                </a:solidFill>
                <a:latin typeface="Montserrat"/>
              </a:rPr>
              <a:t>Clasificación Supervisada </a:t>
            </a:r>
          </a:p>
          <a:p>
            <a:pPr marL="0" marR="0" lvl="0" indent="0" algn="ctr" rtl="0">
              <a:lnSpc>
                <a:spcPct val="123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s-ES" sz="2400" b="1" dirty="0">
                <a:solidFill>
                  <a:schemeClr val="dk1"/>
                </a:solidFill>
                <a:latin typeface="Montserrat"/>
              </a:rPr>
              <a:t>Human </a:t>
            </a:r>
            <a:r>
              <a:rPr lang="es-ES" sz="2400" b="1" dirty="0" err="1">
                <a:solidFill>
                  <a:schemeClr val="dk1"/>
                </a:solidFill>
                <a:latin typeface="Montserrat"/>
              </a:rPr>
              <a:t>Activity</a:t>
            </a:r>
            <a:r>
              <a:rPr lang="es-ES" sz="2400" b="1" dirty="0">
                <a:solidFill>
                  <a:schemeClr val="dk1"/>
                </a:solidFill>
                <a:latin typeface="Montserrat"/>
              </a:rPr>
              <a:t> </a:t>
            </a:r>
            <a:r>
              <a:rPr lang="es-ES" sz="2400" b="1" dirty="0" err="1">
                <a:solidFill>
                  <a:schemeClr val="dk1"/>
                </a:solidFill>
                <a:latin typeface="Montserrat"/>
              </a:rPr>
              <a:t>Recognition</a:t>
            </a:r>
            <a:r>
              <a:rPr lang="es" sz="2400" b="1" dirty="0">
                <a:solidFill>
                  <a:schemeClr val="dk1"/>
                </a:solidFill>
                <a:latin typeface="Montserrat"/>
                <a:sym typeface="Montserrat"/>
              </a:rPr>
              <a:t>”</a:t>
            </a:r>
          </a:p>
          <a:p>
            <a:pPr marL="0" marR="0" lvl="0" indent="0" algn="ctr" rtl="0">
              <a:lnSpc>
                <a:spcPct val="123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s" sz="2400" b="1" dirty="0">
                <a:solidFill>
                  <a:schemeClr val="dk1"/>
                </a:solidFill>
                <a:latin typeface="Montserrat"/>
                <a:sym typeface="Montserrat"/>
              </a:rPr>
              <a:t>Grupo #2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 rot="2700000">
            <a:off x="260664" y="-1658972"/>
            <a:ext cx="1168127" cy="3771636"/>
          </a:xfrm>
          <a:custGeom>
            <a:avLst/>
            <a:gdLst/>
            <a:ahLst/>
            <a:cxnLst/>
            <a:rect l="l" t="t" r="r" b="b"/>
            <a:pathLst>
              <a:path w="2336254" h="7543272" extrusionOk="0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16" b="-52985"/>
            </a:stretch>
          </a:blip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32" name="Google Shape;132;p25"/>
          <p:cNvSpPr/>
          <p:nvPr/>
        </p:nvSpPr>
        <p:spPr>
          <a:xfrm rot="2708328">
            <a:off x="4893467" y="4249685"/>
            <a:ext cx="2009040" cy="19781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/>
          <p:nvPr/>
        </p:nvSpPr>
        <p:spPr>
          <a:xfrm rot="2708328">
            <a:off x="8090864" y="3271065"/>
            <a:ext cx="2009040" cy="259330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/>
          <p:nvPr/>
        </p:nvSpPr>
        <p:spPr>
          <a:xfrm rot="2708328">
            <a:off x="6159592" y="4244672"/>
            <a:ext cx="2009040" cy="1978131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/>
          <p:nvPr/>
        </p:nvSpPr>
        <p:spPr>
          <a:xfrm rot="2708328">
            <a:off x="8121953" y="905801"/>
            <a:ext cx="2009040" cy="2593304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/>
          <p:nvPr/>
        </p:nvSpPr>
        <p:spPr>
          <a:xfrm rot="2708328">
            <a:off x="-965017" y="-1304110"/>
            <a:ext cx="2009040" cy="2593304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CA3F62D0-63B8-38AE-D3CD-E165824A0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25F0092A-E16A-736B-3D00-2FA5309DF849}"/>
              </a:ext>
            </a:extLst>
          </p:cNvPr>
          <p:cNvSpPr txBox="1"/>
          <p:nvPr/>
        </p:nvSpPr>
        <p:spPr>
          <a:xfrm>
            <a:off x="684092" y="370927"/>
            <a:ext cx="79107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" sz="29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Introducción del Proyecto</a:t>
            </a:r>
            <a:endParaRPr sz="29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6">
            <a:extLst>
              <a:ext uri="{FF2B5EF4-FFF2-40B4-BE49-F238E27FC236}">
                <a16:creationId xmlns:a16="http://schemas.microsoft.com/office/drawing/2014/main" id="{1B57430D-A22F-DAB9-9D2C-58E34D80B2B7}"/>
              </a:ext>
            </a:extLst>
          </p:cNvPr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>
            <a:extLst>
              <a:ext uri="{FF2B5EF4-FFF2-40B4-BE49-F238E27FC236}">
                <a16:creationId xmlns:a16="http://schemas.microsoft.com/office/drawing/2014/main" id="{94FBCADF-2516-2530-AA18-E47DB9D09DBB}"/>
              </a:ext>
            </a:extLst>
          </p:cNvPr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>
            <a:extLst>
              <a:ext uri="{FF2B5EF4-FFF2-40B4-BE49-F238E27FC236}">
                <a16:creationId xmlns:a16="http://schemas.microsoft.com/office/drawing/2014/main" id="{3125D8A5-1875-0B5E-8B49-835DAD0BA72A}"/>
              </a:ext>
            </a:extLst>
          </p:cNvPr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grpSp>
        <p:nvGrpSpPr>
          <p:cNvPr id="145" name="Google Shape;145;p26">
            <a:extLst>
              <a:ext uri="{FF2B5EF4-FFF2-40B4-BE49-F238E27FC236}">
                <a16:creationId xmlns:a16="http://schemas.microsoft.com/office/drawing/2014/main" id="{C3346D8F-187E-8596-5E6C-1BAD2096CA4B}"/>
              </a:ext>
            </a:extLst>
          </p:cNvPr>
          <p:cNvGrpSpPr/>
          <p:nvPr/>
        </p:nvGrpSpPr>
        <p:grpSpPr>
          <a:xfrm>
            <a:off x="1223413" y="1341437"/>
            <a:ext cx="1743612" cy="446700"/>
            <a:chOff x="148452" y="-18188"/>
            <a:chExt cx="918464" cy="235303"/>
          </a:xfrm>
        </p:grpSpPr>
        <p:sp>
          <p:nvSpPr>
            <p:cNvPr id="146" name="Google Shape;146;p26">
              <a:extLst>
                <a:ext uri="{FF2B5EF4-FFF2-40B4-BE49-F238E27FC236}">
                  <a16:creationId xmlns:a16="http://schemas.microsoft.com/office/drawing/2014/main" id="{8741F4C5-1FB9-0301-03A9-422CD0D71EA8}"/>
                </a:ext>
              </a:extLst>
            </p:cNvPr>
            <p:cNvSpPr/>
            <p:nvPr/>
          </p:nvSpPr>
          <p:spPr>
            <a:xfrm>
              <a:off x="148452" y="-18188"/>
              <a:ext cx="918464" cy="235303"/>
            </a:xfrm>
            <a:custGeom>
              <a:avLst/>
              <a:gdLst/>
              <a:ahLst/>
              <a:cxnLst/>
              <a:rect l="l" t="t" r="r" b="b"/>
              <a:pathLst>
                <a:path w="812800" h="133695" extrusionOk="0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>
              <a:extLst>
                <a:ext uri="{FF2B5EF4-FFF2-40B4-BE49-F238E27FC236}">
                  <a16:creationId xmlns:a16="http://schemas.microsoft.com/office/drawing/2014/main" id="{C28D4C9C-1F1C-9D76-9FD7-88AB97196A71}"/>
                </a:ext>
              </a:extLst>
            </p:cNvPr>
            <p:cNvSpPr txBox="1"/>
            <p:nvPr/>
          </p:nvSpPr>
          <p:spPr>
            <a:xfrm>
              <a:off x="201334" y="23111"/>
              <a:ext cx="8127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Objetivos</a:t>
              </a:r>
              <a:endParaRPr sz="1200" b="1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48" name="Google Shape;148;p26">
            <a:extLst>
              <a:ext uri="{FF2B5EF4-FFF2-40B4-BE49-F238E27FC236}">
                <a16:creationId xmlns:a16="http://schemas.microsoft.com/office/drawing/2014/main" id="{24BE9881-9DC7-C872-A882-B7712A5035B5}"/>
              </a:ext>
            </a:extLst>
          </p:cNvPr>
          <p:cNvSpPr txBox="1"/>
          <p:nvPr/>
        </p:nvSpPr>
        <p:spPr>
          <a:xfrm>
            <a:off x="1319100" y="1968508"/>
            <a:ext cx="65058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Implementar y comparar modelos de clasificación supervisada aplicados a un conjunto de datos reales.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Evaluar el desempeño de los modelos mediante F1-score, Precisión y </a:t>
            </a:r>
            <a:r>
              <a:rPr lang="es-MX" dirty="0" err="1"/>
              <a:t>Recall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Documentar el proceso completo desde EDA hasta la evaluación</a:t>
            </a:r>
          </a:p>
        </p:txBody>
      </p:sp>
      <p:grpSp>
        <p:nvGrpSpPr>
          <p:cNvPr id="2" name="Google Shape;145;p26">
            <a:extLst>
              <a:ext uri="{FF2B5EF4-FFF2-40B4-BE49-F238E27FC236}">
                <a16:creationId xmlns:a16="http://schemas.microsoft.com/office/drawing/2014/main" id="{CB370B82-C782-8911-13E6-E80F95DED860}"/>
              </a:ext>
            </a:extLst>
          </p:cNvPr>
          <p:cNvGrpSpPr/>
          <p:nvPr/>
        </p:nvGrpSpPr>
        <p:grpSpPr>
          <a:xfrm>
            <a:off x="1223413" y="3121017"/>
            <a:ext cx="1743612" cy="446700"/>
            <a:chOff x="148452" y="-18188"/>
            <a:chExt cx="918464" cy="235303"/>
          </a:xfrm>
        </p:grpSpPr>
        <p:sp>
          <p:nvSpPr>
            <p:cNvPr id="3" name="Google Shape;146;p26">
              <a:extLst>
                <a:ext uri="{FF2B5EF4-FFF2-40B4-BE49-F238E27FC236}">
                  <a16:creationId xmlns:a16="http://schemas.microsoft.com/office/drawing/2014/main" id="{AD40ABC7-AD91-C6F9-115E-30758C116435}"/>
                </a:ext>
              </a:extLst>
            </p:cNvPr>
            <p:cNvSpPr/>
            <p:nvPr/>
          </p:nvSpPr>
          <p:spPr>
            <a:xfrm>
              <a:off x="148452" y="-18188"/>
              <a:ext cx="918464" cy="235303"/>
            </a:xfrm>
            <a:custGeom>
              <a:avLst/>
              <a:gdLst/>
              <a:ahLst/>
              <a:cxnLst/>
              <a:rect l="l" t="t" r="r" b="b"/>
              <a:pathLst>
                <a:path w="812800" h="133695" extrusionOk="0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47;p26">
              <a:extLst>
                <a:ext uri="{FF2B5EF4-FFF2-40B4-BE49-F238E27FC236}">
                  <a16:creationId xmlns:a16="http://schemas.microsoft.com/office/drawing/2014/main" id="{ECD92860-CA6D-183E-FBE9-084DC2BB1D1F}"/>
                </a:ext>
              </a:extLst>
            </p:cNvPr>
            <p:cNvSpPr txBox="1"/>
            <p:nvPr/>
          </p:nvSpPr>
          <p:spPr>
            <a:xfrm>
              <a:off x="201334" y="23111"/>
              <a:ext cx="8127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Integrantes</a:t>
              </a:r>
              <a:endParaRPr sz="1200" b="1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Google Shape;148;p26">
            <a:extLst>
              <a:ext uri="{FF2B5EF4-FFF2-40B4-BE49-F238E27FC236}">
                <a16:creationId xmlns:a16="http://schemas.microsoft.com/office/drawing/2014/main" id="{1A9A5695-C5C4-7708-2A08-A91B5FA86368}"/>
              </a:ext>
            </a:extLst>
          </p:cNvPr>
          <p:cNvSpPr txBox="1"/>
          <p:nvPr/>
        </p:nvSpPr>
        <p:spPr>
          <a:xfrm>
            <a:off x="1319100" y="3660330"/>
            <a:ext cx="6505800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María Augusta Flores.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Marcelo Ismael Andrade.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Jorge Andrés Orellana</a:t>
            </a:r>
          </a:p>
          <a:p>
            <a:pPr marL="285750" marR="0" lvl="0" indent="-28575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Galo Vladimir González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05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B7BB3365-7FBC-D8D5-DBA1-4E7597D64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>
            <a:extLst>
              <a:ext uri="{FF2B5EF4-FFF2-40B4-BE49-F238E27FC236}">
                <a16:creationId xmlns:a16="http://schemas.microsoft.com/office/drawing/2014/main" id="{76A0EF54-F8E1-64EE-44EB-EC2B27C56849}"/>
              </a:ext>
            </a:extLst>
          </p:cNvPr>
          <p:cNvSpPr txBox="1"/>
          <p:nvPr/>
        </p:nvSpPr>
        <p:spPr>
          <a:xfrm>
            <a:off x="728050" y="160000"/>
            <a:ext cx="79107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C" sz="4000" b="1" dirty="0" err="1"/>
              <a:t>Dataset</a:t>
            </a:r>
            <a:r>
              <a:rPr lang="es-EC" sz="4000" b="1" dirty="0"/>
              <a:t> Utilizado</a:t>
            </a:r>
          </a:p>
        </p:txBody>
      </p:sp>
      <p:sp>
        <p:nvSpPr>
          <p:cNvPr id="154" name="Google Shape;154;p27">
            <a:extLst>
              <a:ext uri="{FF2B5EF4-FFF2-40B4-BE49-F238E27FC236}">
                <a16:creationId xmlns:a16="http://schemas.microsoft.com/office/drawing/2014/main" id="{C706221E-B64B-5F30-1FE0-CA23DC22B8EF}"/>
              </a:ext>
            </a:extLst>
          </p:cNvPr>
          <p:cNvSpPr/>
          <p:nvPr/>
        </p:nvSpPr>
        <p:spPr>
          <a:xfrm>
            <a:off x="8302179" y="2838450"/>
            <a:ext cx="1472184" cy="288829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>
            <a:extLst>
              <a:ext uri="{FF2B5EF4-FFF2-40B4-BE49-F238E27FC236}">
                <a16:creationId xmlns:a16="http://schemas.microsoft.com/office/drawing/2014/main" id="{847858C5-DCA1-1E97-F05F-250D27603305}"/>
              </a:ext>
            </a:extLst>
          </p:cNvPr>
          <p:cNvSpPr/>
          <p:nvPr/>
        </p:nvSpPr>
        <p:spPr>
          <a:xfrm>
            <a:off x="-685960" y="-317193"/>
            <a:ext cx="1371600" cy="269095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229195F5-2475-3B6B-569B-54C2531C61D5}"/>
              </a:ext>
            </a:extLst>
          </p:cNvPr>
          <p:cNvSpPr/>
          <p:nvPr/>
        </p:nvSpPr>
        <p:spPr>
          <a:xfrm>
            <a:off x="8592922" y="-95250"/>
            <a:ext cx="357632" cy="701642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57" name="Google Shape;157;p27">
            <a:extLst>
              <a:ext uri="{FF2B5EF4-FFF2-40B4-BE49-F238E27FC236}">
                <a16:creationId xmlns:a16="http://schemas.microsoft.com/office/drawing/2014/main" id="{33A8B6AA-2523-AAD7-A09C-E3968F9B6A1E}"/>
              </a:ext>
            </a:extLst>
          </p:cNvPr>
          <p:cNvSpPr/>
          <p:nvPr/>
        </p:nvSpPr>
        <p:spPr>
          <a:xfrm>
            <a:off x="8681154" y="249656"/>
            <a:ext cx="357632" cy="701642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58" name="Google Shape;158;p27">
            <a:extLst>
              <a:ext uri="{FF2B5EF4-FFF2-40B4-BE49-F238E27FC236}">
                <a16:creationId xmlns:a16="http://schemas.microsoft.com/office/drawing/2014/main" id="{F77C5D62-D4DF-005E-2250-4E3BB8DF43AB}"/>
              </a:ext>
            </a:extLst>
          </p:cNvPr>
          <p:cNvSpPr/>
          <p:nvPr/>
        </p:nvSpPr>
        <p:spPr>
          <a:xfrm>
            <a:off x="7355695" y="3712745"/>
            <a:ext cx="1472184" cy="288829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7">
            <a:extLst>
              <a:ext uri="{FF2B5EF4-FFF2-40B4-BE49-F238E27FC236}">
                <a16:creationId xmlns:a16="http://schemas.microsoft.com/office/drawing/2014/main" id="{8249DA36-F297-8ED0-0C32-B26428C1A495}"/>
              </a:ext>
            </a:extLst>
          </p:cNvPr>
          <p:cNvGrpSpPr/>
          <p:nvPr/>
        </p:nvGrpSpPr>
        <p:grpSpPr>
          <a:xfrm>
            <a:off x="338112" y="1028286"/>
            <a:ext cx="4233888" cy="886869"/>
            <a:chOff x="-191874" y="-212812"/>
            <a:chExt cx="1509300" cy="235200"/>
          </a:xfrm>
        </p:grpSpPr>
        <p:sp>
          <p:nvSpPr>
            <p:cNvPr id="160" name="Google Shape;160;p27">
              <a:extLst>
                <a:ext uri="{FF2B5EF4-FFF2-40B4-BE49-F238E27FC236}">
                  <a16:creationId xmlns:a16="http://schemas.microsoft.com/office/drawing/2014/main" id="{902C7A10-E9A9-562F-CC70-9934217B7A18}"/>
                </a:ext>
              </a:extLst>
            </p:cNvPr>
            <p:cNvSpPr/>
            <p:nvPr/>
          </p:nvSpPr>
          <p:spPr>
            <a:xfrm>
              <a:off x="62906" y="-171418"/>
              <a:ext cx="999744" cy="152412"/>
            </a:xfrm>
            <a:custGeom>
              <a:avLst/>
              <a:gdLst/>
              <a:ahLst/>
              <a:cxnLst/>
              <a:rect l="l" t="t" r="r" b="b"/>
              <a:pathLst>
                <a:path w="812800" h="133695" extrusionOk="0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7">
              <a:extLst>
                <a:ext uri="{FF2B5EF4-FFF2-40B4-BE49-F238E27FC236}">
                  <a16:creationId xmlns:a16="http://schemas.microsoft.com/office/drawing/2014/main" id="{0F23D1CF-BF14-931B-A2BE-41ACD3FFEE79}"/>
                </a:ext>
              </a:extLst>
            </p:cNvPr>
            <p:cNvSpPr txBox="1"/>
            <p:nvPr/>
          </p:nvSpPr>
          <p:spPr>
            <a:xfrm>
              <a:off x="-191874" y="-212812"/>
              <a:ext cx="15093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 b="1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Dataset</a:t>
              </a:r>
              <a:endParaRPr sz="1600" b="1" i="0" u="none" strike="noStrike" cap="none" dirty="0">
                <a:solidFill>
                  <a:srgbClr val="000000"/>
                </a:solidFill>
              </a:endParaRPr>
            </a:p>
          </p:txBody>
        </p:sp>
      </p:grpSp>
      <p:sp>
        <p:nvSpPr>
          <p:cNvPr id="162" name="Google Shape;162;p27">
            <a:extLst>
              <a:ext uri="{FF2B5EF4-FFF2-40B4-BE49-F238E27FC236}">
                <a16:creationId xmlns:a16="http://schemas.microsoft.com/office/drawing/2014/main" id="{C489C22D-1622-31FF-EA94-AC7FE8DCE676}"/>
              </a:ext>
            </a:extLst>
          </p:cNvPr>
          <p:cNvSpPr txBox="1"/>
          <p:nvPr/>
        </p:nvSpPr>
        <p:spPr>
          <a:xfrm>
            <a:off x="1144005" y="2103539"/>
            <a:ext cx="5902500" cy="217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Nombre:</a:t>
            </a:r>
            <a:r>
              <a:rPr lang="es-EC" dirty="0"/>
              <a:t> Human </a:t>
            </a:r>
            <a:r>
              <a:rPr lang="es-EC" dirty="0" err="1"/>
              <a:t>Activity</a:t>
            </a:r>
            <a:r>
              <a:rPr lang="es-EC" dirty="0"/>
              <a:t> </a:t>
            </a:r>
            <a:r>
              <a:rPr lang="es-EC" dirty="0" err="1"/>
              <a:t>Recognition</a:t>
            </a:r>
            <a:r>
              <a:rPr lang="es-EC" dirty="0"/>
              <a:t> </a:t>
            </a:r>
            <a:r>
              <a:rPr lang="es-EC" dirty="0" err="1"/>
              <a:t>Using</a:t>
            </a:r>
            <a:r>
              <a:rPr lang="es-EC" dirty="0"/>
              <a:t> Smartphones </a:t>
            </a:r>
            <a:r>
              <a:rPr lang="es-EC" dirty="0" err="1"/>
              <a:t>Dataset</a:t>
            </a:r>
            <a:r>
              <a:rPr lang="es-EC" dirty="0"/>
              <a:t> (UCI Machine </a:t>
            </a:r>
            <a:r>
              <a:rPr lang="es-EC" dirty="0" err="1"/>
              <a:t>Learning</a:t>
            </a:r>
            <a:r>
              <a:rPr lang="es-EC" dirty="0"/>
              <a:t> </a:t>
            </a:r>
            <a:r>
              <a:rPr lang="es-EC" dirty="0" err="1"/>
              <a:t>Repository</a:t>
            </a:r>
            <a:r>
              <a:rPr lang="es-EC" dirty="0"/>
              <a:t>)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Descripción:</a:t>
            </a:r>
            <a:r>
              <a:rPr lang="es-EC" dirty="0"/>
              <a:t> Datos recolectados de sensores en smartphones de 30 sujetos realizando 6 actividades distintas.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/>
              <a:t>Características:</a:t>
            </a:r>
            <a:r>
              <a:rPr lang="es-EC" dirty="0"/>
              <a:t> 7352 registros de entrenamiento, 561 variables predictoras.</a:t>
            </a:r>
          </a:p>
          <a:p>
            <a:pPr marL="0" marR="0" lvl="0" indent="0" algn="just" rtl="0">
              <a:lnSpc>
                <a:spcPct val="140021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280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684092" y="249656"/>
            <a:ext cx="79107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C" sz="2800" b="1" dirty="0"/>
              <a:t>Análisis Exploratorio de Datos (EDA)</a:t>
            </a:r>
          </a:p>
        </p:txBody>
      </p:sp>
      <p:sp>
        <p:nvSpPr>
          <p:cNvPr id="142" name="Google Shape;142;p26"/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/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/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8" name="Google Shape;148;p26"/>
          <p:cNvSpPr txBox="1"/>
          <p:nvPr/>
        </p:nvSpPr>
        <p:spPr>
          <a:xfrm>
            <a:off x="531908" y="806300"/>
            <a:ext cx="8214001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Distribución de actividades: balance relativo entre 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Matriz de correlación preliminar: alta redundancia entre ciertas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Necesidad de escalado y limpieza de los datos identificada.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84E68488-0CA4-78D6-EA2A-B16CAF1A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1" y="1459494"/>
            <a:ext cx="4240611" cy="3554957"/>
          </a:xfrm>
          <a:prstGeom prst="rect">
            <a:avLst/>
          </a:prstGeom>
        </p:spPr>
      </p:pic>
      <p:pic>
        <p:nvPicPr>
          <p:cNvPr id="5" name="Imagen 4" descr="Gráfico, Gráfico de rectángulos&#10;&#10;El contenido generado por IA puede ser incorrecto.">
            <a:extLst>
              <a:ext uri="{FF2B5EF4-FFF2-40B4-BE49-F238E27FC236}">
                <a16:creationId xmlns:a16="http://schemas.microsoft.com/office/drawing/2014/main" id="{10C7BE7E-5ED4-7DE4-BCDE-9B3CD4C80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009" y="1452631"/>
            <a:ext cx="4479991" cy="35839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71E6016-8A82-0E75-2988-8A029402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69EE2FE5-BDD3-CC5E-1EDC-7ED2D89B02C5}"/>
              </a:ext>
            </a:extLst>
          </p:cNvPr>
          <p:cNvSpPr txBox="1"/>
          <p:nvPr/>
        </p:nvSpPr>
        <p:spPr>
          <a:xfrm>
            <a:off x="684092" y="249656"/>
            <a:ext cx="79107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EC" sz="3600" b="1" dirty="0"/>
              <a:t>Modelos Supervisados Aplicados</a:t>
            </a:r>
          </a:p>
        </p:txBody>
      </p:sp>
      <p:sp>
        <p:nvSpPr>
          <p:cNvPr id="142" name="Google Shape;142;p26">
            <a:extLst>
              <a:ext uri="{FF2B5EF4-FFF2-40B4-BE49-F238E27FC236}">
                <a16:creationId xmlns:a16="http://schemas.microsoft.com/office/drawing/2014/main" id="{CD36AB7F-6C53-A93E-F4BB-06935101448D}"/>
              </a:ext>
            </a:extLst>
          </p:cNvPr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>
            <a:extLst>
              <a:ext uri="{FF2B5EF4-FFF2-40B4-BE49-F238E27FC236}">
                <a16:creationId xmlns:a16="http://schemas.microsoft.com/office/drawing/2014/main" id="{996199A6-4A70-9F47-7160-9C652CDA2137}"/>
              </a:ext>
            </a:extLst>
          </p:cNvPr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>
            <a:extLst>
              <a:ext uri="{FF2B5EF4-FFF2-40B4-BE49-F238E27FC236}">
                <a16:creationId xmlns:a16="http://schemas.microsoft.com/office/drawing/2014/main" id="{3C3B8C1D-EBDB-24E3-6255-17155597483D}"/>
              </a:ext>
            </a:extLst>
          </p:cNvPr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8" name="Google Shape;148;p26">
            <a:extLst>
              <a:ext uri="{FF2B5EF4-FFF2-40B4-BE49-F238E27FC236}">
                <a16:creationId xmlns:a16="http://schemas.microsoft.com/office/drawing/2014/main" id="{C8B92ED1-88BF-D25C-957F-491DE2C4C50C}"/>
              </a:ext>
            </a:extLst>
          </p:cNvPr>
          <p:cNvSpPr txBox="1"/>
          <p:nvPr/>
        </p:nvSpPr>
        <p:spPr>
          <a:xfrm>
            <a:off x="502214" y="1402980"/>
            <a:ext cx="469425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Modelo 1:</a:t>
            </a:r>
            <a:r>
              <a:rPr lang="es-MX" dirty="0"/>
              <a:t> Árbol de Decisión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Modelo 2:</a:t>
            </a:r>
            <a:r>
              <a:rPr lang="es-MX" dirty="0"/>
              <a:t> SVM con </a:t>
            </a:r>
            <a:r>
              <a:rPr lang="es-MX" dirty="0" err="1"/>
              <a:t>kernel</a:t>
            </a:r>
            <a:r>
              <a:rPr lang="es-MX" dirty="0"/>
              <a:t> RBF (parámetro C ajustado)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Modelo 3:</a:t>
            </a:r>
            <a:r>
              <a:rPr lang="es-MX" dirty="0"/>
              <a:t> Regresión Logística (para comparación)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8;p26">
            <a:extLst>
              <a:ext uri="{FF2B5EF4-FFF2-40B4-BE49-F238E27FC236}">
                <a16:creationId xmlns:a16="http://schemas.microsoft.com/office/drawing/2014/main" id="{19CA0BB8-5584-642D-6D0B-31055FF8DFC6}"/>
              </a:ext>
            </a:extLst>
          </p:cNvPr>
          <p:cNvSpPr txBox="1"/>
          <p:nvPr/>
        </p:nvSpPr>
        <p:spPr>
          <a:xfrm>
            <a:off x="435307" y="3163552"/>
            <a:ext cx="46942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MX" dirty="0"/>
              <a:t>Técnicas aplicadas: División entrenamiento/prueba (80/20), Escalado de variables, Evaluación por F1-score.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E55D04D9-919C-3DE0-D3CC-E0BE374B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243" y="912707"/>
            <a:ext cx="3314813" cy="39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3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DB421023-59EC-F08C-3A32-A751F49E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014F2E07-8055-6848-08A5-AD950B8A0D95}"/>
              </a:ext>
            </a:extLst>
          </p:cNvPr>
          <p:cNvSpPr txBox="1"/>
          <p:nvPr/>
        </p:nvSpPr>
        <p:spPr>
          <a:xfrm>
            <a:off x="684092" y="249656"/>
            <a:ext cx="791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EC" sz="4400" b="1" dirty="0"/>
              <a:t>Comparación de Resultados</a:t>
            </a:r>
          </a:p>
        </p:txBody>
      </p:sp>
      <p:sp>
        <p:nvSpPr>
          <p:cNvPr id="142" name="Google Shape;142;p26">
            <a:extLst>
              <a:ext uri="{FF2B5EF4-FFF2-40B4-BE49-F238E27FC236}">
                <a16:creationId xmlns:a16="http://schemas.microsoft.com/office/drawing/2014/main" id="{BF622216-C78C-AABB-A471-341C95DFA35C}"/>
              </a:ext>
            </a:extLst>
          </p:cNvPr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>
            <a:extLst>
              <a:ext uri="{FF2B5EF4-FFF2-40B4-BE49-F238E27FC236}">
                <a16:creationId xmlns:a16="http://schemas.microsoft.com/office/drawing/2014/main" id="{5658118F-EA5A-81B2-73B3-713653ED3D0D}"/>
              </a:ext>
            </a:extLst>
          </p:cNvPr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>
            <a:extLst>
              <a:ext uri="{FF2B5EF4-FFF2-40B4-BE49-F238E27FC236}">
                <a16:creationId xmlns:a16="http://schemas.microsoft.com/office/drawing/2014/main" id="{BC9C1196-264D-89EB-53F5-0ADD34155BFF}"/>
              </a:ext>
            </a:extLst>
          </p:cNvPr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8" name="Google Shape;148;p26">
            <a:extLst>
              <a:ext uri="{FF2B5EF4-FFF2-40B4-BE49-F238E27FC236}">
                <a16:creationId xmlns:a16="http://schemas.microsoft.com/office/drawing/2014/main" id="{A9287E3F-018D-1F13-72AF-EA95A1018663}"/>
              </a:ext>
            </a:extLst>
          </p:cNvPr>
          <p:cNvSpPr txBox="1"/>
          <p:nvPr/>
        </p:nvSpPr>
        <p:spPr>
          <a:xfrm>
            <a:off x="497203" y="3204508"/>
            <a:ext cx="394567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SVM y Regresión Logística superaron el 97% de rendimiento.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regresión logística presentó el mejor equilibrio entre precisión y </a:t>
            </a:r>
            <a:r>
              <a:rPr lang="es-MX" dirty="0" err="1"/>
              <a:t>recall</a:t>
            </a:r>
            <a:r>
              <a:rPr lang="es-MX" dirty="0"/>
              <a:t>.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7522577-6E36-9291-21EC-BAE3FC6B1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022534"/>
              </p:ext>
            </p:extLst>
          </p:nvPr>
        </p:nvGraphicFramePr>
        <p:xfrm>
          <a:off x="426359" y="1271670"/>
          <a:ext cx="4114800" cy="1219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7336945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84954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C"/>
                        <a:t>Modelo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F1-score (Macro)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876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C" dirty="0"/>
                        <a:t>Regresión Logística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C"/>
                        <a:t>0.9812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90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C"/>
                        <a:t>SVM (RBF)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0.9798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07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C"/>
                        <a:t>Árbol de Decisión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0.9399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419248"/>
                  </a:ext>
                </a:extLst>
              </a:tr>
            </a:tbl>
          </a:graphicData>
        </a:graphic>
      </p:graphicFrame>
      <p:pic>
        <p:nvPicPr>
          <p:cNvPr id="7" name="Imagen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CE596ABB-2F8A-9EE5-A710-5A529F06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875" y="1493612"/>
            <a:ext cx="4633683" cy="30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8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52463278-E91A-6903-3A68-F9C59597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60191BEF-A364-F623-F6F7-F2EFE86160A1}"/>
              </a:ext>
            </a:extLst>
          </p:cNvPr>
          <p:cNvSpPr txBox="1"/>
          <p:nvPr/>
        </p:nvSpPr>
        <p:spPr>
          <a:xfrm>
            <a:off x="860863" y="142533"/>
            <a:ext cx="79107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EC" sz="5400" b="1" dirty="0"/>
              <a:t>Matrices de Confusión</a:t>
            </a:r>
          </a:p>
        </p:txBody>
      </p:sp>
      <p:sp>
        <p:nvSpPr>
          <p:cNvPr id="142" name="Google Shape;142;p26">
            <a:extLst>
              <a:ext uri="{FF2B5EF4-FFF2-40B4-BE49-F238E27FC236}">
                <a16:creationId xmlns:a16="http://schemas.microsoft.com/office/drawing/2014/main" id="{0FA0FC2B-ADE3-6A7C-411C-AF0E54883C01}"/>
              </a:ext>
            </a:extLst>
          </p:cNvPr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>
            <a:extLst>
              <a:ext uri="{FF2B5EF4-FFF2-40B4-BE49-F238E27FC236}">
                <a16:creationId xmlns:a16="http://schemas.microsoft.com/office/drawing/2014/main" id="{C4468FDB-DBDE-4BE1-97D3-69DC4FCA350C}"/>
              </a:ext>
            </a:extLst>
          </p:cNvPr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>
            <a:extLst>
              <a:ext uri="{FF2B5EF4-FFF2-40B4-BE49-F238E27FC236}">
                <a16:creationId xmlns:a16="http://schemas.microsoft.com/office/drawing/2014/main" id="{A68F4C15-4863-FE01-19EC-F266E3B5488F}"/>
              </a:ext>
            </a:extLst>
          </p:cNvPr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8" name="Google Shape;148;p26">
            <a:extLst>
              <a:ext uri="{FF2B5EF4-FFF2-40B4-BE49-F238E27FC236}">
                <a16:creationId xmlns:a16="http://schemas.microsoft.com/office/drawing/2014/main" id="{79411763-7BE6-CACE-2E3E-5841C51BD2C6}"/>
              </a:ext>
            </a:extLst>
          </p:cNvPr>
          <p:cNvSpPr txBox="1"/>
          <p:nvPr/>
        </p:nvSpPr>
        <p:spPr>
          <a:xfrm>
            <a:off x="1789456" y="1063645"/>
            <a:ext cx="569997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Comparación visual de las matrices de confusión.</a:t>
            </a:r>
          </a:p>
          <a:p>
            <a:pPr algn="just"/>
            <a:endParaRPr lang="es-MX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/>
              <a:t>Se observan confusiones mínimas entre actividades similares.</a:t>
            </a:r>
          </a:p>
          <a:p>
            <a:pPr algn="just"/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Calendario&#10;&#10;El contenido generado por IA puede ser incorrecto.">
            <a:extLst>
              <a:ext uri="{FF2B5EF4-FFF2-40B4-BE49-F238E27FC236}">
                <a16:creationId xmlns:a16="http://schemas.microsoft.com/office/drawing/2014/main" id="{868F222A-57CA-1398-2E7A-F78E4700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85" y="2052494"/>
            <a:ext cx="3205900" cy="2571750"/>
          </a:xfrm>
          <a:prstGeom prst="rect">
            <a:avLst/>
          </a:prstGeom>
        </p:spPr>
      </p:pic>
      <p:pic>
        <p:nvPicPr>
          <p:cNvPr id="6" name="Imagen 5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4B1C9627-4CB5-C90B-2E32-9E077AE5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754" y="2052494"/>
            <a:ext cx="2958245" cy="2571750"/>
          </a:xfrm>
          <a:prstGeom prst="rect">
            <a:avLst/>
          </a:prstGeom>
        </p:spPr>
      </p:pic>
      <p:pic>
        <p:nvPicPr>
          <p:cNvPr id="9" name="Imagen 8" descr="Calendario&#10;&#10;El contenido generado por IA puede ser incorrecto.">
            <a:extLst>
              <a:ext uri="{FF2B5EF4-FFF2-40B4-BE49-F238E27FC236}">
                <a16:creationId xmlns:a16="http://schemas.microsoft.com/office/drawing/2014/main" id="{133B4B4E-E941-E481-8290-3DDA048D3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6" y="2052494"/>
            <a:ext cx="331168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6F85FAA4-7BF9-A62D-78BB-4655AFD0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583ECEC7-588F-8BB2-21E6-A10A5B529207}"/>
              </a:ext>
            </a:extLst>
          </p:cNvPr>
          <p:cNvSpPr txBox="1"/>
          <p:nvPr/>
        </p:nvSpPr>
        <p:spPr>
          <a:xfrm>
            <a:off x="860863" y="142533"/>
            <a:ext cx="79107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s-EC" sz="4000" b="1" dirty="0"/>
              <a:t>Conclusiones Finales</a:t>
            </a:r>
          </a:p>
        </p:txBody>
      </p:sp>
      <p:sp>
        <p:nvSpPr>
          <p:cNvPr id="142" name="Google Shape;142;p26">
            <a:extLst>
              <a:ext uri="{FF2B5EF4-FFF2-40B4-BE49-F238E27FC236}">
                <a16:creationId xmlns:a16="http://schemas.microsoft.com/office/drawing/2014/main" id="{417E38C5-14DB-341A-8F19-96BE65FEB847}"/>
              </a:ext>
            </a:extLst>
          </p:cNvPr>
          <p:cNvSpPr/>
          <p:nvPr/>
        </p:nvSpPr>
        <p:spPr>
          <a:xfrm>
            <a:off x="-685960" y="-317192"/>
            <a:ext cx="1371921" cy="2691588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3" name="Google Shape;143;p26">
            <a:extLst>
              <a:ext uri="{FF2B5EF4-FFF2-40B4-BE49-F238E27FC236}">
                <a16:creationId xmlns:a16="http://schemas.microsoft.com/office/drawing/2014/main" id="{CACA0D54-4E64-D884-1385-5F7DA3A9209F}"/>
              </a:ext>
            </a:extLst>
          </p:cNvPr>
          <p:cNvSpPr/>
          <p:nvPr/>
        </p:nvSpPr>
        <p:spPr>
          <a:xfrm>
            <a:off x="8592922" y="-95250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4" name="Google Shape;144;p26">
            <a:extLst>
              <a:ext uri="{FF2B5EF4-FFF2-40B4-BE49-F238E27FC236}">
                <a16:creationId xmlns:a16="http://schemas.microsoft.com/office/drawing/2014/main" id="{31534422-60EE-70FD-C608-90A87A72738E}"/>
              </a:ext>
            </a:extLst>
          </p:cNvPr>
          <p:cNvSpPr/>
          <p:nvPr/>
        </p:nvSpPr>
        <p:spPr>
          <a:xfrm>
            <a:off x="8681154" y="249656"/>
            <a:ext cx="357282" cy="70095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48" name="Google Shape;148;p26">
            <a:extLst>
              <a:ext uri="{FF2B5EF4-FFF2-40B4-BE49-F238E27FC236}">
                <a16:creationId xmlns:a16="http://schemas.microsoft.com/office/drawing/2014/main" id="{36E7837D-F633-65FF-FFDD-6E6E68390BB2}"/>
              </a:ext>
            </a:extLst>
          </p:cNvPr>
          <p:cNvSpPr txBox="1"/>
          <p:nvPr/>
        </p:nvSpPr>
        <p:spPr>
          <a:xfrm>
            <a:off x="1966228" y="995869"/>
            <a:ext cx="569997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El preprocesamiento (escalado de variables) fue clave para alcanzar altos desempeños.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Regresión Logística y SVM demostraron ser altamente eficaces.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La calidad de los datos (sin valores nulos) favoreció la aplicación de clasificadores clásicos.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/>
              <a:t>El proyecto consolidó conocimientos en clasificación supervisada aplicada a datos reales.</a:t>
            </a:r>
          </a:p>
          <a:p>
            <a:pPr algn="just"/>
            <a:endParaRPr lang="es-MX" sz="2000" dirty="0"/>
          </a:p>
          <a:p>
            <a:pPr algn="just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903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rot="-9976565">
            <a:off x="5607648" y="-479715"/>
            <a:ext cx="1946989" cy="6286415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43" t="-40813" b="-52981"/>
            </a:stretch>
          </a:blip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197" name="Google Shape;197;p30"/>
          <p:cNvSpPr/>
          <p:nvPr/>
        </p:nvSpPr>
        <p:spPr>
          <a:xfrm>
            <a:off x="5464798" y="-300210"/>
            <a:ext cx="4808689" cy="5747791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solidFill>
            <a:srgbClr val="79163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311511" y="2072561"/>
            <a:ext cx="3865756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" sz="3200" b="1" i="0" u="none" strike="noStrike" cap="none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Muchas Gracias!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100462" y="0"/>
            <a:ext cx="432816" cy="89701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  <p:sp>
        <p:nvSpPr>
          <p:cNvPr id="201" name="Google Shape;201;p30"/>
          <p:cNvSpPr/>
          <p:nvPr/>
        </p:nvSpPr>
        <p:spPr>
          <a:xfrm>
            <a:off x="533186" y="0"/>
            <a:ext cx="432816" cy="89701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316</Words>
  <Application>Microsoft Office PowerPoint</Application>
  <PresentationFormat>Presentación en pantalla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Simple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miandrade</dc:creator>
  <cp:lastModifiedBy>Ismael Andrade (TN)</cp:lastModifiedBy>
  <cp:revision>16</cp:revision>
  <dcterms:modified xsi:type="dcterms:W3CDTF">2025-04-29T22:47:05Z</dcterms:modified>
</cp:coreProperties>
</file>