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6" r:id="rId3"/>
    <p:sldId id="262" r:id="rId4"/>
    <p:sldId id="263" r:id="rId5"/>
    <p:sldId id="257" r:id="rId6"/>
    <p:sldId id="265" r:id="rId7"/>
    <p:sldId id="266" r:id="rId8"/>
    <p:sldId id="267" r:id="rId9"/>
    <p:sldId id="268" r:id="rId10"/>
    <p:sldId id="261" r:id="rId1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4" d="100"/>
          <a:sy n="74" d="100"/>
        </p:scale>
        <p:origin x="1714" y="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74a67b64b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g2d74a67b64b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10BAAE3C-4864-DEC8-F9FE-CDB0BD384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74a67b64b_2_87:notes">
            <a:extLst>
              <a:ext uri="{FF2B5EF4-FFF2-40B4-BE49-F238E27FC236}">
                <a16:creationId xmlns:a16="http://schemas.microsoft.com/office/drawing/2014/main" id="{F741E77B-4FDF-CBC5-6BB0-08DB110FF4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g2d74a67b64b_2_87:notes">
            <a:extLst>
              <a:ext uri="{FF2B5EF4-FFF2-40B4-BE49-F238E27FC236}">
                <a16:creationId xmlns:a16="http://schemas.microsoft.com/office/drawing/2014/main" id="{B0015968-277E-9D52-09CA-B65CF28185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0555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4F3ECC64-B8D9-71FE-48FC-BEFEE72A4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74a67b64b_5_1:notes">
            <a:extLst>
              <a:ext uri="{FF2B5EF4-FFF2-40B4-BE49-F238E27FC236}">
                <a16:creationId xmlns:a16="http://schemas.microsoft.com/office/drawing/2014/main" id="{A0285D25-C096-2F2D-DE21-30E11A49BF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g2d74a67b64b_5_1:notes">
            <a:extLst>
              <a:ext uri="{FF2B5EF4-FFF2-40B4-BE49-F238E27FC236}">
                <a16:creationId xmlns:a16="http://schemas.microsoft.com/office/drawing/2014/main" id="{068CF7BE-AEED-D1EB-7AFF-76C96D2E48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5924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74a67b64b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g2d74a67b64b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CA0BB339-AB24-60B0-FAE9-4F1C6FAC5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74a67b64b_2_87:notes">
            <a:extLst>
              <a:ext uri="{FF2B5EF4-FFF2-40B4-BE49-F238E27FC236}">
                <a16:creationId xmlns:a16="http://schemas.microsoft.com/office/drawing/2014/main" id="{157606FB-35E7-99DD-2361-B4092D2CF8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g2d74a67b64b_2_87:notes">
            <a:extLst>
              <a:ext uri="{FF2B5EF4-FFF2-40B4-BE49-F238E27FC236}">
                <a16:creationId xmlns:a16="http://schemas.microsoft.com/office/drawing/2014/main" id="{533BAEF8-88C0-9568-BC38-F9C1F83D1C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6076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D0877D2D-8095-67A5-9012-77E4F5B54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74a67b64b_2_87:notes">
            <a:extLst>
              <a:ext uri="{FF2B5EF4-FFF2-40B4-BE49-F238E27FC236}">
                <a16:creationId xmlns:a16="http://schemas.microsoft.com/office/drawing/2014/main" id="{AEEB84C6-A3FD-BA6F-B263-BDA43E1890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g2d74a67b64b_2_87:notes">
            <a:extLst>
              <a:ext uri="{FF2B5EF4-FFF2-40B4-BE49-F238E27FC236}">
                <a16:creationId xmlns:a16="http://schemas.microsoft.com/office/drawing/2014/main" id="{43D854AE-E1CC-F701-F182-422C69D37A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6037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C767CA68-4B2D-12FF-1612-863A76C90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74a67b64b_2_87:notes">
            <a:extLst>
              <a:ext uri="{FF2B5EF4-FFF2-40B4-BE49-F238E27FC236}">
                <a16:creationId xmlns:a16="http://schemas.microsoft.com/office/drawing/2014/main" id="{E6EC98E9-B6A2-CB7B-22D0-D6FA34B901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g2d74a67b64b_2_87:notes">
            <a:extLst>
              <a:ext uri="{FF2B5EF4-FFF2-40B4-BE49-F238E27FC236}">
                <a16:creationId xmlns:a16="http://schemas.microsoft.com/office/drawing/2014/main" id="{B44E7744-F9DF-0B2D-DA5F-0A9AF5A706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9345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63CA55E8-D0F5-2C7B-4774-0D6E3187D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74a67b64b_2_87:notes">
            <a:extLst>
              <a:ext uri="{FF2B5EF4-FFF2-40B4-BE49-F238E27FC236}">
                <a16:creationId xmlns:a16="http://schemas.microsoft.com/office/drawing/2014/main" id="{28207402-8E1A-5C07-E465-6D5BA3E349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g2d74a67b64b_2_87:notes">
            <a:extLst>
              <a:ext uri="{FF2B5EF4-FFF2-40B4-BE49-F238E27FC236}">
                <a16:creationId xmlns:a16="http://schemas.microsoft.com/office/drawing/2014/main" id="{823270EB-3D67-C4BD-DC6B-8AFB7D53FE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5852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74a67b64b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g2d74a67b64b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1154510" y="-125809"/>
            <a:ext cx="2262981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2366169" y="1085851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 rot="-8100000">
            <a:off x="7162451" y="734536"/>
            <a:ext cx="2439923" cy="7877997"/>
          </a:xfrm>
          <a:custGeom>
            <a:avLst/>
            <a:gdLst/>
            <a:ahLst/>
            <a:cxnLst/>
            <a:rect l="l" t="t" r="r" b="b"/>
            <a:pathLst>
              <a:path w="4879847" h="15755995" extrusionOk="0">
                <a:moveTo>
                  <a:pt x="0" y="0"/>
                </a:moveTo>
                <a:lnTo>
                  <a:pt x="4879847" y="0"/>
                </a:lnTo>
                <a:lnTo>
                  <a:pt x="4879847" y="15755996"/>
                </a:lnTo>
                <a:lnTo>
                  <a:pt x="0" y="157559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525782" t="-40816" b="-52985"/>
            </a:stretch>
          </a:blip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130" name="Google Shape;130;p25"/>
          <p:cNvSpPr txBox="1"/>
          <p:nvPr/>
        </p:nvSpPr>
        <p:spPr>
          <a:xfrm>
            <a:off x="636475" y="906375"/>
            <a:ext cx="6728700" cy="301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38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lang="es" sz="43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Aprendizaje Automatico</a:t>
            </a:r>
          </a:p>
          <a:p>
            <a:pPr marL="0" marR="0" lvl="0" indent="0" algn="ctr" rtl="0">
              <a:lnSpc>
                <a:spcPct val="1238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lang="es" sz="2400" b="1" i="0" u="none" strike="noStrike" cap="none" dirty="0">
                <a:solidFill>
                  <a:schemeClr val="dk1"/>
                </a:solidFill>
                <a:latin typeface="Montserrat"/>
                <a:sym typeface="Montserrat"/>
              </a:rPr>
              <a:t>“</a:t>
            </a:r>
            <a:r>
              <a:rPr lang="es-MX" sz="2400" b="1" dirty="0">
                <a:solidFill>
                  <a:schemeClr val="dk1"/>
                </a:solidFill>
                <a:latin typeface="Montserrat"/>
              </a:rPr>
              <a:t>Segmentación de Usuarios con Aprendizaje No Supervisado</a:t>
            </a:r>
            <a:r>
              <a:rPr lang="es" sz="2400" b="1" dirty="0">
                <a:solidFill>
                  <a:schemeClr val="dk1"/>
                </a:solidFill>
                <a:latin typeface="Montserrat"/>
                <a:sym typeface="Montserrat"/>
              </a:rPr>
              <a:t>”</a:t>
            </a:r>
          </a:p>
          <a:p>
            <a:pPr marL="0" marR="0" lvl="0" indent="0" algn="ctr" rtl="0">
              <a:lnSpc>
                <a:spcPct val="1238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lang="es" sz="2400" b="1" dirty="0">
                <a:solidFill>
                  <a:schemeClr val="dk1"/>
                </a:solidFill>
                <a:latin typeface="Montserrat"/>
                <a:sym typeface="Montserrat"/>
              </a:rPr>
              <a:t>Grupo #2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/>
          <p:nvPr/>
        </p:nvSpPr>
        <p:spPr>
          <a:xfrm rot="2700000">
            <a:off x="260664" y="-1658972"/>
            <a:ext cx="1168127" cy="3771636"/>
          </a:xfrm>
          <a:custGeom>
            <a:avLst/>
            <a:gdLst/>
            <a:ahLst/>
            <a:cxnLst/>
            <a:rect l="l" t="t" r="r" b="b"/>
            <a:pathLst>
              <a:path w="2336254" h="7543272" extrusionOk="0">
                <a:moveTo>
                  <a:pt x="0" y="0"/>
                </a:moveTo>
                <a:lnTo>
                  <a:pt x="2336254" y="0"/>
                </a:lnTo>
                <a:lnTo>
                  <a:pt x="2336254" y="7543273"/>
                </a:lnTo>
                <a:lnTo>
                  <a:pt x="0" y="75432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525782" t="-40816" b="-52985"/>
            </a:stretch>
          </a:blip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132" name="Google Shape;132;p25"/>
          <p:cNvSpPr/>
          <p:nvPr/>
        </p:nvSpPr>
        <p:spPr>
          <a:xfrm rot="2708328">
            <a:off x="4893467" y="4249685"/>
            <a:ext cx="2009040" cy="197813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5"/>
          <p:cNvSpPr/>
          <p:nvPr/>
        </p:nvSpPr>
        <p:spPr>
          <a:xfrm rot="2708328">
            <a:off x="8090864" y="3271065"/>
            <a:ext cx="2009040" cy="259330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5"/>
          <p:cNvSpPr/>
          <p:nvPr/>
        </p:nvSpPr>
        <p:spPr>
          <a:xfrm rot="2708328">
            <a:off x="6159592" y="4244672"/>
            <a:ext cx="2009040" cy="1978131"/>
          </a:xfrm>
          <a:prstGeom prst="rect">
            <a:avLst/>
          </a:prstGeom>
          <a:solidFill>
            <a:srgbClr val="79163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5"/>
          <p:cNvSpPr/>
          <p:nvPr/>
        </p:nvSpPr>
        <p:spPr>
          <a:xfrm rot="2708328">
            <a:off x="8121953" y="905801"/>
            <a:ext cx="2009040" cy="2593304"/>
          </a:xfrm>
          <a:prstGeom prst="rect">
            <a:avLst/>
          </a:prstGeom>
          <a:solidFill>
            <a:srgbClr val="79163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5"/>
          <p:cNvSpPr/>
          <p:nvPr/>
        </p:nvSpPr>
        <p:spPr>
          <a:xfrm rot="2708328">
            <a:off x="-965017" y="-1304110"/>
            <a:ext cx="2009040" cy="2593304"/>
          </a:xfrm>
          <a:prstGeom prst="rect">
            <a:avLst/>
          </a:prstGeom>
          <a:solidFill>
            <a:srgbClr val="79163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CA3F62D0-63B8-38AE-D3CD-E165824A0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>
            <a:extLst>
              <a:ext uri="{FF2B5EF4-FFF2-40B4-BE49-F238E27FC236}">
                <a16:creationId xmlns:a16="http://schemas.microsoft.com/office/drawing/2014/main" id="{25F0092A-E16A-736B-3D00-2FA5309DF849}"/>
              </a:ext>
            </a:extLst>
          </p:cNvPr>
          <p:cNvSpPr txBox="1"/>
          <p:nvPr/>
        </p:nvSpPr>
        <p:spPr>
          <a:xfrm>
            <a:off x="684092" y="370927"/>
            <a:ext cx="79107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" sz="29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Introducción del Proyecto</a:t>
            </a:r>
            <a:endParaRPr sz="29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6">
            <a:extLst>
              <a:ext uri="{FF2B5EF4-FFF2-40B4-BE49-F238E27FC236}">
                <a16:creationId xmlns:a16="http://schemas.microsoft.com/office/drawing/2014/main" id="{1B57430D-A22F-DAB9-9D2C-58E34D80B2B7}"/>
              </a:ext>
            </a:extLst>
          </p:cNvPr>
          <p:cNvSpPr/>
          <p:nvPr/>
        </p:nvSpPr>
        <p:spPr>
          <a:xfrm>
            <a:off x="-685960" y="-317192"/>
            <a:ext cx="1371921" cy="2691588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143" name="Google Shape;143;p26">
            <a:extLst>
              <a:ext uri="{FF2B5EF4-FFF2-40B4-BE49-F238E27FC236}">
                <a16:creationId xmlns:a16="http://schemas.microsoft.com/office/drawing/2014/main" id="{94FBCADF-2516-2530-AA18-E47DB9D09DBB}"/>
              </a:ext>
            </a:extLst>
          </p:cNvPr>
          <p:cNvSpPr/>
          <p:nvPr/>
        </p:nvSpPr>
        <p:spPr>
          <a:xfrm>
            <a:off x="8592922" y="-95250"/>
            <a:ext cx="357282" cy="70095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144" name="Google Shape;144;p26">
            <a:extLst>
              <a:ext uri="{FF2B5EF4-FFF2-40B4-BE49-F238E27FC236}">
                <a16:creationId xmlns:a16="http://schemas.microsoft.com/office/drawing/2014/main" id="{3125D8A5-1875-0B5E-8B49-835DAD0BA72A}"/>
              </a:ext>
            </a:extLst>
          </p:cNvPr>
          <p:cNvSpPr/>
          <p:nvPr/>
        </p:nvSpPr>
        <p:spPr>
          <a:xfrm>
            <a:off x="8681154" y="249656"/>
            <a:ext cx="357282" cy="70095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grpSp>
        <p:nvGrpSpPr>
          <p:cNvPr id="145" name="Google Shape;145;p26">
            <a:extLst>
              <a:ext uri="{FF2B5EF4-FFF2-40B4-BE49-F238E27FC236}">
                <a16:creationId xmlns:a16="http://schemas.microsoft.com/office/drawing/2014/main" id="{C3346D8F-187E-8596-5E6C-1BAD2096CA4B}"/>
              </a:ext>
            </a:extLst>
          </p:cNvPr>
          <p:cNvGrpSpPr/>
          <p:nvPr/>
        </p:nvGrpSpPr>
        <p:grpSpPr>
          <a:xfrm>
            <a:off x="1223413" y="1193727"/>
            <a:ext cx="1743612" cy="446700"/>
            <a:chOff x="148452" y="-18188"/>
            <a:chExt cx="918464" cy="235303"/>
          </a:xfrm>
        </p:grpSpPr>
        <p:sp>
          <p:nvSpPr>
            <p:cNvPr id="146" name="Google Shape;146;p26">
              <a:extLst>
                <a:ext uri="{FF2B5EF4-FFF2-40B4-BE49-F238E27FC236}">
                  <a16:creationId xmlns:a16="http://schemas.microsoft.com/office/drawing/2014/main" id="{8741F4C5-1FB9-0301-03A9-422CD0D71EA8}"/>
                </a:ext>
              </a:extLst>
            </p:cNvPr>
            <p:cNvSpPr/>
            <p:nvPr/>
          </p:nvSpPr>
          <p:spPr>
            <a:xfrm>
              <a:off x="148452" y="-18188"/>
              <a:ext cx="918464" cy="235303"/>
            </a:xfrm>
            <a:custGeom>
              <a:avLst/>
              <a:gdLst/>
              <a:ahLst/>
              <a:cxnLst/>
              <a:rect l="l" t="t" r="r" b="b"/>
              <a:pathLst>
                <a:path w="812800" h="133695" extrusionOk="0">
                  <a:moveTo>
                    <a:pt x="66848" y="0"/>
                  </a:moveTo>
                  <a:lnTo>
                    <a:pt x="745952" y="0"/>
                  </a:lnTo>
                  <a:cubicBezTo>
                    <a:pt x="763682" y="0"/>
                    <a:pt x="780684" y="7043"/>
                    <a:pt x="793221" y="19579"/>
                  </a:cubicBezTo>
                  <a:cubicBezTo>
                    <a:pt x="805757" y="32116"/>
                    <a:pt x="812800" y="49118"/>
                    <a:pt x="812800" y="66848"/>
                  </a:cubicBezTo>
                  <a:lnTo>
                    <a:pt x="812800" y="66848"/>
                  </a:lnTo>
                  <a:cubicBezTo>
                    <a:pt x="812800" y="84577"/>
                    <a:pt x="805757" y="101580"/>
                    <a:pt x="793221" y="114116"/>
                  </a:cubicBezTo>
                  <a:cubicBezTo>
                    <a:pt x="780684" y="126652"/>
                    <a:pt x="763682" y="133695"/>
                    <a:pt x="745952" y="133695"/>
                  </a:cubicBezTo>
                  <a:lnTo>
                    <a:pt x="66848" y="133695"/>
                  </a:lnTo>
                  <a:cubicBezTo>
                    <a:pt x="49118" y="133695"/>
                    <a:pt x="32116" y="126652"/>
                    <a:pt x="19579" y="114116"/>
                  </a:cubicBezTo>
                  <a:cubicBezTo>
                    <a:pt x="7043" y="101580"/>
                    <a:pt x="0" y="84577"/>
                    <a:pt x="0" y="66848"/>
                  </a:cubicBezTo>
                  <a:lnTo>
                    <a:pt x="0" y="66848"/>
                  </a:lnTo>
                  <a:cubicBezTo>
                    <a:pt x="0" y="49118"/>
                    <a:pt x="7043" y="32116"/>
                    <a:pt x="19579" y="19579"/>
                  </a:cubicBezTo>
                  <a:cubicBezTo>
                    <a:pt x="32116" y="7043"/>
                    <a:pt x="49118" y="0"/>
                    <a:pt x="66848" y="0"/>
                  </a:cubicBezTo>
                  <a:close/>
                </a:path>
              </a:pathLst>
            </a:custGeom>
            <a:solidFill>
              <a:srgbClr val="791632"/>
            </a:solid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6">
              <a:extLst>
                <a:ext uri="{FF2B5EF4-FFF2-40B4-BE49-F238E27FC236}">
                  <a16:creationId xmlns:a16="http://schemas.microsoft.com/office/drawing/2014/main" id="{C28D4C9C-1F1C-9D76-9FD7-88AB97196A71}"/>
                </a:ext>
              </a:extLst>
            </p:cNvPr>
            <p:cNvSpPr txBox="1"/>
            <p:nvPr/>
          </p:nvSpPr>
          <p:spPr>
            <a:xfrm>
              <a:off x="201334" y="23111"/>
              <a:ext cx="812700" cy="15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 sz="1600" b="1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Objetivos</a:t>
              </a:r>
              <a:endParaRPr sz="1200" b="1" i="0" u="none" strike="noStrike" cap="none" dirty="0">
                <a:solidFill>
                  <a:srgbClr val="000000"/>
                </a:solidFill>
              </a:endParaRPr>
            </a:p>
          </p:txBody>
        </p:sp>
      </p:grpSp>
      <p:sp>
        <p:nvSpPr>
          <p:cNvPr id="148" name="Google Shape;148;p26">
            <a:extLst>
              <a:ext uri="{FF2B5EF4-FFF2-40B4-BE49-F238E27FC236}">
                <a16:creationId xmlns:a16="http://schemas.microsoft.com/office/drawing/2014/main" id="{24BE9881-9DC7-C872-A882-B7712A5035B5}"/>
              </a:ext>
            </a:extLst>
          </p:cNvPr>
          <p:cNvSpPr txBox="1"/>
          <p:nvPr/>
        </p:nvSpPr>
        <p:spPr>
          <a:xfrm>
            <a:off x="1319100" y="1744785"/>
            <a:ext cx="65058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Segmentar perfiles de usuarios con base en sus transacciones y comportamiento.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Aplicar modelos de </a:t>
            </a:r>
            <a:r>
              <a:rPr lang="es-MX" dirty="0" err="1"/>
              <a:t>clustering</a:t>
            </a:r>
            <a:r>
              <a:rPr lang="es-MX" dirty="0"/>
              <a:t> como K-</a:t>
            </a:r>
            <a:r>
              <a:rPr lang="es-MX" dirty="0" err="1"/>
              <a:t>means</a:t>
            </a:r>
            <a:r>
              <a:rPr lang="es-MX" dirty="0"/>
              <a:t> y DBSCAN.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Visualizar agrupamientos usando PCA.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Analizar resultados para apoyar decisiones comerciales.</a:t>
            </a:r>
          </a:p>
        </p:txBody>
      </p:sp>
      <p:grpSp>
        <p:nvGrpSpPr>
          <p:cNvPr id="2" name="Google Shape;145;p26">
            <a:extLst>
              <a:ext uri="{FF2B5EF4-FFF2-40B4-BE49-F238E27FC236}">
                <a16:creationId xmlns:a16="http://schemas.microsoft.com/office/drawing/2014/main" id="{CB370B82-C782-8911-13E6-E80F95DED860}"/>
              </a:ext>
            </a:extLst>
          </p:cNvPr>
          <p:cNvGrpSpPr/>
          <p:nvPr/>
        </p:nvGrpSpPr>
        <p:grpSpPr>
          <a:xfrm>
            <a:off x="1223413" y="3056374"/>
            <a:ext cx="1743612" cy="446700"/>
            <a:chOff x="148452" y="-18188"/>
            <a:chExt cx="918464" cy="235303"/>
          </a:xfrm>
        </p:grpSpPr>
        <p:sp>
          <p:nvSpPr>
            <p:cNvPr id="3" name="Google Shape;146;p26">
              <a:extLst>
                <a:ext uri="{FF2B5EF4-FFF2-40B4-BE49-F238E27FC236}">
                  <a16:creationId xmlns:a16="http://schemas.microsoft.com/office/drawing/2014/main" id="{AD40ABC7-AD91-C6F9-115E-30758C116435}"/>
                </a:ext>
              </a:extLst>
            </p:cNvPr>
            <p:cNvSpPr/>
            <p:nvPr/>
          </p:nvSpPr>
          <p:spPr>
            <a:xfrm>
              <a:off x="148452" y="-18188"/>
              <a:ext cx="918464" cy="235303"/>
            </a:xfrm>
            <a:custGeom>
              <a:avLst/>
              <a:gdLst/>
              <a:ahLst/>
              <a:cxnLst/>
              <a:rect l="l" t="t" r="r" b="b"/>
              <a:pathLst>
                <a:path w="812800" h="133695" extrusionOk="0">
                  <a:moveTo>
                    <a:pt x="66848" y="0"/>
                  </a:moveTo>
                  <a:lnTo>
                    <a:pt x="745952" y="0"/>
                  </a:lnTo>
                  <a:cubicBezTo>
                    <a:pt x="763682" y="0"/>
                    <a:pt x="780684" y="7043"/>
                    <a:pt x="793221" y="19579"/>
                  </a:cubicBezTo>
                  <a:cubicBezTo>
                    <a:pt x="805757" y="32116"/>
                    <a:pt x="812800" y="49118"/>
                    <a:pt x="812800" y="66848"/>
                  </a:cubicBezTo>
                  <a:lnTo>
                    <a:pt x="812800" y="66848"/>
                  </a:lnTo>
                  <a:cubicBezTo>
                    <a:pt x="812800" y="84577"/>
                    <a:pt x="805757" y="101580"/>
                    <a:pt x="793221" y="114116"/>
                  </a:cubicBezTo>
                  <a:cubicBezTo>
                    <a:pt x="780684" y="126652"/>
                    <a:pt x="763682" y="133695"/>
                    <a:pt x="745952" y="133695"/>
                  </a:cubicBezTo>
                  <a:lnTo>
                    <a:pt x="66848" y="133695"/>
                  </a:lnTo>
                  <a:cubicBezTo>
                    <a:pt x="49118" y="133695"/>
                    <a:pt x="32116" y="126652"/>
                    <a:pt x="19579" y="114116"/>
                  </a:cubicBezTo>
                  <a:cubicBezTo>
                    <a:pt x="7043" y="101580"/>
                    <a:pt x="0" y="84577"/>
                    <a:pt x="0" y="66848"/>
                  </a:cubicBezTo>
                  <a:lnTo>
                    <a:pt x="0" y="66848"/>
                  </a:lnTo>
                  <a:cubicBezTo>
                    <a:pt x="0" y="49118"/>
                    <a:pt x="7043" y="32116"/>
                    <a:pt x="19579" y="19579"/>
                  </a:cubicBezTo>
                  <a:cubicBezTo>
                    <a:pt x="32116" y="7043"/>
                    <a:pt x="49118" y="0"/>
                    <a:pt x="66848" y="0"/>
                  </a:cubicBezTo>
                  <a:close/>
                </a:path>
              </a:pathLst>
            </a:custGeom>
            <a:solidFill>
              <a:srgbClr val="791632"/>
            </a:solid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47;p26">
              <a:extLst>
                <a:ext uri="{FF2B5EF4-FFF2-40B4-BE49-F238E27FC236}">
                  <a16:creationId xmlns:a16="http://schemas.microsoft.com/office/drawing/2014/main" id="{ECD92860-CA6D-183E-FBE9-084DC2BB1D1F}"/>
                </a:ext>
              </a:extLst>
            </p:cNvPr>
            <p:cNvSpPr txBox="1"/>
            <p:nvPr/>
          </p:nvSpPr>
          <p:spPr>
            <a:xfrm>
              <a:off x="201334" y="23111"/>
              <a:ext cx="812700" cy="15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 sz="1600" b="1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Integrantes</a:t>
              </a:r>
              <a:endParaRPr sz="1200" b="1" i="0" u="none" strike="noStrike" cap="none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Google Shape;148;p26">
            <a:extLst>
              <a:ext uri="{FF2B5EF4-FFF2-40B4-BE49-F238E27FC236}">
                <a16:creationId xmlns:a16="http://schemas.microsoft.com/office/drawing/2014/main" id="{1A9A5695-C5C4-7708-2A08-A91B5FA86368}"/>
              </a:ext>
            </a:extLst>
          </p:cNvPr>
          <p:cNvSpPr txBox="1"/>
          <p:nvPr/>
        </p:nvSpPr>
        <p:spPr>
          <a:xfrm>
            <a:off x="1319100" y="3660330"/>
            <a:ext cx="6505800" cy="120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just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María Augusta Flores.</a:t>
            </a:r>
          </a:p>
          <a:p>
            <a:pPr marL="285750" marR="0" lvl="0" indent="-285750" algn="just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Marcelo Ismael Andrade.</a:t>
            </a:r>
          </a:p>
          <a:p>
            <a:pPr marL="285750" marR="0" lvl="0" indent="-285750" algn="just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Jorge Andrés Orellana</a:t>
            </a:r>
          </a:p>
          <a:p>
            <a:pPr marL="285750" marR="0" lvl="0" indent="-285750" algn="just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Galo Vladimir González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105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>
          <a:extLst>
            <a:ext uri="{FF2B5EF4-FFF2-40B4-BE49-F238E27FC236}">
              <a16:creationId xmlns:a16="http://schemas.microsoft.com/office/drawing/2014/main" id="{B7BB3365-7FBC-D8D5-DBA1-4E7597D64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>
            <a:extLst>
              <a:ext uri="{FF2B5EF4-FFF2-40B4-BE49-F238E27FC236}">
                <a16:creationId xmlns:a16="http://schemas.microsoft.com/office/drawing/2014/main" id="{76A0EF54-F8E1-64EE-44EB-EC2B27C56849}"/>
              </a:ext>
            </a:extLst>
          </p:cNvPr>
          <p:cNvSpPr txBox="1"/>
          <p:nvPr/>
        </p:nvSpPr>
        <p:spPr>
          <a:xfrm>
            <a:off x="685640" y="160000"/>
            <a:ext cx="79107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EC" sz="4000" b="1" dirty="0" err="1"/>
              <a:t>Dataset</a:t>
            </a:r>
            <a:r>
              <a:rPr lang="es-EC" sz="4000" b="1" dirty="0"/>
              <a:t> utilizado</a:t>
            </a:r>
          </a:p>
        </p:txBody>
      </p:sp>
      <p:sp>
        <p:nvSpPr>
          <p:cNvPr id="154" name="Google Shape;154;p27">
            <a:extLst>
              <a:ext uri="{FF2B5EF4-FFF2-40B4-BE49-F238E27FC236}">
                <a16:creationId xmlns:a16="http://schemas.microsoft.com/office/drawing/2014/main" id="{C706221E-B64B-5F30-1FE0-CA23DC22B8EF}"/>
              </a:ext>
            </a:extLst>
          </p:cNvPr>
          <p:cNvSpPr/>
          <p:nvPr/>
        </p:nvSpPr>
        <p:spPr>
          <a:xfrm>
            <a:off x="8302179" y="2838450"/>
            <a:ext cx="1472184" cy="288829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7">
            <a:extLst>
              <a:ext uri="{FF2B5EF4-FFF2-40B4-BE49-F238E27FC236}">
                <a16:creationId xmlns:a16="http://schemas.microsoft.com/office/drawing/2014/main" id="{847858C5-DCA1-1E97-F05F-250D27603305}"/>
              </a:ext>
            </a:extLst>
          </p:cNvPr>
          <p:cNvSpPr/>
          <p:nvPr/>
        </p:nvSpPr>
        <p:spPr>
          <a:xfrm>
            <a:off x="-685960" y="-317193"/>
            <a:ext cx="1371600" cy="2690958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156" name="Google Shape;156;p27">
            <a:extLst>
              <a:ext uri="{FF2B5EF4-FFF2-40B4-BE49-F238E27FC236}">
                <a16:creationId xmlns:a16="http://schemas.microsoft.com/office/drawing/2014/main" id="{229195F5-2475-3B6B-569B-54C2531C61D5}"/>
              </a:ext>
            </a:extLst>
          </p:cNvPr>
          <p:cNvSpPr/>
          <p:nvPr/>
        </p:nvSpPr>
        <p:spPr>
          <a:xfrm>
            <a:off x="8592922" y="-95250"/>
            <a:ext cx="357632" cy="701642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157" name="Google Shape;157;p27">
            <a:extLst>
              <a:ext uri="{FF2B5EF4-FFF2-40B4-BE49-F238E27FC236}">
                <a16:creationId xmlns:a16="http://schemas.microsoft.com/office/drawing/2014/main" id="{33A8B6AA-2523-AAD7-A09C-E3968F9B6A1E}"/>
              </a:ext>
            </a:extLst>
          </p:cNvPr>
          <p:cNvSpPr/>
          <p:nvPr/>
        </p:nvSpPr>
        <p:spPr>
          <a:xfrm>
            <a:off x="8681154" y="249656"/>
            <a:ext cx="357632" cy="701642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158" name="Google Shape;158;p27">
            <a:extLst>
              <a:ext uri="{FF2B5EF4-FFF2-40B4-BE49-F238E27FC236}">
                <a16:creationId xmlns:a16="http://schemas.microsoft.com/office/drawing/2014/main" id="{F77C5D62-D4DF-005E-2250-4E3BB8DF43AB}"/>
              </a:ext>
            </a:extLst>
          </p:cNvPr>
          <p:cNvSpPr/>
          <p:nvPr/>
        </p:nvSpPr>
        <p:spPr>
          <a:xfrm>
            <a:off x="7355695" y="3712745"/>
            <a:ext cx="1472184" cy="288829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oogle Shape;159;p27">
            <a:extLst>
              <a:ext uri="{FF2B5EF4-FFF2-40B4-BE49-F238E27FC236}">
                <a16:creationId xmlns:a16="http://schemas.microsoft.com/office/drawing/2014/main" id="{8249DA36-F297-8ED0-0C32-B26428C1A495}"/>
              </a:ext>
            </a:extLst>
          </p:cNvPr>
          <p:cNvGrpSpPr/>
          <p:nvPr/>
        </p:nvGrpSpPr>
        <p:grpSpPr>
          <a:xfrm>
            <a:off x="338112" y="1028286"/>
            <a:ext cx="4233888" cy="886869"/>
            <a:chOff x="-191874" y="-212812"/>
            <a:chExt cx="1509300" cy="235200"/>
          </a:xfrm>
        </p:grpSpPr>
        <p:sp>
          <p:nvSpPr>
            <p:cNvPr id="160" name="Google Shape;160;p27">
              <a:extLst>
                <a:ext uri="{FF2B5EF4-FFF2-40B4-BE49-F238E27FC236}">
                  <a16:creationId xmlns:a16="http://schemas.microsoft.com/office/drawing/2014/main" id="{902C7A10-E9A9-562F-CC70-9934217B7A18}"/>
                </a:ext>
              </a:extLst>
            </p:cNvPr>
            <p:cNvSpPr/>
            <p:nvPr/>
          </p:nvSpPr>
          <p:spPr>
            <a:xfrm>
              <a:off x="62906" y="-171418"/>
              <a:ext cx="999744" cy="152412"/>
            </a:xfrm>
            <a:custGeom>
              <a:avLst/>
              <a:gdLst/>
              <a:ahLst/>
              <a:cxnLst/>
              <a:rect l="l" t="t" r="r" b="b"/>
              <a:pathLst>
                <a:path w="812800" h="133695" extrusionOk="0">
                  <a:moveTo>
                    <a:pt x="66848" y="0"/>
                  </a:moveTo>
                  <a:lnTo>
                    <a:pt x="745952" y="0"/>
                  </a:lnTo>
                  <a:cubicBezTo>
                    <a:pt x="763682" y="0"/>
                    <a:pt x="780684" y="7043"/>
                    <a:pt x="793221" y="19579"/>
                  </a:cubicBezTo>
                  <a:cubicBezTo>
                    <a:pt x="805757" y="32116"/>
                    <a:pt x="812800" y="49118"/>
                    <a:pt x="812800" y="66848"/>
                  </a:cubicBezTo>
                  <a:lnTo>
                    <a:pt x="812800" y="66848"/>
                  </a:lnTo>
                  <a:cubicBezTo>
                    <a:pt x="812800" y="84577"/>
                    <a:pt x="805757" y="101580"/>
                    <a:pt x="793221" y="114116"/>
                  </a:cubicBezTo>
                  <a:cubicBezTo>
                    <a:pt x="780684" y="126652"/>
                    <a:pt x="763682" y="133695"/>
                    <a:pt x="745952" y="133695"/>
                  </a:cubicBezTo>
                  <a:lnTo>
                    <a:pt x="66848" y="133695"/>
                  </a:lnTo>
                  <a:cubicBezTo>
                    <a:pt x="49118" y="133695"/>
                    <a:pt x="32116" y="126652"/>
                    <a:pt x="19579" y="114116"/>
                  </a:cubicBezTo>
                  <a:cubicBezTo>
                    <a:pt x="7043" y="101580"/>
                    <a:pt x="0" y="84577"/>
                    <a:pt x="0" y="66848"/>
                  </a:cubicBezTo>
                  <a:lnTo>
                    <a:pt x="0" y="66848"/>
                  </a:lnTo>
                  <a:cubicBezTo>
                    <a:pt x="0" y="49118"/>
                    <a:pt x="7043" y="32116"/>
                    <a:pt x="19579" y="19579"/>
                  </a:cubicBezTo>
                  <a:cubicBezTo>
                    <a:pt x="32116" y="7043"/>
                    <a:pt x="49118" y="0"/>
                    <a:pt x="66848" y="0"/>
                  </a:cubicBezTo>
                  <a:close/>
                </a:path>
              </a:pathLst>
            </a:custGeom>
            <a:solidFill>
              <a:srgbClr val="791632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7">
              <a:extLst>
                <a:ext uri="{FF2B5EF4-FFF2-40B4-BE49-F238E27FC236}">
                  <a16:creationId xmlns:a16="http://schemas.microsoft.com/office/drawing/2014/main" id="{0F23D1CF-BF14-931B-A2BE-41ACD3FFEE79}"/>
                </a:ext>
              </a:extLst>
            </p:cNvPr>
            <p:cNvSpPr txBox="1"/>
            <p:nvPr/>
          </p:nvSpPr>
          <p:spPr>
            <a:xfrm>
              <a:off x="-191874" y="-212812"/>
              <a:ext cx="1509300" cy="23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 sz="1600" b="1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Dataset</a:t>
              </a:r>
              <a:endParaRPr sz="1600" b="1" i="0" u="none" strike="noStrike" cap="none" dirty="0">
                <a:solidFill>
                  <a:srgbClr val="00000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8DB5548-D589-E9DA-6118-1BF3460D6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75" y="2204884"/>
            <a:ext cx="842089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Nombre:</a:t>
            </a:r>
            <a:r>
              <a:rPr kumimoji="0" lang="es-EC" altLang="es-EC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Online </a:t>
            </a:r>
            <a:r>
              <a:rPr kumimoji="0" lang="es-EC" altLang="es-EC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Retail</a:t>
            </a:r>
            <a:r>
              <a:rPr kumimoji="0" lang="es-EC" altLang="es-EC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C" altLang="es-EC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s-EC" altLang="es-EC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(UCI </a:t>
            </a:r>
            <a:r>
              <a:rPr kumimoji="0" lang="es-EC" altLang="es-EC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Repository</a:t>
            </a:r>
            <a:r>
              <a:rPr kumimoji="0" lang="es-EC" altLang="es-EC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Descripción:</a:t>
            </a:r>
            <a:r>
              <a:rPr kumimoji="0" lang="es-EC" altLang="es-EC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Transacciones de clientes de una tienda online (UK, 2010–2011).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Características clave:</a:t>
            </a:r>
            <a:r>
              <a:rPr kumimoji="0" lang="es-EC" altLang="es-EC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C" altLang="es-EC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ClienteID</a:t>
            </a:r>
            <a:r>
              <a:rPr kumimoji="0" lang="es-EC" altLang="es-EC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Producto, País, Precio, Cantidad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Formato:</a:t>
            </a:r>
            <a:r>
              <a:rPr kumimoji="0" lang="es-EC" altLang="es-EC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Convertido de Excel a CSV</a:t>
            </a:r>
          </a:p>
        </p:txBody>
      </p:sp>
    </p:spTree>
    <p:extLst>
      <p:ext uri="{BB962C8B-B14F-4D97-AF65-F5344CB8AC3E}">
        <p14:creationId xmlns:p14="http://schemas.microsoft.com/office/powerpoint/2010/main" val="251280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/>
        </p:nvSpPr>
        <p:spPr>
          <a:xfrm>
            <a:off x="684092" y="456167"/>
            <a:ext cx="79107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EC" sz="3200" b="1" dirty="0"/>
              <a:t>Análisis Exploratorio de Datos (EDA)</a:t>
            </a:r>
          </a:p>
        </p:txBody>
      </p:sp>
      <p:sp>
        <p:nvSpPr>
          <p:cNvPr id="142" name="Google Shape;142;p26"/>
          <p:cNvSpPr/>
          <p:nvPr/>
        </p:nvSpPr>
        <p:spPr>
          <a:xfrm>
            <a:off x="-685960" y="-317192"/>
            <a:ext cx="1371921" cy="2691588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143" name="Google Shape;143;p26"/>
          <p:cNvSpPr/>
          <p:nvPr/>
        </p:nvSpPr>
        <p:spPr>
          <a:xfrm>
            <a:off x="8592922" y="-95250"/>
            <a:ext cx="357282" cy="70095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144" name="Google Shape;144;p26"/>
          <p:cNvSpPr/>
          <p:nvPr/>
        </p:nvSpPr>
        <p:spPr>
          <a:xfrm>
            <a:off x="8681154" y="249656"/>
            <a:ext cx="357282" cy="70095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87554A7-BAC7-008B-402F-B74EAC7DC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327" y="1373616"/>
            <a:ext cx="5777346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Limpieza de nulos y registros incompletos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Agrupación por cliente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 generadas: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s-EC" altLang="es-EC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s-EC" altLang="es-EC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TotalProductos</a:t>
            </a:r>
            <a:endParaRPr kumimoji="0" lang="es-EC" altLang="es-EC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s-EC" altLang="es-EC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s-EC" altLang="es-EC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PrecioPromedio</a:t>
            </a:r>
            <a:endParaRPr kumimoji="0" lang="es-EC" altLang="es-EC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s-EC" altLang="es-EC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s-EC" altLang="es-EC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PaisesComprados</a:t>
            </a:r>
            <a:endParaRPr kumimoji="0" lang="es-EC" altLang="es-EC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Escalado con </a:t>
            </a:r>
            <a:r>
              <a:rPr kumimoji="0" lang="es-EC" altLang="es-EC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StandardScaler</a:t>
            </a:r>
            <a:endParaRPr kumimoji="0" lang="es-EC" altLang="es-EC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171E6016-8A82-0E75-2988-8A029402C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>
            <a:extLst>
              <a:ext uri="{FF2B5EF4-FFF2-40B4-BE49-F238E27FC236}">
                <a16:creationId xmlns:a16="http://schemas.microsoft.com/office/drawing/2014/main" id="{69EE2FE5-BDD3-CC5E-1EDC-7ED2D89B02C5}"/>
              </a:ext>
            </a:extLst>
          </p:cNvPr>
          <p:cNvSpPr txBox="1"/>
          <p:nvPr/>
        </p:nvSpPr>
        <p:spPr>
          <a:xfrm>
            <a:off x="403537" y="600133"/>
            <a:ext cx="86348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EC" sz="3600" b="1" dirty="0"/>
              <a:t>Modelos de </a:t>
            </a:r>
            <a:r>
              <a:rPr lang="es-EC" sz="3600" b="1" dirty="0" err="1"/>
              <a:t>Clustering</a:t>
            </a:r>
            <a:r>
              <a:rPr lang="es-EC" sz="3600" b="1" dirty="0"/>
              <a:t> Utilizados</a:t>
            </a:r>
          </a:p>
        </p:txBody>
      </p:sp>
      <p:sp>
        <p:nvSpPr>
          <p:cNvPr id="142" name="Google Shape;142;p26">
            <a:extLst>
              <a:ext uri="{FF2B5EF4-FFF2-40B4-BE49-F238E27FC236}">
                <a16:creationId xmlns:a16="http://schemas.microsoft.com/office/drawing/2014/main" id="{CD36AB7F-6C53-A93E-F4BB-06935101448D}"/>
              </a:ext>
            </a:extLst>
          </p:cNvPr>
          <p:cNvSpPr/>
          <p:nvPr/>
        </p:nvSpPr>
        <p:spPr>
          <a:xfrm>
            <a:off x="-685960" y="-317192"/>
            <a:ext cx="1371921" cy="2691588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143" name="Google Shape;143;p26">
            <a:extLst>
              <a:ext uri="{FF2B5EF4-FFF2-40B4-BE49-F238E27FC236}">
                <a16:creationId xmlns:a16="http://schemas.microsoft.com/office/drawing/2014/main" id="{996199A6-4A70-9F47-7160-9C652CDA2137}"/>
              </a:ext>
            </a:extLst>
          </p:cNvPr>
          <p:cNvSpPr/>
          <p:nvPr/>
        </p:nvSpPr>
        <p:spPr>
          <a:xfrm>
            <a:off x="8592922" y="-95250"/>
            <a:ext cx="357282" cy="70095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144" name="Google Shape;144;p26">
            <a:extLst>
              <a:ext uri="{FF2B5EF4-FFF2-40B4-BE49-F238E27FC236}">
                <a16:creationId xmlns:a16="http://schemas.microsoft.com/office/drawing/2014/main" id="{3C3B8C1D-EBDB-24E3-6255-17155597483D}"/>
              </a:ext>
            </a:extLst>
          </p:cNvPr>
          <p:cNvSpPr/>
          <p:nvPr/>
        </p:nvSpPr>
        <p:spPr>
          <a:xfrm>
            <a:off x="8681154" y="249656"/>
            <a:ext cx="357282" cy="70095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DC69DEF-2384-1CF6-994A-67D665EC3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004" y="1232922"/>
            <a:ext cx="595399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altLang="es-EC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K-</a:t>
            </a:r>
            <a:r>
              <a:rPr kumimoji="0" lang="es-EC" altLang="es-EC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means</a:t>
            </a:r>
            <a:r>
              <a:rPr kumimoji="0" lang="es-EC" altLang="es-EC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Método del codo para determinar </a:t>
            </a:r>
            <a:r>
              <a:rPr kumimoji="0" lang="es-EC" altLang="es-EC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clusters</a:t>
            </a:r>
            <a:endParaRPr kumimoji="0" lang="es-EC" altLang="es-EC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DBSCAN: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Detección de </a:t>
            </a:r>
            <a:r>
              <a:rPr kumimoji="0" lang="es-EC" altLang="es-EC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outliers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(ajuste de </a:t>
            </a:r>
            <a:r>
              <a:rPr lang="es-EC" altLang="es-EC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eps</a:t>
            </a:r>
            <a:r>
              <a:rPr lang="es-EC" altLang="es-EC" sz="2400" dirty="0">
                <a:solidFill>
                  <a:schemeClr val="tx1"/>
                </a:solidFill>
                <a:latin typeface="Arial" panose="020B0604020202020204" pitchFamily="34" charset="0"/>
              </a:rPr>
              <a:t> y </a:t>
            </a:r>
            <a:r>
              <a:rPr lang="es-EC" altLang="es-EC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min_samples</a:t>
            </a:r>
            <a:r>
              <a:rPr lang="es-EC" altLang="es-EC" sz="24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PCA aplicado para visualización 2D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altLang="es-EC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63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DB421023-59EC-F08C-3A32-A751F49E8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>
            <a:extLst>
              <a:ext uri="{FF2B5EF4-FFF2-40B4-BE49-F238E27FC236}">
                <a16:creationId xmlns:a16="http://schemas.microsoft.com/office/drawing/2014/main" id="{014F2E07-8055-6848-08A5-AD950B8A0D95}"/>
              </a:ext>
            </a:extLst>
          </p:cNvPr>
          <p:cNvSpPr txBox="1"/>
          <p:nvPr/>
        </p:nvSpPr>
        <p:spPr>
          <a:xfrm>
            <a:off x="684092" y="249656"/>
            <a:ext cx="7910700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MX" sz="4400" b="1" dirty="0"/>
              <a:t>Visualización de Resultados con PCA</a:t>
            </a:r>
            <a:endParaRPr lang="es-EC" sz="4400" b="1" dirty="0"/>
          </a:p>
        </p:txBody>
      </p:sp>
      <p:sp>
        <p:nvSpPr>
          <p:cNvPr id="142" name="Google Shape;142;p26">
            <a:extLst>
              <a:ext uri="{FF2B5EF4-FFF2-40B4-BE49-F238E27FC236}">
                <a16:creationId xmlns:a16="http://schemas.microsoft.com/office/drawing/2014/main" id="{BF622216-C78C-AABB-A471-341C95DFA35C}"/>
              </a:ext>
            </a:extLst>
          </p:cNvPr>
          <p:cNvSpPr/>
          <p:nvPr/>
        </p:nvSpPr>
        <p:spPr>
          <a:xfrm>
            <a:off x="-685960" y="-317192"/>
            <a:ext cx="1371921" cy="2691588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143" name="Google Shape;143;p26">
            <a:extLst>
              <a:ext uri="{FF2B5EF4-FFF2-40B4-BE49-F238E27FC236}">
                <a16:creationId xmlns:a16="http://schemas.microsoft.com/office/drawing/2014/main" id="{5658118F-EA5A-81B2-73B3-713653ED3D0D}"/>
              </a:ext>
            </a:extLst>
          </p:cNvPr>
          <p:cNvSpPr/>
          <p:nvPr/>
        </p:nvSpPr>
        <p:spPr>
          <a:xfrm>
            <a:off x="8592922" y="-95250"/>
            <a:ext cx="357282" cy="70095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144" name="Google Shape;144;p26">
            <a:extLst>
              <a:ext uri="{FF2B5EF4-FFF2-40B4-BE49-F238E27FC236}">
                <a16:creationId xmlns:a16="http://schemas.microsoft.com/office/drawing/2014/main" id="{BC9C1196-264D-89EB-53F5-0ADD34155BFF}"/>
              </a:ext>
            </a:extLst>
          </p:cNvPr>
          <p:cNvSpPr/>
          <p:nvPr/>
        </p:nvSpPr>
        <p:spPr>
          <a:xfrm>
            <a:off x="8681154" y="249656"/>
            <a:ext cx="357282" cy="70095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E284269-CAAB-448C-E5F2-43EDBE7C5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37" y="1614279"/>
            <a:ext cx="4476534" cy="334778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85F8D3D-44FF-85D4-F018-226273EA5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571" y="1614279"/>
            <a:ext cx="4374865" cy="334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8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52463278-E91A-6903-3A68-F9C595971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>
            <a:extLst>
              <a:ext uri="{FF2B5EF4-FFF2-40B4-BE49-F238E27FC236}">
                <a16:creationId xmlns:a16="http://schemas.microsoft.com/office/drawing/2014/main" id="{60191BEF-A364-F623-F6F7-F2EFE86160A1}"/>
              </a:ext>
            </a:extLst>
          </p:cNvPr>
          <p:cNvSpPr txBox="1"/>
          <p:nvPr/>
        </p:nvSpPr>
        <p:spPr>
          <a:xfrm>
            <a:off x="684092" y="181958"/>
            <a:ext cx="79107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EC" sz="5400" b="1" dirty="0"/>
              <a:t>Perfiles</a:t>
            </a:r>
          </a:p>
        </p:txBody>
      </p:sp>
      <p:sp>
        <p:nvSpPr>
          <p:cNvPr id="142" name="Google Shape;142;p26">
            <a:extLst>
              <a:ext uri="{FF2B5EF4-FFF2-40B4-BE49-F238E27FC236}">
                <a16:creationId xmlns:a16="http://schemas.microsoft.com/office/drawing/2014/main" id="{0FA0FC2B-ADE3-6A7C-411C-AF0E54883C01}"/>
              </a:ext>
            </a:extLst>
          </p:cNvPr>
          <p:cNvSpPr/>
          <p:nvPr/>
        </p:nvSpPr>
        <p:spPr>
          <a:xfrm>
            <a:off x="-685960" y="-317192"/>
            <a:ext cx="1371921" cy="2691588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143" name="Google Shape;143;p26">
            <a:extLst>
              <a:ext uri="{FF2B5EF4-FFF2-40B4-BE49-F238E27FC236}">
                <a16:creationId xmlns:a16="http://schemas.microsoft.com/office/drawing/2014/main" id="{C4468FDB-DBDE-4BE1-97D3-69DC4FCA350C}"/>
              </a:ext>
            </a:extLst>
          </p:cNvPr>
          <p:cNvSpPr/>
          <p:nvPr/>
        </p:nvSpPr>
        <p:spPr>
          <a:xfrm>
            <a:off x="8592922" y="-95250"/>
            <a:ext cx="357282" cy="70095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144" name="Google Shape;144;p26">
            <a:extLst>
              <a:ext uri="{FF2B5EF4-FFF2-40B4-BE49-F238E27FC236}">
                <a16:creationId xmlns:a16="http://schemas.microsoft.com/office/drawing/2014/main" id="{A68F4C15-4863-FE01-19EC-F266E3B5488F}"/>
              </a:ext>
            </a:extLst>
          </p:cNvPr>
          <p:cNvSpPr/>
          <p:nvPr/>
        </p:nvSpPr>
        <p:spPr>
          <a:xfrm>
            <a:off x="8681154" y="249656"/>
            <a:ext cx="357282" cy="70095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D7BFBD-451B-58DA-EFC9-EBFFBB08629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32859" y="1796970"/>
            <a:ext cx="753870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</a:t>
            </a:r>
            <a:r>
              <a:rPr kumimoji="0" lang="es-EC" altLang="es-EC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0: Usuarios frecuentes, alto volumen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</a:t>
            </a:r>
            <a:r>
              <a:rPr kumimoji="0" lang="es-EC" altLang="es-EC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1: Compradores ocasionales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</a:t>
            </a:r>
            <a:r>
              <a:rPr kumimoji="0" lang="es-EC" altLang="es-EC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2: Clientes dispersos por país</a:t>
            </a:r>
          </a:p>
        </p:txBody>
      </p:sp>
    </p:spTree>
    <p:extLst>
      <p:ext uri="{BB962C8B-B14F-4D97-AF65-F5344CB8AC3E}">
        <p14:creationId xmlns:p14="http://schemas.microsoft.com/office/powerpoint/2010/main" val="415309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6F85FAA4-7BF9-A62D-78BB-4655AFD0F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>
            <a:extLst>
              <a:ext uri="{FF2B5EF4-FFF2-40B4-BE49-F238E27FC236}">
                <a16:creationId xmlns:a16="http://schemas.microsoft.com/office/drawing/2014/main" id="{583ECEC7-588F-8BB2-21E6-A10A5B529207}"/>
              </a:ext>
            </a:extLst>
          </p:cNvPr>
          <p:cNvSpPr txBox="1"/>
          <p:nvPr/>
        </p:nvSpPr>
        <p:spPr>
          <a:xfrm>
            <a:off x="860863" y="142533"/>
            <a:ext cx="79107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EC" sz="4000" b="1" dirty="0"/>
              <a:t>Conclusiones</a:t>
            </a:r>
          </a:p>
        </p:txBody>
      </p:sp>
      <p:sp>
        <p:nvSpPr>
          <p:cNvPr id="142" name="Google Shape;142;p26">
            <a:extLst>
              <a:ext uri="{FF2B5EF4-FFF2-40B4-BE49-F238E27FC236}">
                <a16:creationId xmlns:a16="http://schemas.microsoft.com/office/drawing/2014/main" id="{417E38C5-14DB-341A-8F19-96BE65FEB847}"/>
              </a:ext>
            </a:extLst>
          </p:cNvPr>
          <p:cNvSpPr/>
          <p:nvPr/>
        </p:nvSpPr>
        <p:spPr>
          <a:xfrm>
            <a:off x="-685960" y="-317192"/>
            <a:ext cx="1371921" cy="2691588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143" name="Google Shape;143;p26">
            <a:extLst>
              <a:ext uri="{FF2B5EF4-FFF2-40B4-BE49-F238E27FC236}">
                <a16:creationId xmlns:a16="http://schemas.microsoft.com/office/drawing/2014/main" id="{CACA0D54-4E64-D884-1385-5F7DA3A9209F}"/>
              </a:ext>
            </a:extLst>
          </p:cNvPr>
          <p:cNvSpPr/>
          <p:nvPr/>
        </p:nvSpPr>
        <p:spPr>
          <a:xfrm>
            <a:off x="8592922" y="-95250"/>
            <a:ext cx="357282" cy="70095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144" name="Google Shape;144;p26">
            <a:extLst>
              <a:ext uri="{FF2B5EF4-FFF2-40B4-BE49-F238E27FC236}">
                <a16:creationId xmlns:a16="http://schemas.microsoft.com/office/drawing/2014/main" id="{31534422-60EE-70FD-C608-90A87A72738E}"/>
              </a:ext>
            </a:extLst>
          </p:cNvPr>
          <p:cNvSpPr/>
          <p:nvPr/>
        </p:nvSpPr>
        <p:spPr>
          <a:xfrm>
            <a:off x="8681154" y="249656"/>
            <a:ext cx="357282" cy="70095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EBF1F39-82AA-9D5C-6ECD-9FA6D4E3A149}"/>
              </a:ext>
            </a:extLst>
          </p:cNvPr>
          <p:cNvSpPr txBox="1"/>
          <p:nvPr/>
        </p:nvSpPr>
        <p:spPr>
          <a:xfrm>
            <a:off x="1085399" y="1625341"/>
            <a:ext cx="759575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2800" dirty="0"/>
              <a:t>K-</a:t>
            </a:r>
            <a:r>
              <a:rPr lang="es-MX" sz="2800" dirty="0" err="1"/>
              <a:t>means</a:t>
            </a:r>
            <a:r>
              <a:rPr lang="es-MX" sz="2800" dirty="0"/>
              <a:t> fue efectivo para segmentar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800" dirty="0"/>
              <a:t>DBSCAN útil para identificar </a:t>
            </a:r>
            <a:r>
              <a:rPr lang="es-MX" sz="2800" dirty="0" err="1"/>
              <a:t>outliers</a:t>
            </a:r>
            <a:endParaRPr lang="es-MX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2800" dirty="0"/>
              <a:t>PCA ayudó a interpretar visualmente los agrupamientos</a:t>
            </a:r>
          </a:p>
        </p:txBody>
      </p:sp>
    </p:spTree>
    <p:extLst>
      <p:ext uri="{BB962C8B-B14F-4D97-AF65-F5344CB8AC3E}">
        <p14:creationId xmlns:p14="http://schemas.microsoft.com/office/powerpoint/2010/main" val="394903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/>
          <p:nvPr/>
        </p:nvSpPr>
        <p:spPr>
          <a:xfrm rot="-9976565">
            <a:off x="5607648" y="-479715"/>
            <a:ext cx="1946989" cy="6286415"/>
          </a:xfrm>
          <a:custGeom>
            <a:avLst/>
            <a:gdLst/>
            <a:ahLst/>
            <a:cxnLst/>
            <a:rect l="l" t="t" r="r" b="b"/>
            <a:pathLst>
              <a:path w="3889773" h="12559257" extrusionOk="0">
                <a:moveTo>
                  <a:pt x="0" y="0"/>
                </a:moveTo>
                <a:lnTo>
                  <a:pt x="3889773" y="0"/>
                </a:lnTo>
                <a:lnTo>
                  <a:pt x="3889773" y="12559257"/>
                </a:lnTo>
                <a:lnTo>
                  <a:pt x="0" y="125592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525743" t="-40813" b="-52981"/>
            </a:stretch>
          </a:blip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197" name="Google Shape;197;p30"/>
          <p:cNvSpPr/>
          <p:nvPr/>
        </p:nvSpPr>
        <p:spPr>
          <a:xfrm>
            <a:off x="5464798" y="-300210"/>
            <a:ext cx="4808689" cy="5747791"/>
          </a:xfrm>
          <a:custGeom>
            <a:avLst/>
            <a:gdLst/>
            <a:ahLst/>
            <a:cxnLst/>
            <a:rect l="l" t="t" r="r" b="b"/>
            <a:pathLst>
              <a:path w="8606155" h="10286874" extrusionOk="0">
                <a:moveTo>
                  <a:pt x="8606155" y="10251441"/>
                </a:moveTo>
                <a:cubicBezTo>
                  <a:pt x="8606155" y="10284588"/>
                  <a:pt x="8595487" y="10286874"/>
                  <a:pt x="8567674" y="10286874"/>
                </a:cubicBezTo>
                <a:cubicBezTo>
                  <a:pt x="5713094" y="10286239"/>
                  <a:pt x="2858643" y="10286239"/>
                  <a:pt x="4064" y="10286239"/>
                </a:cubicBezTo>
                <a:cubicBezTo>
                  <a:pt x="0" y="10272396"/>
                  <a:pt x="6350" y="10259823"/>
                  <a:pt x="9271" y="10246996"/>
                </a:cubicBezTo>
                <a:cubicBezTo>
                  <a:pt x="134747" y="9685402"/>
                  <a:pt x="260350" y="9123935"/>
                  <a:pt x="386207" y="8562467"/>
                </a:cubicBezTo>
                <a:cubicBezTo>
                  <a:pt x="565658" y="7761986"/>
                  <a:pt x="745490" y="6961633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6"/>
                  <a:pt x="8605139" y="6846317"/>
                  <a:pt x="8606155" y="10251441"/>
                </a:cubicBezTo>
                <a:close/>
              </a:path>
            </a:pathLst>
          </a:custGeom>
          <a:solidFill>
            <a:srgbClr val="791632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1311511" y="2072561"/>
            <a:ext cx="3865756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" sz="3200" b="1" i="0" u="none" strike="noStrike" cap="none" dirty="0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Muchas Gracias!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100462" y="0"/>
            <a:ext cx="432816" cy="897010"/>
          </a:xfrm>
          <a:custGeom>
            <a:avLst/>
            <a:gdLst/>
            <a:ahLst/>
            <a:cxnLst/>
            <a:rect l="l" t="t" r="r" b="b"/>
            <a:pathLst>
              <a:path w="812800" h="1204040" extrusionOk="0">
                <a:moveTo>
                  <a:pt x="0" y="0"/>
                </a:moveTo>
                <a:lnTo>
                  <a:pt x="609600" y="0"/>
                </a:lnTo>
                <a:lnTo>
                  <a:pt x="812800" y="602020"/>
                </a:lnTo>
                <a:lnTo>
                  <a:pt x="609600" y="1204040"/>
                </a:lnTo>
                <a:lnTo>
                  <a:pt x="0" y="1204040"/>
                </a:lnTo>
                <a:lnTo>
                  <a:pt x="203200" y="602020"/>
                </a:lnTo>
                <a:lnTo>
                  <a:pt x="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201" name="Google Shape;201;p30"/>
          <p:cNvSpPr/>
          <p:nvPr/>
        </p:nvSpPr>
        <p:spPr>
          <a:xfrm>
            <a:off x="533186" y="0"/>
            <a:ext cx="432816" cy="897010"/>
          </a:xfrm>
          <a:custGeom>
            <a:avLst/>
            <a:gdLst/>
            <a:ahLst/>
            <a:cxnLst/>
            <a:rect l="l" t="t" r="r" b="b"/>
            <a:pathLst>
              <a:path w="812800" h="1204040" extrusionOk="0">
                <a:moveTo>
                  <a:pt x="0" y="0"/>
                </a:moveTo>
                <a:lnTo>
                  <a:pt x="609600" y="0"/>
                </a:lnTo>
                <a:lnTo>
                  <a:pt x="812800" y="602020"/>
                </a:lnTo>
                <a:lnTo>
                  <a:pt x="609600" y="1204040"/>
                </a:lnTo>
                <a:lnTo>
                  <a:pt x="0" y="1204040"/>
                </a:lnTo>
                <a:lnTo>
                  <a:pt x="203200" y="602020"/>
                </a:lnTo>
                <a:lnTo>
                  <a:pt x="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217</Words>
  <Application>Microsoft Office PowerPoint</Application>
  <PresentationFormat>Presentación en pantalla (16:9)</PresentationFormat>
  <Paragraphs>43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Montserrat</vt:lpstr>
      <vt:lpstr>Calibri</vt:lpstr>
      <vt:lpstr>Simple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miandrade</dc:creator>
  <cp:lastModifiedBy>Ismael Andrade (TN)</cp:lastModifiedBy>
  <cp:revision>19</cp:revision>
  <dcterms:modified xsi:type="dcterms:W3CDTF">2025-05-11T04:35:00Z</dcterms:modified>
</cp:coreProperties>
</file>