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89" r:id="rId4"/>
    <p:sldId id="260" r:id="rId5"/>
    <p:sldId id="291" r:id="rId6"/>
    <p:sldId id="293" r:id="rId7"/>
    <p:sldId id="294" r:id="rId8"/>
    <p:sldId id="295" r:id="rId9"/>
    <p:sldId id="296" r:id="rId10"/>
    <p:sldId id="297" r:id="rId11"/>
    <p:sldId id="262" r:id="rId12"/>
    <p:sldId id="263" r:id="rId13"/>
    <p:sldId id="290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7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3" autoAdjust="0"/>
    <p:restoredTop sz="94669" autoAdjust="0"/>
  </p:normalViewPr>
  <p:slideViewPr>
    <p:cSldViewPr>
      <p:cViewPr varScale="1">
        <p:scale>
          <a:sx n="77" d="100"/>
          <a:sy n="77" d="100"/>
        </p:scale>
        <p:origin x="-6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3EBEC-1C71-480B-B41F-5CE303A1D988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DFA64-4B12-4B44-ABA5-815D5F0BD2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969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73D26-4D32-4A72-9793-6AE8B2552364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35BC0-2D79-49D0-A233-E27DBEC69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2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15DE12D8-E67D-48D6-A228-A8B7B9F548E6}" type="slidenum">
              <a:rPr lang="es-ES_tradnl" altLang="es-ES_tradnl" sz="1200">
                <a:latin typeface="Times New Roman" pitchFamily="18" charset="0"/>
              </a:rPr>
              <a:pPr eaLnBrk="1" hangingPunct="1"/>
              <a:t>2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F8BAF6F7-E542-4360-AA2F-3A59A040D9DD}" type="slidenum">
              <a:rPr lang="es-ES_tradnl" altLang="es-ES_tradnl" sz="1200">
                <a:latin typeface="Times New Roman" pitchFamily="18" charset="0"/>
              </a:rPr>
              <a:pPr eaLnBrk="1" hangingPunct="1"/>
              <a:t>11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BFA24C85-0F17-4BDB-BAE6-7EC5C9D02042}" type="slidenum">
              <a:rPr lang="es-ES_tradnl" altLang="es-ES_tradnl" sz="1200">
                <a:latin typeface="Times New Roman" pitchFamily="18" charset="0"/>
              </a:rPr>
              <a:pPr eaLnBrk="1" hangingPunct="1"/>
              <a:t>12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AB48942B-79EB-4181-B54E-3C7662B7604E}" type="slidenum">
              <a:rPr lang="es-ES_tradnl" altLang="es-ES_tradnl" sz="1200">
                <a:latin typeface="Times New Roman" pitchFamily="18" charset="0"/>
              </a:rPr>
              <a:pPr eaLnBrk="1" hangingPunct="1"/>
              <a:t>13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876966C6-1D0D-40CE-84AA-D9C83D30AA03}" type="slidenum">
              <a:rPr lang="es-ES_tradnl" altLang="es-ES_tradnl" sz="1200">
                <a:latin typeface="Times New Roman" pitchFamily="18" charset="0"/>
              </a:rPr>
              <a:pPr eaLnBrk="1" hangingPunct="1"/>
              <a:t>14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8CBF128F-4C5D-4A93-BEBC-2E6D3226C6E3}" type="slidenum">
              <a:rPr lang="es-ES_tradnl" altLang="es-ES_tradnl" sz="1200">
                <a:latin typeface="Times New Roman" pitchFamily="18" charset="0"/>
              </a:rPr>
              <a:pPr eaLnBrk="1" hangingPunct="1"/>
              <a:t>15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A2675934-51BF-44DE-8256-4D4EE159A594}" type="slidenum">
              <a:rPr lang="es-ES_tradnl" altLang="es-ES_tradnl" sz="1200">
                <a:latin typeface="Times New Roman" pitchFamily="18" charset="0"/>
              </a:rPr>
              <a:pPr eaLnBrk="1" hangingPunct="1"/>
              <a:t>16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4A24FC20-8027-4D2A-8300-63779A4E97DC}" type="slidenum">
              <a:rPr lang="es-ES_tradnl" altLang="es-ES_tradnl" sz="1200">
                <a:latin typeface="Times New Roman" pitchFamily="18" charset="0"/>
              </a:rPr>
              <a:pPr eaLnBrk="1" hangingPunct="1"/>
              <a:t>17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BCAD40D9-9844-4D0C-8505-21731B2FF706}" type="slidenum">
              <a:rPr lang="es-ES_tradnl" altLang="es-ES_tradnl" sz="1200">
                <a:latin typeface="Times New Roman" pitchFamily="18" charset="0"/>
              </a:rPr>
              <a:pPr eaLnBrk="1" hangingPunct="1"/>
              <a:t>18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123E2AE3-AFAD-41C5-9A3A-C354F5C190A2}" type="slidenum">
              <a:rPr lang="es-ES_tradnl" altLang="es-ES_tradnl" sz="1200">
                <a:latin typeface="Times New Roman" pitchFamily="18" charset="0"/>
              </a:rPr>
              <a:pPr eaLnBrk="1" hangingPunct="1"/>
              <a:t>19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1E038188-EB04-422A-A21F-6FB64643E20E}" type="slidenum">
              <a:rPr lang="es-ES_tradnl" altLang="es-ES_tradnl" sz="1200">
                <a:latin typeface="Times New Roman" pitchFamily="18" charset="0"/>
              </a:rPr>
              <a:pPr eaLnBrk="1" hangingPunct="1"/>
              <a:t>20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55E498-F895-48B8-8DF3-37450C058FB8}" type="slidenum">
              <a:rPr lang="es-ES_tradnl" altLang="es-ES_tradnl" smtClean="0"/>
              <a:pPr eaLnBrk="1" hangingPunct="1">
                <a:spcBef>
                  <a:spcPct val="0"/>
                </a:spcBef>
              </a:pPr>
              <a:t>3</a:t>
            </a:fld>
            <a:endParaRPr lang="es-ES_tradnl" altLang="es-ES_tradn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1A02E4C8-3BAF-4D58-A748-B65BBEF48BDF}" type="slidenum">
              <a:rPr lang="es-ES_tradnl" altLang="es-ES_tradnl" sz="1200">
                <a:latin typeface="Times New Roman" pitchFamily="18" charset="0"/>
              </a:rPr>
              <a:pPr eaLnBrk="1" hangingPunct="1"/>
              <a:t>21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F70E4949-F033-4670-8AAF-1EDF857C0F0A}" type="slidenum">
              <a:rPr lang="es-ES_tradnl" altLang="es-ES_tradnl" sz="1200">
                <a:latin typeface="Times New Roman" pitchFamily="18" charset="0"/>
              </a:rPr>
              <a:pPr eaLnBrk="1" hangingPunct="1"/>
              <a:t>22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6BE1E349-D04A-4DFB-9079-9D63A39870B8}" type="slidenum">
              <a:rPr lang="es-ES_tradnl" altLang="es-ES_tradnl" sz="1200">
                <a:latin typeface="Times New Roman" pitchFamily="18" charset="0"/>
              </a:rPr>
              <a:pPr eaLnBrk="1" hangingPunct="1"/>
              <a:t>23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3639AA1A-A127-4413-A8A2-8AF78DE17C53}" type="slidenum">
              <a:rPr lang="es-ES_tradnl" altLang="es-ES_tradnl" sz="1200">
                <a:latin typeface="Times New Roman" pitchFamily="18" charset="0"/>
              </a:rPr>
              <a:pPr eaLnBrk="1" hangingPunct="1"/>
              <a:t>24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3639AA1A-A127-4413-A8A2-8AF78DE17C53}" type="slidenum">
              <a:rPr lang="es-ES_tradnl" altLang="es-ES_tradnl" sz="1200">
                <a:latin typeface="Times New Roman" pitchFamily="18" charset="0"/>
              </a:rPr>
              <a:pPr eaLnBrk="1" hangingPunct="1"/>
              <a:t>25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BEEE494F-4428-4255-8C78-24A4A750A7C3}" type="slidenum">
              <a:rPr lang="es-ES_tradnl" altLang="es-ES_tradnl" sz="1200">
                <a:latin typeface="Times New Roman" pitchFamily="18" charset="0"/>
              </a:rPr>
              <a:pPr eaLnBrk="1" hangingPunct="1"/>
              <a:t>26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E92A8E3F-755F-436A-B536-0D17CAB6C460}" type="slidenum">
              <a:rPr lang="es-ES_tradnl" altLang="es-ES_tradnl" sz="1200">
                <a:latin typeface="Times New Roman" pitchFamily="18" charset="0"/>
              </a:rPr>
              <a:pPr eaLnBrk="1" hangingPunct="1"/>
              <a:t>27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78DBD0EF-87EB-481D-ADA4-AB405795953F}" type="slidenum">
              <a:rPr lang="es-ES_tradnl" altLang="es-ES_tradnl" sz="1200">
                <a:latin typeface="Times New Roman" pitchFamily="18" charset="0"/>
              </a:rPr>
              <a:pPr eaLnBrk="1" hangingPunct="1"/>
              <a:t>28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287C697E-B057-4719-9FF3-2CC8ED0DE4AB}" type="slidenum">
              <a:rPr lang="es-ES_tradnl" altLang="es-ES_tradnl" sz="1200">
                <a:latin typeface="Times New Roman" pitchFamily="18" charset="0"/>
              </a:rPr>
              <a:pPr eaLnBrk="1" hangingPunct="1"/>
              <a:t>29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8C011872-3CF1-4972-B91E-62DD2375822D}" type="slidenum">
              <a:rPr lang="es-ES_tradnl" altLang="es-ES_tradnl" sz="1200">
                <a:latin typeface="Times New Roman" pitchFamily="18" charset="0"/>
              </a:rPr>
              <a:pPr eaLnBrk="1" hangingPunct="1"/>
              <a:t>30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3A03513D-806F-4124-A437-DA2E9454E0B0}" type="slidenum">
              <a:rPr lang="es-ES_tradnl" altLang="es-ES_tradnl" sz="1200">
                <a:latin typeface="Times New Roman" pitchFamily="18" charset="0"/>
              </a:rPr>
              <a:pPr eaLnBrk="1" hangingPunct="1"/>
              <a:t>4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4701B874-EA82-405F-A2F9-EB7B80F61F7C}" type="slidenum">
              <a:rPr lang="es-ES_tradnl" altLang="es-ES_tradnl" sz="1200">
                <a:latin typeface="Times New Roman" pitchFamily="18" charset="0"/>
              </a:rPr>
              <a:pPr eaLnBrk="1" hangingPunct="1"/>
              <a:t>31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1AC1EE95-5984-4269-9F65-AE04FD3CC525}" type="slidenum">
              <a:rPr lang="es-ES_tradnl" altLang="es-ES_tradnl" sz="1200">
                <a:latin typeface="Times New Roman" pitchFamily="18" charset="0"/>
              </a:rPr>
              <a:pPr eaLnBrk="1" hangingPunct="1"/>
              <a:t>32</a:t>
            </a:fld>
            <a:endParaRPr lang="es-ES_tradnl" altLang="es-ES_tradnl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54050"/>
            <a:ext cx="4649787" cy="348773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61" y="4359418"/>
            <a:ext cx="5008284" cy="407006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_tradnl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ED20E2CE-17A2-48A8-AE41-CBB7A16D8B2A}" type="slidenum">
              <a:rPr lang="es-ES_tradnl" altLang="es-ES_tradnl" sz="1200">
                <a:latin typeface="Times New Roman" pitchFamily="18" charset="0"/>
              </a:rPr>
              <a:pPr eaLnBrk="1" hangingPunct="1"/>
              <a:t>33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B8F1654E-B56F-4A2E-981D-13DE2AF6205A}" type="slidenum">
              <a:rPr lang="es-ES_tradnl" altLang="es-ES_tradnl" sz="1200">
                <a:latin typeface="Times New Roman" pitchFamily="18" charset="0"/>
              </a:rPr>
              <a:pPr eaLnBrk="1" hangingPunct="1"/>
              <a:t>34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9C303A11-6315-4406-844B-1968A04F3B63}" type="slidenum">
              <a:rPr lang="es-ES_tradnl" altLang="es-ES_tradnl" sz="1200">
                <a:latin typeface="Times New Roman" pitchFamily="18" charset="0"/>
              </a:rPr>
              <a:pPr eaLnBrk="1" hangingPunct="1"/>
              <a:t>35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CA8F6FCA-1BE0-40E8-AAF6-ECAC9FC3CE9E}" type="slidenum">
              <a:rPr lang="es-ES_tradnl" altLang="es-ES_tradnl" sz="1200">
                <a:latin typeface="Times New Roman" pitchFamily="18" charset="0"/>
              </a:rPr>
              <a:pPr eaLnBrk="1" hangingPunct="1"/>
              <a:t>5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CA8F6FCA-1BE0-40E8-AAF6-ECAC9FC3CE9E}" type="slidenum">
              <a:rPr lang="es-ES_tradnl" altLang="es-ES_tradnl" sz="1200">
                <a:latin typeface="Times New Roman" pitchFamily="18" charset="0"/>
              </a:rPr>
              <a:pPr eaLnBrk="1" hangingPunct="1"/>
              <a:t>6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CA8F6FCA-1BE0-40E8-AAF6-ECAC9FC3CE9E}" type="slidenum">
              <a:rPr lang="es-ES_tradnl" altLang="es-ES_tradnl" sz="1200">
                <a:latin typeface="Times New Roman" pitchFamily="18" charset="0"/>
              </a:rPr>
              <a:pPr eaLnBrk="1" hangingPunct="1"/>
              <a:t>7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CA8F6FCA-1BE0-40E8-AAF6-ECAC9FC3CE9E}" type="slidenum">
              <a:rPr lang="es-ES_tradnl" altLang="es-ES_tradnl" sz="1200">
                <a:latin typeface="Times New Roman" pitchFamily="18" charset="0"/>
              </a:rPr>
              <a:pPr eaLnBrk="1" hangingPunct="1"/>
              <a:t>8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CA8F6FCA-1BE0-40E8-AAF6-ECAC9FC3CE9E}" type="slidenum">
              <a:rPr lang="es-ES_tradnl" altLang="es-ES_tradnl" sz="1200">
                <a:latin typeface="Times New Roman" pitchFamily="18" charset="0"/>
              </a:rPr>
              <a:pPr eaLnBrk="1" hangingPunct="1"/>
              <a:t>9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_tradnl" smtClean="0">
              <a:cs typeface="Cordia New" pitchFamily="34" charset="-34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76" y="8684882"/>
            <a:ext cx="2972289" cy="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CA8F6FCA-1BE0-40E8-AAF6-ECAC9FC3CE9E}" type="slidenum">
              <a:rPr lang="es-ES_tradnl" altLang="es-ES_tradnl" sz="1200">
                <a:latin typeface="Times New Roman" pitchFamily="18" charset="0"/>
              </a:rPr>
              <a:pPr eaLnBrk="1" hangingPunct="1"/>
              <a:t>10</a:t>
            </a:fld>
            <a:endParaRPr lang="es-ES_tradnl" altLang="es-ES_tradnl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fficinaSerifBook" panose="02000500000000000000" pitchFamily="2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fficinaSerifBook" panose="02000500000000000000" pitchFamily="2" charset="0"/>
              </a:defRPr>
            </a:lvl1pPr>
            <a:lvl2pPr>
              <a:defRPr>
                <a:latin typeface="OfficinaSerifBook" panose="02000500000000000000" pitchFamily="2" charset="0"/>
              </a:defRPr>
            </a:lvl2pPr>
            <a:lvl3pPr>
              <a:defRPr>
                <a:latin typeface="OfficinaSerifBook" panose="02000500000000000000" pitchFamily="2" charset="0"/>
              </a:defRPr>
            </a:lvl3pPr>
            <a:lvl4pPr>
              <a:defRPr>
                <a:latin typeface="OfficinaSerifBook" panose="02000500000000000000" pitchFamily="2" charset="0"/>
              </a:defRPr>
            </a:lvl4pPr>
            <a:lvl5pPr>
              <a:defRPr>
                <a:latin typeface="OfficinaSerifBook" panose="02000500000000000000" pitchFamily="2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9C377A-5614-4DA0-9E8D-AD09056DE8A1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2FCBF61-EFEC-4F06-8192-A7457766858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OfficinaSerifBook" panose="02000500000000000000" pitchFamily="2" charset="0"/>
              </a:rPr>
              <a:t>Alg</a:t>
            </a:r>
            <a:r>
              <a:rPr lang="en-US" b="1" dirty="0" err="1">
                <a:solidFill>
                  <a:srgbClr val="D253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fficinaSerifBook" panose="02000500000000000000" pitchFamily="2" charset="0"/>
              </a:rPr>
              <a:t>orít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OfficinaSerifBook" panose="02000500000000000000" pitchFamily="2" charset="0"/>
              </a:rPr>
              <a:t>mica</a:t>
            </a:r>
            <a:endParaRPr lang="es-ES" dirty="0">
              <a:latin typeface="OfficinaSerifBook" panose="02000500000000000000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04120"/>
          </a:xfrm>
        </p:spPr>
        <p:txBody>
          <a:bodyPr>
            <a:normAutofit fontScale="92500" lnSpcReduction="10000"/>
          </a:bodyPr>
          <a:lstStyle/>
          <a:p>
            <a:r>
              <a:rPr lang="es-ES" sz="2800" b="1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</a:t>
            </a:r>
            <a:r>
              <a:rPr lang="es-ES" sz="28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La Eficiencia de los Algoritmos</a:t>
            </a:r>
          </a:p>
          <a:p>
            <a:r>
              <a:rPr lang="es-ES" sz="2600" b="1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 </a:t>
            </a:r>
            <a:r>
              <a:rPr lang="es-ES" sz="26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Planteamiento general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Ciencia </a:t>
            </a:r>
            <a:r>
              <a:rPr lang="es-ES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Computación 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 de </a:t>
            </a:r>
            <a:r>
              <a:rPr lang="es-ES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Elección </a:t>
            </a:r>
            <a:r>
              <a:rPr lang="es-ES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un </a:t>
            </a:r>
            <a:r>
              <a:rPr lang="es-ES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</a:t>
            </a:r>
            <a:r>
              <a:rPr lang="es-ES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Distintos </a:t>
            </a:r>
            <a:r>
              <a:rPr lang="es-ES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casos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114" y="3472543"/>
            <a:ext cx="24384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0" t="10964" r="18436" b="4331"/>
          <a:stretch/>
        </p:blipFill>
        <p:spPr bwMode="auto">
          <a:xfrm>
            <a:off x="287865" y="446615"/>
            <a:ext cx="8632418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4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6858000" cy="3505200"/>
          </a:xfrm>
        </p:spPr>
        <p:txBody>
          <a:bodyPr/>
          <a:lstStyle/>
          <a:p>
            <a:pPr eaLnBrk="1" hangingPunct="1"/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Etimología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algos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=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sufrimiento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griego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=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latín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arithmos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griego</a:t>
            </a:r>
            <a:endParaRPr lang="en-US" altLang="es-ES_trad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degeneración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"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logaritmo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eaLnBrk="1" hangingPunct="1"/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s-ES_tradnl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Musa (Al-</a:t>
            </a:r>
            <a:r>
              <a:rPr lang="es-ES_tradnl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Khuwarizmi</a:t>
            </a: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matemático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persa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siglo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¿De donde provienen?</a:t>
            </a:r>
          </a:p>
        </p:txBody>
      </p:sp>
      <p:pic>
        <p:nvPicPr>
          <p:cNvPr id="20484" name="Picture 4" descr="khwarizm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341438"/>
            <a:ext cx="19288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11560" y="5373216"/>
            <a:ext cx="8135937" cy="1569660"/>
          </a:xfrm>
          <a:prstGeom prst="rect">
            <a:avLst/>
          </a:prstGeom>
          <a:solidFill>
            <a:srgbClr val="D2533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105000"/>
              <a:defRPr/>
            </a:pPr>
            <a:r>
              <a:rPr lang="en-U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en-US" altLang="es-ES_tradnl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</a:t>
            </a:r>
            <a:r>
              <a:rPr lang="en-U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"Al-</a:t>
            </a:r>
            <a:r>
              <a:rPr lang="en-US" altLang="es-ES_tradnl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Jabr</a:t>
            </a:r>
            <a:r>
              <a:rPr lang="en-U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-al-</a:t>
            </a:r>
            <a:r>
              <a:rPr lang="en-US" altLang="es-ES_tradnl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Muqabilah</a:t>
            </a:r>
            <a:r>
              <a:rPr lang="en-U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s-E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ES" altLang="es-ES_tradnl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s-E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Numero </a:t>
            </a:r>
            <a:r>
              <a:rPr lang="es-ES" altLang="es-ES_tradnl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Indorum</a:t>
            </a:r>
            <a:r>
              <a:rPr lang="es-E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es-ES_tradnl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clave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5750"/>
            <a:ext cx="4178300" cy="47513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 A. C.</a:t>
            </a:r>
          </a:p>
          <a:p>
            <a:pPr lvl="1" eaLnBrk="1" hangingPunct="1"/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Euclides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(mcd) </a:t>
            </a:r>
          </a:p>
          <a:p>
            <a:pPr eaLnBrk="1" hangingPunct="1"/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780-850 D.C.</a:t>
            </a:r>
          </a:p>
          <a:p>
            <a:pPr lvl="1" eaLnBrk="1" hangingPunct="1"/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Ibn  Musa al-Khwarizmi.</a:t>
            </a:r>
          </a:p>
          <a:p>
            <a:pPr eaLnBrk="1" hangingPunct="1"/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1424 D.C.</a:t>
            </a:r>
          </a:p>
          <a:p>
            <a:pPr lvl="1" eaLnBrk="1" hangingPunct="1"/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3.1415926535897932…</a:t>
            </a:r>
          </a:p>
          <a:p>
            <a:pPr eaLnBrk="1" hangingPunct="1"/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1845.</a:t>
            </a:r>
          </a:p>
          <a:p>
            <a:pPr lvl="1" eaLnBrk="1" hangingPunct="1"/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Lamé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El </a:t>
            </a:r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Euclides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hace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lo sumo 1 + log</a:t>
            </a:r>
            <a:r>
              <a:rPr lang="en-US" altLang="es-ES_tradnl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 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(n 5)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etapas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1900.</a:t>
            </a:r>
          </a:p>
          <a:p>
            <a:pPr lvl="1" eaLnBrk="1" hangingPunct="1"/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Décimo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Hilbert (</a:t>
            </a:r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Concepto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83697" y="1556792"/>
            <a:ext cx="4178300" cy="4751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OfficinaSerifBook" panose="02000500000000000000" pitchFamily="2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fficinaSerifBook" panose="02000500000000000000" pitchFamily="2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fficinaSerifBook" panose="02000500000000000000" pitchFamily="2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OfficinaSerifBook" panose="02000500000000000000" pitchFamily="2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OfficinaSerifBook" panose="02000500000000000000" pitchFamily="2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1910</a:t>
            </a:r>
          </a:p>
          <a:p>
            <a:pPr lvl="1"/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Pocklington: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complejidad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</a:p>
          <a:p>
            <a:r>
              <a:rPr lang="en-US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1920-1936</a:t>
            </a:r>
          </a:p>
          <a:p>
            <a:pPr lvl="1"/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Goëdel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Church, Turing, Von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Neuman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r>
              <a:rPr lang="en-US" altLang="es-ES_tradnl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</a:p>
          <a:p>
            <a:pPr lvl="1"/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Edmonds: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polinomiales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exponenciales</a:t>
            </a:r>
            <a:endParaRPr lang="en-US" altLang="es-ES_tradnl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s-ES_tradnl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1971</a:t>
            </a:r>
          </a:p>
          <a:p>
            <a:pPr lvl="1"/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Cook (SAT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NP-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completo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Reducciones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Karp</a:t>
            </a:r>
          </a:p>
          <a:p>
            <a:r>
              <a:rPr lang="en-US" altLang="es-ES_tradnl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 </a:t>
            </a:r>
          </a:p>
          <a:p>
            <a:pPr lvl="1"/>
            <a:r>
              <a:rPr lang="en-US" altLang="es-ES_tradnl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Blue </a:t>
            </a:r>
            <a:r>
              <a:rPr lang="en-US" altLang="es-ES_tradnl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vence</a:t>
            </a:r>
            <a:r>
              <a:rPr lang="en-US" altLang="es-ES_tradnl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Kasparov</a:t>
            </a:r>
          </a:p>
          <a:p>
            <a:r>
              <a:rPr lang="en-US" altLang="es-ES_tradnl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20xx</a:t>
            </a:r>
          </a:p>
          <a:p>
            <a:pPr lvl="1"/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</a:p>
          <a:p>
            <a:pPr lvl="1"/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Lee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Sedol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pierde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frente</a:t>
            </a:r>
            <a:r>
              <a:rPr lang="en-US" altLang="es-ES_tradn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AlphaGo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endParaRPr lang="en-US" altLang="es-ES_tradnl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s-ES_trad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diaria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68952" cy="54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s-ES_tradnl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Usamos</a:t>
            </a:r>
            <a:r>
              <a:rPr lang="en-US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s-ES_tradnl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s-ES_tradnl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días</a:t>
            </a:r>
            <a:r>
              <a:rPr lang="en-US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s-ES_trad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alt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</a:t>
            </a:r>
            <a:r>
              <a:rPr lang="en-US" alt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altLang="es-ES_trad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realizamos</a:t>
            </a:r>
            <a:r>
              <a:rPr lang="en-US" alt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tarea</a:t>
            </a:r>
            <a:r>
              <a:rPr lang="en-US" alt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rutinaria</a:t>
            </a:r>
            <a:r>
              <a:rPr lang="en-US" alt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instrucciones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montar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aparatos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es-ES_trad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Comprando</a:t>
            </a:r>
            <a:r>
              <a:rPr lang="en-US" alt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alt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Indicaciones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llegar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sitios</a:t>
            </a:r>
            <a:r>
              <a:rPr lang="en-US" alt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recorrer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lugares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conectarnos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teléfono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contrataciones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averías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Buscando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comparando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órganos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hostelería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turismo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Controlando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aeropuertos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del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tráfico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aéreo</a:t>
            </a: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área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económica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banca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telebanca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ubicuo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proyectos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Ingeniería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Civil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Ámbito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hospitalario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cirugía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reconocimiento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imágenes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patrones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_trad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cualquier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tarea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imaginemos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detrás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58361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receta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97888" cy="5243512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algoritmo tiene cinco características primordiales</a:t>
            </a:r>
          </a:p>
          <a:p>
            <a:pPr lvl="1" algn="just" eaLnBrk="1" hangingPunct="1">
              <a:buFontTx/>
              <a:buNone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Finitud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ha de terminar después de un tiempo acotado superiormente </a:t>
            </a:r>
          </a:p>
          <a:p>
            <a:pPr lvl="1" algn="just" eaLnBrk="1" hangingPunct="1">
              <a:buFontTx/>
              <a:buNone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Especificidad: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cada etapa debe estar precisamente definida; las acciones que hay que llevar a cabo deben estar  rigurosamente  especificadas para cada caso. </a:t>
            </a:r>
          </a:p>
          <a:p>
            <a:pPr lvl="1" algn="just" eaLnBrk="1" hangingPunct="1">
              <a:buFontTx/>
              <a:buNone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 algoritmo tiene cero o mas inputs. </a:t>
            </a:r>
          </a:p>
          <a:p>
            <a:pPr lvl="1" algn="just" eaLnBrk="1" hangingPunct="1">
              <a:buFontTx/>
              <a:buNone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uno o mas outputs. </a:t>
            </a:r>
          </a:p>
          <a:p>
            <a:pPr lvl="1" eaLnBrk="1" hangingPunct="1">
              <a:buFontTx/>
              <a:buNone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Efectividad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todas las operaciones que hay que realizar deben ser tan básicas como para que se puedan hacer exactamente y en un periodo finito de tiempo (usando solo lápiz y papel,  ¿tecnología?)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0" y="4143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Tecnología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4897438" cy="5057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Aquí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admitiremos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Tecnologico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cualquier</a:t>
            </a:r>
            <a:r>
              <a:rPr lang="en-US" altLang="es-ES_trad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capaz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etapas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describe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capaz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ejecutar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persona,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ADN o,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un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nuestro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generalmente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que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un 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acabe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tecnología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2532" name="Picture 4" descr="C:\Users\Usuario\Desktop\FullSizeRe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557338"/>
            <a:ext cx="3589337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5357813" y="6372225"/>
            <a:ext cx="3313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algn="ctr" eaLnBrk="1" hangingPunct="1"/>
            <a:r>
              <a:rPr lang="es-ES_tradnl" altLang="es-E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IDEAL, 9 de Julio de 2016</a:t>
            </a:r>
            <a:endParaRPr lang="es-ES" altLang="es-E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929" y="404664"/>
            <a:ext cx="8893175" cy="9144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Ciencia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713787" cy="530066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es-ES_tradnl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Propiedades</a:t>
            </a:r>
            <a:r>
              <a:rPr lang="en-US" altLang="es-ES_tradnl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formales</a:t>
            </a:r>
            <a:r>
              <a:rPr lang="en-US" altLang="es-ES_tradnl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s-ES_tradnl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Matemáticas</a:t>
            </a:r>
            <a:endParaRPr lang="en-US" altLang="es-ES_tradnl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diseñar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resolver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gran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variedad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 (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eficientemente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computables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decir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¡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pueden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especificar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Estudiar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conducta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decidir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trabajan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correctamente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con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cuanta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eficiencia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es-ES_tradnl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es-ES_tradnl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diseño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construcción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equipos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capaces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ejecutar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incesantes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tecnológicos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Computadores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rápidos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redes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Computación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paralela</a:t>
            </a:r>
            <a:endParaRPr lang="en-US" altLang="es-ES_tradnl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Computación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cuántica</a:t>
            </a:r>
            <a:r>
              <a:rPr lang="en-US" alt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molecular...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713788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Aspectos</a:t>
            </a:r>
            <a:r>
              <a:rPr lang="en-US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lingüisticos</a:t>
            </a:r>
            <a:endParaRPr lang="en-US" altLang="es-ES_trad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OfficinaSerifBook" panose="02000500000000000000" pitchFamily="2" charset="0"/>
              <a:buChar char="−"/>
              <a:defRPr/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lenguajes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de la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traducción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lenguajes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los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que el hardware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disponible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pueda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ejecutarlos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OfficinaSerifBook" panose="02000500000000000000" pitchFamily="2" charset="0"/>
              <a:buChar char="−"/>
              <a:defRPr/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orientada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visual, …</a:t>
            </a:r>
          </a:p>
          <a:p>
            <a:pPr marL="457200" lvl="1" indent="0" eaLnBrk="1" hangingPunct="1">
              <a:lnSpc>
                <a:spcPct val="80000"/>
              </a:lnSpc>
              <a:buClr>
                <a:schemeClr val="bg1"/>
              </a:buClr>
              <a:buFontTx/>
              <a:buNone/>
              <a:defRPr/>
            </a:pP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altLang="es-ES_trad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Aplicaciones</a:t>
            </a:r>
            <a:r>
              <a:rPr lang="en-US" altLang="es-ES_trad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altLang="es-ES_trad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</a:t>
            </a:r>
            <a:r>
              <a:rPr lang="en-US" altLang="es-ES_trad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 </a:t>
            </a:r>
            <a:r>
              <a:rPr lang="en-US" altLang="es-ES_trad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novedosas</a:t>
            </a:r>
            <a:endParaRPr lang="en-US" altLang="es-ES_trad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OfficinaSerifBook" panose="02000500000000000000" pitchFamily="2" charset="0"/>
              <a:buChar char="−"/>
              <a:defRPr/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nuevos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del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diseño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software que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resuelva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OfficinaSerifBook" panose="02000500000000000000" pitchFamily="2" charset="0"/>
              <a:buChar char="−"/>
              <a:defRPr/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usaron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cálculos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numéricos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tratamiento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masivo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OfficinaSerifBook" panose="02000500000000000000" pitchFamily="2" charset="0"/>
              <a:buChar char="−"/>
              <a:defRPr/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Ahora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… se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negocios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grafismo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multimedia,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domótica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Internet, WWW,  … ¿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siguiente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_trad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1550" y="6237288"/>
            <a:ext cx="7391767" cy="535531"/>
          </a:xfrm>
          <a:prstGeom prst="rect">
            <a:avLst/>
          </a:prstGeom>
          <a:solidFill>
            <a:srgbClr val="D253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05000"/>
              <a:defRPr/>
            </a:pPr>
            <a:r>
              <a:rPr lang="en-US" altLang="es-ES_tradn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¿Como y </a:t>
            </a:r>
            <a:r>
              <a:rPr lang="en-US" altLang="es-ES_tradnl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donde</a:t>
            </a:r>
            <a:r>
              <a:rPr lang="en-US" altLang="es-ES_tradn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se </a:t>
            </a:r>
            <a:r>
              <a:rPr lang="en-US" altLang="es-ES_tradnl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estudia</a:t>
            </a:r>
            <a:r>
              <a:rPr lang="en-US" altLang="es-ES_tradn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es-ES_tradnl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todo</a:t>
            </a:r>
            <a:r>
              <a:rPr lang="en-US" altLang="es-ES_tradn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es-ES_tradnl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esto</a:t>
            </a:r>
            <a:r>
              <a:rPr lang="en-US" altLang="es-ES_tradn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929" y="404664"/>
            <a:ext cx="8893175" cy="9144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Ciencia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Algorítmica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412875"/>
            <a:ext cx="8208913" cy="4662488"/>
          </a:xfrm>
        </p:spPr>
        <p:txBody>
          <a:bodyPr>
            <a:normAutofit/>
          </a:bodyPr>
          <a:lstStyle/>
          <a:p>
            <a:pPr lvl="0">
              <a:buClr>
                <a:srgbClr val="93A299"/>
              </a:buClr>
            </a:pP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estudio de los algoritmos incluye el de diferentes e importantes áreas de investigación y docencia, y se suele llamar </a:t>
            </a:r>
            <a:r>
              <a:rPr lang="es-ES_tradnl" altLang="es-ES_trad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Algorítmica (también Teoría de Algoritmos)</a:t>
            </a:r>
          </a:p>
          <a:p>
            <a:pPr lvl="0">
              <a:buClr>
                <a:srgbClr val="93A299"/>
              </a:buClr>
            </a:pP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Algorítmica considera:</a:t>
            </a:r>
          </a:p>
          <a:p>
            <a:pPr marL="1752600" lvl="3" indent="-381000" algn="just" eaLnBrk="1" hangingPunct="1">
              <a:buFontTx/>
              <a:buAutoNum type="arabicPeriod"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construcción</a:t>
            </a:r>
          </a:p>
          <a:p>
            <a:pPr marL="1752600" lvl="3" indent="-381000" algn="just" eaLnBrk="1" hangingPunct="1">
              <a:buFontTx/>
              <a:buAutoNum type="arabicPeriod"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expresión</a:t>
            </a:r>
          </a:p>
          <a:p>
            <a:pPr marL="1752600" lvl="3" indent="-381000" algn="just" eaLnBrk="1" hangingPunct="1">
              <a:buFontTx/>
              <a:buAutoNum type="arabicPeriod"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validación </a:t>
            </a:r>
          </a:p>
          <a:p>
            <a:pPr marL="1752600" lvl="3" indent="-381000" algn="just" eaLnBrk="1" hangingPunct="1">
              <a:buFontTx/>
              <a:buAutoNum type="arabicPeriod"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análisis, y</a:t>
            </a:r>
          </a:p>
          <a:p>
            <a:pPr marL="1752600" lvl="3" indent="-381000" algn="just" eaLnBrk="1" hangingPunct="1">
              <a:buFontTx/>
              <a:buAutoNum type="arabicPeriod"/>
            </a:pP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test de los programas</a:t>
            </a: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534400" cy="115212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La construcción de 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lgoritmos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acto de crear un algoritmo es un arte  que  nunca  debiera  automatizarse. 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Pero, indudablemente, no se puede dominar si no se conocen a la  perfección  las técnicas  de diseño  de  los  algoritmos.  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 área  de  la construcción de algoritmos engloba el estudio de los  métodos  que,  facilitando esa tarea, se han demostrado en la práctica mas </a:t>
            </a:r>
            <a:r>
              <a:rPr lang="es-ES_tradnl" alt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</a:t>
            </a:r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332656"/>
            <a:ext cx="91440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sz="4000" spc="-100" dirty="0" smtClean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¿</a:t>
            </a:r>
            <a:r>
              <a:rPr lang="en-US" sz="4000" spc="-100" dirty="0" err="1" smtClean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</a:t>
            </a:r>
            <a:r>
              <a:rPr lang="en-US" sz="4000" spc="-100" dirty="0" smtClean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actual </a:t>
            </a:r>
            <a:r>
              <a:rPr lang="en-US" sz="4000" spc="-100" dirty="0" err="1" smtClean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este</a:t>
            </a:r>
            <a:r>
              <a:rPr lang="en-US" sz="4000" spc="-100" dirty="0" smtClean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spc="-100" dirty="0" err="1" smtClean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tema</a:t>
            </a:r>
            <a:r>
              <a:rPr lang="en-US" sz="4000" spc="-100" dirty="0" smtClean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  <a:endParaRPr lang="en-US" sz="44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4348" name="Picture 12" descr="C:\Users\Usuario\Desktop\IMG_22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7811" r="6056" b="2029"/>
          <a:stretch>
            <a:fillRect/>
          </a:stretch>
        </p:blipFill>
        <p:spPr bwMode="auto">
          <a:xfrm>
            <a:off x="395288" y="1557338"/>
            <a:ext cx="3889375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89463" y="1400175"/>
            <a:ext cx="4397375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s-ES" altLang="es-ES" sz="2000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gusto en la era del algoritmo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s-ES" alt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prescripción artificial en plataformas digitales como Amazon, </a:t>
            </a:r>
            <a:r>
              <a:rPr lang="es-ES" altLang="es-E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es-ES" alt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Google o Facebook eleva el riesgo de homogeneizar la identidad y los hábitos de consumo cultural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s-ES" alt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algoritmo, sostienen sus críticos, nos hace aburridos, previsibles, y empobrece nuestra curiosidad cultural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s-ES" alt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algún modo, Internet y las plataformas de </a:t>
            </a:r>
            <a:r>
              <a:rPr lang="es-ES" altLang="es-E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es-ES" alt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cultural han alumbrado un universo parecido al que describía Borges en La biblioteca de Babel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s-ES" alt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s-ES" altLang="es-E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Verdú</a:t>
            </a:r>
            <a:r>
              <a:rPr lang="es-ES" alt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8 de julio de 2016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s-ES_trad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La expresión de 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lgoritmos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algoritmos han de tener una expresión lo mas clara y concisa posible. 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 este  un tema clave del estudio de los algoritmos, requerirá que se  le  dedique  tanto esfuerzo como sea necesario, a fin de conseguir lo que  se  suele  denominar  un buen estilo. </a:t>
            </a:r>
          </a:p>
          <a:p>
            <a:pPr eaLnBrk="1" hangingPunct="1"/>
            <a:endParaRPr lang="es-ES_tradnl" altLang="es-ES_trad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Validación de 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lgoritmos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2"/>
            <a:ext cx="8497888" cy="5400947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Cuando se ha construido el algoritmo, se hace necesario demostrar que calcula correctamente sobre inputs legales. 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proceso se  conoce  con  el  nombre  de validación del algoritmo. 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validación persigue asegurar que el algoritmo  trabajará  correctamente  independientemente del lenguaje  empleado, o la tecnología usada. </a:t>
            </a:r>
          </a:p>
          <a:p>
            <a:pPr algn="just" eaLnBrk="1" hangingPunct="1"/>
            <a:r>
              <a:rPr lang="es-ES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Cuando se ha demostrado la validez del método, es cuando  puede  escribirse el programa, comenzando una segunda fase del trabajo (la  verificación  del  programa).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Análisis de 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lgoritmos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 algn="just" eaLnBrk="1" hangingPunct="1"/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análisis de algoritmos se refiere al proceso  de  determinar  cuanto  tiempo  de cálculo y cuanto almacenamiento requerirá un algoritmo. </a:t>
            </a:r>
          </a:p>
          <a:p>
            <a:pPr algn="just" eaLnBrk="1" hangingPunct="1"/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  permite  hacer    juicios  cuantitativos sobre el valor de un  algoritmo  sobre  otros.  </a:t>
            </a:r>
          </a:p>
          <a:p>
            <a:pPr algn="just" eaLnBrk="1" hangingPunct="1"/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menudo tendremos varios algoritmos para  un  mismo  problema. Habrá que decidir cual es el mejor o cual es el  que  tenemos  que  escoger,  según  algún criterio pre-fijado, para resolverlo</a:t>
            </a:r>
          </a:p>
          <a:p>
            <a:pPr algn="just" eaLnBrk="1" hangingPunct="1"/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Puede  permitirnos  predecir  si  nuestro software necesitará algún requisito especial.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y, 5. Test de los programas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test de un programa es la última fase que se lleva a cabo y no es propiamente una tarea algorítmica. </a:t>
            </a:r>
          </a:p>
          <a:p>
            <a:pPr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Básicamente supone  </a:t>
            </a:r>
          </a:p>
          <a:p>
            <a:pPr lvl="1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 corrección   de  los  errores  que  se  detectan,  y  </a:t>
            </a:r>
          </a:p>
          <a:p>
            <a:pPr lvl="1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comprobación del tiempo y espacio que son necesarios para su ejecución.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Elección de un 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lgoritmo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569325" cy="5113039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veces no tenemos donde elegir</a:t>
            </a:r>
          </a:p>
        </p:txBody>
      </p:sp>
      <p:pic>
        <p:nvPicPr>
          <p:cNvPr id="1026" name="Picture 2" descr="C:\Users\modo\Desktop\Páginas 39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3377560" cy="47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odo\Desktop\Páginas 39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8800"/>
            <a:ext cx="3377559" cy="47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Elección de un 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lgoritmo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2"/>
            <a:ext cx="8569325" cy="5113039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Pero esa no es la situación general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Supongamos que  ante  un  cierto  problema  tenemos  varios  algoritmos  para emplear. 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¿Que  algoritmo  elegir?.  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Queremos  buenos algoritmos en algún sentido propio de cada usuario. 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problema central que se quiere resolver  es el siguiente:</a:t>
            </a:r>
          </a:p>
          <a:p>
            <a:pPr algn="just" eaLnBrk="1" hangingPunct="1"/>
            <a:r>
              <a:rPr lang="es-ES_tradnl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  un algoritmo,  determinar  ciertas  características  que  sirven  para  evaluar  su rendimiento.</a:t>
            </a:r>
            <a:endParaRPr lang="es-ES_tradnl" altLang="es-ES_tradn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63000" cy="5256584"/>
          </a:xfrm>
        </p:spPr>
        <p:txBody>
          <a:bodyPr>
            <a:normAutofit lnSpcReduction="10000"/>
          </a:bodyPr>
          <a:lstStyle/>
          <a:p>
            <a:pPr marL="609600" indent="-609600" algn="just" eaLnBrk="1" hangingPunct="1"/>
            <a:r>
              <a:rPr lang="es-ES_tradnl" altLang="es-ES_tradn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Multiplicación de enteros</a:t>
            </a:r>
          </a:p>
          <a:p>
            <a:pPr marL="990600" lvl="1" indent="-533400" algn="just" eaLnBrk="1" hangingPunct="1"/>
            <a:r>
              <a:rPr lang="es-ES_tradnl" altLang="es-ES_trad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clásico</a:t>
            </a:r>
          </a:p>
          <a:p>
            <a:pPr marL="990600" lvl="1" indent="-533400" algn="just" eaLnBrk="1" hangingPunct="1"/>
            <a:r>
              <a:rPr lang="es-ES_tradnl" altLang="es-ES_trad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multiplicación a la rusa (del campesino ruso)</a:t>
            </a:r>
          </a:p>
          <a:p>
            <a:pPr marL="990600" lvl="1" indent="-533400" algn="just" eaLnBrk="1" hangingPunct="1"/>
            <a:endParaRPr lang="es-ES_tradnl" altLang="es-ES_tradnl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 eaLnBrk="1" hangingPunct="1">
              <a:buSzPct val="100000"/>
              <a:buFontTx/>
              <a:buAutoNum type="arabicPeriod"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Escribir multiplicador y multiplicando en dos columnas </a:t>
            </a:r>
          </a:p>
          <a:p>
            <a:pPr marL="1371600" lvl="2" indent="-457200" algn="just" eaLnBrk="1" hangingPunct="1">
              <a:buSzPct val="100000"/>
              <a:buFontTx/>
              <a:buAutoNum type="arabicPeriod"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Hasta que el número bajo el  multiplicador sea 1 </a:t>
            </a:r>
          </a:p>
          <a:p>
            <a:pPr marL="1371600" lvl="2" indent="-457200" algn="just" eaLnBrk="1" hangingPunct="1">
              <a:buFontTx/>
              <a:buNone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REPETIR: </a:t>
            </a:r>
          </a:p>
          <a:p>
            <a:pPr marL="1752600" lvl="3" indent="-381000" algn="just" eaLnBrk="1" hangingPunct="1">
              <a:buFontTx/>
              <a:buAutoNum type="alphaLcParenR"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Dividir el número bajo el multiplicador por 2, ignorando los decimales </a:t>
            </a:r>
          </a:p>
          <a:p>
            <a:pPr marL="1752600" lvl="3" indent="-381000" algn="just" eaLnBrk="1" hangingPunct="1">
              <a:buFontTx/>
              <a:buAutoNum type="alphaLcParenR"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Doblar el número bajo el multiplicando sumándolo a si mismo </a:t>
            </a:r>
          </a:p>
          <a:p>
            <a:pPr marL="1752600" lvl="3" indent="-381000" algn="just" eaLnBrk="1" hangingPunct="1">
              <a:buFontTx/>
              <a:buAutoNum type="alphaLcParenR"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Rayar cada fila en la que el numero  bajo  el  multiplicador  sea  par,  o  añadir los números que queden en la columna bajo el multiplicando.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Elección de un 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lgoritmo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856984" cy="19891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AutoNum type="arabicParenR"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Escribir multiplicador y multiplicando en dos columnas</a:t>
            </a:r>
          </a:p>
          <a:p>
            <a:pPr eaLnBrk="1" hangingPunct="1">
              <a:buFontTx/>
              <a:buAutoNum type="arabicParenR"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Repetir las siguientes operaciones hasta que el número bajo el  multiplicador sea 1: </a:t>
            </a:r>
          </a:p>
          <a:p>
            <a:pPr eaLnBrk="1" hangingPunct="1">
              <a:buClr>
                <a:srgbClr val="000066"/>
              </a:buClr>
              <a:buFontTx/>
              <a:buNone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a) Dividir el número bajo el multiplicador por 2, ignorando los decimales </a:t>
            </a:r>
          </a:p>
          <a:p>
            <a:pPr eaLnBrk="1" hangingPunct="1">
              <a:buClr>
                <a:srgbClr val="000066"/>
              </a:buClr>
              <a:buFontTx/>
              <a:buNone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b) Doblar el número bajo el multiplicando sumándolo a si mismo </a:t>
            </a:r>
          </a:p>
          <a:p>
            <a:pPr eaLnBrk="1" hangingPunct="1">
              <a:buClr>
                <a:srgbClr val="000066"/>
              </a:buClr>
              <a:buFontTx/>
              <a:buNone/>
            </a:pPr>
            <a:r>
              <a:rPr lang="es-ES_tradnl" altLang="es-ES_trad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c) Rayar cada fila en la que el número  bajo  el  multiplicador  sea  par,  o añadir los números que queden en la columna bajo el multiplicando.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57238" y="3645024"/>
            <a:ext cx="81010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Multiplicador         Multiplicando     Resultado  </a:t>
            </a:r>
            <a:r>
              <a:rPr lang="es-ES_tradnl" altLang="es-ES_tradnl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s-ES_tradnl" altLang="es-ES_tradnl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acumulado</a:t>
            </a:r>
            <a:r>
              <a:rPr lang="es-ES_tradnl" alt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45                                 19               19                    19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22                                 38               --                     19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11                                 76               76                    95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5                               152              152                  247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                               304               ---                   247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1                               608              608                  </a:t>
            </a:r>
            <a:r>
              <a:rPr lang="es-ES_tradnl" altLang="es-ES_tradnl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855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Elección de un 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lgoritmo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686800" cy="43656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Posibles </a:t>
            </a:r>
            <a:r>
              <a:rPr lang="es-ES_tradnl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criterios </a:t>
            </a:r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la elección son: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adaptabilidad del algoritmo a los computadores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 simplicidad y elegancia </a:t>
            </a:r>
          </a:p>
          <a:p>
            <a:pPr algn="just"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costo  económico  que  su  confección  y  puesta  a  punto  puede acarrear. </a:t>
            </a:r>
          </a:p>
          <a:p>
            <a:pPr eaLnBrk="1" hangingPunct="1"/>
            <a:r>
              <a:rPr lang="es-ES_tradnl" altLang="es-ES_tradn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duración del tiempo consumido para  llevar  a  cabo  el  algoritmo (esto  puede expresarse en términos del número de veces que  se  ejecuta  cada  etapa).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Elección de un 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lgoritmo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55663"/>
          </a:xfrm>
        </p:spPr>
        <p:txBody>
          <a:bodyPr/>
          <a:lstStyle/>
          <a:p>
            <a:pPr eaLnBrk="1" hangingPunct="1">
              <a:defRPr/>
            </a:pPr>
            <a:r>
              <a:rPr 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y casos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86800" cy="5113337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(19,45) es un </a:t>
            </a:r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del Problema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multiplicar  dos enteros positivos</a:t>
            </a:r>
          </a:p>
          <a:p>
            <a:pPr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problemas mas interesantes incluyen una colección  infinita  de  casos (¿ajedrez?).</a:t>
            </a:r>
          </a:p>
          <a:p>
            <a:pPr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algoritmo debe trabajar correctamente en cualquier caso del problema en cuestión. </a:t>
            </a:r>
          </a:p>
          <a:p>
            <a:pPr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demostrar que un algoritmo  es  incorrecto,  solo  necesitamos encontrar un caso del problema que no produzca la respuesta correcta. </a:t>
            </a:r>
          </a:p>
          <a:p>
            <a:pPr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 diferencia  que  existe  entre </a:t>
            </a:r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y programa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 que cualquier sistema de  computo real tiene un límite sobre el  tamaño  de  los  casos  que  puede  manejar.  Sin embargo, este límite no puede atribuirse al algoritmo que vayamos a usar.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3924300" y="2997200"/>
            <a:ext cx="4932363" cy="2879725"/>
          </a:xfrm>
          <a:prstGeom prst="wedgeEllipseCallout">
            <a:avLst>
              <a:gd name="adj1" fmla="val -103620"/>
              <a:gd name="adj2" fmla="val -65931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OfficinaSerifBook" pitchFamily="2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OfficinaSerifBook" pitchFamily="2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OfficinaSerifBook" pitchFamily="2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OfficinaSerifBook" pitchFamily="2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_tradnl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8001000" cy="3659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altLang="es-ES_tradnl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Ciencia</a:t>
            </a:r>
            <a:r>
              <a:rPr lang="en-US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altLang="es-ES_tradnl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Computación</a:t>
            </a:r>
            <a:r>
              <a:rPr lang="en-US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altLang="es-ES_tradnl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estudio</a:t>
            </a:r>
            <a:r>
              <a:rPr lang="en-US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computadores</a:t>
            </a:r>
            <a:r>
              <a:rPr lang="en-US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Ciencia de la Computación es el estudio de cómo escribir programas de computador.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Ciencia de la Computación estudia los usos y aplicaciones de computadores y software.</a:t>
            </a:r>
            <a:endParaRPr lang="en-US" altLang="es-ES_tradnl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3887788" y="3260725"/>
            <a:ext cx="4932362" cy="2616200"/>
          </a:xfrm>
          <a:prstGeom prst="wedgeEllipseCallout">
            <a:avLst>
              <a:gd name="adj1" fmla="val -110060"/>
              <a:gd name="adj2" fmla="val -4516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OfficinaSerifBook" pitchFamily="2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OfficinaSerifBook" pitchFamily="2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OfficinaSerifBook" pitchFamily="2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OfficinaSerifBook" pitchFamily="2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_tradnl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392613" y="3732213"/>
            <a:ext cx="4464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OfficinaSerifBook" pitchFamily="2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OfficinaSerifBook" pitchFamily="2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OfficinaSerifBook" pitchFamily="2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OfficinaSerifBook" pitchFamily="2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parte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Ciencia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Computación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Pero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herramienta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ideas y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soluciones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medio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lograr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un </a:t>
            </a:r>
            <a:r>
              <a:rPr lang="en-US" altLang="es-ES_tradnl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altLang="es-ES_tradn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ES" altLang="es-ES_tradn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3995738" y="1663700"/>
            <a:ext cx="4860925" cy="2160588"/>
          </a:xfrm>
          <a:prstGeom prst="wedgeEllipseCallout">
            <a:avLst>
              <a:gd name="adj1" fmla="val -114796"/>
              <a:gd name="adj2" fmla="val 6522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OfficinaSerifBook" pitchFamily="2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OfficinaSerifBook" pitchFamily="2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OfficinaSerifBook" pitchFamily="2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OfficinaSerifBook" pitchFamily="2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_tradnl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4643438" y="191611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OfficinaSerifBook" pitchFamily="2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OfficinaSerifBook" pitchFamily="2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OfficinaSerifBook" pitchFamily="2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OfficinaSerifBook" pitchFamily="2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ES_tradnl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498975" y="1947863"/>
            <a:ext cx="403225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OfficinaSerifBook" pitchFamily="2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OfficinaSerifBook" pitchFamily="2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OfficinaSerifBook" pitchFamily="2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OfficinaSerifBook" pitchFamily="2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estudio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cómo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usar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/software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parte de la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Ciencia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Computación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el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manejo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movil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parte de la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Ingenieria</a:t>
            </a:r>
            <a:r>
              <a:rPr lang="en-US" altLang="es-ES_tradn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endParaRPr lang="es-ES" altLang="es-ES_tradn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4000" kern="0" dirty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¿Que </a:t>
            </a:r>
            <a:r>
              <a:rPr lang="en-US" sz="4000" kern="0" dirty="0" err="1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</a:t>
            </a:r>
            <a:r>
              <a:rPr lang="en-US" sz="4000" kern="0" dirty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la </a:t>
            </a:r>
            <a:r>
              <a:rPr lang="en-US" sz="4000" kern="0" dirty="0" err="1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Ciencia</a:t>
            </a:r>
            <a:r>
              <a:rPr lang="en-US" sz="4000" kern="0" dirty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 la </a:t>
            </a:r>
            <a:r>
              <a:rPr lang="en-US" sz="4000" kern="0" dirty="0" err="1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Computación</a:t>
            </a:r>
            <a:r>
              <a:rPr lang="en-US" sz="4000" kern="0" dirty="0">
                <a:solidFill>
                  <a:srgbClr val="D2533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27538" y="3357563"/>
            <a:ext cx="4103687" cy="19383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OfficinaSerifBook" pitchFamily="2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OfficinaSerifBook" pitchFamily="2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OfficinaSerifBook" pitchFamily="2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OfficinaSerifBook" pitchFamily="2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OfficinaSerifBook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Ciencia de la Computación es a los computadores lo mismo que la </a:t>
            </a:r>
            <a:r>
              <a:rPr lang="es-ES" altLang="es-ES_trad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Astronomia</a:t>
            </a:r>
            <a:r>
              <a:rPr lang="es-ES" alt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a los telescopios, la </a:t>
            </a:r>
            <a:r>
              <a:rPr lang="es-ES" altLang="es-ES_trad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Biologia</a:t>
            </a:r>
            <a:r>
              <a:rPr lang="es-ES" alt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los microscopios o la </a:t>
            </a:r>
            <a:r>
              <a:rPr lang="es-ES" altLang="es-ES_tradn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Quimica</a:t>
            </a:r>
            <a:r>
              <a:rPr lang="es-ES" alt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las pipetas.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Ciencia no trata sobre sus herramientas, sino sobre como usarlas y sobre lo que descubrimos cuando las usamos</a:t>
            </a:r>
          </a:p>
        </p:txBody>
      </p:sp>
    </p:spTree>
    <p:extLst>
      <p:ext uri="{BB962C8B-B14F-4D97-AF65-F5344CB8AC3E}">
        <p14:creationId xmlns:p14="http://schemas.microsoft.com/office/powerpoint/2010/main" val="318119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8" grpId="1" animBg="1"/>
      <p:bldP spid="52227" grpId="0" build="p" bldLvl="2" autoUpdateAnimBg="0"/>
      <p:bldP spid="52230" grpId="0" animBg="1"/>
      <p:bldP spid="52230" grpId="1" animBg="1"/>
      <p:bldP spid="52231" grpId="0"/>
      <p:bldP spid="52231" grpId="1"/>
      <p:bldP spid="52232" grpId="0" animBg="1"/>
      <p:bldP spid="52234" grpId="0"/>
      <p:bldP spid="52229" grpId="0"/>
      <p:bldP spid="5222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65188"/>
          </a:xfrm>
        </p:spPr>
        <p:txBody>
          <a:bodyPr/>
          <a:lstStyle/>
          <a:p>
            <a:pPr eaLnBrk="1" hangingPunct="1">
              <a:defRPr/>
            </a:pPr>
            <a:r>
              <a:rPr 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y casos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1788"/>
            <a:ext cx="8686800" cy="513958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Formalmente:</a:t>
            </a:r>
          </a:p>
          <a:p>
            <a:pPr lvl="1"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tamaño de un caso x es  el  número de bits necesarios para representar el caso en un computador usando un código precisamente definido y razonablemente compacto. </a:t>
            </a:r>
          </a:p>
          <a:p>
            <a:pPr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Informalmente:</a:t>
            </a:r>
          </a:p>
          <a:p>
            <a:pPr lvl="1"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tamaño de un caso es  cualquier entero que, de algún modo, mida  el  número  de  componentes  del  caso.  </a:t>
            </a:r>
          </a:p>
          <a:p>
            <a:pPr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Ejemplos:</a:t>
            </a:r>
          </a:p>
          <a:p>
            <a:pPr lvl="1" algn="just"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Ordenación: longitud del </a:t>
            </a:r>
            <a:r>
              <a:rPr lang="es-ES_tradnl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Matrices: Número de filas y columnas, Grafos: Número de vértices y arcos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tipos de casos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2438400"/>
          </a:xfrm>
        </p:spPr>
        <p:txBody>
          <a:bodyPr/>
          <a:lstStyle/>
          <a:p>
            <a:pPr algn="just" eaLnBrk="1" hangingPunct="1"/>
            <a:r>
              <a:rPr lang="es-ES_tradnl" altLang="es-ES_tradnl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tiempo consumido por un algoritmo puede variar mucho entre dos casos  diferentes  del  mismo  tamaño.</a:t>
            </a:r>
          </a:p>
          <a:p>
            <a:pPr algn="just" eaLnBrk="1" hangingPunct="1"/>
            <a:r>
              <a:rPr lang="es-ES_tradnl" altLang="es-ES_tradnl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Consideremos dos algoritmos de ordenación elementales: </a:t>
            </a:r>
            <a:r>
              <a:rPr lang="es-ES_tradnl" altLang="es-ES_tradnl" sz="23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Insercion </a:t>
            </a:r>
            <a:r>
              <a:rPr lang="es-ES_tradnl" altLang="es-ES_tradnl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_tradnl" altLang="es-ES_tradnl" sz="23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Seleccion.</a:t>
            </a:r>
            <a:r>
              <a:rPr lang="es-ES_tradnl" altLang="es-ES_tradnl" sz="27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es-ES_tradnl" altLang="es-ES_tradnl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00113" y="2997200"/>
            <a:ext cx="38893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 Insercion</a:t>
            </a: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(T[1..n])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i := 2 to n do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x:= T[i]; j := i-1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while j &gt; 0 and x &lt; T[j] do T[j+1] := T[j]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j := j-1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T[j+1] := x 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endParaRPr lang="es-ES_tradnl" altLang="es-ES_tradnl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081588" y="2997200"/>
            <a:ext cx="37338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 Seleccion</a:t>
            </a: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(T[1..n])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i:= 1 to n-1 do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minj := i; minx := T[i]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j := i+1 to n do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T[j] &lt; minx then minj := j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minx := T[j]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T[minj] := T[i]; 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s-ES_tradnl" altLang="es-ES_tradnl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T[i] := minx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4343400"/>
          </a:xfrm>
        </p:spPr>
        <p:txBody>
          <a:bodyPr/>
          <a:lstStyle/>
          <a:p>
            <a:pPr eaLnBrk="1" hangingPunct="1"/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y V dos </a:t>
            </a:r>
            <a:r>
              <a:rPr lang="es-ES_tradnl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n elementos: U  ordenado  en  orden ascendente y V  en orden  descendente. </a:t>
            </a:r>
          </a:p>
          <a:p>
            <a:pPr eaLnBrk="1" hangingPunct="1"/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Comportamiento de </a:t>
            </a:r>
            <a:r>
              <a:rPr lang="es-ES_tradnl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</a:t>
            </a:r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Indiferente de U o V, el tiempo  requerido para ordenar con  </a:t>
            </a:r>
            <a:r>
              <a:rPr lang="es-ES_tradnl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</a:t>
            </a: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 varia en mas de un 15%.</a:t>
            </a:r>
          </a:p>
          <a:p>
            <a:pPr eaLnBrk="1" hangingPunct="1"/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Comportamiento de </a:t>
            </a:r>
            <a:r>
              <a:rPr lang="es-ES_tradnl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Insercion</a:t>
            </a:r>
            <a:r>
              <a:rPr lang="es-ES_tradnl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/>
            <a:r>
              <a:rPr lang="es-ES_tradnl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Insercion</a:t>
            </a: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(U) consume menos de 1/5 de segundo si  U es un </a:t>
            </a:r>
            <a:r>
              <a:rPr lang="es-ES_tradnl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5.000 elementos</a:t>
            </a:r>
          </a:p>
          <a:p>
            <a:pPr lvl="1" algn="just" eaLnBrk="1" hangingPunct="1"/>
            <a:r>
              <a:rPr lang="es-ES_tradnl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Insercion</a:t>
            </a: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 consume tres minutos y medio si V es un </a:t>
            </a:r>
            <a:r>
              <a:rPr lang="es-ES_tradnl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5.000  elementos.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9388" y="5805488"/>
            <a:ext cx="8799512" cy="830262"/>
          </a:xfrm>
          <a:prstGeom prst="rect">
            <a:avLst/>
          </a:prstGeom>
          <a:solidFill>
            <a:srgbClr val="D2533C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s-ES_tradnl" altLang="es-ES_tradnl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Si pueden darse esas diferencias, ¿Podremos hablar del tiempo consumido por un algoritmo solo en función del tamaño del caso?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tipos de casos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13788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obtiene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V da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máximo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emplear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resolver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 describe el </a:t>
            </a:r>
            <a:r>
              <a:rPr lang="en-US" altLang="es-ES_tradnl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peor</a:t>
            </a:r>
            <a:r>
              <a:rPr lang="en-US" altLang="es-ES_tradnl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útil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cuando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necesitamos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garantía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acerca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lo que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durará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ejecucion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un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para un n dado, se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tamaño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que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tarda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ha de resolver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distintos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altLang="es-ES_tradnl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promedio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la media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posibles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mismo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tamaño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(¡hay que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conocer</a:t>
            </a:r>
            <a:r>
              <a:rPr lang="en-US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</a:t>
            </a:r>
            <a:r>
              <a:rPr lang="en-US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</a:t>
            </a:r>
            <a:r>
              <a:rPr lang="en-US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asociada</a:t>
            </a:r>
            <a:r>
              <a:rPr lang="en-US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r>
              <a:rPr lang="en-US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 sin embargo, describe el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mejor</a:t>
            </a:r>
            <a:r>
              <a:rPr lang="en-US" altLang="es-ES_trad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que se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tarda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tipos de casos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785225" cy="4679950"/>
          </a:xfrm>
        </p:spPr>
        <p:txBody>
          <a:bodyPr/>
          <a:lstStyle/>
          <a:p>
            <a:pPr eaLnBrk="1" hangingPunct="1"/>
            <a:r>
              <a:rPr lang="en-US" altLang="es-ES_tradnl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Consideramos el </a:t>
            </a:r>
            <a:r>
              <a:rPr lang="en-US" altLang="es-ES_tradnl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de Ejecución</a:t>
            </a:r>
            <a:r>
              <a:rPr lang="en-US" altLang="es-ES_tradnl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es-ES_tradnl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ES_tradnl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del Peor Caso:</a:t>
            </a:r>
          </a:p>
          <a:p>
            <a:pPr lvl="1" eaLnBrk="1" hangingPunct="1"/>
            <a:r>
              <a:rPr lang="en-US" alt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función definida por el </a:t>
            </a:r>
            <a:r>
              <a:rPr lang="en-US" altLang="es-ES_tradnl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máximo</a:t>
            </a:r>
            <a:r>
              <a:rPr lang="en-US" alt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número de etapas que se realizan en cualquier caso de tamaño n</a:t>
            </a:r>
            <a:endParaRPr lang="en-US" altLang="es-ES_tradnl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ES_tradnl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del Mejor Caso:</a:t>
            </a:r>
          </a:p>
          <a:p>
            <a:pPr lvl="1" eaLnBrk="1" hangingPunct="1"/>
            <a:r>
              <a:rPr lang="en-US" alt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función definida por el </a:t>
            </a:r>
            <a:r>
              <a:rPr lang="en-US" altLang="es-ES_tradnl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mínimo</a:t>
            </a:r>
            <a:r>
              <a:rPr lang="en-US" alt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número de etapas que se realizan en cualquier caso de tamaño n</a:t>
            </a:r>
          </a:p>
          <a:p>
            <a:pPr eaLnBrk="1" hangingPunct="1"/>
            <a:r>
              <a:rPr lang="en-US" altLang="es-ES_tradnl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del Caso promedio:</a:t>
            </a:r>
          </a:p>
          <a:p>
            <a:pPr lvl="1" eaLnBrk="1" hangingPunct="1"/>
            <a:r>
              <a:rPr lang="en-US" alt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función definida por el número </a:t>
            </a:r>
            <a:r>
              <a:rPr lang="en-US" altLang="es-ES_tradnl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medio </a:t>
            </a:r>
            <a:r>
              <a:rPr lang="en-US" alt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etapas que se realizan en cualquier caso de tamaño n</a:t>
            </a:r>
          </a:p>
          <a:p>
            <a:pPr lvl="1" eaLnBrk="1" hangingPunct="1"/>
            <a:r>
              <a:rPr lang="en-US" altLang="es-ES_trad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caso promedio no existe como tal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tipos de casos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82725"/>
            <a:ext cx="8569325" cy="25225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difícil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estimar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exactamente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mejor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promedio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dificil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endParaRPr lang="en-US" altLang="es-ES_trad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generalmente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referiremos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Peor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endParaRPr lang="en-US" altLang="es-ES_trad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fácil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endParaRPr lang="en-US" altLang="es-ES_trad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Suele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aproximarse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real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122988" y="4397375"/>
            <a:ext cx="1862137" cy="369888"/>
          </a:xfrm>
          <a:prstGeom prst="rect">
            <a:avLst/>
          </a:prstGeom>
          <a:solidFill>
            <a:srgbClr val="D2533C"/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s-ES_tradnl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Cota Superior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122988" y="5116513"/>
            <a:ext cx="1862137" cy="369887"/>
          </a:xfrm>
          <a:prstGeom prst="rect">
            <a:avLst/>
          </a:prstGeom>
          <a:solidFill>
            <a:srgbClr val="D2533C"/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s-ES_tradnl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Cota Inferior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122988" y="4757738"/>
            <a:ext cx="1862137" cy="369887"/>
          </a:xfrm>
          <a:prstGeom prst="rect">
            <a:avLst/>
          </a:prstGeom>
          <a:solidFill>
            <a:srgbClr val="D2533C"/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s-ES_tradnl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altLang="es-ES_tradnl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</a:t>
            </a:r>
          </a:p>
        </p:txBody>
      </p:sp>
      <p:pic>
        <p:nvPicPr>
          <p:cNvPr id="4506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4194175"/>
            <a:ext cx="3286125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tipos de casos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  <p:bldP spid="51205" grpId="0" animBg="1" autoUpdateAnimBg="0"/>
      <p:bldP spid="5120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620688"/>
            <a:ext cx="8432800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Entonces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Ciencia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Computación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7" y="2224261"/>
            <a:ext cx="7772400" cy="2124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definiciones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anteriores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ES_tradnl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s-ES_tradnl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Aunque</a:t>
            </a:r>
            <a:r>
              <a:rPr lang="en-US" altLang="es-ES_tradnl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altLang="es-ES_tradnl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necesariamente</a:t>
            </a:r>
            <a:r>
              <a:rPr lang="en-US" altLang="es-ES_tradnl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s-ES_tradnl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completamente</a:t>
            </a:r>
            <a:r>
              <a:rPr lang="en-US" altLang="es-ES_tradnl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s-ES_tradnl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equivocadas</a:t>
            </a:r>
            <a:r>
              <a:rPr lang="en-US" altLang="es-ES_tradnl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son </a:t>
            </a:r>
            <a:r>
              <a:rPr lang="en-US" altLang="es-ES_tradnl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incompletas</a:t>
            </a:r>
            <a:r>
              <a:rPr lang="en-US" altLang="es-ES_tradnl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US" altLang="es-ES_tradnl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altLang="es-ES_tradnl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n-US" altLang="es-ES_tradnl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incorrectas</a:t>
            </a:r>
            <a:r>
              <a:rPr lang="en-US" altLang="es-ES_trad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s-ES_trad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ES_trad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precisa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7" y="4365104"/>
            <a:ext cx="82899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Ciencia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Computación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estudio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los 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incluyendo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propiedades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hardware,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lingüisticos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sintácticos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b="1" dirty="0" err="1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semánticos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aplicaciones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460" y="1340297"/>
            <a:ext cx="8610600" cy="45369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ES_trad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altLang="es-ES_trad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formal: </a:t>
            </a:r>
          </a:p>
          <a:p>
            <a:pPr algn="just" eaLnBrk="1" hangingPunct="1">
              <a:buFontTx/>
              <a:buNone/>
            </a:pPr>
            <a:r>
              <a:rPr lang="es-ES_tradnl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Una secuencia  finita y ordenada  de  pasos,  exentos  de </a:t>
            </a:r>
            <a:r>
              <a:rPr lang="es-ES_tradnl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</a:t>
            </a:r>
            <a:r>
              <a:rPr lang="es-ES_tradnl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edad, tal que al llevarse a cabo con fidelidad, dará como resultado que se realice la tarea para la que  se  ha  diseñado  (se  obtenga  la  solución  del problema planteado) con recursos limitados y en tiempo finito. </a:t>
            </a:r>
          </a:p>
          <a:p>
            <a:pPr algn="just" eaLnBrk="1" hangingPunct="1"/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O, mas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informalmente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etapas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alguna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tarea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hay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única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(hay un “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, </a:t>
            </a:r>
            <a:r>
              <a:rPr lang="en-US" altLang="es-ES_trad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pero</a:t>
            </a:r>
            <a:r>
              <a:rPr lang="en-US" altLang="es-ES_tradnl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…)</a:t>
            </a:r>
            <a:endParaRPr lang="en-US" altLang="es-ES_trad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ES" alt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programa es una serie de instrucciones ordenadas, codificadas en lenguaje de programación que expresa un algoritmo y que puede ser ejecutado en un computador.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87624" y="5877272"/>
            <a:ext cx="69127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s-ES" sz="2400" b="1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</a:t>
            </a:r>
            <a:r>
              <a:rPr lang="es-E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programa son conceptos diferentes. </a:t>
            </a:r>
            <a:endParaRPr lang="es-ES" sz="2400" b="1" dirty="0" smtClean="0">
              <a:solidFill>
                <a:srgbClr val="D253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defRPr/>
            </a:pPr>
            <a:r>
              <a:rPr lang="es-ES" sz="2400" b="1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Nuestro </a:t>
            </a:r>
            <a:r>
              <a:rPr lang="es-ES" sz="2400" b="1" dirty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interés se centra en los algoritmos</a:t>
            </a:r>
            <a:r>
              <a:rPr lang="es-ES" sz="2400" b="1" dirty="0" smtClean="0">
                <a:solidFill>
                  <a:srgbClr val="D253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D253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460" y="1340297"/>
            <a:ext cx="8610600" cy="45369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imprecisa</a:t>
            </a:r>
            <a:endParaRPr lang="en-US" altLang="es-ES_trad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Cuando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estará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completamente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exento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ambigüedad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¿Como se define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fidelidad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gran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años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finito</a:t>
            </a:r>
            <a:r>
              <a:rPr lang="en-US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/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ES_trad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formalizar</a:t>
            </a:r>
            <a:r>
              <a:rPr lang="en-US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mucho mas:</a:t>
            </a:r>
          </a:p>
          <a:p>
            <a:r>
              <a:rPr lang="en-US" altLang="es-ES_trad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altLang="es-ES_trad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ES_trad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Bazaraa</a:t>
            </a:r>
            <a:r>
              <a:rPr lang="en-US" altLang="es-ES_trad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ES_trad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Sheraly</a:t>
            </a:r>
            <a:r>
              <a:rPr lang="en-US" altLang="es-ES_trad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s-ES_trad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Shetty (2006) : </a:t>
            </a:r>
          </a:p>
          <a:p>
            <a:pPr algn="just">
              <a:buNone/>
            </a:pPr>
            <a:r>
              <a:rPr lang="es-ES_tradnl" altLang="es-ES_trad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 método de solución (un algoritmo) para resolver un problema es un proceso iterativo que genera una sucesión de puntos, conforme a un conjunto dado de instrucciones, y un criterio de parada</a:t>
            </a:r>
          </a:p>
          <a:p>
            <a:pPr algn="just">
              <a:buNone/>
            </a:pPr>
            <a:endParaRPr lang="es-ES" altLang="es-E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460" y="1340297"/>
            <a:ext cx="8610600" cy="5401071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altLang="es-ES_tradnl" sz="4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altLang="es-ES_tradnl" sz="4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Knuth (1997)</a:t>
            </a:r>
          </a:p>
          <a:p>
            <a:pPr>
              <a:lnSpc>
                <a:spcPct val="120000"/>
              </a:lnSpc>
            </a:pP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método computacional es una cuaterna (Q, I,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f) en la que Q es un conjunto que contiene a I y a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subconjuntos y f es una función de Q en Q tal que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f(q) = q, 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</a:t>
            </a:r>
            <a:endParaRPr lang="es-E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donde Q es el conjunto de los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estados del cálculo, 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el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 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y 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la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regla de cálculo que se esté aplicando. Cada input </a:t>
            </a:r>
            <a:r>
              <a:rPr lang="es-E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I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sucesión computacional, x</a:t>
            </a:r>
            <a:r>
              <a:rPr lang="es-ES" sz="4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s-ES" sz="4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s-ES" sz="4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como sigue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x</a:t>
            </a:r>
            <a:r>
              <a:rPr lang="es-ES" sz="4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 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x</a:t>
            </a:r>
            <a:r>
              <a:rPr lang="es-ES" sz="4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f(</a:t>
            </a:r>
            <a:r>
              <a:rPr lang="es-E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4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cuando k ≥ 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E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dice que la sucesión computacional termina en k etapas si k es el menor entero para el que </a:t>
            </a:r>
            <a:r>
              <a:rPr lang="es-E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4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en 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entonces en ese caso se dice que a partir de x se obtiene como output </a:t>
            </a:r>
            <a:r>
              <a:rPr lang="es-E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4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s-E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Algunas sucesiones computacionales pueden no terminar </a:t>
            </a:r>
            <a:r>
              <a:rPr lang="es-E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nunca.</a:t>
            </a:r>
          </a:p>
          <a:p>
            <a:pPr>
              <a:lnSpc>
                <a:spcPct val="120000"/>
              </a:lnSpc>
            </a:pPr>
            <a:r>
              <a:rPr lang="es-ES" sz="4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ES" sz="4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es un método computacional que termina en un número finito de etapas </a:t>
            </a:r>
            <a:r>
              <a:rPr lang="es-ES" sz="4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s-ES" sz="4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4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s-ES" sz="4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sz="4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4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s-ES_tradnl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s-ES" altLang="es-E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Knuth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460" y="1340297"/>
            <a:ext cx="8610600" cy="53290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ES_tradnl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</a:t>
            </a:r>
            <a:r>
              <a:rPr lang="es-ES_tradnl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Euclides (“Elementos 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_tradnl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Euclides”, libro 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proposiciones 1 y 2) </a:t>
            </a:r>
            <a:r>
              <a:rPr lang="es-ES_tradnl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 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máximo común divisor (mcd) de dos números. </a:t>
            </a:r>
            <a:endParaRPr lang="es-ES_tradnl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s-ES_tradnl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</a:t>
            </a:r>
            <a:r>
              <a:rPr lang="es-ES_tradnl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_tradnl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Euclides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Dados dos números enteros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positivos 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encontrar su mcd, es decir, el mayor número entero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positivo 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divide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exactamente 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a m como a 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[Cálculo del 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resto] Dividir m por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Sea 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≤ r &lt;n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[¿Es cero?]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Si 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 el algoritmo termina. La respuesta es 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[Descenso] </a:t>
            </a:r>
            <a:r>
              <a:rPr lang="es-ES_tradnl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Tomar </a:t>
            </a:r>
            <a:r>
              <a:rPr lang="es-ES_tradnl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n, n = r y volver a la etapa E1.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s-ES_tradnl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s-ES_tradnl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 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el conjunto </a:t>
            </a:r>
            <a:r>
              <a:rPr lang="es-ES_tradnl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los </a:t>
            </a:r>
            <a:r>
              <a:rPr lang="es-ES_tradnl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singletones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(n), todos los pares ordenados (</a:t>
            </a:r>
            <a:r>
              <a:rPr lang="es-ES_tradnl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 todas las </a:t>
            </a:r>
            <a:r>
              <a:rPr lang="es-ES_tradnl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cuaternas 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ordenadas (m,n,r,1), (m,n,r,2) y (m,n,p,3), donde m, n y p son números enteros positivos y r es un entero no negativo. Sea I el subconjunto de todos los pares (</a:t>
            </a:r>
            <a:r>
              <a:rPr lang="es-ES_tradnl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 sea 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subconjunto de todos los </a:t>
            </a:r>
            <a:r>
              <a:rPr lang="es-ES_tradnl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singletones</a:t>
            </a:r>
            <a:r>
              <a:rPr lang="es-ES_tradnl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</a:t>
            </a:r>
            <a:r>
              <a:rPr lang="es-ES_tradnl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s-ES_tradnl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s-ES_tradnl" altLang="es-ES_tradnl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¿Cómo definir la función f?</a:t>
            </a:r>
            <a:r>
              <a:rPr lang="en-US" alt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s-ES" altLang="es-E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Knuth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460" y="1340297"/>
            <a:ext cx="8610600" cy="4464967"/>
          </a:xfrm>
        </p:spPr>
        <p:txBody>
          <a:bodyPr>
            <a:normAutofit fontScale="92500" lnSpcReduction="10000"/>
          </a:bodyPr>
          <a:lstStyle/>
          <a:p>
            <a:r>
              <a:rPr lang="es-ES_trad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definimos f </a:t>
            </a:r>
            <a:r>
              <a:rPr lang="es-ES_trad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siguiente modo,</a:t>
            </a:r>
          </a:p>
          <a:p>
            <a:pPr marL="0" indent="0">
              <a:buNone/>
            </a:pPr>
            <a:r>
              <a:rPr lang="es-ES_trad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</a:t>
            </a:r>
            <a:r>
              <a:rPr lang="es-ES_trad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s-ES_trad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s-ES_trad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(m,n,0,1); f((n)) = (n)</a:t>
            </a:r>
          </a:p>
          <a:p>
            <a:pPr marL="0" indent="0">
              <a:buNone/>
            </a:pPr>
            <a:r>
              <a:rPr lang="es-E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((m,n,r,1)) = (</a:t>
            </a:r>
            <a:r>
              <a:rPr lang="es-E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resto de dividir m por n, 2)</a:t>
            </a:r>
            <a:endParaRPr lang="es-ES_trad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((m,n,r,2)) = (n) si r = 0 </a:t>
            </a:r>
            <a:endParaRPr lang="es-ES_trad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s-E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(m,n,r,3) en otro caso</a:t>
            </a:r>
            <a:endParaRPr lang="es-ES_trad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((m,n,p,3)) = (n,p,p,1)</a:t>
            </a:r>
            <a:endParaRPr lang="es-ES_trad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 la correspondencia entre esta notación y el Algoritmo de Euclides es evidente</a:t>
            </a:r>
            <a:r>
              <a:rPr lang="es-E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_trad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en-US" altLang="es-E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5536" y="6202178"/>
            <a:ext cx="864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Knuth: “The Art of Computer </a:t>
            </a:r>
            <a:r>
              <a:rPr lang="en-US" alt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Fundamental </a:t>
            </a:r>
            <a:r>
              <a:rPr lang="en-US" alt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Algorithms”. </a:t>
            </a:r>
            <a:r>
              <a:rPr lang="en-U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Addison Wesley </a:t>
            </a:r>
            <a:r>
              <a:rPr lang="en-US" alt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endParaRPr lang="es-ES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270</TotalTime>
  <Words>2917</Words>
  <Application>Microsoft Office PowerPoint</Application>
  <PresentationFormat>Presentación en pantalla (4:3)</PresentationFormat>
  <Paragraphs>319</Paragraphs>
  <Slides>35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Claridad</vt:lpstr>
      <vt:lpstr>Algorítmica</vt:lpstr>
      <vt:lpstr>Presentación de PowerPoint</vt:lpstr>
      <vt:lpstr>Presentación de PowerPoint</vt:lpstr>
      <vt:lpstr>¿Entonces que es la Ciencia de la Computación?</vt:lpstr>
      <vt:lpstr>¿Que es un algoritmo?</vt:lpstr>
      <vt:lpstr>¿Que es un algoritmo?</vt:lpstr>
      <vt:lpstr>¿Que es un algoritmo?</vt:lpstr>
      <vt:lpstr>Ejemplo de la definición de Knuth</vt:lpstr>
      <vt:lpstr>Ejemplo de la definición de Knuth</vt:lpstr>
      <vt:lpstr>Presentación de PowerPoint</vt:lpstr>
      <vt:lpstr>¿De donde provienen?</vt:lpstr>
      <vt:lpstr>Algo de historia </vt:lpstr>
      <vt:lpstr> “Algoritmos” en la vida diaria</vt:lpstr>
      <vt:lpstr>Un algoritmo no es una receta</vt:lpstr>
      <vt:lpstr>Tecnología</vt:lpstr>
      <vt:lpstr>La Ciencia de la Computación aborda  </vt:lpstr>
      <vt:lpstr>La Ciencia de la Computación aborda </vt:lpstr>
      <vt:lpstr>Algorítmica</vt:lpstr>
      <vt:lpstr>1. La construcción de algoritmos</vt:lpstr>
      <vt:lpstr>2. La expresión de algoritmos</vt:lpstr>
      <vt:lpstr>3. Validación de algoritmos</vt:lpstr>
      <vt:lpstr>4. Análisis de algoritmos</vt:lpstr>
      <vt:lpstr>… y, 5. Test de los programas</vt:lpstr>
      <vt:lpstr>Elección de un algoritmo</vt:lpstr>
      <vt:lpstr>Elección de un algoritmo</vt:lpstr>
      <vt:lpstr>Elección de un algoritmo</vt:lpstr>
      <vt:lpstr>Elección de un algoritmo</vt:lpstr>
      <vt:lpstr>Elección de un algoritmo</vt:lpstr>
      <vt:lpstr>Problemas y casos</vt:lpstr>
      <vt:lpstr>Problemas y casos</vt:lpstr>
      <vt:lpstr>Diferentes tipos de casos</vt:lpstr>
      <vt:lpstr>Diferentes tipos de casos</vt:lpstr>
      <vt:lpstr>Diferentes tipos de casos</vt:lpstr>
      <vt:lpstr>Diferentes tipos de casos</vt:lpstr>
      <vt:lpstr>Diferentes tipos de casos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Algorítmica</dc:title>
  <dc:creator>modo</dc:creator>
  <cp:lastModifiedBy>Usuario</cp:lastModifiedBy>
  <cp:revision>27</cp:revision>
  <dcterms:created xsi:type="dcterms:W3CDTF">2016-07-16T18:12:41Z</dcterms:created>
  <dcterms:modified xsi:type="dcterms:W3CDTF">2016-10-25T10:33:10Z</dcterms:modified>
</cp:coreProperties>
</file>