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3" r:id="rId1"/>
  </p:sldMasterIdLst>
  <p:sldIdLst>
    <p:sldId id="256" r:id="rId2"/>
    <p:sldId id="293" r:id="rId3"/>
    <p:sldId id="336" r:id="rId4"/>
    <p:sldId id="285"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CCC909-63FF-4453-A760-E3262C90B253}">
          <p14:sldIdLst>
            <p14:sldId id="256"/>
            <p14:sldId id="293"/>
            <p14:sldId id="336"/>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4B06DA-5F71-4688-B448-099D59C791FA}"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940ADB16-D661-46D8-B6FB-2993145B906C}">
      <dgm:prSet/>
      <dgm:spPr/>
      <dgm:t>
        <a:bodyPr/>
        <a:lstStyle/>
        <a:p>
          <a:r>
            <a:rPr lang="en-US"/>
            <a:t>In early 2000s, the credit card issuers in Taiwan faced the cash and credit card debt crisis due to over-issued cash and credit cards to unqualified applicants in order to gain market share. Most cardholders, irrespective of their repayment ability, overused credit card for consumption and accumulated heavy credit and cash–card debts. </a:t>
          </a:r>
        </a:p>
      </dgm:t>
    </dgm:pt>
    <dgm:pt modelId="{84CA371F-3DF7-4E65-899E-8A0626CFC38D}" type="parTrans" cxnId="{5675A831-D3E8-4276-A1E6-A64B2D033678}">
      <dgm:prSet/>
      <dgm:spPr/>
      <dgm:t>
        <a:bodyPr/>
        <a:lstStyle/>
        <a:p>
          <a:endParaRPr lang="en-US"/>
        </a:p>
      </dgm:t>
    </dgm:pt>
    <dgm:pt modelId="{F05B6008-0415-4639-8760-FF3C19A3B5BD}" type="sibTrans" cxnId="{5675A831-D3E8-4276-A1E6-A64B2D033678}">
      <dgm:prSet/>
      <dgm:spPr/>
      <dgm:t>
        <a:bodyPr/>
        <a:lstStyle/>
        <a:p>
          <a:endParaRPr lang="en-US"/>
        </a:p>
      </dgm:t>
    </dgm:pt>
    <dgm:pt modelId="{6A6F7E85-358D-46C6-A38D-536628D91CC1}">
      <dgm:prSet/>
      <dgm:spPr/>
      <dgm:t>
        <a:bodyPr/>
        <a:lstStyle/>
        <a:p>
          <a:r>
            <a:rPr lang="en-US" dirty="0"/>
            <a:t>In this project, we are tasked with predicting estimated probability of default for individual customers. The estimated probability of default would give the credit issuers valuable information on risk of any additional default payment by the customer and what action they should take to minimize loss.</a:t>
          </a:r>
        </a:p>
      </dgm:t>
    </dgm:pt>
    <dgm:pt modelId="{E6092CFD-2CB6-4442-AF0B-FC895710E303}" type="parTrans" cxnId="{6F5C08A6-A233-4245-A9A6-9528FA93F63C}">
      <dgm:prSet/>
      <dgm:spPr/>
      <dgm:t>
        <a:bodyPr/>
        <a:lstStyle/>
        <a:p>
          <a:endParaRPr lang="en-US"/>
        </a:p>
      </dgm:t>
    </dgm:pt>
    <dgm:pt modelId="{18DC774B-DE47-4915-9628-730C2A29F440}" type="sibTrans" cxnId="{6F5C08A6-A233-4245-A9A6-9528FA93F63C}">
      <dgm:prSet/>
      <dgm:spPr/>
      <dgm:t>
        <a:bodyPr/>
        <a:lstStyle/>
        <a:p>
          <a:endParaRPr lang="en-US"/>
        </a:p>
      </dgm:t>
    </dgm:pt>
    <dgm:pt modelId="{ADEF80B9-3F91-4164-A4FA-8FFA0F15C350}" type="pres">
      <dgm:prSet presAssocID="{264B06DA-5F71-4688-B448-099D59C791FA}" presName="linear" presStyleCnt="0">
        <dgm:presLayoutVars>
          <dgm:animLvl val="lvl"/>
          <dgm:resizeHandles val="exact"/>
        </dgm:presLayoutVars>
      </dgm:prSet>
      <dgm:spPr/>
    </dgm:pt>
    <dgm:pt modelId="{E9BE6D63-75CA-4294-823E-452364B185BB}" type="pres">
      <dgm:prSet presAssocID="{940ADB16-D661-46D8-B6FB-2993145B906C}" presName="parentText" presStyleLbl="node1" presStyleIdx="0" presStyleCnt="2">
        <dgm:presLayoutVars>
          <dgm:chMax val="0"/>
          <dgm:bulletEnabled val="1"/>
        </dgm:presLayoutVars>
      </dgm:prSet>
      <dgm:spPr/>
    </dgm:pt>
    <dgm:pt modelId="{1915CCF0-4748-430F-BC35-B954B9DB0714}" type="pres">
      <dgm:prSet presAssocID="{F05B6008-0415-4639-8760-FF3C19A3B5BD}" presName="spacer" presStyleCnt="0"/>
      <dgm:spPr/>
    </dgm:pt>
    <dgm:pt modelId="{B1894007-DE35-4242-86F6-BD869E69ADD3}" type="pres">
      <dgm:prSet presAssocID="{6A6F7E85-358D-46C6-A38D-536628D91CC1}" presName="parentText" presStyleLbl="node1" presStyleIdx="1" presStyleCnt="2">
        <dgm:presLayoutVars>
          <dgm:chMax val="0"/>
          <dgm:bulletEnabled val="1"/>
        </dgm:presLayoutVars>
      </dgm:prSet>
      <dgm:spPr/>
    </dgm:pt>
  </dgm:ptLst>
  <dgm:cxnLst>
    <dgm:cxn modelId="{5675A831-D3E8-4276-A1E6-A64B2D033678}" srcId="{264B06DA-5F71-4688-B448-099D59C791FA}" destId="{940ADB16-D661-46D8-B6FB-2993145B906C}" srcOrd="0" destOrd="0" parTransId="{84CA371F-3DF7-4E65-899E-8A0626CFC38D}" sibTransId="{F05B6008-0415-4639-8760-FF3C19A3B5BD}"/>
    <dgm:cxn modelId="{79923DA4-04E9-4000-9BBE-0DFC0D2A7CB9}" type="presOf" srcId="{940ADB16-D661-46D8-B6FB-2993145B906C}" destId="{E9BE6D63-75CA-4294-823E-452364B185BB}" srcOrd="0" destOrd="0" presId="urn:microsoft.com/office/officeart/2005/8/layout/vList2"/>
    <dgm:cxn modelId="{6F5C08A6-A233-4245-A9A6-9528FA93F63C}" srcId="{264B06DA-5F71-4688-B448-099D59C791FA}" destId="{6A6F7E85-358D-46C6-A38D-536628D91CC1}" srcOrd="1" destOrd="0" parTransId="{E6092CFD-2CB6-4442-AF0B-FC895710E303}" sibTransId="{18DC774B-DE47-4915-9628-730C2A29F440}"/>
    <dgm:cxn modelId="{9DE4D8D0-25D9-42E4-984C-B96E5F04711C}" type="presOf" srcId="{264B06DA-5F71-4688-B448-099D59C791FA}" destId="{ADEF80B9-3F91-4164-A4FA-8FFA0F15C350}" srcOrd="0" destOrd="0" presId="urn:microsoft.com/office/officeart/2005/8/layout/vList2"/>
    <dgm:cxn modelId="{646665E9-4D19-4082-8178-F0E01EE334DE}" type="presOf" srcId="{6A6F7E85-358D-46C6-A38D-536628D91CC1}" destId="{B1894007-DE35-4242-86F6-BD869E69ADD3}" srcOrd="0" destOrd="0" presId="urn:microsoft.com/office/officeart/2005/8/layout/vList2"/>
    <dgm:cxn modelId="{2468B0E7-EDB0-4A7E-B9DD-44B4CF7489DF}" type="presParOf" srcId="{ADEF80B9-3F91-4164-A4FA-8FFA0F15C350}" destId="{E9BE6D63-75CA-4294-823E-452364B185BB}" srcOrd="0" destOrd="0" presId="urn:microsoft.com/office/officeart/2005/8/layout/vList2"/>
    <dgm:cxn modelId="{DA55AD83-D2CE-4CCA-A20C-4A454072F0B8}" type="presParOf" srcId="{ADEF80B9-3F91-4164-A4FA-8FFA0F15C350}" destId="{1915CCF0-4748-430F-BC35-B954B9DB0714}" srcOrd="1" destOrd="0" presId="urn:microsoft.com/office/officeart/2005/8/layout/vList2"/>
    <dgm:cxn modelId="{26182843-0C12-4395-A842-EF3E4A8DE388}" type="presParOf" srcId="{ADEF80B9-3F91-4164-A4FA-8FFA0F15C350}" destId="{B1894007-DE35-4242-86F6-BD869E69ADD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BE6D63-75CA-4294-823E-452364B185BB}">
      <dsp:nvSpPr>
        <dsp:cNvPr id="0" name=""/>
        <dsp:cNvSpPr/>
      </dsp:nvSpPr>
      <dsp:spPr>
        <a:xfrm>
          <a:off x="0" y="22634"/>
          <a:ext cx="6692813" cy="235872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In early 2000s, the credit card issuers in Taiwan faced the cash and credit card debt crisis due to over-issued cash and credit cards to unqualified applicants in order to gain market share. Most cardholders, irrespective of their repayment ability, overused credit card for consumption and accumulated heavy credit and cash–card debts. </a:t>
          </a:r>
        </a:p>
      </dsp:txBody>
      <dsp:txXfrm>
        <a:off x="115143" y="137777"/>
        <a:ext cx="6462527" cy="2128434"/>
      </dsp:txXfrm>
    </dsp:sp>
    <dsp:sp modelId="{B1894007-DE35-4242-86F6-BD869E69ADD3}">
      <dsp:nvSpPr>
        <dsp:cNvPr id="0" name=""/>
        <dsp:cNvSpPr/>
      </dsp:nvSpPr>
      <dsp:spPr>
        <a:xfrm>
          <a:off x="0" y="2441835"/>
          <a:ext cx="6692813" cy="2358720"/>
        </a:xfrm>
        <a:prstGeom prst="roundRect">
          <a:avLst/>
        </a:prstGeom>
        <a:gradFill rotWithShape="0">
          <a:gsLst>
            <a:gs pos="0">
              <a:schemeClr val="accent2">
                <a:hueOff val="-2712450"/>
                <a:satOff val="-1656"/>
                <a:lumOff val="6471"/>
                <a:alphaOff val="0"/>
                <a:tint val="96000"/>
                <a:lumMod val="100000"/>
              </a:schemeClr>
            </a:gs>
            <a:gs pos="78000">
              <a:schemeClr val="accent2">
                <a:hueOff val="-2712450"/>
                <a:satOff val="-1656"/>
                <a:lumOff val="647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In this project, we are tasked with predicting estimated probability of default for individual customers. The estimated probability of default would give the credit issuers valuable information on risk of any additional default payment by the customer and what action they should take to minimize loss.</a:t>
          </a:r>
        </a:p>
      </dsp:txBody>
      <dsp:txXfrm>
        <a:off x="115143" y="2556978"/>
        <a:ext cx="6462527" cy="212843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BAD3DD-E573-48C1-950E-7CD0F8FC29CD}"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85F86-CC96-44EC-A19F-8F339AC87670}" type="slidenum">
              <a:rPr lang="en-US" smtClean="0"/>
              <a:t>‹#›</a:t>
            </a:fld>
            <a:endParaRPr lang="en-US"/>
          </a:p>
        </p:txBody>
      </p:sp>
    </p:spTree>
    <p:extLst>
      <p:ext uri="{BB962C8B-B14F-4D97-AF65-F5344CB8AC3E}">
        <p14:creationId xmlns:p14="http://schemas.microsoft.com/office/powerpoint/2010/main" val="200914715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AD3DD-E573-48C1-950E-7CD0F8FC29CD}"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85F86-CC96-44EC-A19F-8F339AC87670}" type="slidenum">
              <a:rPr lang="en-US" smtClean="0"/>
              <a:t>‹#›</a:t>
            </a:fld>
            <a:endParaRPr lang="en-US"/>
          </a:p>
        </p:txBody>
      </p:sp>
    </p:spTree>
    <p:extLst>
      <p:ext uri="{BB962C8B-B14F-4D97-AF65-F5344CB8AC3E}">
        <p14:creationId xmlns:p14="http://schemas.microsoft.com/office/powerpoint/2010/main" val="4035614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AD3DD-E573-48C1-950E-7CD0F8FC29CD}"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85F86-CC96-44EC-A19F-8F339AC8767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16465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AD3DD-E573-48C1-950E-7CD0F8FC29CD}"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85F86-CC96-44EC-A19F-8F339AC87670}" type="slidenum">
              <a:rPr lang="en-US" smtClean="0"/>
              <a:t>‹#›</a:t>
            </a:fld>
            <a:endParaRPr lang="en-US"/>
          </a:p>
        </p:txBody>
      </p:sp>
    </p:spTree>
    <p:extLst>
      <p:ext uri="{BB962C8B-B14F-4D97-AF65-F5344CB8AC3E}">
        <p14:creationId xmlns:p14="http://schemas.microsoft.com/office/powerpoint/2010/main" val="3128679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AD3DD-E573-48C1-950E-7CD0F8FC29CD}"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85F86-CC96-44EC-A19F-8F339AC8767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662373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AD3DD-E573-48C1-950E-7CD0F8FC29CD}"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85F86-CC96-44EC-A19F-8F339AC87670}" type="slidenum">
              <a:rPr lang="en-US" smtClean="0"/>
              <a:t>‹#›</a:t>
            </a:fld>
            <a:endParaRPr lang="en-US"/>
          </a:p>
        </p:txBody>
      </p:sp>
    </p:spTree>
    <p:extLst>
      <p:ext uri="{BB962C8B-B14F-4D97-AF65-F5344CB8AC3E}">
        <p14:creationId xmlns:p14="http://schemas.microsoft.com/office/powerpoint/2010/main" val="1249877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AD3DD-E573-48C1-950E-7CD0F8FC29CD}"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85F86-CC96-44EC-A19F-8F339AC87670}" type="slidenum">
              <a:rPr lang="en-US" smtClean="0"/>
              <a:t>‹#›</a:t>
            </a:fld>
            <a:endParaRPr lang="en-US"/>
          </a:p>
        </p:txBody>
      </p:sp>
    </p:spTree>
    <p:extLst>
      <p:ext uri="{BB962C8B-B14F-4D97-AF65-F5344CB8AC3E}">
        <p14:creationId xmlns:p14="http://schemas.microsoft.com/office/powerpoint/2010/main" val="353045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AD3DD-E573-48C1-950E-7CD0F8FC29CD}"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85F86-CC96-44EC-A19F-8F339AC87670}" type="slidenum">
              <a:rPr lang="en-US" smtClean="0"/>
              <a:t>‹#›</a:t>
            </a:fld>
            <a:endParaRPr lang="en-US"/>
          </a:p>
        </p:txBody>
      </p:sp>
    </p:spTree>
    <p:extLst>
      <p:ext uri="{BB962C8B-B14F-4D97-AF65-F5344CB8AC3E}">
        <p14:creationId xmlns:p14="http://schemas.microsoft.com/office/powerpoint/2010/main" val="3401790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AD3DD-E573-48C1-950E-7CD0F8FC29CD}"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85F86-CC96-44EC-A19F-8F339AC87670}" type="slidenum">
              <a:rPr lang="en-US" smtClean="0"/>
              <a:t>‹#›</a:t>
            </a:fld>
            <a:endParaRPr lang="en-US"/>
          </a:p>
        </p:txBody>
      </p:sp>
    </p:spTree>
    <p:extLst>
      <p:ext uri="{BB962C8B-B14F-4D97-AF65-F5344CB8AC3E}">
        <p14:creationId xmlns:p14="http://schemas.microsoft.com/office/powerpoint/2010/main" val="3592855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AD3DD-E573-48C1-950E-7CD0F8FC29CD}"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85F86-CC96-44EC-A19F-8F339AC87670}" type="slidenum">
              <a:rPr lang="en-US" smtClean="0"/>
              <a:t>‹#›</a:t>
            </a:fld>
            <a:endParaRPr lang="en-US"/>
          </a:p>
        </p:txBody>
      </p:sp>
    </p:spTree>
    <p:extLst>
      <p:ext uri="{BB962C8B-B14F-4D97-AF65-F5344CB8AC3E}">
        <p14:creationId xmlns:p14="http://schemas.microsoft.com/office/powerpoint/2010/main" val="319593496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BAD3DD-E573-48C1-950E-7CD0F8FC29CD}"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285F86-CC96-44EC-A19F-8F339AC87670}" type="slidenum">
              <a:rPr lang="en-US" smtClean="0"/>
              <a:t>‹#›</a:t>
            </a:fld>
            <a:endParaRPr lang="en-US"/>
          </a:p>
        </p:txBody>
      </p:sp>
    </p:spTree>
    <p:extLst>
      <p:ext uri="{BB962C8B-B14F-4D97-AF65-F5344CB8AC3E}">
        <p14:creationId xmlns:p14="http://schemas.microsoft.com/office/powerpoint/2010/main" val="1982858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BAD3DD-E573-48C1-950E-7CD0F8FC29CD}" type="datetimeFigureOut">
              <a:rPr lang="en-US" smtClean="0"/>
              <a:t>8/2/2019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285F86-CC96-44EC-A19F-8F339AC87670}" type="slidenum">
              <a:rPr lang="en-US" smtClean="0"/>
              <a:t>‹#›</a:t>
            </a:fld>
            <a:endParaRPr lang="en-US"/>
          </a:p>
        </p:txBody>
      </p:sp>
    </p:spTree>
    <p:extLst>
      <p:ext uri="{BB962C8B-B14F-4D97-AF65-F5344CB8AC3E}">
        <p14:creationId xmlns:p14="http://schemas.microsoft.com/office/powerpoint/2010/main" val="3654578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BAD3DD-E573-48C1-950E-7CD0F8FC29CD}" type="datetimeFigureOut">
              <a:rPr lang="en-US" smtClean="0"/>
              <a:t>8/2/2019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285F86-CC96-44EC-A19F-8F339AC87670}" type="slidenum">
              <a:rPr lang="en-US" smtClean="0"/>
              <a:t>‹#›</a:t>
            </a:fld>
            <a:endParaRPr lang="en-US"/>
          </a:p>
        </p:txBody>
      </p:sp>
    </p:spTree>
    <p:extLst>
      <p:ext uri="{BB962C8B-B14F-4D97-AF65-F5344CB8AC3E}">
        <p14:creationId xmlns:p14="http://schemas.microsoft.com/office/powerpoint/2010/main" val="20683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AD3DD-E573-48C1-950E-7CD0F8FC29CD}" type="datetimeFigureOut">
              <a:rPr lang="en-US" smtClean="0"/>
              <a:t>8/2/2019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285F86-CC96-44EC-A19F-8F339AC87670}" type="slidenum">
              <a:rPr lang="en-US" smtClean="0"/>
              <a:t>‹#›</a:t>
            </a:fld>
            <a:endParaRPr lang="en-US"/>
          </a:p>
        </p:txBody>
      </p:sp>
    </p:spTree>
    <p:extLst>
      <p:ext uri="{BB962C8B-B14F-4D97-AF65-F5344CB8AC3E}">
        <p14:creationId xmlns:p14="http://schemas.microsoft.com/office/powerpoint/2010/main" val="267366652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AD3DD-E573-48C1-950E-7CD0F8FC29CD}"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285F86-CC96-44EC-A19F-8F339AC87670}" type="slidenum">
              <a:rPr lang="en-US" smtClean="0"/>
              <a:t>‹#›</a:t>
            </a:fld>
            <a:endParaRPr lang="en-US"/>
          </a:p>
        </p:txBody>
      </p:sp>
    </p:spTree>
    <p:extLst>
      <p:ext uri="{BB962C8B-B14F-4D97-AF65-F5344CB8AC3E}">
        <p14:creationId xmlns:p14="http://schemas.microsoft.com/office/powerpoint/2010/main" val="1368994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B285F86-CC96-44EC-A19F-8F339AC87670}" type="slidenum">
              <a:rPr lang="en-US" smtClean="0"/>
              <a:t>‹#›</a:t>
            </a:fld>
            <a:endParaRPr lang="en-US"/>
          </a:p>
        </p:txBody>
      </p:sp>
      <p:sp>
        <p:nvSpPr>
          <p:cNvPr id="5" name="Date Placeholder 4"/>
          <p:cNvSpPr>
            <a:spLocks noGrp="1"/>
          </p:cNvSpPr>
          <p:nvPr>
            <p:ph type="dt" sz="half" idx="10"/>
          </p:nvPr>
        </p:nvSpPr>
        <p:spPr/>
        <p:txBody>
          <a:bodyPr/>
          <a:lstStyle/>
          <a:p>
            <a:fld id="{71BAD3DD-E573-48C1-950E-7CD0F8FC29CD}" type="datetimeFigureOut">
              <a:rPr lang="en-US" smtClean="0"/>
              <a:t>8/2/2019</a:t>
            </a:fld>
            <a:endParaRPr lang="en-US"/>
          </a:p>
        </p:txBody>
      </p:sp>
    </p:spTree>
    <p:extLst>
      <p:ext uri="{BB962C8B-B14F-4D97-AF65-F5344CB8AC3E}">
        <p14:creationId xmlns:p14="http://schemas.microsoft.com/office/powerpoint/2010/main" val="2592888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1BAD3DD-E573-48C1-950E-7CD0F8FC29CD}" type="datetimeFigureOut">
              <a:rPr lang="en-US" smtClean="0"/>
              <a:t>8/2/2019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B285F86-CC96-44EC-A19F-8F339AC87670}" type="slidenum">
              <a:rPr lang="en-US" smtClean="0"/>
              <a:t>‹#›</a:t>
            </a:fld>
            <a:endParaRPr lang="en-US"/>
          </a:p>
        </p:txBody>
      </p:sp>
    </p:spTree>
    <p:extLst>
      <p:ext uri="{BB962C8B-B14F-4D97-AF65-F5344CB8AC3E}">
        <p14:creationId xmlns:p14="http://schemas.microsoft.com/office/powerpoint/2010/main" val="1938137654"/>
      </p:ext>
    </p:extLst>
  </p:cSld>
  <p:clrMap bg1="lt1" tx1="dk1" bg2="lt2" tx2="dk2" accent1="accent1" accent2="accent2" accent3="accent3" accent4="accent4" accent5="accent5" accent6="accent6" hlink="hlink" folHlink="folHlink"/>
  <p:sldLayoutIdLst>
    <p:sldLayoutId id="2147484774" r:id="rId1"/>
    <p:sldLayoutId id="2147484775" r:id="rId2"/>
    <p:sldLayoutId id="2147484776" r:id="rId3"/>
    <p:sldLayoutId id="2147484777" r:id="rId4"/>
    <p:sldLayoutId id="2147484778" r:id="rId5"/>
    <p:sldLayoutId id="2147484779" r:id="rId6"/>
    <p:sldLayoutId id="2147484780" r:id="rId7"/>
    <p:sldLayoutId id="2147484781" r:id="rId8"/>
    <p:sldLayoutId id="2147484782" r:id="rId9"/>
    <p:sldLayoutId id="2147484783" r:id="rId10"/>
    <p:sldLayoutId id="2147484784" r:id="rId11"/>
    <p:sldLayoutId id="2147484785" r:id="rId12"/>
    <p:sldLayoutId id="2147484786" r:id="rId13"/>
    <p:sldLayoutId id="2147484787" r:id="rId14"/>
    <p:sldLayoutId id="2147484788" r:id="rId15"/>
    <p:sldLayoutId id="214748478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EF226-0018-4447-BF17-16526AD1CC18}"/>
              </a:ext>
            </a:extLst>
          </p:cNvPr>
          <p:cNvSpPr>
            <a:spLocks noGrp="1"/>
          </p:cNvSpPr>
          <p:nvPr>
            <p:ph type="ctrTitle"/>
          </p:nvPr>
        </p:nvSpPr>
        <p:spPr>
          <a:xfrm>
            <a:off x="879108" y="1952624"/>
            <a:ext cx="9489383" cy="2098211"/>
          </a:xfrm>
        </p:spPr>
        <p:txBody>
          <a:bodyPr>
            <a:noAutofit/>
          </a:bodyPr>
          <a:lstStyle/>
          <a:p>
            <a:r>
              <a:rPr lang="en-US" sz="3600" b="1" dirty="0"/>
              <a:t>Repayment Default Analysis</a:t>
            </a:r>
          </a:p>
        </p:txBody>
      </p:sp>
    </p:spTree>
    <p:extLst>
      <p:ext uri="{BB962C8B-B14F-4D97-AF65-F5344CB8AC3E}">
        <p14:creationId xmlns:p14="http://schemas.microsoft.com/office/powerpoint/2010/main" val="406446433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31" name="Straight Connector 30">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33"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869794C-2932-4AB9-96E1-E7FB2A0A0A53}"/>
              </a:ext>
            </a:extLst>
          </p:cNvPr>
          <p:cNvSpPr>
            <a:spLocks noGrp="1"/>
          </p:cNvSpPr>
          <p:nvPr>
            <p:ph type="title"/>
          </p:nvPr>
        </p:nvSpPr>
        <p:spPr>
          <a:xfrm>
            <a:off x="652481" y="1382486"/>
            <a:ext cx="3547581" cy="4093028"/>
          </a:xfrm>
        </p:spPr>
        <p:txBody>
          <a:bodyPr vert="horz" lIns="91440" tIns="45720" rIns="91440" bIns="45720" rtlCol="0" anchor="ctr">
            <a:normAutofit/>
          </a:bodyPr>
          <a:lstStyle/>
          <a:p>
            <a:r>
              <a:rPr lang="en-US" sz="4400" dirty="0">
                <a:solidFill>
                  <a:schemeClr val="accent1">
                    <a:lumMod val="75000"/>
                  </a:schemeClr>
                </a:solidFill>
              </a:rPr>
              <a:t>Business Objective</a:t>
            </a:r>
          </a:p>
        </p:txBody>
      </p:sp>
      <p:sp>
        <p:nvSpPr>
          <p:cNvPr id="41" name="Rectangle 40">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Content Placeholder 3">
            <a:extLst>
              <a:ext uri="{FF2B5EF4-FFF2-40B4-BE49-F238E27FC236}">
                <a16:creationId xmlns:a16="http://schemas.microsoft.com/office/drawing/2014/main" id="{A1F8B375-514C-4696-ABAF-CE1074841DDE}"/>
              </a:ext>
            </a:extLst>
          </p:cNvPr>
          <p:cNvGraphicFramePr/>
          <p:nvPr>
            <p:extLst>
              <p:ext uri="{D42A27DB-BD31-4B8C-83A1-F6EECF244321}">
                <p14:modId xmlns:p14="http://schemas.microsoft.com/office/powerpoint/2010/main" val="38268032"/>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782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9794C-2932-4AB9-96E1-E7FB2A0A0A53}"/>
              </a:ext>
            </a:extLst>
          </p:cNvPr>
          <p:cNvSpPr>
            <a:spLocks noGrp="1"/>
          </p:cNvSpPr>
          <p:nvPr>
            <p:ph type="title"/>
          </p:nvPr>
        </p:nvSpPr>
        <p:spPr>
          <a:xfrm>
            <a:off x="1010194" y="609600"/>
            <a:ext cx="8919976" cy="801189"/>
          </a:xfrm>
        </p:spPr>
        <p:txBody>
          <a:bodyPr vert="horz" lIns="91440" tIns="45720" rIns="91440" bIns="45720" rtlCol="0" anchor="t">
            <a:normAutofit/>
          </a:bodyPr>
          <a:lstStyle/>
          <a:p>
            <a:r>
              <a:rPr lang="en-US" dirty="0"/>
              <a:t>Analysis Plan</a:t>
            </a:r>
          </a:p>
        </p:txBody>
      </p:sp>
      <p:sp>
        <p:nvSpPr>
          <p:cNvPr id="21" name="Content Placeholder 3">
            <a:extLst>
              <a:ext uri="{FF2B5EF4-FFF2-40B4-BE49-F238E27FC236}">
                <a16:creationId xmlns:a16="http://schemas.microsoft.com/office/drawing/2014/main" id="{E75FC1A2-472B-4ED9-B51C-F1BA1D3F24E5}"/>
              </a:ext>
            </a:extLst>
          </p:cNvPr>
          <p:cNvSpPr txBox="1">
            <a:spLocks/>
          </p:cNvSpPr>
          <p:nvPr/>
        </p:nvSpPr>
        <p:spPr>
          <a:xfrm>
            <a:off x="940526" y="1410789"/>
            <a:ext cx="8839200" cy="46305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Three classification models will be evaluated to determine the appropriate model.</a:t>
            </a:r>
          </a:p>
          <a:p>
            <a:pPr lvl="1"/>
            <a:r>
              <a:rPr lang="en-US" dirty="0"/>
              <a:t>Random Forest</a:t>
            </a:r>
          </a:p>
          <a:p>
            <a:pPr lvl="1"/>
            <a:r>
              <a:rPr lang="en-US" dirty="0"/>
              <a:t>Support Vector Machine</a:t>
            </a:r>
          </a:p>
          <a:p>
            <a:pPr lvl="1"/>
            <a:r>
              <a:rPr lang="en-US" dirty="0"/>
              <a:t>Decision Tree</a:t>
            </a:r>
          </a:p>
          <a:p>
            <a:pPr marL="457200" lvl="1" indent="0">
              <a:buNone/>
            </a:pPr>
            <a:endParaRPr lang="en-US" dirty="0"/>
          </a:p>
          <a:p>
            <a:r>
              <a:rPr lang="en-US" dirty="0"/>
              <a:t>The chosen model with then be use for make predictions. Accuracy and Precision will be used to measure the model.</a:t>
            </a:r>
          </a:p>
          <a:p>
            <a:pPr marL="0" indent="0">
              <a:buNone/>
            </a:pPr>
            <a:endParaRPr lang="en-US" dirty="0"/>
          </a:p>
        </p:txBody>
      </p:sp>
    </p:spTree>
    <p:extLst>
      <p:ext uri="{BB962C8B-B14F-4D97-AF65-F5344CB8AC3E}">
        <p14:creationId xmlns:p14="http://schemas.microsoft.com/office/powerpoint/2010/main" val="3971863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960EB-F48E-4D53-884B-224C1E0024BB}"/>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D7F440BD-F24B-41AE-BF0C-9EE5953D7DEB}"/>
              </a:ext>
            </a:extLst>
          </p:cNvPr>
          <p:cNvSpPr>
            <a:spLocks noGrp="1"/>
          </p:cNvSpPr>
          <p:nvPr>
            <p:ph sz="half" idx="1"/>
          </p:nvPr>
        </p:nvSpPr>
        <p:spPr>
          <a:xfrm>
            <a:off x="677334" y="1270000"/>
            <a:ext cx="9067558" cy="5257800"/>
          </a:xfrm>
        </p:spPr>
        <p:txBody>
          <a:bodyPr>
            <a:noAutofit/>
          </a:bodyPr>
          <a:lstStyle/>
          <a:p>
            <a:pPr marL="57150" indent="0">
              <a:buNone/>
            </a:pPr>
            <a:r>
              <a:rPr lang="en-US" sz="1200" dirty="0">
                <a:solidFill>
                  <a:schemeClr val="tx1"/>
                </a:solidFill>
              </a:rPr>
              <a:t>This study reviewed the literature and used the following 23 variables as explanatory variables:</a:t>
            </a:r>
          </a:p>
          <a:p>
            <a:r>
              <a:rPr lang="en-US" sz="1200" dirty="0">
                <a:solidFill>
                  <a:schemeClr val="tx1"/>
                </a:solidFill>
              </a:rPr>
              <a:t>Amount of the given credit (NT dollar) - it includes both the individual consumer credit and his/her family (supplementary) credit.</a:t>
            </a:r>
          </a:p>
          <a:p>
            <a:r>
              <a:rPr lang="en-US" sz="1200" dirty="0">
                <a:solidFill>
                  <a:schemeClr val="tx1"/>
                </a:solidFill>
              </a:rPr>
              <a:t>Gender - 1 = male; 2 = female</a:t>
            </a:r>
          </a:p>
          <a:p>
            <a:r>
              <a:rPr lang="en-US" sz="1200" dirty="0">
                <a:solidFill>
                  <a:schemeClr val="tx1"/>
                </a:solidFill>
              </a:rPr>
              <a:t>Education - 1 = graduate school; 2 = university; 3 = high school; 0, 4, 5, 6 = others</a:t>
            </a:r>
          </a:p>
          <a:p>
            <a:r>
              <a:rPr lang="en-US" sz="1200" dirty="0">
                <a:solidFill>
                  <a:schemeClr val="tx1"/>
                </a:solidFill>
              </a:rPr>
              <a:t>Marital status - 1 = married; 2 = single; 3 = divorce; 0=others</a:t>
            </a:r>
          </a:p>
          <a:p>
            <a:r>
              <a:rPr lang="en-US" sz="1200" dirty="0">
                <a:solidFill>
                  <a:schemeClr val="tx1"/>
                </a:solidFill>
              </a:rPr>
              <a:t>Age (year)</a:t>
            </a:r>
          </a:p>
          <a:p>
            <a:r>
              <a:rPr lang="en-US" sz="1200" dirty="0">
                <a:solidFill>
                  <a:schemeClr val="tx1"/>
                </a:solidFill>
              </a:rPr>
              <a:t>History of past payment from April to September 2005</a:t>
            </a:r>
          </a:p>
          <a:p>
            <a:pPr lvl="1"/>
            <a:r>
              <a:rPr lang="en-US" sz="1100" dirty="0">
                <a:solidFill>
                  <a:schemeClr val="tx1"/>
                </a:solidFill>
              </a:rPr>
              <a:t>-2: No consumption; </a:t>
            </a:r>
          </a:p>
          <a:p>
            <a:pPr lvl="1"/>
            <a:r>
              <a:rPr lang="en-US" sz="1100" dirty="0">
                <a:solidFill>
                  <a:schemeClr val="tx1"/>
                </a:solidFill>
              </a:rPr>
              <a:t>-1: Paid in full;</a:t>
            </a:r>
          </a:p>
          <a:p>
            <a:pPr lvl="1"/>
            <a:r>
              <a:rPr lang="en-US" sz="1100" dirty="0">
                <a:solidFill>
                  <a:schemeClr val="tx1"/>
                </a:solidFill>
              </a:rPr>
              <a:t>0: The use of revolving credit; </a:t>
            </a:r>
          </a:p>
          <a:p>
            <a:pPr lvl="1"/>
            <a:r>
              <a:rPr lang="en-US" sz="1100" dirty="0">
                <a:solidFill>
                  <a:schemeClr val="tx1"/>
                </a:solidFill>
              </a:rPr>
              <a:t>1-9 = payment delay for the corresponding number of months.</a:t>
            </a:r>
          </a:p>
          <a:p>
            <a:r>
              <a:rPr lang="en-US" sz="1200" dirty="0">
                <a:solidFill>
                  <a:schemeClr val="tx1"/>
                </a:solidFill>
              </a:rPr>
              <a:t>Amount of bill statement (NT dollar) from April to September 2005</a:t>
            </a:r>
          </a:p>
          <a:p>
            <a:r>
              <a:rPr lang="en-US" sz="1200" dirty="0">
                <a:solidFill>
                  <a:schemeClr val="tx1"/>
                </a:solidFill>
              </a:rPr>
              <a:t>Amount of previous payment (NT dollar) from April to September 2005 </a:t>
            </a:r>
          </a:p>
          <a:p>
            <a:pPr marL="57150" indent="0">
              <a:buNone/>
            </a:pPr>
            <a:endParaRPr lang="en-US" sz="400" dirty="0">
              <a:solidFill>
                <a:schemeClr val="tx1"/>
              </a:solidFill>
            </a:endParaRPr>
          </a:p>
          <a:p>
            <a:pPr marL="57150" indent="0">
              <a:buNone/>
            </a:pPr>
            <a:r>
              <a:rPr lang="en-US" sz="1200" dirty="0">
                <a:solidFill>
                  <a:schemeClr val="tx1"/>
                </a:solidFill>
              </a:rPr>
              <a:t>This research employed a binary variable, default payment (Yes = 1, No = 0), as the response variable. From the perspective of risk management, the result of predictive accuracy of the estimated probability of default will be more valuable than the binary result of classification - credible or not credible clients. </a:t>
            </a:r>
          </a:p>
        </p:txBody>
      </p:sp>
    </p:spTree>
    <p:extLst>
      <p:ext uri="{BB962C8B-B14F-4D97-AF65-F5344CB8AC3E}">
        <p14:creationId xmlns:p14="http://schemas.microsoft.com/office/powerpoint/2010/main" val="35092228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40</TotalTime>
  <Words>380</Words>
  <Application>Microsoft Office PowerPoint</Application>
  <PresentationFormat>Widescreen</PresentationFormat>
  <Paragraphs>27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Trebuchet MS</vt:lpstr>
      <vt:lpstr>Wingdings 3</vt:lpstr>
      <vt:lpstr>Facet</vt:lpstr>
      <vt:lpstr>Repayment Default Analysis</vt:lpstr>
      <vt:lpstr>Business Objective</vt:lpstr>
      <vt:lpstr>Analysis Plan</vt:lpstr>
      <vt:lpstr>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Wifi Locationing Technique Evaluation</dc:title>
  <dc:creator>Annie Huang</dc:creator>
  <cp:lastModifiedBy>Annie Huang</cp:lastModifiedBy>
  <cp:revision>11</cp:revision>
  <dcterms:created xsi:type="dcterms:W3CDTF">2019-08-06T14:38:41Z</dcterms:created>
  <dcterms:modified xsi:type="dcterms:W3CDTF">2019-08-06T15:19:40Z</dcterms:modified>
</cp:coreProperties>
</file>