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3" r:id="rId1"/>
  </p:sldMasterIdLst>
  <p:sldIdLst>
    <p:sldId id="256" r:id="rId2"/>
    <p:sldId id="293" r:id="rId3"/>
    <p:sldId id="336" r:id="rId4"/>
    <p:sldId id="285" r:id="rId5"/>
    <p:sldId id="337" r:id="rId6"/>
    <p:sldId id="338" r:id="rId7"/>
    <p:sldId id="339" r:id="rId8"/>
    <p:sldId id="340" r:id="rId9"/>
    <p:sldId id="34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CCC909-63FF-4453-A760-E3262C90B253}">
          <p14:sldIdLst>
            <p14:sldId id="256"/>
            <p14:sldId id="293"/>
            <p14:sldId id="336"/>
            <p14:sldId id="285"/>
            <p14:sldId id="337"/>
            <p14:sldId id="338"/>
            <p14:sldId id="339"/>
            <p14:sldId id="34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B06DA-5F71-4688-B448-099D59C791F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40ADB16-D661-46D8-B6FB-2993145B906C}">
      <dgm:prSet/>
      <dgm:spPr/>
      <dgm:t>
        <a:bodyPr/>
        <a:lstStyle/>
        <a:p>
          <a:r>
            <a:rPr lang="en-US"/>
            <a:t>In early 2000s, the credit card issuers in Taiwan faced the cash and credit card debt crisis due to over-issued cash and credit cards to unqualified applicants in order to gain market share. Most cardholders, irrespective of their repayment ability, overused credit card for consumption and accumulated heavy credit and cash–card debts. </a:t>
          </a:r>
        </a:p>
      </dgm:t>
    </dgm:pt>
    <dgm:pt modelId="{84CA371F-3DF7-4E65-899E-8A0626CFC38D}" type="parTrans" cxnId="{5675A831-D3E8-4276-A1E6-A64B2D033678}">
      <dgm:prSet/>
      <dgm:spPr/>
      <dgm:t>
        <a:bodyPr/>
        <a:lstStyle/>
        <a:p>
          <a:endParaRPr lang="en-US"/>
        </a:p>
      </dgm:t>
    </dgm:pt>
    <dgm:pt modelId="{F05B6008-0415-4639-8760-FF3C19A3B5BD}" type="sibTrans" cxnId="{5675A831-D3E8-4276-A1E6-A64B2D033678}">
      <dgm:prSet/>
      <dgm:spPr/>
      <dgm:t>
        <a:bodyPr/>
        <a:lstStyle/>
        <a:p>
          <a:endParaRPr lang="en-US"/>
        </a:p>
      </dgm:t>
    </dgm:pt>
    <dgm:pt modelId="{6A6F7E85-358D-46C6-A38D-536628D91CC1}">
      <dgm:prSet/>
      <dgm:spPr/>
      <dgm:t>
        <a:bodyPr/>
        <a:lstStyle/>
        <a:p>
          <a:r>
            <a:rPr lang="en-US" dirty="0"/>
            <a:t>In this project, we are tasked with predicting if customers will default their next payment. This would give the credit issuers valuable information on risk of any additional default payment by the customer and what action they should take to minimize loss.</a:t>
          </a:r>
        </a:p>
      </dgm:t>
    </dgm:pt>
    <dgm:pt modelId="{E6092CFD-2CB6-4442-AF0B-FC895710E303}" type="parTrans" cxnId="{6F5C08A6-A233-4245-A9A6-9528FA93F63C}">
      <dgm:prSet/>
      <dgm:spPr/>
      <dgm:t>
        <a:bodyPr/>
        <a:lstStyle/>
        <a:p>
          <a:endParaRPr lang="en-US"/>
        </a:p>
      </dgm:t>
    </dgm:pt>
    <dgm:pt modelId="{18DC774B-DE47-4915-9628-730C2A29F440}" type="sibTrans" cxnId="{6F5C08A6-A233-4245-A9A6-9528FA93F63C}">
      <dgm:prSet/>
      <dgm:spPr/>
      <dgm:t>
        <a:bodyPr/>
        <a:lstStyle/>
        <a:p>
          <a:endParaRPr lang="en-US"/>
        </a:p>
      </dgm:t>
    </dgm:pt>
    <dgm:pt modelId="{ADEF80B9-3F91-4164-A4FA-8FFA0F15C350}" type="pres">
      <dgm:prSet presAssocID="{264B06DA-5F71-4688-B448-099D59C791FA}" presName="linear" presStyleCnt="0">
        <dgm:presLayoutVars>
          <dgm:animLvl val="lvl"/>
          <dgm:resizeHandles val="exact"/>
        </dgm:presLayoutVars>
      </dgm:prSet>
      <dgm:spPr/>
    </dgm:pt>
    <dgm:pt modelId="{E9BE6D63-75CA-4294-823E-452364B185BB}" type="pres">
      <dgm:prSet presAssocID="{940ADB16-D661-46D8-B6FB-2993145B906C}" presName="parentText" presStyleLbl="node1" presStyleIdx="0" presStyleCnt="2">
        <dgm:presLayoutVars>
          <dgm:chMax val="0"/>
          <dgm:bulletEnabled val="1"/>
        </dgm:presLayoutVars>
      </dgm:prSet>
      <dgm:spPr/>
    </dgm:pt>
    <dgm:pt modelId="{1915CCF0-4748-430F-BC35-B954B9DB0714}" type="pres">
      <dgm:prSet presAssocID="{F05B6008-0415-4639-8760-FF3C19A3B5BD}" presName="spacer" presStyleCnt="0"/>
      <dgm:spPr/>
    </dgm:pt>
    <dgm:pt modelId="{B1894007-DE35-4242-86F6-BD869E69ADD3}" type="pres">
      <dgm:prSet presAssocID="{6A6F7E85-358D-46C6-A38D-536628D91CC1}" presName="parentText" presStyleLbl="node1" presStyleIdx="1" presStyleCnt="2">
        <dgm:presLayoutVars>
          <dgm:chMax val="0"/>
          <dgm:bulletEnabled val="1"/>
        </dgm:presLayoutVars>
      </dgm:prSet>
      <dgm:spPr/>
    </dgm:pt>
  </dgm:ptLst>
  <dgm:cxnLst>
    <dgm:cxn modelId="{5675A831-D3E8-4276-A1E6-A64B2D033678}" srcId="{264B06DA-5F71-4688-B448-099D59C791FA}" destId="{940ADB16-D661-46D8-B6FB-2993145B906C}" srcOrd="0" destOrd="0" parTransId="{84CA371F-3DF7-4E65-899E-8A0626CFC38D}" sibTransId="{F05B6008-0415-4639-8760-FF3C19A3B5BD}"/>
    <dgm:cxn modelId="{79923DA4-04E9-4000-9BBE-0DFC0D2A7CB9}" type="presOf" srcId="{940ADB16-D661-46D8-B6FB-2993145B906C}" destId="{E9BE6D63-75CA-4294-823E-452364B185BB}" srcOrd="0" destOrd="0" presId="urn:microsoft.com/office/officeart/2005/8/layout/vList2"/>
    <dgm:cxn modelId="{6F5C08A6-A233-4245-A9A6-9528FA93F63C}" srcId="{264B06DA-5F71-4688-B448-099D59C791FA}" destId="{6A6F7E85-358D-46C6-A38D-536628D91CC1}" srcOrd="1" destOrd="0" parTransId="{E6092CFD-2CB6-4442-AF0B-FC895710E303}" sibTransId="{18DC774B-DE47-4915-9628-730C2A29F440}"/>
    <dgm:cxn modelId="{9DE4D8D0-25D9-42E4-984C-B96E5F04711C}" type="presOf" srcId="{264B06DA-5F71-4688-B448-099D59C791FA}" destId="{ADEF80B9-3F91-4164-A4FA-8FFA0F15C350}" srcOrd="0" destOrd="0" presId="urn:microsoft.com/office/officeart/2005/8/layout/vList2"/>
    <dgm:cxn modelId="{646665E9-4D19-4082-8178-F0E01EE334DE}" type="presOf" srcId="{6A6F7E85-358D-46C6-A38D-536628D91CC1}" destId="{B1894007-DE35-4242-86F6-BD869E69ADD3}" srcOrd="0" destOrd="0" presId="urn:microsoft.com/office/officeart/2005/8/layout/vList2"/>
    <dgm:cxn modelId="{2468B0E7-EDB0-4A7E-B9DD-44B4CF7489DF}" type="presParOf" srcId="{ADEF80B9-3F91-4164-A4FA-8FFA0F15C350}" destId="{E9BE6D63-75CA-4294-823E-452364B185BB}" srcOrd="0" destOrd="0" presId="urn:microsoft.com/office/officeart/2005/8/layout/vList2"/>
    <dgm:cxn modelId="{DA55AD83-D2CE-4CCA-A20C-4A454072F0B8}" type="presParOf" srcId="{ADEF80B9-3F91-4164-A4FA-8FFA0F15C350}" destId="{1915CCF0-4748-430F-BC35-B954B9DB0714}" srcOrd="1" destOrd="0" presId="urn:microsoft.com/office/officeart/2005/8/layout/vList2"/>
    <dgm:cxn modelId="{26182843-0C12-4395-A842-EF3E4A8DE388}" type="presParOf" srcId="{ADEF80B9-3F91-4164-A4FA-8FFA0F15C350}" destId="{B1894007-DE35-4242-86F6-BD869E69ADD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E6D63-75CA-4294-823E-452364B185BB}">
      <dsp:nvSpPr>
        <dsp:cNvPr id="0" name=""/>
        <dsp:cNvSpPr/>
      </dsp:nvSpPr>
      <dsp:spPr>
        <a:xfrm>
          <a:off x="0" y="22634"/>
          <a:ext cx="6692813" cy="23587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early 2000s, the credit card issuers in Taiwan faced the cash and credit card debt crisis due to over-issued cash and credit cards to unqualified applicants in order to gain market share. Most cardholders, irrespective of their repayment ability, overused credit card for consumption and accumulated heavy credit and cash–card debts. </a:t>
          </a:r>
        </a:p>
      </dsp:txBody>
      <dsp:txXfrm>
        <a:off x="115143" y="137777"/>
        <a:ext cx="6462527" cy="2128434"/>
      </dsp:txXfrm>
    </dsp:sp>
    <dsp:sp modelId="{B1894007-DE35-4242-86F6-BD869E69ADD3}">
      <dsp:nvSpPr>
        <dsp:cNvPr id="0" name=""/>
        <dsp:cNvSpPr/>
      </dsp:nvSpPr>
      <dsp:spPr>
        <a:xfrm>
          <a:off x="0" y="2441835"/>
          <a:ext cx="6692813" cy="235872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 this project, we are tasked with predicting if customers will default their next payment. This would give the credit issuers valuable information on risk of any additional default payment by the customer and what action they should take to minimize loss.</a:t>
          </a:r>
        </a:p>
      </dsp:txBody>
      <dsp:txXfrm>
        <a:off x="115143" y="2556978"/>
        <a:ext cx="6462527" cy="21284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20091471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40356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646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128679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623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1249877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5304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40179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5928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AD3DD-E573-48C1-950E-7CD0F8FC29CD}"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1959349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AD3DD-E573-48C1-950E-7CD0F8FC29CD}"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198285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AD3DD-E573-48C1-950E-7CD0F8FC29CD}"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36545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AD3DD-E573-48C1-950E-7CD0F8FC29CD}"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20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AD3DD-E573-48C1-950E-7CD0F8FC29CD}"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26736665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AD3DD-E573-48C1-950E-7CD0F8FC29CD}"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285F86-CC96-44EC-A19F-8F339AC87670}" type="slidenum">
              <a:rPr lang="en-US" smtClean="0"/>
              <a:t>‹#›</a:t>
            </a:fld>
            <a:endParaRPr lang="en-US"/>
          </a:p>
        </p:txBody>
      </p:sp>
    </p:spTree>
    <p:extLst>
      <p:ext uri="{BB962C8B-B14F-4D97-AF65-F5344CB8AC3E}">
        <p14:creationId xmlns:p14="http://schemas.microsoft.com/office/powerpoint/2010/main" val="136899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B285F86-CC96-44EC-A19F-8F339AC87670}" type="slidenum">
              <a:rPr lang="en-US" smtClean="0"/>
              <a:t>‹#›</a:t>
            </a:fld>
            <a:endParaRPr lang="en-US"/>
          </a:p>
        </p:txBody>
      </p:sp>
      <p:sp>
        <p:nvSpPr>
          <p:cNvPr id="5" name="Date Placeholder 4"/>
          <p:cNvSpPr>
            <a:spLocks noGrp="1"/>
          </p:cNvSpPr>
          <p:nvPr>
            <p:ph type="dt" sz="half" idx="10"/>
          </p:nvPr>
        </p:nvSpPr>
        <p:spPr/>
        <p:txBody>
          <a:bodyPr/>
          <a:lstStyle/>
          <a:p>
            <a:fld id="{71BAD3DD-E573-48C1-950E-7CD0F8FC29CD}" type="datetimeFigureOut">
              <a:rPr lang="en-US" smtClean="0"/>
              <a:t>8/6/2019</a:t>
            </a:fld>
            <a:endParaRPr lang="en-US"/>
          </a:p>
        </p:txBody>
      </p:sp>
    </p:spTree>
    <p:extLst>
      <p:ext uri="{BB962C8B-B14F-4D97-AF65-F5344CB8AC3E}">
        <p14:creationId xmlns:p14="http://schemas.microsoft.com/office/powerpoint/2010/main" val="259288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BAD3DD-E573-48C1-950E-7CD0F8FC29CD}" type="datetimeFigureOut">
              <a:rPr lang="en-US" smtClean="0"/>
              <a:t>8/6/2019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285F86-CC96-44EC-A19F-8F339AC87670}" type="slidenum">
              <a:rPr lang="en-US" smtClean="0"/>
              <a:t>‹#›</a:t>
            </a:fld>
            <a:endParaRPr lang="en-US"/>
          </a:p>
        </p:txBody>
      </p:sp>
    </p:spTree>
    <p:extLst>
      <p:ext uri="{BB962C8B-B14F-4D97-AF65-F5344CB8AC3E}">
        <p14:creationId xmlns:p14="http://schemas.microsoft.com/office/powerpoint/2010/main" val="1938137654"/>
      </p:ext>
    </p:extLst>
  </p:cSld>
  <p:clrMap bg1="lt1" tx1="dk1" bg2="lt2" tx2="dk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F226-0018-4447-BF17-16526AD1CC18}"/>
              </a:ext>
            </a:extLst>
          </p:cNvPr>
          <p:cNvSpPr>
            <a:spLocks noGrp="1"/>
          </p:cNvSpPr>
          <p:nvPr>
            <p:ph type="ctrTitle"/>
          </p:nvPr>
        </p:nvSpPr>
        <p:spPr>
          <a:xfrm>
            <a:off x="879108" y="1952624"/>
            <a:ext cx="9489383" cy="2098211"/>
          </a:xfrm>
        </p:spPr>
        <p:txBody>
          <a:bodyPr>
            <a:noAutofit/>
          </a:bodyPr>
          <a:lstStyle/>
          <a:p>
            <a:r>
              <a:rPr lang="en-US" sz="3600" b="1" dirty="0"/>
              <a:t>Credit Payment Default Analysis</a:t>
            </a:r>
          </a:p>
        </p:txBody>
      </p:sp>
    </p:spTree>
    <p:extLst>
      <p:ext uri="{BB962C8B-B14F-4D97-AF65-F5344CB8AC3E}">
        <p14:creationId xmlns:p14="http://schemas.microsoft.com/office/powerpoint/2010/main" val="40644643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31" name="Straight Connector 30">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69794C-2932-4AB9-96E1-E7FB2A0A0A53}"/>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dirty="0">
                <a:solidFill>
                  <a:schemeClr val="accent1">
                    <a:lumMod val="75000"/>
                  </a:schemeClr>
                </a:solidFill>
              </a:rPr>
              <a:t>Business Objective</a:t>
            </a:r>
          </a:p>
        </p:txBody>
      </p:sp>
      <p:sp>
        <p:nvSpPr>
          <p:cNvPr id="41" name="Rectangle 40">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3">
            <a:extLst>
              <a:ext uri="{FF2B5EF4-FFF2-40B4-BE49-F238E27FC236}">
                <a16:creationId xmlns:a16="http://schemas.microsoft.com/office/drawing/2014/main" id="{A1F8B375-514C-4696-ABAF-CE1074841DDE}"/>
              </a:ext>
            </a:extLst>
          </p:cNvPr>
          <p:cNvGraphicFramePr/>
          <p:nvPr>
            <p:extLst>
              <p:ext uri="{D42A27DB-BD31-4B8C-83A1-F6EECF244321}">
                <p14:modId xmlns:p14="http://schemas.microsoft.com/office/powerpoint/2010/main" val="4192254557"/>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82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794C-2932-4AB9-96E1-E7FB2A0A0A53}"/>
              </a:ext>
            </a:extLst>
          </p:cNvPr>
          <p:cNvSpPr>
            <a:spLocks noGrp="1"/>
          </p:cNvSpPr>
          <p:nvPr>
            <p:ph type="title"/>
          </p:nvPr>
        </p:nvSpPr>
        <p:spPr>
          <a:xfrm>
            <a:off x="1010194" y="609600"/>
            <a:ext cx="8919976" cy="801189"/>
          </a:xfrm>
        </p:spPr>
        <p:txBody>
          <a:bodyPr vert="horz" lIns="91440" tIns="45720" rIns="91440" bIns="45720" rtlCol="0" anchor="t">
            <a:normAutofit/>
          </a:bodyPr>
          <a:lstStyle/>
          <a:p>
            <a:r>
              <a:rPr lang="en-US" dirty="0"/>
              <a:t>Analysis Plan</a:t>
            </a:r>
          </a:p>
        </p:txBody>
      </p:sp>
      <p:sp>
        <p:nvSpPr>
          <p:cNvPr id="21" name="Content Placeholder 3">
            <a:extLst>
              <a:ext uri="{FF2B5EF4-FFF2-40B4-BE49-F238E27FC236}">
                <a16:creationId xmlns:a16="http://schemas.microsoft.com/office/drawing/2014/main" id="{E75FC1A2-472B-4ED9-B51C-F1BA1D3F24E5}"/>
              </a:ext>
            </a:extLst>
          </p:cNvPr>
          <p:cNvSpPr txBox="1">
            <a:spLocks/>
          </p:cNvSpPr>
          <p:nvPr/>
        </p:nvSpPr>
        <p:spPr>
          <a:xfrm>
            <a:off x="792480" y="3969915"/>
            <a:ext cx="8839200" cy="254051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Three classification algorithms will be evaluated to determine the appropriate model.</a:t>
            </a:r>
          </a:p>
          <a:p>
            <a:pPr lvl="1"/>
            <a:r>
              <a:rPr lang="en-US" dirty="0"/>
              <a:t>Random Forest</a:t>
            </a:r>
          </a:p>
          <a:p>
            <a:pPr lvl="1"/>
            <a:r>
              <a:rPr lang="en-US" dirty="0"/>
              <a:t>Support Vector Machine</a:t>
            </a:r>
          </a:p>
          <a:p>
            <a:pPr lvl="1"/>
            <a:r>
              <a:rPr lang="en-US" dirty="0"/>
              <a:t>Decision Tree</a:t>
            </a:r>
          </a:p>
          <a:p>
            <a:r>
              <a:rPr lang="en-US" dirty="0"/>
              <a:t>The chosen model with then be used for make predictions. </a:t>
            </a:r>
          </a:p>
          <a:p>
            <a:r>
              <a:rPr lang="en-US" dirty="0"/>
              <a:t>Accuracy and Precision will be used to measure the model performance.</a:t>
            </a:r>
          </a:p>
          <a:p>
            <a:pPr marL="0" indent="0">
              <a:buNone/>
            </a:pPr>
            <a:endParaRPr lang="en-US" dirty="0"/>
          </a:p>
        </p:txBody>
      </p:sp>
      <p:sp>
        <p:nvSpPr>
          <p:cNvPr id="3" name="Rectangle 2">
            <a:extLst>
              <a:ext uri="{FF2B5EF4-FFF2-40B4-BE49-F238E27FC236}">
                <a16:creationId xmlns:a16="http://schemas.microsoft.com/office/drawing/2014/main" id="{1FB98B53-FAF4-4D6E-9199-79FAFC91B252}"/>
              </a:ext>
            </a:extLst>
          </p:cNvPr>
          <p:cNvSpPr/>
          <p:nvPr/>
        </p:nvSpPr>
        <p:spPr>
          <a:xfrm>
            <a:off x="1132114" y="1410789"/>
            <a:ext cx="1219200"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Raw  </a:t>
            </a:r>
            <a:r>
              <a:rPr lang="en-US" sz="1600" dirty="0" err="1"/>
              <a:t>CreditOne</a:t>
            </a:r>
            <a:r>
              <a:rPr lang="en-US" sz="1600" dirty="0"/>
              <a:t> Dataset</a:t>
            </a:r>
          </a:p>
        </p:txBody>
      </p:sp>
      <p:sp>
        <p:nvSpPr>
          <p:cNvPr id="5" name="Rectangle 4">
            <a:extLst>
              <a:ext uri="{FF2B5EF4-FFF2-40B4-BE49-F238E27FC236}">
                <a16:creationId xmlns:a16="http://schemas.microsoft.com/office/drawing/2014/main" id="{69BD7DD2-5B1D-4CAA-9EC2-225188DB33D0}"/>
              </a:ext>
            </a:extLst>
          </p:cNvPr>
          <p:cNvSpPr/>
          <p:nvPr/>
        </p:nvSpPr>
        <p:spPr>
          <a:xfrm>
            <a:off x="2947851" y="1410789"/>
            <a:ext cx="1219200"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Pre-Processing </a:t>
            </a:r>
          </a:p>
        </p:txBody>
      </p:sp>
      <p:sp>
        <p:nvSpPr>
          <p:cNvPr id="6" name="Rectangle 5">
            <a:extLst>
              <a:ext uri="{FF2B5EF4-FFF2-40B4-BE49-F238E27FC236}">
                <a16:creationId xmlns:a16="http://schemas.microsoft.com/office/drawing/2014/main" id="{E3274529-910D-47A0-8765-A20EA6BCC0D4}"/>
              </a:ext>
            </a:extLst>
          </p:cNvPr>
          <p:cNvSpPr/>
          <p:nvPr/>
        </p:nvSpPr>
        <p:spPr>
          <a:xfrm>
            <a:off x="4763588" y="1410789"/>
            <a:ext cx="1088572"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EDA</a:t>
            </a:r>
          </a:p>
        </p:txBody>
      </p:sp>
      <p:sp>
        <p:nvSpPr>
          <p:cNvPr id="7" name="Rectangle 6">
            <a:extLst>
              <a:ext uri="{FF2B5EF4-FFF2-40B4-BE49-F238E27FC236}">
                <a16:creationId xmlns:a16="http://schemas.microsoft.com/office/drawing/2014/main" id="{D3097F75-D913-45E5-879B-7C60F7C32750}"/>
              </a:ext>
            </a:extLst>
          </p:cNvPr>
          <p:cNvSpPr/>
          <p:nvPr/>
        </p:nvSpPr>
        <p:spPr>
          <a:xfrm>
            <a:off x="6448697" y="1410789"/>
            <a:ext cx="1288868"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a:t>
            </a:r>
          </a:p>
        </p:txBody>
      </p:sp>
      <p:sp>
        <p:nvSpPr>
          <p:cNvPr id="8" name="Rectangle 7">
            <a:extLst>
              <a:ext uri="{FF2B5EF4-FFF2-40B4-BE49-F238E27FC236}">
                <a16:creationId xmlns:a16="http://schemas.microsoft.com/office/drawing/2014/main" id="{F795E953-385A-40CA-8F3C-0E5BB3407CAC}"/>
              </a:ext>
            </a:extLst>
          </p:cNvPr>
          <p:cNvSpPr/>
          <p:nvPr/>
        </p:nvSpPr>
        <p:spPr>
          <a:xfrm>
            <a:off x="5708468" y="2699658"/>
            <a:ext cx="1288868"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Building &amp; Selecting Model</a:t>
            </a:r>
          </a:p>
        </p:txBody>
      </p:sp>
      <p:sp>
        <p:nvSpPr>
          <p:cNvPr id="10" name="Rectangle 9">
            <a:extLst>
              <a:ext uri="{FF2B5EF4-FFF2-40B4-BE49-F238E27FC236}">
                <a16:creationId xmlns:a16="http://schemas.microsoft.com/office/drawing/2014/main" id="{49233E16-302A-4D1F-9F32-7EC276D1AED4}"/>
              </a:ext>
            </a:extLst>
          </p:cNvPr>
          <p:cNvSpPr/>
          <p:nvPr/>
        </p:nvSpPr>
        <p:spPr>
          <a:xfrm>
            <a:off x="3775166" y="2690352"/>
            <a:ext cx="1288868"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Make Predictions &amp; Evaluate Results</a:t>
            </a:r>
          </a:p>
        </p:txBody>
      </p:sp>
      <p:sp>
        <p:nvSpPr>
          <p:cNvPr id="11" name="Rectangle 10">
            <a:extLst>
              <a:ext uri="{FF2B5EF4-FFF2-40B4-BE49-F238E27FC236}">
                <a16:creationId xmlns:a16="http://schemas.microsoft.com/office/drawing/2014/main" id="{B980CB62-D1DE-4AEC-932F-42F0886F255A}"/>
              </a:ext>
            </a:extLst>
          </p:cNvPr>
          <p:cNvSpPr/>
          <p:nvPr/>
        </p:nvSpPr>
        <p:spPr>
          <a:xfrm>
            <a:off x="1741714" y="2699658"/>
            <a:ext cx="1288868"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Generate Report</a:t>
            </a:r>
          </a:p>
        </p:txBody>
      </p:sp>
      <p:cxnSp>
        <p:nvCxnSpPr>
          <p:cNvPr id="12" name="Straight Arrow Connector 11">
            <a:extLst>
              <a:ext uri="{FF2B5EF4-FFF2-40B4-BE49-F238E27FC236}">
                <a16:creationId xmlns:a16="http://schemas.microsoft.com/office/drawing/2014/main" id="{DAB5F4BE-8ACA-4638-BC0F-19308FE80BD5}"/>
              </a:ext>
            </a:extLst>
          </p:cNvPr>
          <p:cNvCxnSpPr>
            <a:stCxn id="3" idx="3"/>
            <a:endCxn id="5" idx="1"/>
          </p:cNvCxnSpPr>
          <p:nvPr/>
        </p:nvCxnSpPr>
        <p:spPr>
          <a:xfrm>
            <a:off x="2351314" y="1898469"/>
            <a:ext cx="59653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EF4B72F-DD13-4F71-8798-3DEF20B9878D}"/>
              </a:ext>
            </a:extLst>
          </p:cNvPr>
          <p:cNvCxnSpPr/>
          <p:nvPr/>
        </p:nvCxnSpPr>
        <p:spPr>
          <a:xfrm>
            <a:off x="4167051" y="1898469"/>
            <a:ext cx="59653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6C07EAB-0C18-42D1-BC50-8F18105C85C4}"/>
              </a:ext>
            </a:extLst>
          </p:cNvPr>
          <p:cNvCxnSpPr/>
          <p:nvPr/>
        </p:nvCxnSpPr>
        <p:spPr>
          <a:xfrm>
            <a:off x="5852160" y="1898469"/>
            <a:ext cx="59653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66C5662-A35F-4816-87FA-AB2B3530ACF5}"/>
              </a:ext>
            </a:extLst>
          </p:cNvPr>
          <p:cNvCxnSpPr>
            <a:cxnSpLocks/>
            <a:endCxn id="8" idx="0"/>
          </p:cNvCxnSpPr>
          <p:nvPr/>
        </p:nvCxnSpPr>
        <p:spPr>
          <a:xfrm flipH="1">
            <a:off x="6352902" y="2386149"/>
            <a:ext cx="492035" cy="3135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ED8C22B-77AA-4334-A2A2-9A464D3E4EFB}"/>
              </a:ext>
            </a:extLst>
          </p:cNvPr>
          <p:cNvCxnSpPr>
            <a:cxnSpLocks/>
          </p:cNvCxnSpPr>
          <p:nvPr/>
        </p:nvCxnSpPr>
        <p:spPr>
          <a:xfrm flipH="1">
            <a:off x="5064034" y="3178032"/>
            <a:ext cx="59000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93340CF-AA82-4880-9C9D-3068AD80A599}"/>
              </a:ext>
            </a:extLst>
          </p:cNvPr>
          <p:cNvCxnSpPr>
            <a:cxnSpLocks/>
            <a:stCxn id="10" idx="1"/>
            <a:endCxn id="11" idx="3"/>
          </p:cNvCxnSpPr>
          <p:nvPr/>
        </p:nvCxnSpPr>
        <p:spPr>
          <a:xfrm flipH="1">
            <a:off x="3030582" y="3178032"/>
            <a:ext cx="744584" cy="93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CDFD207-D9C9-4005-8EA9-E4897F610D27}"/>
              </a:ext>
            </a:extLst>
          </p:cNvPr>
          <p:cNvCxnSpPr>
            <a:cxnSpLocks/>
          </p:cNvCxnSpPr>
          <p:nvPr/>
        </p:nvCxnSpPr>
        <p:spPr>
          <a:xfrm flipV="1">
            <a:off x="6598919" y="2369278"/>
            <a:ext cx="494213" cy="311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86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0EB-F48E-4D53-884B-224C1E0024B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7F440BD-F24B-41AE-BF0C-9EE5953D7DEB}"/>
              </a:ext>
            </a:extLst>
          </p:cNvPr>
          <p:cNvSpPr>
            <a:spLocks noGrp="1"/>
          </p:cNvSpPr>
          <p:nvPr>
            <p:ph sz="half" idx="1"/>
          </p:nvPr>
        </p:nvSpPr>
        <p:spPr>
          <a:xfrm>
            <a:off x="677334" y="1270000"/>
            <a:ext cx="9067558" cy="5257800"/>
          </a:xfrm>
        </p:spPr>
        <p:txBody>
          <a:bodyPr>
            <a:noAutofit/>
          </a:bodyPr>
          <a:lstStyle/>
          <a:p>
            <a:pPr marL="57150" indent="0">
              <a:buNone/>
            </a:pPr>
            <a:r>
              <a:rPr lang="en-US" sz="1200" dirty="0">
                <a:solidFill>
                  <a:schemeClr val="tx1"/>
                </a:solidFill>
              </a:rPr>
              <a:t>This study reviewed the literature and used the following 23 variables as explanatory variables:</a:t>
            </a:r>
          </a:p>
          <a:p>
            <a:r>
              <a:rPr lang="en-US" sz="1200" dirty="0">
                <a:solidFill>
                  <a:schemeClr val="tx1"/>
                </a:solidFill>
              </a:rPr>
              <a:t>X1: Amount of the given credit (NT dollar) - it includes both the individual consumer credit and his/her family (supplementary) credit.</a:t>
            </a:r>
          </a:p>
          <a:p>
            <a:r>
              <a:rPr lang="en-US" sz="1200" dirty="0">
                <a:solidFill>
                  <a:schemeClr val="tx1"/>
                </a:solidFill>
              </a:rPr>
              <a:t>X2: Gender - 1 = male; 2 = female</a:t>
            </a:r>
          </a:p>
          <a:p>
            <a:r>
              <a:rPr lang="en-US" sz="1200" dirty="0">
                <a:solidFill>
                  <a:schemeClr val="tx1"/>
                </a:solidFill>
              </a:rPr>
              <a:t>X3: Education - 1 = graduate school; 2 = university; 3 = high school; 0, 4, 5, 6 = others</a:t>
            </a:r>
          </a:p>
          <a:p>
            <a:r>
              <a:rPr lang="en-US" sz="1200" dirty="0">
                <a:solidFill>
                  <a:schemeClr val="tx1"/>
                </a:solidFill>
              </a:rPr>
              <a:t>X4: Marital status - 1 = married; 2 = single; 3 = divorce; 0=others</a:t>
            </a:r>
          </a:p>
          <a:p>
            <a:r>
              <a:rPr lang="en-US" sz="1200" dirty="0">
                <a:solidFill>
                  <a:schemeClr val="tx1"/>
                </a:solidFill>
              </a:rPr>
              <a:t>X5: Age</a:t>
            </a:r>
          </a:p>
          <a:p>
            <a:r>
              <a:rPr lang="en-US" sz="1200" dirty="0">
                <a:solidFill>
                  <a:schemeClr val="tx1"/>
                </a:solidFill>
              </a:rPr>
              <a:t>X6-X11: History of past payment from April to September 2005 (in reverse chronological order)</a:t>
            </a:r>
          </a:p>
          <a:p>
            <a:pPr lvl="1"/>
            <a:r>
              <a:rPr lang="en-US" sz="1100" dirty="0">
                <a:solidFill>
                  <a:schemeClr val="tx1"/>
                </a:solidFill>
              </a:rPr>
              <a:t>-2: No consumption; </a:t>
            </a:r>
          </a:p>
          <a:p>
            <a:pPr lvl="1"/>
            <a:r>
              <a:rPr lang="en-US" sz="1100" dirty="0">
                <a:solidFill>
                  <a:schemeClr val="tx1"/>
                </a:solidFill>
              </a:rPr>
              <a:t>-1: Paid in full;</a:t>
            </a:r>
          </a:p>
          <a:p>
            <a:pPr lvl="1"/>
            <a:r>
              <a:rPr lang="en-US" sz="1100" dirty="0">
                <a:solidFill>
                  <a:schemeClr val="tx1"/>
                </a:solidFill>
              </a:rPr>
              <a:t>0: The use of revolving credit; </a:t>
            </a:r>
          </a:p>
          <a:p>
            <a:pPr lvl="1"/>
            <a:r>
              <a:rPr lang="en-US" sz="1100" dirty="0">
                <a:solidFill>
                  <a:schemeClr val="tx1"/>
                </a:solidFill>
              </a:rPr>
              <a:t>1-9 = payment delay for the corresponding number of months.</a:t>
            </a:r>
          </a:p>
          <a:p>
            <a:r>
              <a:rPr lang="en-US" sz="1200" dirty="0">
                <a:solidFill>
                  <a:schemeClr val="tx1"/>
                </a:solidFill>
              </a:rPr>
              <a:t>X12-X17: Amount of bill statement (NT dollar) from April to September 2005 (in reverse chronological order)</a:t>
            </a:r>
          </a:p>
          <a:p>
            <a:r>
              <a:rPr lang="en-US" sz="1200" dirty="0">
                <a:solidFill>
                  <a:schemeClr val="tx1"/>
                </a:solidFill>
              </a:rPr>
              <a:t>X18-X23: Amount of previous payment (NT dollar) from April to September 2005 (in reverse chronological order)</a:t>
            </a:r>
          </a:p>
          <a:p>
            <a:pPr marL="57150" indent="0">
              <a:buNone/>
            </a:pPr>
            <a:endParaRPr lang="en-US" sz="400" dirty="0">
              <a:solidFill>
                <a:schemeClr val="tx1"/>
              </a:solidFill>
            </a:endParaRPr>
          </a:p>
          <a:p>
            <a:pPr marL="57150" indent="0">
              <a:buNone/>
            </a:pPr>
            <a:r>
              <a:rPr lang="en-US" sz="1200" dirty="0">
                <a:solidFill>
                  <a:schemeClr val="tx1"/>
                </a:solidFill>
              </a:rPr>
              <a:t>This research employed a binary variable, default payment (Yes = 1, No = 0), as the response variable. From the perspective of risk management, the result of predictive accuracy of the estimated probability of default will be more valuable than the binary result of classification - credible or not credible clients. </a:t>
            </a:r>
          </a:p>
        </p:txBody>
      </p:sp>
    </p:spTree>
    <p:extLst>
      <p:ext uri="{BB962C8B-B14F-4D97-AF65-F5344CB8AC3E}">
        <p14:creationId xmlns:p14="http://schemas.microsoft.com/office/powerpoint/2010/main" val="350922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0EB-F48E-4D53-884B-224C1E0024B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7F440BD-F24B-41AE-BF0C-9EE5953D7DEB}"/>
              </a:ext>
            </a:extLst>
          </p:cNvPr>
          <p:cNvSpPr>
            <a:spLocks noGrp="1"/>
          </p:cNvSpPr>
          <p:nvPr>
            <p:ph sz="half" idx="1"/>
          </p:nvPr>
        </p:nvSpPr>
        <p:spPr>
          <a:xfrm>
            <a:off x="677334" y="1270000"/>
            <a:ext cx="9067558" cy="5257800"/>
          </a:xfrm>
        </p:spPr>
        <p:txBody>
          <a:bodyPr>
            <a:noAutofit/>
          </a:bodyPr>
          <a:lstStyle/>
          <a:p>
            <a:r>
              <a:rPr lang="en-US" sz="1400" dirty="0">
                <a:solidFill>
                  <a:schemeClr val="tx1"/>
                </a:solidFill>
              </a:rPr>
              <a:t>X1: Amount of the given credit (NT dollar) - Divide data into the following groups:</a:t>
            </a:r>
          </a:p>
          <a:p>
            <a:pPr lvl="1"/>
            <a:r>
              <a:rPr lang="en-US" sz="1100" dirty="0">
                <a:solidFill>
                  <a:schemeClr val="tx1"/>
                </a:solidFill>
              </a:rPr>
              <a:t>0: &lt;100k</a:t>
            </a:r>
          </a:p>
          <a:p>
            <a:pPr lvl="1"/>
            <a:r>
              <a:rPr lang="en-US" sz="1100" dirty="0">
                <a:solidFill>
                  <a:schemeClr val="tx1"/>
                </a:solidFill>
              </a:rPr>
              <a:t>1: 100k-190k</a:t>
            </a:r>
          </a:p>
          <a:p>
            <a:pPr lvl="1"/>
            <a:r>
              <a:rPr lang="en-US" sz="1100" dirty="0">
                <a:solidFill>
                  <a:schemeClr val="tx1"/>
                </a:solidFill>
              </a:rPr>
              <a:t>2: 200k-290k</a:t>
            </a:r>
          </a:p>
          <a:p>
            <a:pPr lvl="1"/>
            <a:r>
              <a:rPr lang="en-US" sz="1100" dirty="0">
                <a:solidFill>
                  <a:schemeClr val="tx1"/>
                </a:solidFill>
              </a:rPr>
              <a:t>3: 300k-190k</a:t>
            </a:r>
          </a:p>
          <a:p>
            <a:pPr lvl="1"/>
            <a:r>
              <a:rPr lang="en-US" sz="1100" dirty="0">
                <a:solidFill>
                  <a:schemeClr val="tx1"/>
                </a:solidFill>
              </a:rPr>
              <a:t>4: 400k+</a:t>
            </a:r>
          </a:p>
          <a:p>
            <a:r>
              <a:rPr lang="en-US" sz="1400" dirty="0">
                <a:solidFill>
                  <a:schemeClr val="tx1"/>
                </a:solidFill>
              </a:rPr>
              <a:t>X3: Education – Combine 0, 4, 5, 6 into one group (group 0) for others</a:t>
            </a:r>
          </a:p>
          <a:p>
            <a:r>
              <a:rPr lang="en-US" sz="1400" dirty="0">
                <a:solidFill>
                  <a:schemeClr val="tx1"/>
                </a:solidFill>
              </a:rPr>
              <a:t>X5: Age – divide age into the following groups:</a:t>
            </a:r>
          </a:p>
          <a:p>
            <a:pPr lvl="1"/>
            <a:r>
              <a:rPr lang="en-US" sz="1100" dirty="0">
                <a:solidFill>
                  <a:schemeClr val="tx1"/>
                </a:solidFill>
              </a:rPr>
              <a:t>0: &lt;30</a:t>
            </a:r>
          </a:p>
          <a:p>
            <a:pPr lvl="1"/>
            <a:r>
              <a:rPr lang="en-US" sz="1100" dirty="0">
                <a:solidFill>
                  <a:schemeClr val="tx1"/>
                </a:solidFill>
              </a:rPr>
              <a:t>1: 30-39</a:t>
            </a:r>
          </a:p>
          <a:p>
            <a:pPr lvl="1"/>
            <a:r>
              <a:rPr lang="en-US" sz="1100" dirty="0">
                <a:solidFill>
                  <a:schemeClr val="tx1"/>
                </a:solidFill>
              </a:rPr>
              <a:t>2: 40-49</a:t>
            </a:r>
          </a:p>
          <a:p>
            <a:pPr lvl="1"/>
            <a:r>
              <a:rPr lang="en-US" sz="1100" dirty="0">
                <a:solidFill>
                  <a:schemeClr val="tx1"/>
                </a:solidFill>
              </a:rPr>
              <a:t>3: 50+</a:t>
            </a:r>
          </a:p>
        </p:txBody>
      </p:sp>
    </p:spTree>
    <p:extLst>
      <p:ext uri="{BB962C8B-B14F-4D97-AF65-F5344CB8AC3E}">
        <p14:creationId xmlns:p14="http://schemas.microsoft.com/office/powerpoint/2010/main" val="134786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FF4CE55-074C-45F7-8B47-9EA922C09F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1B693FD7-9DFC-424A-B2BF-67C37B10C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D22611FC-7703-4A83-B7A2-96A0CA9DEA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EC590B4F-359C-4E37-8EC7-4E1401F8D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09C4704D-63DD-4634-B7DD-0CD060607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74C30B2-37CB-4938-8275-E2C723DDA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089D3B44-1A86-4F96-BCE6-1480A3FC0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5C9D5AB1-8613-4E4B-8493-677604271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5B2B28BF-0C37-4FBE-B7C0-C89DB65D1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788870B6-EDFC-4E72-88F2-3173E23C7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A79CCB63-9913-45AA-AC08-8B58C562F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0ADAC0-6996-4487-AF0D-D2BB54A50737}"/>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Preliminary Data Review - Demographic</a:t>
            </a:r>
          </a:p>
        </p:txBody>
      </p:sp>
      <p:sp>
        <p:nvSpPr>
          <p:cNvPr id="4" name="Content Placeholder 3">
            <a:extLst>
              <a:ext uri="{FF2B5EF4-FFF2-40B4-BE49-F238E27FC236}">
                <a16:creationId xmlns:a16="http://schemas.microsoft.com/office/drawing/2014/main" id="{F4750EC3-B3E4-4D39-A4F6-2317EB53B900}"/>
              </a:ext>
            </a:extLst>
          </p:cNvPr>
          <p:cNvSpPr>
            <a:spLocks noGrp="1"/>
          </p:cNvSpPr>
          <p:nvPr>
            <p:ph sz="half" idx="2"/>
          </p:nvPr>
        </p:nvSpPr>
        <p:spPr>
          <a:xfrm>
            <a:off x="6329365" y="1741026"/>
            <a:ext cx="2944638" cy="3880773"/>
          </a:xfrm>
        </p:spPr>
        <p:txBody>
          <a:bodyPr vert="horz" lIns="91440" tIns="45720" rIns="91440" bIns="45720" rtlCol="0">
            <a:normAutofit/>
          </a:bodyPr>
          <a:lstStyle/>
          <a:p>
            <a:r>
              <a:rPr lang="en-US" sz="1600" dirty="0"/>
              <a:t>60% of the customers are female</a:t>
            </a:r>
          </a:p>
          <a:p>
            <a:r>
              <a:rPr lang="en-US" sz="1600" dirty="0"/>
              <a:t>More than half of the customers are single. 45% are married.</a:t>
            </a:r>
          </a:p>
          <a:p>
            <a:r>
              <a:rPr lang="en-US" sz="1600" dirty="0"/>
              <a:t>70% of the customers are between the age of 20 &amp; 40.</a:t>
            </a:r>
          </a:p>
          <a:p>
            <a:r>
              <a:rPr lang="en-US" sz="1600" dirty="0"/>
              <a:t>Less than 20% of the customers have less than university education.</a:t>
            </a:r>
          </a:p>
        </p:txBody>
      </p:sp>
      <p:pic>
        <p:nvPicPr>
          <p:cNvPr id="28" name="Picture 27">
            <a:extLst>
              <a:ext uri="{FF2B5EF4-FFF2-40B4-BE49-F238E27FC236}">
                <a16:creationId xmlns:a16="http://schemas.microsoft.com/office/drawing/2014/main" id="{CE93B0BD-D40F-406A-A86C-BFBC28DD7F78}"/>
              </a:ext>
            </a:extLst>
          </p:cNvPr>
          <p:cNvPicPr>
            <a:picLocks noChangeAspect="1"/>
          </p:cNvPicPr>
          <p:nvPr/>
        </p:nvPicPr>
        <p:blipFill>
          <a:blip r:embed="rId2"/>
          <a:stretch>
            <a:fillRect/>
          </a:stretch>
        </p:blipFill>
        <p:spPr>
          <a:xfrm>
            <a:off x="681163" y="1466570"/>
            <a:ext cx="2379608" cy="2208558"/>
          </a:xfrm>
          <a:prstGeom prst="rect">
            <a:avLst/>
          </a:prstGeom>
        </p:spPr>
      </p:pic>
      <p:pic>
        <p:nvPicPr>
          <p:cNvPr id="33" name="Picture 32">
            <a:extLst>
              <a:ext uri="{FF2B5EF4-FFF2-40B4-BE49-F238E27FC236}">
                <a16:creationId xmlns:a16="http://schemas.microsoft.com/office/drawing/2014/main" id="{4B1C233B-21A1-4B09-9864-6552C00B0899}"/>
              </a:ext>
            </a:extLst>
          </p:cNvPr>
          <p:cNvPicPr>
            <a:picLocks noChangeAspect="1"/>
          </p:cNvPicPr>
          <p:nvPr/>
        </p:nvPicPr>
        <p:blipFill>
          <a:blip r:embed="rId3"/>
          <a:stretch>
            <a:fillRect/>
          </a:stretch>
        </p:blipFill>
        <p:spPr>
          <a:xfrm>
            <a:off x="3271872" y="1466570"/>
            <a:ext cx="2379608" cy="2206187"/>
          </a:xfrm>
          <a:prstGeom prst="rect">
            <a:avLst/>
          </a:prstGeom>
        </p:spPr>
      </p:pic>
      <p:pic>
        <p:nvPicPr>
          <p:cNvPr id="34" name="Picture 33">
            <a:extLst>
              <a:ext uri="{FF2B5EF4-FFF2-40B4-BE49-F238E27FC236}">
                <a16:creationId xmlns:a16="http://schemas.microsoft.com/office/drawing/2014/main" id="{5A417B0B-57BE-4CBB-B3E2-FECF363C558B}"/>
              </a:ext>
            </a:extLst>
          </p:cNvPr>
          <p:cNvPicPr>
            <a:picLocks noChangeAspect="1"/>
          </p:cNvPicPr>
          <p:nvPr/>
        </p:nvPicPr>
        <p:blipFill>
          <a:blip r:embed="rId4"/>
          <a:stretch>
            <a:fillRect/>
          </a:stretch>
        </p:blipFill>
        <p:spPr>
          <a:xfrm>
            <a:off x="677334" y="3972959"/>
            <a:ext cx="2383437" cy="2230463"/>
          </a:xfrm>
          <a:prstGeom prst="rect">
            <a:avLst/>
          </a:prstGeom>
        </p:spPr>
      </p:pic>
      <p:pic>
        <p:nvPicPr>
          <p:cNvPr id="46" name="Picture 45">
            <a:extLst>
              <a:ext uri="{FF2B5EF4-FFF2-40B4-BE49-F238E27FC236}">
                <a16:creationId xmlns:a16="http://schemas.microsoft.com/office/drawing/2014/main" id="{D5FA4093-D2AD-49BD-8A93-6CB1A8C3A84A}"/>
              </a:ext>
            </a:extLst>
          </p:cNvPr>
          <p:cNvPicPr>
            <a:picLocks noChangeAspect="1"/>
          </p:cNvPicPr>
          <p:nvPr/>
        </p:nvPicPr>
        <p:blipFill>
          <a:blip r:embed="rId5"/>
          <a:stretch>
            <a:fillRect/>
          </a:stretch>
        </p:blipFill>
        <p:spPr>
          <a:xfrm>
            <a:off x="3258697" y="3971373"/>
            <a:ext cx="2303903" cy="2230463"/>
          </a:xfrm>
          <a:prstGeom prst="rect">
            <a:avLst/>
          </a:prstGeom>
        </p:spPr>
      </p:pic>
    </p:spTree>
    <p:extLst>
      <p:ext uri="{BB962C8B-B14F-4D97-AF65-F5344CB8AC3E}">
        <p14:creationId xmlns:p14="http://schemas.microsoft.com/office/powerpoint/2010/main" val="226546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DAC0-6996-4487-AF0D-D2BB54A50737}"/>
              </a:ext>
            </a:extLst>
          </p:cNvPr>
          <p:cNvSpPr>
            <a:spLocks noGrp="1"/>
          </p:cNvSpPr>
          <p:nvPr>
            <p:ph type="title"/>
          </p:nvPr>
        </p:nvSpPr>
        <p:spPr>
          <a:xfrm>
            <a:off x="677334" y="609600"/>
            <a:ext cx="8596668" cy="895349"/>
          </a:xfrm>
        </p:spPr>
        <p:txBody>
          <a:bodyPr/>
          <a:lstStyle/>
          <a:p>
            <a:r>
              <a:rPr lang="en-US" dirty="0"/>
              <a:t>Preliminary Data Review</a:t>
            </a:r>
          </a:p>
        </p:txBody>
      </p:sp>
      <p:sp>
        <p:nvSpPr>
          <p:cNvPr id="4" name="Content Placeholder 3">
            <a:extLst>
              <a:ext uri="{FF2B5EF4-FFF2-40B4-BE49-F238E27FC236}">
                <a16:creationId xmlns:a16="http://schemas.microsoft.com/office/drawing/2014/main" id="{F4750EC3-B3E4-4D39-A4F6-2317EB53B900}"/>
              </a:ext>
            </a:extLst>
          </p:cNvPr>
          <p:cNvSpPr>
            <a:spLocks noGrp="1"/>
          </p:cNvSpPr>
          <p:nvPr>
            <p:ph sz="half" idx="2"/>
          </p:nvPr>
        </p:nvSpPr>
        <p:spPr>
          <a:xfrm>
            <a:off x="677334" y="5019676"/>
            <a:ext cx="8596668" cy="1109175"/>
          </a:xfrm>
        </p:spPr>
        <p:txBody>
          <a:bodyPr>
            <a:normAutofit fontScale="92500" lnSpcReduction="20000"/>
          </a:bodyPr>
          <a:lstStyle/>
          <a:p>
            <a:r>
              <a:rPr lang="en-US" dirty="0"/>
              <a:t>More than 60% of the customers have credit limit &lt;200k NT dollars.</a:t>
            </a:r>
          </a:p>
          <a:p>
            <a:r>
              <a:rPr lang="en-US" dirty="0"/>
              <a:t>In September, almost half of the customers used revolving credit, 12% of the customers delayed payment for one month. 9% of the customers delayed payment for 2 months. 1.5% of the customers delayed payment for more than 2 months.</a:t>
            </a:r>
          </a:p>
        </p:txBody>
      </p:sp>
      <p:pic>
        <p:nvPicPr>
          <p:cNvPr id="10" name="Picture 9">
            <a:extLst>
              <a:ext uri="{FF2B5EF4-FFF2-40B4-BE49-F238E27FC236}">
                <a16:creationId xmlns:a16="http://schemas.microsoft.com/office/drawing/2014/main" id="{4F0AA3F8-628F-40FD-A190-39E97B4A7840}"/>
              </a:ext>
            </a:extLst>
          </p:cNvPr>
          <p:cNvPicPr>
            <a:picLocks noChangeAspect="1"/>
          </p:cNvPicPr>
          <p:nvPr/>
        </p:nvPicPr>
        <p:blipFill>
          <a:blip r:embed="rId2"/>
          <a:stretch>
            <a:fillRect/>
          </a:stretch>
        </p:blipFill>
        <p:spPr>
          <a:xfrm>
            <a:off x="677334" y="1355399"/>
            <a:ext cx="5675841" cy="3576788"/>
          </a:xfrm>
          <a:prstGeom prst="rect">
            <a:avLst/>
          </a:prstGeom>
        </p:spPr>
      </p:pic>
      <p:pic>
        <p:nvPicPr>
          <p:cNvPr id="11" name="Picture 10">
            <a:extLst>
              <a:ext uri="{FF2B5EF4-FFF2-40B4-BE49-F238E27FC236}">
                <a16:creationId xmlns:a16="http://schemas.microsoft.com/office/drawing/2014/main" id="{5E11D1EE-36FC-48BD-9164-70C1251D6E8D}"/>
              </a:ext>
            </a:extLst>
          </p:cNvPr>
          <p:cNvPicPr>
            <a:picLocks noChangeAspect="1"/>
          </p:cNvPicPr>
          <p:nvPr/>
        </p:nvPicPr>
        <p:blipFill>
          <a:blip r:embed="rId3"/>
          <a:stretch>
            <a:fillRect/>
          </a:stretch>
        </p:blipFill>
        <p:spPr>
          <a:xfrm>
            <a:off x="6690587" y="1723302"/>
            <a:ext cx="3554276" cy="2840982"/>
          </a:xfrm>
          <a:prstGeom prst="rect">
            <a:avLst/>
          </a:prstGeom>
        </p:spPr>
      </p:pic>
    </p:spTree>
    <p:extLst>
      <p:ext uri="{BB962C8B-B14F-4D97-AF65-F5344CB8AC3E}">
        <p14:creationId xmlns:p14="http://schemas.microsoft.com/office/powerpoint/2010/main" val="173979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356F361-DB9C-4716-8572-8E67E9AB4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E6FF2CA3-6D93-438A-AA13-5844C345F8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D6C7FF8-C6AA-493F-BF62-FC52DE2770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15DAE39-2187-4AA8-8703-0F2B3BCFE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D0826C5-89FD-49A0-9E8F-19DA04FE6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E0557FD-5B6C-4875-9EA4-18DAD6258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55C096D6-25B6-418D-8FFF-894AC5FB6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4480C8B4-C2F4-427B-B03E-ABF3C9AF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E767DA1E-BBBF-419C-8E95-8393DA0F7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D88EF27D-D851-4A85-942B-DC69237C8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808DF878-FD48-4C53-8A3A-4636F450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0ADAC0-6996-4487-AF0D-D2BB54A50737}"/>
              </a:ext>
            </a:extLst>
          </p:cNvPr>
          <p:cNvSpPr>
            <a:spLocks noGrp="1"/>
          </p:cNvSpPr>
          <p:nvPr>
            <p:ph type="title"/>
          </p:nvPr>
        </p:nvSpPr>
        <p:spPr>
          <a:xfrm>
            <a:off x="677330" y="609600"/>
            <a:ext cx="2930518" cy="1320800"/>
          </a:xfrm>
        </p:spPr>
        <p:txBody>
          <a:bodyPr vert="horz" lIns="91440" tIns="45720" rIns="91440" bIns="45720" rtlCol="0" anchor="ctr">
            <a:normAutofit/>
          </a:bodyPr>
          <a:lstStyle/>
          <a:p>
            <a:pPr>
              <a:lnSpc>
                <a:spcPct val="90000"/>
              </a:lnSpc>
            </a:pPr>
            <a:r>
              <a:rPr lang="en-US" sz="2800" dirty="0"/>
              <a:t>September Payment Review</a:t>
            </a:r>
          </a:p>
        </p:txBody>
      </p:sp>
      <p:sp>
        <p:nvSpPr>
          <p:cNvPr id="4" name="Content Placeholder 3">
            <a:extLst>
              <a:ext uri="{FF2B5EF4-FFF2-40B4-BE49-F238E27FC236}">
                <a16:creationId xmlns:a16="http://schemas.microsoft.com/office/drawing/2014/main" id="{F4750EC3-B3E4-4D39-A4F6-2317EB53B900}"/>
              </a:ext>
            </a:extLst>
          </p:cNvPr>
          <p:cNvSpPr>
            <a:spLocks noGrp="1"/>
          </p:cNvSpPr>
          <p:nvPr>
            <p:ph sz="half" idx="2"/>
          </p:nvPr>
        </p:nvSpPr>
        <p:spPr>
          <a:xfrm>
            <a:off x="671361" y="1685925"/>
            <a:ext cx="3024339" cy="4355437"/>
          </a:xfrm>
        </p:spPr>
        <p:txBody>
          <a:bodyPr vert="horz" lIns="91440" tIns="45720" rIns="91440" bIns="45720" rtlCol="0">
            <a:normAutofit/>
          </a:bodyPr>
          <a:lstStyle/>
          <a:p>
            <a:r>
              <a:rPr lang="en-US" dirty="0"/>
              <a:t>&lt;30 and 30-39 age groups have the highest percentage in September for using revolving credit.</a:t>
            </a:r>
          </a:p>
          <a:p>
            <a:r>
              <a:rPr lang="en-US" dirty="0"/>
              <a:t>30-39 age group has the highest percentage in paying the payment in full or having no consumption.</a:t>
            </a:r>
          </a:p>
          <a:p>
            <a:r>
              <a:rPr lang="en-US" dirty="0"/>
              <a:t>Single customers have the highest percentage in using revolving credit.</a:t>
            </a:r>
          </a:p>
        </p:txBody>
      </p:sp>
      <p:pic>
        <p:nvPicPr>
          <p:cNvPr id="11" name="Picture 10">
            <a:extLst>
              <a:ext uri="{FF2B5EF4-FFF2-40B4-BE49-F238E27FC236}">
                <a16:creationId xmlns:a16="http://schemas.microsoft.com/office/drawing/2014/main" id="{95B15F30-C355-47C3-BC37-34BFC24071B7}"/>
              </a:ext>
            </a:extLst>
          </p:cNvPr>
          <p:cNvPicPr>
            <a:picLocks noChangeAspect="1"/>
          </p:cNvPicPr>
          <p:nvPr/>
        </p:nvPicPr>
        <p:blipFill>
          <a:blip r:embed="rId2"/>
          <a:stretch>
            <a:fillRect/>
          </a:stretch>
        </p:blipFill>
        <p:spPr>
          <a:xfrm>
            <a:off x="4400633" y="609600"/>
            <a:ext cx="4328569" cy="2601747"/>
          </a:xfrm>
          <a:prstGeom prst="rect">
            <a:avLst/>
          </a:prstGeom>
        </p:spPr>
      </p:pic>
      <p:pic>
        <p:nvPicPr>
          <p:cNvPr id="8" name="Picture 7">
            <a:extLst>
              <a:ext uri="{FF2B5EF4-FFF2-40B4-BE49-F238E27FC236}">
                <a16:creationId xmlns:a16="http://schemas.microsoft.com/office/drawing/2014/main" id="{5FBDF63B-2C57-4F10-9491-51DF66521666}"/>
              </a:ext>
            </a:extLst>
          </p:cNvPr>
          <p:cNvPicPr>
            <a:picLocks noChangeAspect="1"/>
          </p:cNvPicPr>
          <p:nvPr/>
        </p:nvPicPr>
        <p:blipFill>
          <a:blip r:embed="rId3"/>
          <a:stretch>
            <a:fillRect/>
          </a:stretch>
        </p:blipFill>
        <p:spPr>
          <a:xfrm>
            <a:off x="4400140" y="3439020"/>
            <a:ext cx="4329557" cy="2602341"/>
          </a:xfrm>
          <a:prstGeom prst="rect">
            <a:avLst/>
          </a:prstGeom>
        </p:spPr>
      </p:pic>
    </p:spTree>
    <p:extLst>
      <p:ext uri="{BB962C8B-B14F-4D97-AF65-F5344CB8AC3E}">
        <p14:creationId xmlns:p14="http://schemas.microsoft.com/office/powerpoint/2010/main" val="366889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DAC0-6996-4487-AF0D-D2BB54A50737}"/>
              </a:ext>
            </a:extLst>
          </p:cNvPr>
          <p:cNvSpPr>
            <a:spLocks noGrp="1"/>
          </p:cNvSpPr>
          <p:nvPr>
            <p:ph type="title"/>
          </p:nvPr>
        </p:nvSpPr>
        <p:spPr>
          <a:xfrm>
            <a:off x="677334" y="609600"/>
            <a:ext cx="8596668" cy="895349"/>
          </a:xfrm>
        </p:spPr>
        <p:txBody>
          <a:bodyPr/>
          <a:lstStyle/>
          <a:p>
            <a:r>
              <a:rPr lang="en-US" dirty="0"/>
              <a:t>September Payment Review</a:t>
            </a:r>
          </a:p>
        </p:txBody>
      </p:sp>
      <p:sp>
        <p:nvSpPr>
          <p:cNvPr id="4" name="Content Placeholder 3">
            <a:extLst>
              <a:ext uri="{FF2B5EF4-FFF2-40B4-BE49-F238E27FC236}">
                <a16:creationId xmlns:a16="http://schemas.microsoft.com/office/drawing/2014/main" id="{F4750EC3-B3E4-4D39-A4F6-2317EB53B900}"/>
              </a:ext>
            </a:extLst>
          </p:cNvPr>
          <p:cNvSpPr>
            <a:spLocks noGrp="1"/>
          </p:cNvSpPr>
          <p:nvPr>
            <p:ph sz="half" idx="2"/>
          </p:nvPr>
        </p:nvSpPr>
        <p:spPr>
          <a:xfrm>
            <a:off x="790586" y="4571685"/>
            <a:ext cx="9153514" cy="1469678"/>
          </a:xfrm>
        </p:spPr>
        <p:txBody>
          <a:bodyPr>
            <a:normAutofit fontScale="92500" lnSpcReduction="10000"/>
          </a:bodyPr>
          <a:lstStyle/>
          <a:p>
            <a:r>
              <a:rPr lang="en-US" dirty="0"/>
              <a:t>Customers with &lt;100k credit leads in using revolving credit and delay payments.</a:t>
            </a:r>
          </a:p>
          <a:p>
            <a:r>
              <a:rPr lang="en-US" dirty="0"/>
              <a:t>Customers with 100k-290k credit leads in no consumption and payment in full.</a:t>
            </a:r>
          </a:p>
          <a:p>
            <a:r>
              <a:rPr lang="en-US" dirty="0"/>
              <a:t>Customers with university education leads in using revolving credit and delay payments.</a:t>
            </a:r>
          </a:p>
          <a:p>
            <a:r>
              <a:rPr lang="en-US" dirty="0"/>
              <a:t>Customers with graduate education leads in no consumption and payment in full.</a:t>
            </a:r>
          </a:p>
        </p:txBody>
      </p:sp>
      <p:pic>
        <p:nvPicPr>
          <p:cNvPr id="6" name="Picture 5">
            <a:extLst>
              <a:ext uri="{FF2B5EF4-FFF2-40B4-BE49-F238E27FC236}">
                <a16:creationId xmlns:a16="http://schemas.microsoft.com/office/drawing/2014/main" id="{F2FC927C-8815-452A-8EC3-972442F27A22}"/>
              </a:ext>
            </a:extLst>
          </p:cNvPr>
          <p:cNvPicPr>
            <a:picLocks noChangeAspect="1"/>
          </p:cNvPicPr>
          <p:nvPr/>
        </p:nvPicPr>
        <p:blipFill>
          <a:blip r:embed="rId2"/>
          <a:stretch>
            <a:fillRect/>
          </a:stretch>
        </p:blipFill>
        <p:spPr>
          <a:xfrm>
            <a:off x="5719591" y="1530302"/>
            <a:ext cx="4584589" cy="2755631"/>
          </a:xfrm>
          <a:prstGeom prst="rect">
            <a:avLst/>
          </a:prstGeom>
        </p:spPr>
      </p:pic>
      <p:pic>
        <p:nvPicPr>
          <p:cNvPr id="7" name="Picture 6">
            <a:extLst>
              <a:ext uri="{FF2B5EF4-FFF2-40B4-BE49-F238E27FC236}">
                <a16:creationId xmlns:a16="http://schemas.microsoft.com/office/drawing/2014/main" id="{BBA630F6-1058-4C55-BB8F-01EE738EDF37}"/>
              </a:ext>
            </a:extLst>
          </p:cNvPr>
          <p:cNvPicPr>
            <a:picLocks noChangeAspect="1"/>
          </p:cNvPicPr>
          <p:nvPr/>
        </p:nvPicPr>
        <p:blipFill>
          <a:blip r:embed="rId3"/>
          <a:stretch>
            <a:fillRect/>
          </a:stretch>
        </p:blipFill>
        <p:spPr>
          <a:xfrm>
            <a:off x="677334" y="1530302"/>
            <a:ext cx="4584589" cy="2755631"/>
          </a:xfrm>
          <a:prstGeom prst="rect">
            <a:avLst/>
          </a:prstGeom>
        </p:spPr>
      </p:pic>
    </p:spTree>
    <p:extLst>
      <p:ext uri="{BB962C8B-B14F-4D97-AF65-F5344CB8AC3E}">
        <p14:creationId xmlns:p14="http://schemas.microsoft.com/office/powerpoint/2010/main" val="19855035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94</TotalTime>
  <Words>735</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Credit Payment Default Analysis</vt:lpstr>
      <vt:lpstr>Business Objective</vt:lpstr>
      <vt:lpstr>Analysis Plan</vt:lpstr>
      <vt:lpstr>Data</vt:lpstr>
      <vt:lpstr>Data Pre-processing</vt:lpstr>
      <vt:lpstr>Preliminary Data Review - Demographic</vt:lpstr>
      <vt:lpstr>Preliminary Data Review</vt:lpstr>
      <vt:lpstr>September Payment Review</vt:lpstr>
      <vt:lpstr>September Payment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Repayment Default Analysis</dc:title>
  <dc:creator>Annie Huang</dc:creator>
  <cp:lastModifiedBy>Annie Huang</cp:lastModifiedBy>
  <cp:revision>10</cp:revision>
  <dcterms:created xsi:type="dcterms:W3CDTF">2019-08-06T18:05:06Z</dcterms:created>
  <dcterms:modified xsi:type="dcterms:W3CDTF">2019-08-06T19:39:22Z</dcterms:modified>
</cp:coreProperties>
</file>