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handoutMasterIdLst>
    <p:handoutMasterId r:id="rId18"/>
  </p:handoutMasterIdLst>
  <p:sldIdLst>
    <p:sldId id="436" r:id="rId5"/>
    <p:sldId id="437" r:id="rId6"/>
    <p:sldId id="438" r:id="rId7"/>
    <p:sldId id="440" r:id="rId8"/>
    <p:sldId id="441" r:id="rId9"/>
    <p:sldId id="448" r:id="rId10"/>
    <p:sldId id="442" r:id="rId11"/>
    <p:sldId id="443" r:id="rId12"/>
    <p:sldId id="450" r:id="rId13"/>
    <p:sldId id="451" r:id="rId14"/>
    <p:sldId id="452" r:id="rId15"/>
    <p:sldId id="43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66" d="100"/>
          <a:sy n="66" d="100"/>
        </p:scale>
        <p:origin x="668" y="40"/>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5/29/2024</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5/29/2024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4965589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10464164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199377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40302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64133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773552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xmlns=""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xmlns=""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xmlns=""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xmlns=""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xmlns=""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xmlns=""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xmlns=""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xmlns=""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xmlns=""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xmlns=""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10C35C-5361-BD30-EB79-01BD72158B57}"/>
              </a:ext>
              <a:ext uri="{C183D7F6-B498-43B3-948B-1728B52AA6E4}">
                <adec:decorative xmlns:adec="http://schemas.microsoft.com/office/drawing/2017/decorative" xmlns=""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26">
            <a:extLst>
              <a:ext uri="{FF2B5EF4-FFF2-40B4-BE49-F238E27FC236}">
                <a16:creationId xmlns:a16="http://schemas.microsoft.com/office/drawing/2014/main" id="{948A7171-32A3-1CAC-DDFD-7C44DDAF06EA}"/>
              </a:ext>
              <a:ext uri="{C183D7F6-B498-43B3-948B-1728B52AA6E4}">
                <adec:decorative xmlns:adec="http://schemas.microsoft.com/office/drawing/2017/decorative" xmlns=""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47">
            <a:extLst>
              <a:ext uri="{FF2B5EF4-FFF2-40B4-BE49-F238E27FC236}">
                <a16:creationId xmlns:a16="http://schemas.microsoft.com/office/drawing/2014/main" id="{06FD5EAC-FAC4-CDB4-6AB8-809E940F0780}"/>
              </a:ext>
              <a:ext uri="{C183D7F6-B498-43B3-948B-1728B52AA6E4}">
                <adec:decorative xmlns:adec="http://schemas.microsoft.com/office/drawing/2017/decorative" xmlns="" val="1"/>
              </a:ext>
            </a:extLst>
          </p:cNvPr>
          <p:cNvSpPr/>
          <p:nvPr userDrawn="1"/>
        </p:nvSpPr>
        <p:spPr>
          <a:xfrm>
            <a:off x="8991644"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itle 9">
            <a:extLst>
              <a:ext uri="{FF2B5EF4-FFF2-40B4-BE49-F238E27FC236}">
                <a16:creationId xmlns:a16="http://schemas.microsoft.com/office/drawing/2014/main" id="{6DA13352-25BC-FD28-A34C-DD204D5BF178}"/>
              </a:ext>
            </a:extLst>
          </p:cNvPr>
          <p:cNvSpPr>
            <a:spLocks noGrp="1"/>
          </p:cNvSpPr>
          <p:nvPr>
            <p:ph type="title" hasCustomPrompt="1"/>
          </p:nvPr>
        </p:nvSpPr>
        <p:spPr>
          <a:xfrm>
            <a:off x="1381748" y="246183"/>
            <a:ext cx="9525000" cy="1919521"/>
          </a:xfrm>
        </p:spPr>
        <p:txBody>
          <a:bodyPr>
            <a:normAutofit/>
          </a:bodyPr>
          <a:lstStyle>
            <a:lvl1pPr>
              <a:defRPr sz="3600">
                <a:solidFill>
                  <a:schemeClr val="accent2">
                    <a:lumMod val="75000"/>
                  </a:schemeClr>
                </a:solidFill>
              </a:defRPr>
            </a:lvl1pPr>
          </a:lstStyle>
          <a:p>
            <a:r>
              <a:rPr lang="en-US" dirty="0"/>
              <a:t>Click to add title</a:t>
            </a:r>
          </a:p>
        </p:txBody>
      </p:sp>
      <p:sp>
        <p:nvSpPr>
          <p:cNvPr id="12" name="Content Placeholder 11">
            <a:extLst>
              <a:ext uri="{FF2B5EF4-FFF2-40B4-BE49-F238E27FC236}">
                <a16:creationId xmlns:a16="http://schemas.microsoft.com/office/drawing/2014/main" id="{034108AC-4ED2-99E6-0212-0AC0802C553A}"/>
              </a:ext>
            </a:extLst>
          </p:cNvPr>
          <p:cNvSpPr>
            <a:spLocks noGrp="1"/>
          </p:cNvSpPr>
          <p:nvPr>
            <p:ph sz="quarter" idx="10" hasCustomPrompt="1"/>
          </p:nvPr>
        </p:nvSpPr>
        <p:spPr>
          <a:xfrm>
            <a:off x="1371600" y="2274033"/>
            <a:ext cx="9525000" cy="3317875"/>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22593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3">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6590-E6B3-B91C-752E-88256804F19D}"/>
              </a:ext>
              <a:ext uri="{C183D7F6-B498-43B3-948B-1728B52AA6E4}">
                <adec:decorative xmlns:adec="http://schemas.microsoft.com/office/drawing/2017/decorative" xmlns=""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6">
            <a:extLst>
              <a:ext uri="{FF2B5EF4-FFF2-40B4-BE49-F238E27FC236}">
                <a16:creationId xmlns:a16="http://schemas.microsoft.com/office/drawing/2014/main" id="{3A11B3D3-2DE9-50B1-D34F-653D46693293}"/>
              </a:ext>
              <a:ext uri="{C183D7F6-B498-43B3-948B-1728B52AA6E4}">
                <adec:decorative xmlns:adec="http://schemas.microsoft.com/office/drawing/2017/decorative" xmlns="" val="1"/>
              </a:ext>
            </a:extLst>
          </p:cNvPr>
          <p:cNvSpPr/>
          <p:nvPr userDrawn="1"/>
        </p:nvSpPr>
        <p:spPr>
          <a:xfrm>
            <a:off x="8981493" y="365768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7">
            <a:extLst>
              <a:ext uri="{FF2B5EF4-FFF2-40B4-BE49-F238E27FC236}">
                <a16:creationId xmlns:a16="http://schemas.microsoft.com/office/drawing/2014/main" id="{5EEBEB28-1DE8-01FC-1208-CE71F445D835}"/>
              </a:ext>
              <a:ext uri="{C183D7F6-B498-43B3-948B-1728B52AA6E4}">
                <adec:decorative xmlns:adec="http://schemas.microsoft.com/office/drawing/2017/decorative" xmlns=""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1">
            <a:extLst>
              <a:ext uri="{FF2B5EF4-FFF2-40B4-BE49-F238E27FC236}">
                <a16:creationId xmlns:a16="http://schemas.microsoft.com/office/drawing/2014/main" id="{836BB78A-11DB-CCF3-7F2E-C0243B40951E}"/>
              </a:ext>
              <a:ext uri="{C183D7F6-B498-43B3-948B-1728B52AA6E4}">
                <adec:decorative xmlns:adec="http://schemas.microsoft.com/office/drawing/2017/decorative" xmlns=""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00220F55-A7D0-A330-0E21-94E0D5ECA856}"/>
              </a:ext>
            </a:extLst>
          </p:cNvPr>
          <p:cNvSpPr>
            <a:spLocks noGrp="1"/>
          </p:cNvSpPr>
          <p:nvPr>
            <p:ph type="title" hasCustomPrompt="1"/>
          </p:nvPr>
        </p:nvSpPr>
        <p:spPr>
          <a:xfrm>
            <a:off x="1750734" y="835269"/>
            <a:ext cx="8690533" cy="2821183"/>
          </a:xfrm>
        </p:spPr>
        <p:txBody>
          <a:bodyPr anchor="b">
            <a:normAutofit/>
          </a:bodyPr>
          <a:lstStyle>
            <a:lvl1pPr algn="ctr">
              <a:defRPr sz="3600">
                <a:solidFill>
                  <a:schemeClr val="bg2"/>
                </a:solidFill>
              </a:defRPr>
            </a:lvl1pPr>
          </a:lstStyle>
          <a:p>
            <a:r>
              <a:rPr lang="en-US" dirty="0"/>
              <a:t>Click to add title</a:t>
            </a:r>
          </a:p>
        </p:txBody>
      </p:sp>
      <p:sp>
        <p:nvSpPr>
          <p:cNvPr id="11" name="Content Placeholder 10">
            <a:extLst>
              <a:ext uri="{FF2B5EF4-FFF2-40B4-BE49-F238E27FC236}">
                <a16:creationId xmlns:a16="http://schemas.microsoft.com/office/drawing/2014/main" id="{560B5AC1-38AD-9D8D-25F1-F8E10DE48AD7}"/>
              </a:ext>
            </a:extLst>
          </p:cNvPr>
          <p:cNvSpPr>
            <a:spLocks noGrp="1"/>
          </p:cNvSpPr>
          <p:nvPr>
            <p:ph sz="quarter" idx="10" hasCustomPrompt="1"/>
          </p:nvPr>
        </p:nvSpPr>
        <p:spPr>
          <a:xfrm>
            <a:off x="1745739" y="3858233"/>
            <a:ext cx="8700522" cy="1953481"/>
          </a:xfrm>
        </p:spPr>
        <p:txBody>
          <a:bodyPr>
            <a:normAutofit/>
          </a:bodyPr>
          <a:lstStyle>
            <a:lvl1pPr marL="0" indent="0" algn="ctr">
              <a:buNone/>
              <a:defRPr sz="1800">
                <a:solidFill>
                  <a:schemeClr val="bg2"/>
                </a:solidFill>
              </a:defRPr>
            </a:lvl1pPr>
            <a:lvl2pPr marL="457200" indent="0" algn="ctr">
              <a:buNone/>
              <a:defRPr sz="1600">
                <a:solidFill>
                  <a:schemeClr val="bg2"/>
                </a:solidFill>
              </a:defRPr>
            </a:lvl2pPr>
            <a:lvl3pPr marL="914400" indent="0" algn="ctr">
              <a:buNone/>
              <a:defRPr sz="1400">
                <a:solidFill>
                  <a:schemeClr val="bg2"/>
                </a:solidFill>
              </a:defRPr>
            </a:lvl3pPr>
            <a:lvl4pPr marL="1371600" indent="0" algn="ctr">
              <a:buNone/>
              <a:defRPr sz="1200">
                <a:solidFill>
                  <a:schemeClr val="bg2"/>
                </a:solidFill>
              </a:defRPr>
            </a:lvl4pPr>
            <a:lvl5pPr marL="1828800" indent="0" algn="ctr">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72196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xmlns=""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xmlns=""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xmlns=""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xmlns=""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xmlns=""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xmlns=""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xmlns=""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xmlns=""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xmlns=""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xmlns=""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8" r:id="rId15"/>
    <p:sldLayoutId id="2147483729" r:id="rId16"/>
    <p:sldLayoutId id="2147483730" r:id="rId17"/>
    <p:sldLayoutId id="2147483731" r:id="rId18"/>
    <p:sldLayoutId id="2147483736" r:id="rId19"/>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p:txBody>
          <a:bodyPr>
            <a:normAutofit/>
          </a:bodyPr>
          <a:lstStyle/>
          <a:p>
            <a:r>
              <a:rPr lang="en-US" sz="5400" dirty="0"/>
              <a:t>Student Record Management System</a:t>
            </a:r>
            <a:r>
              <a:rPr lang="en-US" dirty="0"/>
              <a:t/>
            </a:r>
            <a:br>
              <a:rPr lang="en-US" dirty="0"/>
            </a:br>
            <a:r>
              <a:rPr lang="en-US" dirty="0"/>
              <a:t/>
            </a:r>
            <a:br>
              <a:rPr lang="en-US" dirty="0"/>
            </a:br>
            <a:r>
              <a:rPr lang="en-US" dirty="0"/>
              <a:t/>
            </a:r>
            <a:br>
              <a:rPr lang="en-US" dirty="0"/>
            </a:br>
            <a:r>
              <a:rPr lang="en-US" sz="2800" dirty="0"/>
              <a:t>Presented by:</a:t>
            </a:r>
            <a:br>
              <a:rPr lang="en-US" sz="2800" dirty="0"/>
            </a:br>
            <a:r>
              <a:rPr lang="en-US" sz="2800" dirty="0"/>
              <a:t>                                 </a:t>
            </a:r>
            <a:r>
              <a:rPr lang="en-US" sz="2400" dirty="0"/>
              <a:t>Hassaan Rasool  03-135221-012</a:t>
            </a:r>
            <a:br>
              <a:rPr lang="en-US" sz="2400" dirty="0"/>
            </a:br>
            <a:r>
              <a:rPr lang="en-US" sz="2400" dirty="0"/>
              <a:t>                                        Mian Mansoor    03-134222-069</a:t>
            </a:r>
            <a:endParaRPr lang="en-US"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Tree>
    <p:extLst>
      <p:ext uri="{BB962C8B-B14F-4D97-AF65-F5344CB8AC3E}">
        <p14:creationId xmlns:p14="http://schemas.microsoft.com/office/powerpoint/2010/main" val="344104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Functions used in the code: </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1474543" y="1698729"/>
            <a:ext cx="3347782" cy="5006340"/>
          </a:xfrm>
        </p:spPr>
        <p:txBody>
          <a:bodyPr>
            <a:normAutofit/>
          </a:bodyPr>
          <a:lstStyle/>
          <a:p>
            <a:r>
              <a:rPr lang="en-US" sz="2000" dirty="0"/>
              <a:t>Result</a:t>
            </a:r>
          </a:p>
          <a:p>
            <a:pPr marL="0" indent="0">
              <a:buNone/>
            </a:pPr>
            <a:endParaRPr lang="en-US" sz="2000" dirty="0"/>
          </a:p>
          <a:p>
            <a:pPr marL="0" indent="0">
              <a:buNone/>
            </a:pPr>
            <a:endParaRPr lang="en-US" sz="2000" dirty="0"/>
          </a:p>
          <a:p>
            <a:pPr marL="0" indent="0">
              <a:buNone/>
            </a:pPr>
            <a:endParaRPr lang="en-US" sz="2000" dirty="0"/>
          </a:p>
          <a:p>
            <a:r>
              <a:rPr lang="en-US" sz="2000" dirty="0"/>
              <a:t>Challan</a:t>
            </a:r>
          </a:p>
          <a:p>
            <a:endParaRPr lang="en-US" sz="2000" dirty="0"/>
          </a:p>
          <a:p>
            <a:pPr marL="0" indent="0">
              <a:buNone/>
            </a:pPr>
            <a:endParaRPr lang="en-US" sz="2000" dirty="0"/>
          </a:p>
          <a:p>
            <a:pPr marL="0" indent="0">
              <a:buNone/>
            </a:pPr>
            <a:endParaRPr lang="en-US" sz="2000" dirty="0"/>
          </a:p>
          <a:p>
            <a:r>
              <a:rPr lang="en-US" sz="2000" dirty="0"/>
              <a:t>Login</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4925269" y="1611631"/>
            <a:ext cx="6036544" cy="5006340"/>
          </a:xfrm>
        </p:spPr>
        <p:txBody>
          <a:bodyPr>
            <a:normAutofit/>
          </a:bodyPr>
          <a:lstStyle/>
          <a:p>
            <a:r>
              <a:rPr lang="en-US" sz="2000" b="1" dirty="0"/>
              <a:t>Records and updates the exam results for a student and searches for the student by enrollment number and prompts for exam scores, updating the student's record accordingly.</a:t>
            </a:r>
          </a:p>
          <a:p>
            <a:endParaRPr lang="en-US" sz="2000" b="1" dirty="0"/>
          </a:p>
          <a:p>
            <a:r>
              <a:rPr lang="en-US" sz="2000" b="1" dirty="0"/>
              <a:t>Generates a fee challan for a student and searches for the student by enrollment number, prompts for fee details, and generates a formatted fee challan.</a:t>
            </a:r>
          </a:p>
          <a:p>
            <a:endParaRPr lang="en-US" sz="2000" b="1" dirty="0"/>
          </a:p>
          <a:p>
            <a:r>
              <a:rPr lang="en-US" sz="2000" b="1" dirty="0"/>
              <a:t>Handles user authentication and prompts the user for a username and password, validating them against predefined credentials.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2905372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Functions used in the code: </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1474543" y="1698729"/>
            <a:ext cx="3347782" cy="5006340"/>
          </a:xfrm>
        </p:spPr>
        <p:txBody>
          <a:bodyPr>
            <a:normAutofit/>
          </a:bodyPr>
          <a:lstStyle/>
          <a:p>
            <a:r>
              <a:rPr lang="en-US" sz="2000" dirty="0"/>
              <a:t>Modify</a:t>
            </a:r>
          </a:p>
          <a:p>
            <a:pPr marL="0" indent="0">
              <a:buNone/>
            </a:pPr>
            <a:endParaRPr lang="en-US" sz="2000" dirty="0"/>
          </a:p>
          <a:p>
            <a:pPr marL="0" indent="0">
              <a:buNone/>
            </a:pPr>
            <a:endParaRPr lang="en-US" sz="2000" dirty="0"/>
          </a:p>
          <a:p>
            <a:pPr marL="0" indent="0">
              <a:buNone/>
            </a:pPr>
            <a:endParaRPr lang="en-US" sz="2000" dirty="0"/>
          </a:p>
          <a:p>
            <a:r>
              <a:rPr lang="en-US" sz="2000" dirty="0"/>
              <a:t>Main</a:t>
            </a:r>
          </a:p>
          <a:p>
            <a:endParaRPr lang="en-US" sz="2000" dirty="0"/>
          </a:p>
          <a:p>
            <a:pPr marL="0" indent="0">
              <a:buNone/>
            </a:pPr>
            <a:endParaRPr lang="en-US" sz="2000" dirty="0"/>
          </a:p>
          <a:p>
            <a:pPr marL="0" indent="0">
              <a:buNone/>
            </a:pPr>
            <a:endParaRPr lang="en-US" sz="2000" dirty="0"/>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4925269" y="1611631"/>
            <a:ext cx="6036544" cy="5006340"/>
          </a:xfrm>
        </p:spPr>
        <p:txBody>
          <a:bodyPr>
            <a:normAutofit/>
          </a:bodyPr>
          <a:lstStyle/>
          <a:p>
            <a:r>
              <a:rPr lang="en-US" sz="2000" b="1" dirty="0"/>
              <a:t>Modifies an existing student record and searches for the student by enrollment number and updates the student's details based on user input.</a:t>
            </a:r>
          </a:p>
          <a:p>
            <a:endParaRPr lang="en-US" sz="2000" b="1" dirty="0"/>
          </a:p>
          <a:p>
            <a:endParaRPr lang="en-US" sz="2000" b="1" dirty="0"/>
          </a:p>
          <a:p>
            <a:r>
              <a:rPr lang="en-US" sz="2000" b="1" dirty="0"/>
              <a:t>Serves as the entry point of the program and handles the main menu and calls various functions based on user input to perform operations such as adding, searching, deleting, displaying, updating records, and generating fee challans.</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2275295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1371597" y="1088211"/>
            <a:ext cx="9818373" cy="4896019"/>
          </a:xfrm>
        </p:spPr>
        <p:txBody>
          <a:bodyPr>
            <a:normAutofit/>
          </a:bodyPr>
          <a:lstStyle/>
          <a:p>
            <a:pPr algn="ctr"/>
            <a:r>
              <a:rPr lang="en-US" sz="6000" dirty="0"/>
              <a:t>Thank you</a:t>
            </a:r>
          </a:p>
        </p:txBody>
      </p:sp>
      <p:sp>
        <p:nvSpPr>
          <p:cNvPr id="3" name="Content Placeholder 2">
            <a:extLst>
              <a:ext uri="{FF2B5EF4-FFF2-40B4-BE49-F238E27FC236}">
                <a16:creationId xmlns:a16="http://schemas.microsoft.com/office/drawing/2014/main" id="{30F12652-8B4D-ABE9-A49A-7F946AF32E20}"/>
              </a:ext>
            </a:extLst>
          </p:cNvPr>
          <p:cNvSpPr>
            <a:spLocks noGrp="1"/>
          </p:cNvSpPr>
          <p:nvPr>
            <p:ph sz="quarter" idx="10"/>
          </p:nvPr>
        </p:nvSpPr>
        <p:spPr>
          <a:xfrm flipH="1">
            <a:off x="13578522" y="562430"/>
            <a:ext cx="45719" cy="45719"/>
          </a:xfrm>
        </p:spPr>
        <p:txBody>
          <a:bodyPr>
            <a:normAutofit fontScale="25000" lnSpcReduction="20000"/>
          </a:bodyPr>
          <a:lstStyle/>
          <a:p>
            <a:endParaRPr lang="en-US" dirty="0"/>
          </a:p>
        </p:txBody>
      </p:sp>
    </p:spTree>
    <p:extLst>
      <p:ext uri="{BB962C8B-B14F-4D97-AF65-F5344CB8AC3E}">
        <p14:creationId xmlns:p14="http://schemas.microsoft.com/office/powerpoint/2010/main" val="2280806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a:xfrm>
            <a:off x="876300" y="1455536"/>
            <a:ext cx="3710355" cy="3445297"/>
          </a:xfrm>
        </p:spPr>
        <p:txBody>
          <a:bodyPr/>
          <a:lstStyle/>
          <a:p>
            <a:r>
              <a:rPr lang="en-US" sz="4000" dirty="0"/>
              <a:t>Introduction</a:t>
            </a:r>
            <a:endParaRPr lang="en-US" dirty="0"/>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4743450" y="474345"/>
            <a:ext cx="7291755" cy="5909310"/>
          </a:xfrm>
        </p:spPr>
        <p:txBody>
          <a:bodyPr>
            <a:normAutofit/>
          </a:bodyPr>
          <a:lstStyle/>
          <a:p>
            <a:r>
              <a:rPr lang="en-US" sz="2400" dirty="0"/>
              <a:t>The success of any organization depends on how quickly and accurately it can access information and how precisely operations are performed to manage data effectively. </a:t>
            </a:r>
          </a:p>
          <a:p>
            <a:r>
              <a:rPr lang="en-US" sz="2400" dirty="0"/>
              <a:t>This project aims to build a student record management system that stores and manages student records efficiently. The system is developed using the Visual Studio programming tool, which is known for its user-friendly interface.</a:t>
            </a: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194308" y="1424353"/>
            <a:ext cx="5750171" cy="4009292"/>
          </a:xfrm>
        </p:spPr>
        <p:txBody>
          <a:bodyPr>
            <a:normAutofit fontScale="90000"/>
          </a:bodyPr>
          <a:lstStyle/>
          <a:p>
            <a:r>
              <a:rPr lang="en-US" dirty="0"/>
              <a:t>Purpose:</a:t>
            </a:r>
            <a:br>
              <a:rPr lang="en-US" dirty="0"/>
            </a:br>
            <a:r>
              <a:rPr lang="en-US" dirty="0"/>
              <a:t/>
            </a:r>
            <a:br>
              <a:rPr lang="en-US" dirty="0"/>
            </a:br>
            <a:r>
              <a:rPr lang="en-US" sz="2700" dirty="0">
                <a:latin typeface="+mn-lt"/>
                <a:ea typeface="+mn-ea"/>
                <a:cs typeface="+mn-cs"/>
              </a:rPr>
              <a:t>The primary purpose of this student record management system is to reduce the time spent by the administration in finding specific student records among a large volume of data. By providing a streamlined and efficient method for storing, retrieving, and managing student records, the system aims to enhance the overall service quality offered to users, ensuring that the information is precise, consistent, and readily accessible.</a:t>
            </a: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pic>
        <p:nvPicPr>
          <p:cNvPr id="3" name="Picture 2">
            <a:extLst>
              <a:ext uri="{FF2B5EF4-FFF2-40B4-BE49-F238E27FC236}">
                <a16:creationId xmlns:a16="http://schemas.microsoft.com/office/drawing/2014/main" id="{9AA174B4-C6F9-7167-03EA-FB373C550A30}"/>
              </a:ext>
            </a:extLst>
          </p:cNvPr>
          <p:cNvPicPr>
            <a:picLocks noChangeAspect="1"/>
          </p:cNvPicPr>
          <p:nvPr/>
        </p:nvPicPr>
        <p:blipFill>
          <a:blip r:embed="rId4"/>
          <a:stretch>
            <a:fillRect/>
          </a:stretch>
        </p:blipFill>
        <p:spPr>
          <a:xfrm>
            <a:off x="6096001" y="0"/>
            <a:ext cx="6096000" cy="6857999"/>
          </a:xfrm>
          <a:prstGeom prst="rect">
            <a:avLst/>
          </a:prstGeom>
        </p:spPr>
      </p:pic>
    </p:spTree>
    <p:extLst>
      <p:ext uri="{BB962C8B-B14F-4D97-AF65-F5344CB8AC3E}">
        <p14:creationId xmlns:p14="http://schemas.microsoft.com/office/powerpoint/2010/main" val="3124175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p:txBody>
          <a:bodyPr/>
          <a:lstStyle/>
          <a:p>
            <a:r>
              <a:rPr lang="en-US" dirty="0"/>
              <a:t>Objectives: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565910"/>
            <a:ext cx="9525000" cy="4937759"/>
          </a:xfrm>
        </p:spPr>
        <p:txBody>
          <a:bodyPr>
            <a:normAutofit/>
          </a:bodyPr>
          <a:lstStyle/>
          <a:p>
            <a:pPr algn="l">
              <a:buFont typeface="+mj-lt"/>
              <a:buAutoNum type="arabicPeriod"/>
            </a:pPr>
            <a:r>
              <a:rPr lang="en-US" sz="2400" b="1" dirty="0"/>
              <a:t>Efficient Data Storage: </a:t>
            </a:r>
            <a:r>
              <a:rPr lang="en-US" sz="2400" dirty="0"/>
              <a:t>Implement a system for storing student records in a structured and accessible manner.</a:t>
            </a:r>
          </a:p>
          <a:p>
            <a:pPr algn="l">
              <a:buFont typeface="+mj-lt"/>
              <a:buAutoNum type="arabicPeriod"/>
            </a:pPr>
            <a:r>
              <a:rPr lang="en-US" sz="2400" b="1" dirty="0"/>
              <a:t>Quick Retrieval: </a:t>
            </a:r>
            <a:r>
              <a:rPr lang="en-US" sz="2400" dirty="0"/>
              <a:t>Enable fast and accurate retrieval of student information to support administrative tasks.</a:t>
            </a:r>
          </a:p>
          <a:p>
            <a:pPr algn="l">
              <a:buFont typeface="+mj-lt"/>
              <a:buAutoNum type="arabicPeriod"/>
            </a:pPr>
            <a:r>
              <a:rPr lang="en-US" sz="2400" b="1" dirty="0"/>
              <a:t>User-Friendly Interface: </a:t>
            </a:r>
            <a:r>
              <a:rPr lang="en-US" sz="2400" dirty="0"/>
              <a:t>Provide a user-friendly interface for easy interaction with the system.</a:t>
            </a:r>
          </a:p>
          <a:p>
            <a:pPr algn="l">
              <a:buFont typeface="+mj-lt"/>
              <a:buAutoNum type="arabicPeriod"/>
            </a:pPr>
            <a:r>
              <a:rPr lang="en-US" sz="2400" b="1" dirty="0"/>
              <a:t>Comprehensive Management</a:t>
            </a:r>
            <a:r>
              <a:rPr lang="en-US" sz="2400" dirty="0"/>
              <a:t>: Allow for the addition, modification, deletion, and searching of student records.</a:t>
            </a:r>
          </a:p>
          <a:p>
            <a:endParaRPr lang="en-US"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4</a:t>
            </a:fld>
            <a:endParaRPr lang="en-US" dirty="0"/>
          </a:p>
        </p:txBody>
      </p:sp>
    </p:spTree>
    <p:extLst>
      <p:ext uri="{BB962C8B-B14F-4D97-AF65-F5344CB8AC3E}">
        <p14:creationId xmlns:p14="http://schemas.microsoft.com/office/powerpoint/2010/main" val="345762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C2EC19-A157-8389-07DB-650659081F52}"/>
              </a:ext>
            </a:extLst>
          </p:cNvPr>
          <p:cNvSpPr>
            <a:spLocks noGrp="1"/>
          </p:cNvSpPr>
          <p:nvPr>
            <p:ph type="title"/>
          </p:nvPr>
        </p:nvSpPr>
        <p:spPr>
          <a:xfrm>
            <a:off x="1750734" y="835269"/>
            <a:ext cx="8690533" cy="936381"/>
          </a:xfrm>
        </p:spPr>
        <p:txBody>
          <a:bodyPr>
            <a:normAutofit/>
          </a:bodyPr>
          <a:lstStyle/>
          <a:p>
            <a:r>
              <a:rPr lang="en-US" sz="4400" dirty="0"/>
              <a:t>Motivation</a:t>
            </a:r>
          </a:p>
        </p:txBody>
      </p:sp>
      <p:sp>
        <p:nvSpPr>
          <p:cNvPr id="4" name="Content Placeholder 3">
            <a:extLst>
              <a:ext uri="{FF2B5EF4-FFF2-40B4-BE49-F238E27FC236}">
                <a16:creationId xmlns:a16="http://schemas.microsoft.com/office/drawing/2014/main" id="{B9D6390D-BFD6-DF07-2067-06D2785D587D}"/>
              </a:ext>
            </a:extLst>
          </p:cNvPr>
          <p:cNvSpPr>
            <a:spLocks noGrp="1"/>
          </p:cNvSpPr>
          <p:nvPr>
            <p:ph sz="quarter" idx="10"/>
          </p:nvPr>
        </p:nvSpPr>
        <p:spPr>
          <a:xfrm>
            <a:off x="1051560" y="1920241"/>
            <a:ext cx="10367010" cy="3891474"/>
          </a:xfrm>
        </p:spPr>
        <p:txBody>
          <a:bodyPr>
            <a:normAutofit/>
          </a:bodyPr>
          <a:lstStyle/>
          <a:p>
            <a:r>
              <a:rPr lang="en-US" sz="2800" dirty="0"/>
              <a:t>The motivation behind developing this student record management system is to address the challenges faced by educational institutions in managing large volumes of student data. Traditional methods of record-keeping are often time-consuming and prone to errors. By leveraging technology, this project aims to simplify these processes, making data management more efficient and less error-prone.</a:t>
            </a:r>
            <a:endParaRPr lang="en-US" sz="2800" noProof="1"/>
          </a:p>
        </p:txBody>
      </p:sp>
      <p:sp>
        <p:nvSpPr>
          <p:cNvPr id="2" name="Slide Number Placeholder 1">
            <a:extLst>
              <a:ext uri="{FF2B5EF4-FFF2-40B4-BE49-F238E27FC236}">
                <a16:creationId xmlns:a16="http://schemas.microsoft.com/office/drawing/2014/main" id="{17DE2532-F4A7-30E2-0525-1FF82D28A315}"/>
              </a:ext>
            </a:extLst>
          </p:cNvPr>
          <p:cNvSpPr>
            <a:spLocks noGrp="1"/>
          </p:cNvSpPr>
          <p:nvPr>
            <p:ph type="sldNum" sz="quarter" idx="4"/>
          </p:nvPr>
        </p:nvSpPr>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247034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0027CB-3C27-FC4C-AEF9-685A21EA1B94}"/>
              </a:ext>
            </a:extLst>
          </p:cNvPr>
          <p:cNvSpPr>
            <a:spLocks noGrp="1"/>
          </p:cNvSpPr>
          <p:nvPr>
            <p:ph type="title"/>
          </p:nvPr>
        </p:nvSpPr>
        <p:spPr/>
        <p:txBody>
          <a:bodyPr/>
          <a:lstStyle/>
          <a:p>
            <a:r>
              <a:rPr lang="en-US" dirty="0"/>
              <a:t>Applications: </a:t>
            </a:r>
          </a:p>
        </p:txBody>
      </p:sp>
      <p:sp>
        <p:nvSpPr>
          <p:cNvPr id="4" name="Content Placeholder 3">
            <a:extLst>
              <a:ext uri="{FF2B5EF4-FFF2-40B4-BE49-F238E27FC236}">
                <a16:creationId xmlns:a16="http://schemas.microsoft.com/office/drawing/2014/main" id="{7B25569D-4B51-26CD-C967-65D3F4059DB9}"/>
              </a:ext>
            </a:extLst>
          </p:cNvPr>
          <p:cNvSpPr>
            <a:spLocks noGrp="1"/>
          </p:cNvSpPr>
          <p:nvPr>
            <p:ph sz="quarter" idx="10"/>
          </p:nvPr>
        </p:nvSpPr>
        <p:spPr>
          <a:xfrm>
            <a:off x="1371600" y="1565910"/>
            <a:ext cx="9525000" cy="4937759"/>
          </a:xfrm>
        </p:spPr>
        <p:txBody>
          <a:bodyPr>
            <a:normAutofit/>
          </a:bodyPr>
          <a:lstStyle/>
          <a:p>
            <a:pPr marL="457200" indent="-457200" algn="l">
              <a:buFont typeface="+mj-lt"/>
              <a:buAutoNum type="arabicPeriod"/>
            </a:pPr>
            <a:r>
              <a:rPr lang="en-US" sz="2400" b="1" dirty="0"/>
              <a:t>Educational Institutions: </a:t>
            </a:r>
            <a:r>
              <a:rPr lang="en-US" sz="2400" dirty="0"/>
              <a:t>Schools, colleges, and universities can use the system to manage student records efficiently.</a:t>
            </a:r>
          </a:p>
          <a:p>
            <a:pPr marL="457200" indent="-457200" algn="l">
              <a:buFont typeface="+mj-lt"/>
              <a:buAutoNum type="arabicPeriod"/>
            </a:pPr>
            <a:r>
              <a:rPr lang="en-US" sz="2400" b="1" dirty="0"/>
              <a:t>Administrative Departments: </a:t>
            </a:r>
            <a:r>
              <a:rPr lang="en-US" sz="2400" dirty="0"/>
              <a:t>Administrative staff can quickly access and update student information.</a:t>
            </a:r>
          </a:p>
          <a:p>
            <a:pPr marL="457200" indent="-457200" algn="l">
              <a:buFont typeface="+mj-lt"/>
              <a:buAutoNum type="arabicPeriod"/>
            </a:pPr>
            <a:r>
              <a:rPr lang="en-US" sz="2400" b="1" dirty="0"/>
              <a:t>Teachers and Faculty: </a:t>
            </a:r>
            <a:r>
              <a:rPr lang="en-US" sz="2400" dirty="0"/>
              <a:t>Educators can use the system to track student performance and generate reports.</a:t>
            </a:r>
          </a:p>
          <a:p>
            <a:pPr marL="457200" indent="-457200" algn="l">
              <a:buFont typeface="+mj-lt"/>
              <a:buAutoNum type="arabicPeriod"/>
            </a:pPr>
            <a:r>
              <a:rPr lang="en-US" sz="2400" b="1" dirty="0"/>
              <a:t>Students and Parents: </a:t>
            </a:r>
            <a:r>
              <a:rPr lang="en-US" sz="2400" dirty="0"/>
              <a:t>Provides a reliable source of information regarding student records and academic progress.</a:t>
            </a:r>
          </a:p>
          <a:p>
            <a:endParaRPr lang="en-US" dirty="0"/>
          </a:p>
        </p:txBody>
      </p:sp>
      <p:sp>
        <p:nvSpPr>
          <p:cNvPr id="2" name="Slide Number Placeholder 1">
            <a:extLst>
              <a:ext uri="{FF2B5EF4-FFF2-40B4-BE49-F238E27FC236}">
                <a16:creationId xmlns:a16="http://schemas.microsoft.com/office/drawing/2014/main" id="{616BFA23-AB5B-BA88-E233-DE14DED5A297}"/>
              </a:ext>
            </a:extLst>
          </p:cNvPr>
          <p:cNvSpPr>
            <a:spLocks noGrp="1"/>
          </p:cNvSpPr>
          <p:nvPr>
            <p:ph type="sldNum" sz="quarter" idx="4"/>
          </p:nvPr>
        </p:nvSpPr>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227174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465791-02C3-85CB-EC2D-AE1D097AD894}"/>
              </a:ext>
            </a:extLst>
          </p:cNvPr>
          <p:cNvSpPr>
            <a:spLocks noGrp="1"/>
          </p:cNvSpPr>
          <p:nvPr>
            <p:ph type="title"/>
          </p:nvPr>
        </p:nvSpPr>
        <p:spPr/>
        <p:txBody>
          <a:bodyPr/>
          <a:lstStyle/>
          <a:p>
            <a:r>
              <a:rPr lang="en-US" dirty="0"/>
              <a:t>Our competition</a:t>
            </a:r>
          </a:p>
        </p:txBody>
      </p:sp>
      <p:sp>
        <p:nvSpPr>
          <p:cNvPr id="4" name="Content Placeholder 3">
            <a:extLst>
              <a:ext uri="{FF2B5EF4-FFF2-40B4-BE49-F238E27FC236}">
                <a16:creationId xmlns:a16="http://schemas.microsoft.com/office/drawing/2014/main" id="{607CC286-7253-B31F-DFE6-802920A9FC68}"/>
              </a:ext>
            </a:extLst>
          </p:cNvPr>
          <p:cNvSpPr>
            <a:spLocks noGrp="1"/>
          </p:cNvSpPr>
          <p:nvPr>
            <p:ph sz="quarter" idx="10"/>
          </p:nvPr>
        </p:nvSpPr>
        <p:spPr/>
        <p:txBody>
          <a:bodyPr/>
          <a:lstStyle/>
          <a:p>
            <a:r>
              <a:rPr lang="en-US" noProof="1"/>
              <a:t>Our product is priced below that of other companies on the market</a:t>
            </a:r>
          </a:p>
          <a:p>
            <a:r>
              <a:rPr lang="en-US" noProof="1"/>
              <a:t>Design is simple and easy to use, compared to the complex designs of the competitors</a:t>
            </a:r>
          </a:p>
          <a:p>
            <a:r>
              <a:rPr lang="en-US" noProof="1"/>
              <a:t>Affordability is the main draw for our consumers to our product</a:t>
            </a:r>
          </a:p>
        </p:txBody>
      </p:sp>
      <p:sp>
        <p:nvSpPr>
          <p:cNvPr id="5" name="Content Placeholder 4">
            <a:extLst>
              <a:ext uri="{FF2B5EF4-FFF2-40B4-BE49-F238E27FC236}">
                <a16:creationId xmlns:a16="http://schemas.microsoft.com/office/drawing/2014/main" id="{A6D75BC5-46CC-A36D-B72E-AE0A832FACB9}"/>
              </a:ext>
            </a:extLst>
          </p:cNvPr>
          <p:cNvSpPr>
            <a:spLocks noGrp="1"/>
          </p:cNvSpPr>
          <p:nvPr>
            <p:ph sz="quarter" idx="11"/>
          </p:nvPr>
        </p:nvSpPr>
        <p:spPr/>
        <p:txBody>
          <a:bodyPr/>
          <a:lstStyle/>
          <a:p>
            <a:r>
              <a:rPr lang="en-US" noProof="1"/>
              <a:t>Company A product is more expensive</a:t>
            </a:r>
          </a:p>
          <a:p>
            <a:r>
              <a:rPr lang="en-US" noProof="1"/>
              <a:t>Companies B &amp; C product is expensive and inconvenient to use</a:t>
            </a:r>
          </a:p>
          <a:p>
            <a:r>
              <a:rPr lang="en-US" noProof="1"/>
              <a:t>Companies D &amp; E product is affordable, but inconvenient to use</a:t>
            </a:r>
          </a:p>
        </p:txBody>
      </p:sp>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34218648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Functions used in the code: </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1474543" y="1698729"/>
            <a:ext cx="3347782" cy="5006340"/>
          </a:xfrm>
        </p:spPr>
        <p:txBody>
          <a:bodyPr>
            <a:normAutofit/>
          </a:bodyPr>
          <a:lstStyle/>
          <a:p>
            <a:r>
              <a:rPr lang="en-US" sz="2000" dirty="0" err="1"/>
              <a:t>GetNewCode</a:t>
            </a:r>
            <a:endParaRPr lang="en-US" sz="2000" dirty="0"/>
          </a:p>
          <a:p>
            <a:pPr marL="0" indent="0">
              <a:buNone/>
            </a:pPr>
            <a:endParaRPr lang="en-US" sz="2000" dirty="0"/>
          </a:p>
          <a:p>
            <a:pPr marL="0" indent="0">
              <a:buNone/>
            </a:pPr>
            <a:endParaRPr lang="en-US" sz="2000" dirty="0"/>
          </a:p>
          <a:p>
            <a:r>
              <a:rPr lang="en-US" sz="2000" dirty="0"/>
              <a:t>Insert</a:t>
            </a:r>
          </a:p>
          <a:p>
            <a:endParaRPr lang="en-US" sz="2000" dirty="0"/>
          </a:p>
          <a:p>
            <a:pPr marL="0" indent="0">
              <a:buNone/>
            </a:pPr>
            <a:endParaRPr lang="en-US" sz="2000" dirty="0"/>
          </a:p>
          <a:p>
            <a:pPr marL="0" indent="0">
              <a:buNone/>
            </a:pPr>
            <a:endParaRPr lang="en-US" sz="2000" dirty="0"/>
          </a:p>
          <a:p>
            <a:r>
              <a:rPr lang="en-US" sz="2000" dirty="0"/>
              <a:t>Search</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4925269" y="1611631"/>
            <a:ext cx="6036544" cy="5006340"/>
          </a:xfrm>
        </p:spPr>
        <p:txBody>
          <a:bodyPr>
            <a:normAutofit lnSpcReduction="10000"/>
          </a:bodyPr>
          <a:lstStyle/>
          <a:p>
            <a:r>
              <a:rPr lang="en-US" sz="2000" b="1" dirty="0"/>
              <a:t>Creates a new student node and allocates memory for a new student node with given details and initializes its attributes.</a:t>
            </a:r>
          </a:p>
          <a:p>
            <a:endParaRPr lang="en-US" sz="2000" b="1" dirty="0"/>
          </a:p>
          <a:p>
            <a:r>
              <a:rPr lang="en-US" sz="2000" b="1" dirty="0"/>
              <a:t>Inserts a new student record into the binary search tree and recursively finds the correct position for the new student node based on the enrollment number and inserts it into the tree.</a:t>
            </a:r>
          </a:p>
          <a:p>
            <a:endParaRPr lang="en-US" sz="2000" b="1" dirty="0"/>
          </a:p>
          <a:p>
            <a:r>
              <a:rPr lang="en-US" sz="2000" b="1" dirty="0"/>
              <a:t>Searches for a student record by enrollment number and recursively traverses the tree to find and display the student record with the matching enrollment number.</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415424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1945D54-A284-835B-B949-4F6D36F3825F}"/>
              </a:ext>
            </a:extLst>
          </p:cNvPr>
          <p:cNvSpPr>
            <a:spLocks noGrp="1"/>
          </p:cNvSpPr>
          <p:nvPr>
            <p:ph type="title"/>
          </p:nvPr>
        </p:nvSpPr>
        <p:spPr/>
        <p:txBody>
          <a:bodyPr/>
          <a:lstStyle/>
          <a:p>
            <a:r>
              <a:rPr lang="en-US" dirty="0"/>
              <a:t>Functions used in the code: </a:t>
            </a:r>
          </a:p>
        </p:txBody>
      </p:sp>
      <p:sp>
        <p:nvSpPr>
          <p:cNvPr id="4" name="Content Placeholder 3">
            <a:extLst>
              <a:ext uri="{FF2B5EF4-FFF2-40B4-BE49-F238E27FC236}">
                <a16:creationId xmlns:a16="http://schemas.microsoft.com/office/drawing/2014/main" id="{89D80981-6211-B9EF-9A10-4D4B043758C4}"/>
              </a:ext>
            </a:extLst>
          </p:cNvPr>
          <p:cNvSpPr>
            <a:spLocks noGrp="1"/>
          </p:cNvSpPr>
          <p:nvPr>
            <p:ph sz="quarter" idx="10"/>
          </p:nvPr>
        </p:nvSpPr>
        <p:spPr>
          <a:xfrm>
            <a:off x="1474543" y="1698729"/>
            <a:ext cx="3347782" cy="5006340"/>
          </a:xfrm>
        </p:spPr>
        <p:txBody>
          <a:bodyPr>
            <a:normAutofit/>
          </a:bodyPr>
          <a:lstStyle/>
          <a:p>
            <a:r>
              <a:rPr lang="en-US" sz="2000" dirty="0"/>
              <a:t>Delete</a:t>
            </a:r>
          </a:p>
          <a:p>
            <a:pPr marL="0" indent="0">
              <a:buNone/>
            </a:pPr>
            <a:endParaRPr lang="en-US" sz="2000" dirty="0"/>
          </a:p>
          <a:p>
            <a:pPr marL="0" indent="0">
              <a:buNone/>
            </a:pPr>
            <a:endParaRPr lang="en-US" sz="2000" dirty="0"/>
          </a:p>
          <a:p>
            <a:pPr marL="0" indent="0">
              <a:buNone/>
            </a:pPr>
            <a:endParaRPr lang="en-US" sz="2000" dirty="0"/>
          </a:p>
          <a:p>
            <a:r>
              <a:rPr lang="en-US" sz="2000" dirty="0" err="1"/>
              <a:t>ShowAll</a:t>
            </a:r>
            <a:endParaRPr lang="en-US" sz="2000" dirty="0"/>
          </a:p>
          <a:p>
            <a:endParaRPr lang="en-US" sz="2000" dirty="0"/>
          </a:p>
          <a:p>
            <a:pPr marL="0" indent="0">
              <a:buNone/>
            </a:pPr>
            <a:endParaRPr lang="en-US" sz="2000" dirty="0"/>
          </a:p>
          <a:p>
            <a:pPr marL="0" indent="0">
              <a:buNone/>
            </a:pPr>
            <a:endParaRPr lang="en-US" sz="2000" dirty="0"/>
          </a:p>
          <a:p>
            <a:r>
              <a:rPr lang="en-US" sz="2000" dirty="0"/>
              <a:t>Input</a:t>
            </a:r>
          </a:p>
        </p:txBody>
      </p:sp>
      <p:sp>
        <p:nvSpPr>
          <p:cNvPr id="5" name="Content Placeholder 4">
            <a:extLst>
              <a:ext uri="{FF2B5EF4-FFF2-40B4-BE49-F238E27FC236}">
                <a16:creationId xmlns:a16="http://schemas.microsoft.com/office/drawing/2014/main" id="{24041F6D-09FB-DE91-905B-ACA52F64E5B8}"/>
              </a:ext>
            </a:extLst>
          </p:cNvPr>
          <p:cNvSpPr>
            <a:spLocks noGrp="1"/>
          </p:cNvSpPr>
          <p:nvPr>
            <p:ph sz="quarter" idx="11"/>
          </p:nvPr>
        </p:nvSpPr>
        <p:spPr>
          <a:xfrm>
            <a:off x="4925269" y="1611631"/>
            <a:ext cx="6036544" cy="5006340"/>
          </a:xfrm>
        </p:spPr>
        <p:txBody>
          <a:bodyPr>
            <a:normAutofit lnSpcReduction="10000"/>
          </a:bodyPr>
          <a:lstStyle/>
          <a:p>
            <a:r>
              <a:rPr lang="en-US" sz="2000" b="1" dirty="0"/>
              <a:t>Deletes a student record from the binary search tree and recursively finds the student node with the given enrollment number and removes it, handling cases with zero, one, or two children.</a:t>
            </a:r>
          </a:p>
          <a:p>
            <a:endParaRPr lang="en-US" sz="2000" b="1" dirty="0"/>
          </a:p>
          <a:p>
            <a:r>
              <a:rPr lang="en-US" sz="2000" b="1" dirty="0"/>
              <a:t>Displays all student records in the binary search tree and performs an in-order traversal of the tree, displaying each student's details.</a:t>
            </a:r>
          </a:p>
          <a:p>
            <a:endParaRPr lang="en-US" sz="2000" b="1" dirty="0"/>
          </a:p>
          <a:p>
            <a:r>
              <a:rPr lang="en-US" sz="2000" b="1" dirty="0"/>
              <a:t>Gathers input for a new student record and inserts it into the tree and prompts the user for student details and calls the Insert function to add the new record.</a:t>
            </a: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245853826"/>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D7C3E5-1734-4636-9EC5-AEB06BF1FB20}">
  <ds:schemaRef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230e9df3-be65-4c73-a93b-d1236ebd677e"/>
    <ds:schemaRef ds:uri="http://purl.org/dc/terms/"/>
    <ds:schemaRef ds:uri="71af3243-3dd4-4a8d-8c0d-dd76da1f02a5"/>
    <ds:schemaRef ds:uri="http://schemas.microsoft.com/sharepoint/v3"/>
    <ds:schemaRef ds:uri="http://www.w3.org/XML/1998/namespace"/>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{F825B7C6-D472-463E-A410-9E27A1DE110F}tf89118109_win32</Template>
  <TotalTime>86</TotalTime>
  <Words>684</Words>
  <Application>Microsoft Office PowerPoint</Application>
  <PresentationFormat>Widescreen</PresentationFormat>
  <Paragraphs>103</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Nova Light</vt:lpstr>
      <vt:lpstr>Calibri</vt:lpstr>
      <vt:lpstr>Elephant</vt:lpstr>
      <vt:lpstr>ModOverlayVTI</vt:lpstr>
      <vt:lpstr>Student Record Management System   Presented by:                                  Hassaan Rasool  03-135221-012                                         Mian Mansoor    03-134222-069</vt:lpstr>
      <vt:lpstr>Introduction</vt:lpstr>
      <vt:lpstr>Purpose:  The primary purpose of this student record management system is to reduce the time spent by the administration in finding specific student records among a large volume of data. By providing a streamlined and efficient method for storing, retrieving, and managing student records, the system aims to enhance the overall service quality offered to users, ensuring that the information is precise, consistent, and readily accessible.</vt:lpstr>
      <vt:lpstr>Objectives: </vt:lpstr>
      <vt:lpstr>Motivation</vt:lpstr>
      <vt:lpstr>Applications: </vt:lpstr>
      <vt:lpstr>Our competition</vt:lpstr>
      <vt:lpstr>Functions used in the code: </vt:lpstr>
      <vt:lpstr>Functions used in the code: </vt:lpstr>
      <vt:lpstr>Functions used in the code: </vt:lpstr>
      <vt:lpstr>Functions used in the code: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Record Management System   Presented by:                                  Hassaan Rasool  03-135221-012                                         Mian Mansoor    03-134222-069</dc:title>
  <dc:creator>Amatul Musawir Tooba</dc:creator>
  <cp:lastModifiedBy>asiyarasool136@gmail.com</cp:lastModifiedBy>
  <cp:revision>19</cp:revision>
  <dcterms:created xsi:type="dcterms:W3CDTF">2024-05-29T15:10:44Z</dcterms:created>
  <dcterms:modified xsi:type="dcterms:W3CDTF">2024-05-29T16:41:05Z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