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handoutMasterIdLst>
    <p:handoutMasterId r:id="rId69"/>
  </p:handoutMasterIdLst>
  <p:sldIdLst>
    <p:sldId id="257" r:id="rId2"/>
    <p:sldId id="258" r:id="rId3"/>
    <p:sldId id="324" r:id="rId4"/>
    <p:sldId id="325" r:id="rId5"/>
    <p:sldId id="326" r:id="rId6"/>
    <p:sldId id="327" r:id="rId7"/>
    <p:sldId id="328" r:id="rId8"/>
    <p:sldId id="329" r:id="rId9"/>
    <p:sldId id="259" r:id="rId10"/>
    <p:sldId id="260" r:id="rId11"/>
    <p:sldId id="261" r:id="rId12"/>
    <p:sldId id="262" r:id="rId13"/>
    <p:sldId id="264" r:id="rId14"/>
    <p:sldId id="293" r:id="rId15"/>
    <p:sldId id="294" r:id="rId16"/>
    <p:sldId id="295" r:id="rId17"/>
    <p:sldId id="296" r:id="rId18"/>
    <p:sldId id="297" r:id="rId19"/>
    <p:sldId id="298" r:id="rId20"/>
    <p:sldId id="265" r:id="rId21"/>
    <p:sldId id="300" r:id="rId22"/>
    <p:sldId id="301" r:id="rId23"/>
    <p:sldId id="266" r:id="rId24"/>
    <p:sldId id="267" r:id="rId25"/>
    <p:sldId id="332" r:id="rId26"/>
    <p:sldId id="333" r:id="rId27"/>
    <p:sldId id="334" r:id="rId28"/>
    <p:sldId id="335" r:id="rId29"/>
    <p:sldId id="336" r:id="rId30"/>
    <p:sldId id="337" r:id="rId31"/>
    <p:sldId id="338" r:id="rId32"/>
    <p:sldId id="339" r:id="rId33"/>
    <p:sldId id="340" r:id="rId34"/>
    <p:sldId id="341" r:id="rId35"/>
    <p:sldId id="342" r:id="rId36"/>
    <p:sldId id="299" r:id="rId37"/>
    <p:sldId id="330" r:id="rId38"/>
    <p:sldId id="270" r:id="rId39"/>
    <p:sldId id="302" r:id="rId40"/>
    <p:sldId id="303" r:id="rId41"/>
    <p:sldId id="271" r:id="rId42"/>
    <p:sldId id="304" r:id="rId43"/>
    <p:sldId id="305" r:id="rId44"/>
    <p:sldId id="306" r:id="rId45"/>
    <p:sldId id="272" r:id="rId46"/>
    <p:sldId id="273" r:id="rId47"/>
    <p:sldId id="274" r:id="rId48"/>
    <p:sldId id="275" r:id="rId49"/>
    <p:sldId id="276" r:id="rId50"/>
    <p:sldId id="279" r:id="rId51"/>
    <p:sldId id="280" r:id="rId52"/>
    <p:sldId id="331" r:id="rId53"/>
    <p:sldId id="277" r:id="rId54"/>
    <p:sldId id="278" r:id="rId55"/>
    <p:sldId id="282" r:id="rId56"/>
    <p:sldId id="284" r:id="rId57"/>
    <p:sldId id="285" r:id="rId58"/>
    <p:sldId id="286" r:id="rId59"/>
    <p:sldId id="287" r:id="rId60"/>
    <p:sldId id="323" r:id="rId61"/>
    <p:sldId id="289" r:id="rId62"/>
    <p:sldId id="290" r:id="rId63"/>
    <p:sldId id="309" r:id="rId64"/>
    <p:sldId id="310" r:id="rId65"/>
    <p:sldId id="291" r:id="rId66"/>
    <p:sldId id="292" r:id="rId67"/>
  </p:sldIdLst>
  <p:sldSz cx="9144000" cy="6858000" type="screen4x3"/>
  <p:notesSz cx="6669088" cy="9926638"/>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66FFFF"/>
    <a:srgbClr val="00FF00"/>
    <a:srgbClr val="FF0000"/>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66" autoAdjust="0"/>
    <p:restoredTop sz="90929"/>
  </p:normalViewPr>
  <p:slideViewPr>
    <p:cSldViewPr>
      <p:cViewPr varScale="1">
        <p:scale>
          <a:sx n="62" d="100"/>
          <a:sy n="62" d="100"/>
        </p:scale>
        <p:origin x="1472"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8908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r>
              <a:rPr lang="en-US" altLang="zh-CN"/>
              <a:t>第13章 数据库及其应用</a:t>
            </a:r>
          </a:p>
        </p:txBody>
      </p:sp>
      <p:sp>
        <p:nvSpPr>
          <p:cNvPr id="5123" name="Rectangle 3"/>
          <p:cNvSpPr>
            <a:spLocks noGrp="1" noChangeArrowheads="1"/>
          </p:cNvSpPr>
          <p:nvPr>
            <p:ph type="dt" sz="quarter" idx="1"/>
          </p:nvPr>
        </p:nvSpPr>
        <p:spPr bwMode="auto">
          <a:xfrm>
            <a:off x="3778250" y="0"/>
            <a:ext cx="28908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5124" name="Rectangle 4"/>
          <p:cNvSpPr>
            <a:spLocks noGrp="1" noChangeArrowheads="1"/>
          </p:cNvSpPr>
          <p:nvPr>
            <p:ph type="ftr" sz="quarter" idx="2"/>
          </p:nvPr>
        </p:nvSpPr>
        <p:spPr bwMode="auto">
          <a:xfrm>
            <a:off x="0" y="9429750"/>
            <a:ext cx="28908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r>
              <a:rPr lang="en-US" altLang="zh-CN"/>
              <a:t>清华大学计算机与信息管理中心---黄维通</a:t>
            </a:r>
          </a:p>
        </p:txBody>
      </p:sp>
      <p:sp>
        <p:nvSpPr>
          <p:cNvPr id="5125" name="Rectangle 5"/>
          <p:cNvSpPr>
            <a:spLocks noGrp="1" noChangeArrowheads="1"/>
          </p:cNvSpPr>
          <p:nvPr>
            <p:ph type="sldNum" sz="quarter" idx="3"/>
          </p:nvPr>
        </p:nvSpPr>
        <p:spPr bwMode="auto">
          <a:xfrm>
            <a:off x="3778250" y="9429750"/>
            <a:ext cx="28908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9277EDB-E988-4F58-B0A4-E50F632C5CCB}" type="slidenum">
              <a:rPr lang="en-US" altLang="zh-CN"/>
              <a:pPr/>
              <a:t>‹#›</a:t>
            </a:fld>
            <a:endParaRPr lang="en-US" altLang="zh-CN"/>
          </a:p>
        </p:txBody>
      </p:sp>
    </p:spTree>
    <p:extLst>
      <p:ext uri="{BB962C8B-B14F-4D97-AF65-F5344CB8AC3E}">
        <p14:creationId xmlns:p14="http://schemas.microsoft.com/office/powerpoint/2010/main" val="479493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908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r>
              <a:rPr lang="en-US" altLang="zh-CN"/>
              <a:t>第13章 数据库及其应用</a:t>
            </a:r>
          </a:p>
        </p:txBody>
      </p:sp>
      <p:sp>
        <p:nvSpPr>
          <p:cNvPr id="3075" name="Rectangle 3"/>
          <p:cNvSpPr>
            <a:spLocks noGrp="1" noChangeArrowheads="1"/>
          </p:cNvSpPr>
          <p:nvPr>
            <p:ph type="dt" idx="1"/>
          </p:nvPr>
        </p:nvSpPr>
        <p:spPr bwMode="auto">
          <a:xfrm>
            <a:off x="3778250" y="0"/>
            <a:ext cx="28908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3076" name="Rectangle 4"/>
          <p:cNvSpPr>
            <a:spLocks noGrp="1" noRot="1" noChangeAspect="1" noChangeArrowheads="1" noTextEdit="1"/>
          </p:cNvSpPr>
          <p:nvPr>
            <p:ph type="sldImg" idx="2"/>
          </p:nvPr>
        </p:nvSpPr>
        <p:spPr bwMode="auto">
          <a:xfrm>
            <a:off x="854075" y="744538"/>
            <a:ext cx="4960938" cy="37211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889000" y="4714875"/>
            <a:ext cx="4891088"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8" name="Rectangle 6"/>
          <p:cNvSpPr>
            <a:spLocks noGrp="1" noChangeArrowheads="1"/>
          </p:cNvSpPr>
          <p:nvPr>
            <p:ph type="ftr" sz="quarter" idx="4"/>
          </p:nvPr>
        </p:nvSpPr>
        <p:spPr bwMode="auto">
          <a:xfrm>
            <a:off x="0" y="9429750"/>
            <a:ext cx="28908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r>
              <a:rPr lang="en-US" altLang="zh-CN"/>
              <a:t>清华大学计算机与信息管理中心---黄维通</a:t>
            </a:r>
          </a:p>
        </p:txBody>
      </p:sp>
      <p:sp>
        <p:nvSpPr>
          <p:cNvPr id="3079" name="Rectangle 7"/>
          <p:cNvSpPr>
            <a:spLocks noGrp="1" noChangeArrowheads="1"/>
          </p:cNvSpPr>
          <p:nvPr>
            <p:ph type="sldNum" sz="quarter" idx="5"/>
          </p:nvPr>
        </p:nvSpPr>
        <p:spPr bwMode="auto">
          <a:xfrm>
            <a:off x="3778250" y="9429750"/>
            <a:ext cx="289083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B58FAE6-7B62-44ED-94F3-D6169769141E}" type="slidenum">
              <a:rPr lang="en-US" altLang="zh-CN"/>
              <a:pPr/>
              <a:t>‹#›</a:t>
            </a:fld>
            <a:endParaRPr lang="en-US" altLang="zh-CN"/>
          </a:p>
        </p:txBody>
      </p:sp>
    </p:spTree>
    <p:extLst>
      <p:ext uri="{BB962C8B-B14F-4D97-AF65-F5344CB8AC3E}">
        <p14:creationId xmlns:p14="http://schemas.microsoft.com/office/powerpoint/2010/main" val="824746661"/>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第13章 数据库及其应用</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11D859A1-ED7E-4990-99F3-FBC7C33BE315}" type="slidenum">
              <a:rPr lang="en-US" altLang="zh-CN"/>
              <a:pPr/>
              <a:t>1</a:t>
            </a:fld>
            <a:endParaRPr lang="en-US" altLang="zh-CN"/>
          </a:p>
        </p:txBody>
      </p:sp>
      <p:sp>
        <p:nvSpPr>
          <p:cNvPr id="7170" name="Rectangle 2"/>
          <p:cNvSpPr>
            <a:spLocks noGrp="1" noRot="1" noChangeAspect="1" noChangeArrowheads="1" noTextEdit="1"/>
          </p:cNvSpPr>
          <p:nvPr>
            <p:ph type="sldImg"/>
          </p:nvPr>
        </p:nvSpPr>
        <p:spPr bwMode="auto">
          <a:xfrm>
            <a:off x="854075" y="744538"/>
            <a:ext cx="4960938" cy="3721100"/>
          </a:xfrm>
          <a:prstGeom prst="rect">
            <a:avLst/>
          </a:prstGeom>
          <a:solidFill>
            <a:srgbClr val="FFFFFF"/>
          </a:solidFill>
          <a:ln>
            <a:solidFill>
              <a:srgbClr val="000000"/>
            </a:solidFill>
            <a:miter lim="800000"/>
            <a:headEnd/>
            <a:tailEnd/>
          </a:ln>
        </p:spPr>
      </p:sp>
      <p:sp>
        <p:nvSpPr>
          <p:cNvPr id="7171" name="Rectangle 3"/>
          <p:cNvSpPr>
            <a:spLocks noGrp="1" noChangeArrowheads="1"/>
          </p:cNvSpPr>
          <p:nvPr>
            <p:ph type="body" idx="1"/>
          </p:nvPr>
        </p:nvSpPr>
        <p:spPr bwMode="auto">
          <a:xfrm>
            <a:off x="889000" y="4714875"/>
            <a:ext cx="4891088" cy="4467225"/>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3148985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第13章 数据库及其应用</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E1CE3193-4EE8-44DA-982A-405E5DBF3A51}" type="slidenum">
              <a:rPr lang="en-US" altLang="zh-CN"/>
              <a:pPr/>
              <a:t>24</a:t>
            </a:fld>
            <a:endParaRPr lang="en-US" altLang="zh-CN"/>
          </a:p>
        </p:txBody>
      </p:sp>
      <p:sp>
        <p:nvSpPr>
          <p:cNvPr id="27650" name="Rectangle 2"/>
          <p:cNvSpPr>
            <a:spLocks noGrp="1" noRot="1" noChangeAspect="1" noChangeArrowheads="1" noTextEdit="1"/>
          </p:cNvSpPr>
          <p:nvPr>
            <p:ph type="sldImg"/>
          </p:nvPr>
        </p:nvSpPr>
        <p:spPr bwMode="auto">
          <a:xfrm>
            <a:off x="854075" y="744538"/>
            <a:ext cx="4960938" cy="3721100"/>
          </a:xfrm>
          <a:prstGeom prst="rect">
            <a:avLst/>
          </a:prstGeom>
          <a:solidFill>
            <a:srgbClr val="FFFFFF"/>
          </a:solidFill>
          <a:ln>
            <a:solidFill>
              <a:srgbClr val="000000"/>
            </a:solidFill>
            <a:miter lim="800000"/>
            <a:headEnd/>
            <a:tailEnd/>
          </a:ln>
        </p:spPr>
      </p:sp>
      <p:sp>
        <p:nvSpPr>
          <p:cNvPr id="27651" name="Rectangle 3"/>
          <p:cNvSpPr>
            <a:spLocks noGrp="1" noChangeArrowheads="1"/>
          </p:cNvSpPr>
          <p:nvPr>
            <p:ph type="body" idx="1"/>
          </p:nvPr>
        </p:nvSpPr>
        <p:spPr bwMode="auto">
          <a:xfrm>
            <a:off x="889000" y="4714875"/>
            <a:ext cx="4891088" cy="4467225"/>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2212797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第13章 数据库及其应用</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27792CD4-5941-4D1B-B96D-5FA49B213AE8}" type="slidenum">
              <a:rPr lang="en-US" altLang="zh-CN"/>
              <a:pPr/>
              <a:t>38</a:t>
            </a:fld>
            <a:endParaRPr lang="en-US" altLang="zh-CN"/>
          </a:p>
        </p:txBody>
      </p:sp>
      <p:sp>
        <p:nvSpPr>
          <p:cNvPr id="33794" name="Rectangle 2"/>
          <p:cNvSpPr>
            <a:spLocks noGrp="1" noRot="1" noChangeAspect="1" noChangeArrowheads="1" noTextEdit="1"/>
          </p:cNvSpPr>
          <p:nvPr>
            <p:ph type="sldImg"/>
          </p:nvPr>
        </p:nvSpPr>
        <p:spPr bwMode="auto">
          <a:xfrm>
            <a:off x="854075" y="744538"/>
            <a:ext cx="4960938" cy="3721100"/>
          </a:xfrm>
          <a:prstGeom prst="rect">
            <a:avLst/>
          </a:prstGeom>
          <a:solidFill>
            <a:srgbClr val="FFFFFF"/>
          </a:solidFill>
          <a:ln>
            <a:solidFill>
              <a:srgbClr val="000000"/>
            </a:solidFill>
            <a:miter lim="800000"/>
            <a:headEnd/>
            <a:tailEnd/>
          </a:ln>
        </p:spPr>
      </p:sp>
      <p:sp>
        <p:nvSpPr>
          <p:cNvPr id="33795" name="Rectangle 3"/>
          <p:cNvSpPr>
            <a:spLocks noGrp="1" noChangeArrowheads="1"/>
          </p:cNvSpPr>
          <p:nvPr>
            <p:ph type="body" idx="1"/>
          </p:nvPr>
        </p:nvSpPr>
        <p:spPr bwMode="auto">
          <a:xfrm>
            <a:off x="889000" y="4714875"/>
            <a:ext cx="4891088" cy="4467225"/>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3174023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第13章 数据库及其应用</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63BC04BC-A377-45F1-9E2D-06F3AFEF0260}" type="slidenum">
              <a:rPr lang="en-US" altLang="zh-CN"/>
              <a:pPr/>
              <a:t>41</a:t>
            </a:fld>
            <a:endParaRPr lang="en-US" altLang="zh-CN"/>
          </a:p>
        </p:txBody>
      </p:sp>
      <p:sp>
        <p:nvSpPr>
          <p:cNvPr id="35842" name="Rectangle 2"/>
          <p:cNvSpPr>
            <a:spLocks noGrp="1" noRot="1" noChangeAspect="1" noChangeArrowheads="1" noTextEdit="1"/>
          </p:cNvSpPr>
          <p:nvPr>
            <p:ph type="sldImg"/>
          </p:nvPr>
        </p:nvSpPr>
        <p:spPr bwMode="auto">
          <a:xfrm>
            <a:off x="854075" y="744538"/>
            <a:ext cx="4960938" cy="3721100"/>
          </a:xfrm>
          <a:prstGeom prst="rect">
            <a:avLst/>
          </a:prstGeom>
          <a:solidFill>
            <a:srgbClr val="FFFFFF"/>
          </a:solidFill>
          <a:ln>
            <a:solidFill>
              <a:srgbClr val="000000"/>
            </a:solidFill>
            <a:miter lim="800000"/>
            <a:headEnd/>
            <a:tailEnd/>
          </a:ln>
        </p:spPr>
      </p:sp>
      <p:sp>
        <p:nvSpPr>
          <p:cNvPr id="35843" name="Rectangle 3"/>
          <p:cNvSpPr>
            <a:spLocks noGrp="1" noChangeArrowheads="1"/>
          </p:cNvSpPr>
          <p:nvPr>
            <p:ph type="body" idx="1"/>
          </p:nvPr>
        </p:nvSpPr>
        <p:spPr bwMode="auto">
          <a:xfrm>
            <a:off x="889000" y="4714875"/>
            <a:ext cx="4891088" cy="4467225"/>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375511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第13章 数据库及其应用</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A62E8BCE-518B-45A8-975C-C903DE7881FD}" type="slidenum">
              <a:rPr lang="en-US" altLang="zh-CN"/>
              <a:pPr/>
              <a:t>45</a:t>
            </a:fld>
            <a:endParaRPr lang="en-US" altLang="zh-CN"/>
          </a:p>
        </p:txBody>
      </p:sp>
      <p:sp>
        <p:nvSpPr>
          <p:cNvPr id="37890" name="Rectangle 2"/>
          <p:cNvSpPr>
            <a:spLocks noGrp="1" noRot="1" noChangeAspect="1" noChangeArrowheads="1" noTextEdit="1"/>
          </p:cNvSpPr>
          <p:nvPr>
            <p:ph type="sldImg"/>
          </p:nvPr>
        </p:nvSpPr>
        <p:spPr bwMode="auto">
          <a:xfrm>
            <a:off x="854075" y="744538"/>
            <a:ext cx="4960938" cy="3721100"/>
          </a:xfrm>
          <a:prstGeom prst="rect">
            <a:avLst/>
          </a:prstGeom>
          <a:solidFill>
            <a:srgbClr val="FFFFFF"/>
          </a:solidFill>
          <a:ln>
            <a:solidFill>
              <a:srgbClr val="000000"/>
            </a:solidFill>
            <a:miter lim="800000"/>
            <a:headEnd/>
            <a:tailEnd/>
          </a:ln>
        </p:spPr>
      </p:sp>
      <p:sp>
        <p:nvSpPr>
          <p:cNvPr id="37891" name="Rectangle 3"/>
          <p:cNvSpPr>
            <a:spLocks noGrp="1" noChangeArrowheads="1"/>
          </p:cNvSpPr>
          <p:nvPr>
            <p:ph type="body" idx="1"/>
          </p:nvPr>
        </p:nvSpPr>
        <p:spPr bwMode="auto">
          <a:xfrm>
            <a:off x="889000" y="4714875"/>
            <a:ext cx="4891088" cy="4467225"/>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3143016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第13章 数据库及其应用</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B03B7057-CDC6-45A5-BE4E-40E95A6C76CB}" type="slidenum">
              <a:rPr lang="en-US" altLang="zh-CN"/>
              <a:pPr/>
              <a:t>46</a:t>
            </a:fld>
            <a:endParaRPr lang="en-US" altLang="zh-CN"/>
          </a:p>
        </p:txBody>
      </p:sp>
      <p:sp>
        <p:nvSpPr>
          <p:cNvPr id="39938" name="Rectangle 2"/>
          <p:cNvSpPr>
            <a:spLocks noGrp="1" noRot="1" noChangeAspect="1" noChangeArrowheads="1" noTextEdit="1"/>
          </p:cNvSpPr>
          <p:nvPr>
            <p:ph type="sldImg"/>
          </p:nvPr>
        </p:nvSpPr>
        <p:spPr bwMode="auto">
          <a:xfrm>
            <a:off x="854075" y="744538"/>
            <a:ext cx="4960938" cy="3721100"/>
          </a:xfrm>
          <a:prstGeom prst="rect">
            <a:avLst/>
          </a:prstGeom>
          <a:solidFill>
            <a:srgbClr val="FFFFFF"/>
          </a:solidFill>
          <a:ln>
            <a:solidFill>
              <a:srgbClr val="000000"/>
            </a:solidFill>
            <a:miter lim="800000"/>
            <a:headEnd/>
            <a:tailEnd/>
          </a:ln>
        </p:spPr>
      </p:sp>
      <p:sp>
        <p:nvSpPr>
          <p:cNvPr id="39939" name="Rectangle 3"/>
          <p:cNvSpPr>
            <a:spLocks noGrp="1" noChangeArrowheads="1"/>
          </p:cNvSpPr>
          <p:nvPr>
            <p:ph type="body" idx="1"/>
          </p:nvPr>
        </p:nvSpPr>
        <p:spPr bwMode="auto">
          <a:xfrm>
            <a:off x="889000" y="4714875"/>
            <a:ext cx="4891088" cy="4467225"/>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3927265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第13章 数据库及其应用</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F8787A74-A8F1-4262-9073-1BC4F9783AD2}" type="slidenum">
              <a:rPr lang="en-US" altLang="zh-CN"/>
              <a:pPr/>
              <a:t>47</a:t>
            </a:fld>
            <a:endParaRPr lang="en-US" altLang="zh-CN"/>
          </a:p>
        </p:txBody>
      </p:sp>
      <p:sp>
        <p:nvSpPr>
          <p:cNvPr id="41986" name="Rectangle 2"/>
          <p:cNvSpPr>
            <a:spLocks noGrp="1" noRot="1" noChangeAspect="1" noChangeArrowheads="1" noTextEdit="1"/>
          </p:cNvSpPr>
          <p:nvPr>
            <p:ph type="sldImg"/>
          </p:nvPr>
        </p:nvSpPr>
        <p:spPr bwMode="auto">
          <a:xfrm>
            <a:off x="854075" y="744538"/>
            <a:ext cx="4960938" cy="3721100"/>
          </a:xfrm>
          <a:prstGeom prst="rect">
            <a:avLst/>
          </a:prstGeom>
          <a:solidFill>
            <a:srgbClr val="FFFFFF"/>
          </a:solidFill>
          <a:ln>
            <a:solidFill>
              <a:srgbClr val="000000"/>
            </a:solidFill>
            <a:miter lim="800000"/>
            <a:headEnd/>
            <a:tailEnd/>
          </a:ln>
        </p:spPr>
      </p:sp>
      <p:sp>
        <p:nvSpPr>
          <p:cNvPr id="41987" name="Rectangle 3"/>
          <p:cNvSpPr>
            <a:spLocks noGrp="1" noChangeArrowheads="1"/>
          </p:cNvSpPr>
          <p:nvPr>
            <p:ph type="body" idx="1"/>
          </p:nvPr>
        </p:nvSpPr>
        <p:spPr bwMode="auto">
          <a:xfrm>
            <a:off x="889000" y="4714875"/>
            <a:ext cx="4891088" cy="4467225"/>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1127213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第13章 数据库及其应用</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0CEB38FC-5D56-4711-8290-EE25130D873B}" type="slidenum">
              <a:rPr lang="en-US" altLang="zh-CN"/>
              <a:pPr/>
              <a:t>48</a:t>
            </a:fld>
            <a:endParaRPr lang="en-US" altLang="zh-CN"/>
          </a:p>
        </p:txBody>
      </p:sp>
      <p:sp>
        <p:nvSpPr>
          <p:cNvPr id="44034" name="Rectangle 2"/>
          <p:cNvSpPr>
            <a:spLocks noGrp="1" noRot="1" noChangeAspect="1" noChangeArrowheads="1" noTextEdit="1"/>
          </p:cNvSpPr>
          <p:nvPr>
            <p:ph type="sldImg"/>
          </p:nvPr>
        </p:nvSpPr>
        <p:spPr bwMode="auto">
          <a:xfrm>
            <a:off x="854075" y="744538"/>
            <a:ext cx="4960938" cy="3721100"/>
          </a:xfrm>
          <a:prstGeom prst="rect">
            <a:avLst/>
          </a:prstGeom>
          <a:solidFill>
            <a:srgbClr val="FFFFFF"/>
          </a:solidFill>
          <a:ln>
            <a:solidFill>
              <a:srgbClr val="000000"/>
            </a:solidFill>
            <a:miter lim="800000"/>
            <a:headEnd/>
            <a:tailEnd/>
          </a:ln>
        </p:spPr>
      </p:sp>
      <p:sp>
        <p:nvSpPr>
          <p:cNvPr id="44035" name="Rectangle 3"/>
          <p:cNvSpPr>
            <a:spLocks noGrp="1" noChangeArrowheads="1"/>
          </p:cNvSpPr>
          <p:nvPr>
            <p:ph type="body" idx="1"/>
          </p:nvPr>
        </p:nvSpPr>
        <p:spPr bwMode="auto">
          <a:xfrm>
            <a:off x="889000" y="4714875"/>
            <a:ext cx="4891088" cy="4467225"/>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1609523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第13章 数据库及其应用</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5EC796DB-8BA2-4BA9-8523-E942A2E92400}" type="slidenum">
              <a:rPr lang="en-US" altLang="zh-CN"/>
              <a:pPr/>
              <a:t>49</a:t>
            </a:fld>
            <a:endParaRPr lang="en-US" altLang="zh-CN"/>
          </a:p>
        </p:txBody>
      </p:sp>
      <p:sp>
        <p:nvSpPr>
          <p:cNvPr id="46082" name="Rectangle 2"/>
          <p:cNvSpPr>
            <a:spLocks noGrp="1" noRot="1" noChangeAspect="1" noChangeArrowheads="1" noTextEdit="1"/>
          </p:cNvSpPr>
          <p:nvPr>
            <p:ph type="sldImg"/>
          </p:nvPr>
        </p:nvSpPr>
        <p:spPr bwMode="auto">
          <a:xfrm>
            <a:off x="854075" y="744538"/>
            <a:ext cx="4960938" cy="3721100"/>
          </a:xfrm>
          <a:prstGeom prst="rect">
            <a:avLst/>
          </a:prstGeom>
          <a:solidFill>
            <a:srgbClr val="FFFFFF"/>
          </a:solidFill>
          <a:ln>
            <a:solidFill>
              <a:srgbClr val="000000"/>
            </a:solidFill>
            <a:miter lim="800000"/>
            <a:headEnd/>
            <a:tailEnd/>
          </a:ln>
        </p:spPr>
      </p:sp>
      <p:sp>
        <p:nvSpPr>
          <p:cNvPr id="46083" name="Rectangle 3"/>
          <p:cNvSpPr>
            <a:spLocks noGrp="1" noChangeArrowheads="1"/>
          </p:cNvSpPr>
          <p:nvPr>
            <p:ph type="body" idx="1"/>
          </p:nvPr>
        </p:nvSpPr>
        <p:spPr bwMode="auto">
          <a:xfrm>
            <a:off x="889000" y="4714875"/>
            <a:ext cx="4891088" cy="4467225"/>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2697199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第13章 数据库及其应用</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FB531A91-DEA9-4E41-BBC3-E61460C6A207}" type="slidenum">
              <a:rPr lang="en-US" altLang="zh-CN"/>
              <a:pPr/>
              <a:t>50</a:t>
            </a:fld>
            <a:endParaRPr lang="en-US" altLang="zh-CN"/>
          </a:p>
        </p:txBody>
      </p:sp>
      <p:sp>
        <p:nvSpPr>
          <p:cNvPr id="52226" name="Rectangle 2"/>
          <p:cNvSpPr>
            <a:spLocks noGrp="1" noRot="1" noChangeAspect="1" noChangeArrowheads="1" noTextEdit="1"/>
          </p:cNvSpPr>
          <p:nvPr>
            <p:ph type="sldImg"/>
          </p:nvPr>
        </p:nvSpPr>
        <p:spPr bwMode="auto">
          <a:xfrm>
            <a:off x="854075" y="744538"/>
            <a:ext cx="4960938" cy="3721100"/>
          </a:xfrm>
          <a:prstGeom prst="rect">
            <a:avLst/>
          </a:prstGeom>
          <a:solidFill>
            <a:srgbClr val="FFFFFF"/>
          </a:solidFill>
          <a:ln>
            <a:solidFill>
              <a:srgbClr val="000000"/>
            </a:solidFill>
            <a:miter lim="800000"/>
            <a:headEnd/>
            <a:tailEnd/>
          </a:ln>
        </p:spPr>
      </p:sp>
      <p:sp>
        <p:nvSpPr>
          <p:cNvPr id="52227" name="Rectangle 3"/>
          <p:cNvSpPr>
            <a:spLocks noGrp="1" noChangeArrowheads="1"/>
          </p:cNvSpPr>
          <p:nvPr>
            <p:ph type="body" idx="1"/>
          </p:nvPr>
        </p:nvSpPr>
        <p:spPr bwMode="auto">
          <a:xfrm>
            <a:off x="889000" y="4714875"/>
            <a:ext cx="4891088" cy="4467225"/>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2638446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第13章 数据库及其应用</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4B8186B9-ED29-49A8-AB0B-12193997EE7C}" type="slidenum">
              <a:rPr lang="en-US" altLang="zh-CN"/>
              <a:pPr/>
              <a:t>51</a:t>
            </a:fld>
            <a:endParaRPr lang="en-US" altLang="zh-CN"/>
          </a:p>
        </p:txBody>
      </p:sp>
      <p:sp>
        <p:nvSpPr>
          <p:cNvPr id="54274" name="Rectangle 2"/>
          <p:cNvSpPr>
            <a:spLocks noGrp="1" noRot="1" noChangeAspect="1" noChangeArrowheads="1" noTextEdit="1"/>
          </p:cNvSpPr>
          <p:nvPr>
            <p:ph type="sldImg"/>
          </p:nvPr>
        </p:nvSpPr>
        <p:spPr bwMode="auto">
          <a:xfrm>
            <a:off x="854075" y="744538"/>
            <a:ext cx="4960938" cy="3721100"/>
          </a:xfrm>
          <a:prstGeom prst="rect">
            <a:avLst/>
          </a:prstGeom>
          <a:solidFill>
            <a:srgbClr val="FFFFFF"/>
          </a:solidFill>
          <a:ln>
            <a:solidFill>
              <a:srgbClr val="000000"/>
            </a:solidFill>
            <a:miter lim="800000"/>
            <a:headEnd/>
            <a:tailEnd/>
          </a:ln>
        </p:spPr>
      </p:sp>
      <p:sp>
        <p:nvSpPr>
          <p:cNvPr id="54275" name="Rectangle 3"/>
          <p:cNvSpPr>
            <a:spLocks noGrp="1" noChangeArrowheads="1"/>
          </p:cNvSpPr>
          <p:nvPr>
            <p:ph type="body" idx="1"/>
          </p:nvPr>
        </p:nvSpPr>
        <p:spPr bwMode="auto">
          <a:xfrm>
            <a:off x="889000" y="4714875"/>
            <a:ext cx="4891088" cy="4467225"/>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1877741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第13章 数据库及其应用</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6D6F3C2D-9DAF-4F0E-8402-53C9B6AF8179}" type="slidenum">
              <a:rPr lang="en-US" altLang="zh-CN"/>
              <a:pPr/>
              <a:t>2</a:t>
            </a:fld>
            <a:endParaRPr lang="en-US" altLang="zh-CN"/>
          </a:p>
        </p:txBody>
      </p:sp>
      <p:sp>
        <p:nvSpPr>
          <p:cNvPr id="9218" name="Rectangle 2"/>
          <p:cNvSpPr>
            <a:spLocks noGrp="1" noRot="1" noChangeAspect="1" noChangeArrowheads="1" noTextEdit="1"/>
          </p:cNvSpPr>
          <p:nvPr>
            <p:ph type="sldImg"/>
          </p:nvPr>
        </p:nvSpPr>
        <p:spPr bwMode="auto">
          <a:xfrm>
            <a:off x="854075" y="744538"/>
            <a:ext cx="4960938" cy="3721100"/>
          </a:xfrm>
          <a:prstGeom prst="rect">
            <a:avLst/>
          </a:prstGeom>
          <a:solidFill>
            <a:srgbClr val="FFFFFF"/>
          </a:solidFill>
          <a:ln>
            <a:solidFill>
              <a:srgbClr val="000000"/>
            </a:solidFill>
            <a:miter lim="800000"/>
            <a:headEnd/>
            <a:tailEnd/>
          </a:ln>
        </p:spPr>
      </p:sp>
      <p:sp>
        <p:nvSpPr>
          <p:cNvPr id="9219" name="Rectangle 3"/>
          <p:cNvSpPr>
            <a:spLocks noGrp="1" noChangeArrowheads="1"/>
          </p:cNvSpPr>
          <p:nvPr>
            <p:ph type="body" idx="1"/>
          </p:nvPr>
        </p:nvSpPr>
        <p:spPr bwMode="auto">
          <a:xfrm>
            <a:off x="889000" y="4714875"/>
            <a:ext cx="4891088" cy="4467225"/>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629723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第13章 数据库及其应用</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4FB0078A-338B-4F8D-A06D-0C25D602AF84}" type="slidenum">
              <a:rPr lang="en-US" altLang="zh-CN"/>
              <a:pPr/>
              <a:t>53</a:t>
            </a:fld>
            <a:endParaRPr lang="en-US" altLang="zh-CN"/>
          </a:p>
        </p:txBody>
      </p:sp>
      <p:sp>
        <p:nvSpPr>
          <p:cNvPr id="48130" name="Rectangle 2"/>
          <p:cNvSpPr>
            <a:spLocks noGrp="1" noRot="1" noChangeAspect="1" noChangeArrowheads="1" noTextEdit="1"/>
          </p:cNvSpPr>
          <p:nvPr>
            <p:ph type="sldImg"/>
          </p:nvPr>
        </p:nvSpPr>
        <p:spPr bwMode="auto">
          <a:xfrm>
            <a:off x="854075" y="744538"/>
            <a:ext cx="4960938" cy="3721100"/>
          </a:xfrm>
          <a:prstGeom prst="rect">
            <a:avLst/>
          </a:prstGeom>
          <a:solidFill>
            <a:srgbClr val="FFFFFF"/>
          </a:solidFill>
          <a:ln>
            <a:solidFill>
              <a:srgbClr val="000000"/>
            </a:solidFill>
            <a:miter lim="800000"/>
            <a:headEnd/>
            <a:tailEnd/>
          </a:ln>
        </p:spPr>
      </p:sp>
      <p:sp>
        <p:nvSpPr>
          <p:cNvPr id="48131" name="Rectangle 3"/>
          <p:cNvSpPr>
            <a:spLocks noGrp="1" noChangeArrowheads="1"/>
          </p:cNvSpPr>
          <p:nvPr>
            <p:ph type="body" idx="1"/>
          </p:nvPr>
        </p:nvSpPr>
        <p:spPr bwMode="auto">
          <a:xfrm>
            <a:off x="889000" y="4714875"/>
            <a:ext cx="4891088" cy="4467225"/>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956632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第13章 数据库及其应用</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14B249BF-D165-4F00-A7F0-5050873E8FD6}" type="slidenum">
              <a:rPr lang="en-US" altLang="zh-CN"/>
              <a:pPr/>
              <a:t>54</a:t>
            </a:fld>
            <a:endParaRPr lang="en-US" altLang="zh-CN"/>
          </a:p>
        </p:txBody>
      </p:sp>
      <p:sp>
        <p:nvSpPr>
          <p:cNvPr id="50178" name="Rectangle 2"/>
          <p:cNvSpPr>
            <a:spLocks noGrp="1" noRot="1" noChangeAspect="1" noChangeArrowheads="1" noTextEdit="1"/>
          </p:cNvSpPr>
          <p:nvPr>
            <p:ph type="sldImg"/>
          </p:nvPr>
        </p:nvSpPr>
        <p:spPr bwMode="auto">
          <a:xfrm>
            <a:off x="854075" y="744538"/>
            <a:ext cx="4960938" cy="3721100"/>
          </a:xfrm>
          <a:prstGeom prst="rect">
            <a:avLst/>
          </a:prstGeom>
          <a:solidFill>
            <a:srgbClr val="FFFFFF"/>
          </a:solidFill>
          <a:ln>
            <a:solidFill>
              <a:srgbClr val="000000"/>
            </a:solidFill>
            <a:miter lim="800000"/>
            <a:headEnd/>
            <a:tailEnd/>
          </a:ln>
        </p:spPr>
      </p:sp>
      <p:sp>
        <p:nvSpPr>
          <p:cNvPr id="50179" name="Rectangle 3"/>
          <p:cNvSpPr>
            <a:spLocks noGrp="1" noChangeArrowheads="1"/>
          </p:cNvSpPr>
          <p:nvPr>
            <p:ph type="body" idx="1"/>
          </p:nvPr>
        </p:nvSpPr>
        <p:spPr bwMode="auto">
          <a:xfrm>
            <a:off x="889000" y="4714875"/>
            <a:ext cx="4891088" cy="4467225"/>
          </a:xfrm>
          <a:prstGeom prst="rect">
            <a:avLst/>
          </a:prstGeom>
          <a:solidFill>
            <a:srgbClr val="FFFFFF"/>
          </a:solidFill>
          <a:ln>
            <a:solidFill>
              <a:srgbClr val="000000"/>
            </a:solidFill>
            <a:miter lim="800000"/>
            <a:headEnd/>
            <a:tailEnd/>
          </a:ln>
        </p:spPr>
        <p:txBody>
          <a:bodyPr/>
          <a:lstStyle/>
          <a:p>
            <a:endParaRPr lang="zh-CN" altLang="zh-CN" dirty="0"/>
          </a:p>
        </p:txBody>
      </p:sp>
    </p:spTree>
    <p:extLst>
      <p:ext uri="{BB962C8B-B14F-4D97-AF65-F5344CB8AC3E}">
        <p14:creationId xmlns:p14="http://schemas.microsoft.com/office/powerpoint/2010/main" val="2900913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第13章 数据库及其应用</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8DAE8A20-3562-47CC-9E07-AFDA2B3DB9D6}" type="slidenum">
              <a:rPr lang="en-US" altLang="zh-CN"/>
              <a:pPr/>
              <a:t>55</a:t>
            </a:fld>
            <a:endParaRPr lang="en-US" altLang="zh-CN"/>
          </a:p>
        </p:txBody>
      </p:sp>
      <p:sp>
        <p:nvSpPr>
          <p:cNvPr id="58370" name="Rectangle 2"/>
          <p:cNvSpPr>
            <a:spLocks noGrp="1" noRot="1" noChangeAspect="1" noChangeArrowheads="1" noTextEdit="1"/>
          </p:cNvSpPr>
          <p:nvPr>
            <p:ph type="sldImg"/>
          </p:nvPr>
        </p:nvSpPr>
        <p:spPr bwMode="auto">
          <a:xfrm>
            <a:off x="854075" y="744538"/>
            <a:ext cx="4960938" cy="3721100"/>
          </a:xfrm>
          <a:prstGeom prst="rect">
            <a:avLst/>
          </a:prstGeom>
          <a:solidFill>
            <a:srgbClr val="FFFFFF"/>
          </a:solidFill>
          <a:ln>
            <a:solidFill>
              <a:srgbClr val="000000"/>
            </a:solidFill>
            <a:miter lim="800000"/>
            <a:headEnd/>
            <a:tailEnd/>
          </a:ln>
        </p:spPr>
      </p:sp>
      <p:sp>
        <p:nvSpPr>
          <p:cNvPr id="58371" name="Rectangle 3"/>
          <p:cNvSpPr>
            <a:spLocks noGrp="1" noChangeArrowheads="1"/>
          </p:cNvSpPr>
          <p:nvPr>
            <p:ph type="body" idx="1"/>
          </p:nvPr>
        </p:nvSpPr>
        <p:spPr bwMode="auto">
          <a:xfrm>
            <a:off x="889000" y="4714875"/>
            <a:ext cx="4891088" cy="4467225"/>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2130604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第13章 数据库及其应用</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0BE5D1B9-B5B6-4CB0-99B0-759D608A7A4E}" type="slidenum">
              <a:rPr lang="en-US" altLang="zh-CN"/>
              <a:pPr/>
              <a:t>56</a:t>
            </a:fld>
            <a:endParaRPr lang="en-US" altLang="zh-CN"/>
          </a:p>
        </p:txBody>
      </p:sp>
      <p:sp>
        <p:nvSpPr>
          <p:cNvPr id="62466" name="Rectangle 2"/>
          <p:cNvSpPr>
            <a:spLocks noGrp="1" noRot="1" noChangeAspect="1" noChangeArrowheads="1" noTextEdit="1"/>
          </p:cNvSpPr>
          <p:nvPr>
            <p:ph type="sldImg"/>
          </p:nvPr>
        </p:nvSpPr>
        <p:spPr bwMode="auto">
          <a:xfrm>
            <a:off x="854075" y="744538"/>
            <a:ext cx="4960938" cy="3721100"/>
          </a:xfrm>
          <a:prstGeom prst="rect">
            <a:avLst/>
          </a:prstGeom>
          <a:solidFill>
            <a:srgbClr val="FFFFFF"/>
          </a:solidFill>
          <a:ln>
            <a:solidFill>
              <a:srgbClr val="000000"/>
            </a:solidFill>
            <a:miter lim="800000"/>
            <a:headEnd/>
            <a:tailEnd/>
          </a:ln>
        </p:spPr>
      </p:sp>
      <p:sp>
        <p:nvSpPr>
          <p:cNvPr id="62467" name="Rectangle 3"/>
          <p:cNvSpPr>
            <a:spLocks noGrp="1" noChangeArrowheads="1"/>
          </p:cNvSpPr>
          <p:nvPr>
            <p:ph type="body" idx="1"/>
          </p:nvPr>
        </p:nvSpPr>
        <p:spPr bwMode="auto">
          <a:xfrm>
            <a:off x="889000" y="4714875"/>
            <a:ext cx="4891088" cy="4467225"/>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40266678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第13章 数据库及其应用</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B8D8E722-5D63-4E60-8B81-0B960722435D}" type="slidenum">
              <a:rPr lang="en-US" altLang="zh-CN"/>
              <a:pPr/>
              <a:t>57</a:t>
            </a:fld>
            <a:endParaRPr lang="en-US" altLang="zh-CN"/>
          </a:p>
        </p:txBody>
      </p:sp>
      <p:sp>
        <p:nvSpPr>
          <p:cNvPr id="64514" name="Rectangle 2"/>
          <p:cNvSpPr>
            <a:spLocks noGrp="1" noRot="1" noChangeAspect="1" noChangeArrowheads="1" noTextEdit="1"/>
          </p:cNvSpPr>
          <p:nvPr>
            <p:ph type="sldImg"/>
          </p:nvPr>
        </p:nvSpPr>
        <p:spPr bwMode="auto">
          <a:xfrm>
            <a:off x="854075" y="744538"/>
            <a:ext cx="4960938" cy="3721100"/>
          </a:xfrm>
          <a:prstGeom prst="rect">
            <a:avLst/>
          </a:prstGeom>
          <a:solidFill>
            <a:srgbClr val="FFFFFF"/>
          </a:solidFill>
          <a:ln>
            <a:solidFill>
              <a:srgbClr val="000000"/>
            </a:solidFill>
            <a:miter lim="800000"/>
            <a:headEnd/>
            <a:tailEnd/>
          </a:ln>
        </p:spPr>
      </p:sp>
      <p:sp>
        <p:nvSpPr>
          <p:cNvPr id="64515" name="Rectangle 3"/>
          <p:cNvSpPr>
            <a:spLocks noGrp="1" noChangeArrowheads="1"/>
          </p:cNvSpPr>
          <p:nvPr>
            <p:ph type="body" idx="1"/>
          </p:nvPr>
        </p:nvSpPr>
        <p:spPr bwMode="auto">
          <a:xfrm>
            <a:off x="889000" y="4714875"/>
            <a:ext cx="4891088" cy="4467225"/>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533272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第13章 数据库及其应用</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37B3F404-B952-48A1-A508-4D37F5F4EFDC}" type="slidenum">
              <a:rPr lang="en-US" altLang="zh-CN"/>
              <a:pPr/>
              <a:t>58</a:t>
            </a:fld>
            <a:endParaRPr lang="en-US" altLang="zh-CN"/>
          </a:p>
        </p:txBody>
      </p:sp>
      <p:sp>
        <p:nvSpPr>
          <p:cNvPr id="66562" name="Rectangle 2"/>
          <p:cNvSpPr>
            <a:spLocks noGrp="1" noRot="1" noChangeAspect="1" noChangeArrowheads="1" noTextEdit="1"/>
          </p:cNvSpPr>
          <p:nvPr>
            <p:ph type="sldImg"/>
          </p:nvPr>
        </p:nvSpPr>
        <p:spPr bwMode="auto">
          <a:xfrm>
            <a:off x="854075" y="744538"/>
            <a:ext cx="4960938" cy="3721100"/>
          </a:xfrm>
          <a:prstGeom prst="rect">
            <a:avLst/>
          </a:prstGeom>
          <a:solidFill>
            <a:srgbClr val="FFFFFF"/>
          </a:solidFill>
          <a:ln>
            <a:solidFill>
              <a:srgbClr val="000000"/>
            </a:solidFill>
            <a:miter lim="800000"/>
            <a:headEnd/>
            <a:tailEnd/>
          </a:ln>
        </p:spPr>
      </p:sp>
      <p:sp>
        <p:nvSpPr>
          <p:cNvPr id="66563" name="Rectangle 3"/>
          <p:cNvSpPr>
            <a:spLocks noGrp="1" noChangeArrowheads="1"/>
          </p:cNvSpPr>
          <p:nvPr>
            <p:ph type="body" idx="1"/>
          </p:nvPr>
        </p:nvSpPr>
        <p:spPr bwMode="auto">
          <a:xfrm>
            <a:off x="889000" y="4714875"/>
            <a:ext cx="4891088" cy="4467225"/>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14071343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第13章 数据库及其应用</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95A78DDC-A2AB-4D3F-B1D4-023C0E2886B3}" type="slidenum">
              <a:rPr lang="en-US" altLang="zh-CN"/>
              <a:pPr/>
              <a:t>59</a:t>
            </a:fld>
            <a:endParaRPr lang="en-US" altLang="zh-CN"/>
          </a:p>
        </p:txBody>
      </p:sp>
      <p:sp>
        <p:nvSpPr>
          <p:cNvPr id="68610" name="Rectangle 2"/>
          <p:cNvSpPr>
            <a:spLocks noGrp="1" noRot="1" noChangeAspect="1" noChangeArrowheads="1" noTextEdit="1"/>
          </p:cNvSpPr>
          <p:nvPr>
            <p:ph type="sldImg"/>
          </p:nvPr>
        </p:nvSpPr>
        <p:spPr bwMode="auto">
          <a:xfrm>
            <a:off x="854075" y="744538"/>
            <a:ext cx="4960938" cy="3721100"/>
          </a:xfrm>
          <a:prstGeom prst="rect">
            <a:avLst/>
          </a:prstGeom>
          <a:solidFill>
            <a:srgbClr val="FFFFFF"/>
          </a:solidFill>
          <a:ln>
            <a:solidFill>
              <a:srgbClr val="000000"/>
            </a:solidFill>
            <a:miter lim="800000"/>
            <a:headEnd/>
            <a:tailEnd/>
          </a:ln>
        </p:spPr>
      </p:sp>
      <p:sp>
        <p:nvSpPr>
          <p:cNvPr id="68611" name="Rectangle 3"/>
          <p:cNvSpPr>
            <a:spLocks noGrp="1" noChangeArrowheads="1"/>
          </p:cNvSpPr>
          <p:nvPr>
            <p:ph type="body" idx="1"/>
          </p:nvPr>
        </p:nvSpPr>
        <p:spPr bwMode="auto">
          <a:xfrm>
            <a:off x="889000" y="4714875"/>
            <a:ext cx="4891088" cy="4467225"/>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31302674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第13章 数据库及其应用</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61AC8B85-D843-4E36-AF8D-ADC8FDB75A9B}" type="slidenum">
              <a:rPr lang="en-US" altLang="zh-CN"/>
              <a:pPr/>
              <a:t>61</a:t>
            </a:fld>
            <a:endParaRPr lang="en-US" altLang="zh-CN"/>
          </a:p>
        </p:txBody>
      </p:sp>
      <p:sp>
        <p:nvSpPr>
          <p:cNvPr id="72706" name="Rectangle 2"/>
          <p:cNvSpPr>
            <a:spLocks noGrp="1" noRot="1" noChangeAspect="1" noChangeArrowheads="1" noTextEdit="1"/>
          </p:cNvSpPr>
          <p:nvPr>
            <p:ph type="sldImg"/>
          </p:nvPr>
        </p:nvSpPr>
        <p:spPr bwMode="auto">
          <a:xfrm>
            <a:off x="854075" y="744538"/>
            <a:ext cx="4960938" cy="3721100"/>
          </a:xfrm>
          <a:prstGeom prst="rect">
            <a:avLst/>
          </a:prstGeom>
          <a:solidFill>
            <a:srgbClr val="FFFFFF"/>
          </a:solidFill>
          <a:ln>
            <a:solidFill>
              <a:srgbClr val="000000"/>
            </a:solidFill>
            <a:miter lim="800000"/>
            <a:headEnd/>
            <a:tailEnd/>
          </a:ln>
        </p:spPr>
      </p:sp>
      <p:sp>
        <p:nvSpPr>
          <p:cNvPr id="72707" name="Rectangle 3"/>
          <p:cNvSpPr>
            <a:spLocks noGrp="1" noChangeArrowheads="1"/>
          </p:cNvSpPr>
          <p:nvPr>
            <p:ph type="body" idx="1"/>
          </p:nvPr>
        </p:nvSpPr>
        <p:spPr bwMode="auto">
          <a:xfrm>
            <a:off x="889000" y="4714875"/>
            <a:ext cx="4891088" cy="4467225"/>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2523189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第13章 数据库及其应用</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365480F9-2FC1-473B-AFFE-68E82A9A9E09}" type="slidenum">
              <a:rPr lang="en-US" altLang="zh-CN"/>
              <a:pPr/>
              <a:t>62</a:t>
            </a:fld>
            <a:endParaRPr lang="en-US" altLang="zh-CN"/>
          </a:p>
        </p:txBody>
      </p:sp>
      <p:sp>
        <p:nvSpPr>
          <p:cNvPr id="74754" name="Rectangle 2"/>
          <p:cNvSpPr>
            <a:spLocks noGrp="1" noRot="1" noChangeAspect="1" noChangeArrowheads="1" noTextEdit="1"/>
          </p:cNvSpPr>
          <p:nvPr>
            <p:ph type="sldImg"/>
          </p:nvPr>
        </p:nvSpPr>
        <p:spPr bwMode="auto">
          <a:xfrm>
            <a:off x="854075" y="744538"/>
            <a:ext cx="4960938" cy="3721100"/>
          </a:xfrm>
          <a:prstGeom prst="rect">
            <a:avLst/>
          </a:prstGeom>
          <a:solidFill>
            <a:srgbClr val="FFFFFF"/>
          </a:solidFill>
          <a:ln>
            <a:solidFill>
              <a:srgbClr val="000000"/>
            </a:solidFill>
            <a:miter lim="800000"/>
            <a:headEnd/>
            <a:tailEnd/>
          </a:ln>
        </p:spPr>
      </p:sp>
      <p:sp>
        <p:nvSpPr>
          <p:cNvPr id="74755" name="Rectangle 3"/>
          <p:cNvSpPr>
            <a:spLocks noGrp="1" noChangeArrowheads="1"/>
          </p:cNvSpPr>
          <p:nvPr>
            <p:ph type="body" idx="1"/>
          </p:nvPr>
        </p:nvSpPr>
        <p:spPr bwMode="auto">
          <a:xfrm>
            <a:off x="889000" y="4714875"/>
            <a:ext cx="4891088" cy="4467225"/>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37194996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第13章 数据库及其应用</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DE50F147-4093-4511-BA62-C1AA2933BD89}" type="slidenum">
              <a:rPr lang="en-US" altLang="zh-CN"/>
              <a:pPr/>
              <a:t>65</a:t>
            </a:fld>
            <a:endParaRPr lang="en-US" altLang="zh-CN"/>
          </a:p>
        </p:txBody>
      </p:sp>
      <p:sp>
        <p:nvSpPr>
          <p:cNvPr id="76802" name="Rectangle 2"/>
          <p:cNvSpPr>
            <a:spLocks noGrp="1" noRot="1" noChangeAspect="1" noChangeArrowheads="1" noTextEdit="1"/>
          </p:cNvSpPr>
          <p:nvPr>
            <p:ph type="sldImg"/>
          </p:nvPr>
        </p:nvSpPr>
        <p:spPr bwMode="auto">
          <a:xfrm>
            <a:off x="854075" y="744538"/>
            <a:ext cx="4960938" cy="3721100"/>
          </a:xfrm>
          <a:prstGeom prst="rect">
            <a:avLst/>
          </a:prstGeom>
          <a:solidFill>
            <a:srgbClr val="FFFFFF"/>
          </a:solidFill>
          <a:ln>
            <a:solidFill>
              <a:srgbClr val="000000"/>
            </a:solidFill>
            <a:miter lim="800000"/>
            <a:headEnd/>
            <a:tailEnd/>
          </a:ln>
        </p:spPr>
      </p:sp>
      <p:sp>
        <p:nvSpPr>
          <p:cNvPr id="76803" name="Rectangle 3"/>
          <p:cNvSpPr>
            <a:spLocks noGrp="1" noChangeArrowheads="1"/>
          </p:cNvSpPr>
          <p:nvPr>
            <p:ph type="body" idx="1"/>
          </p:nvPr>
        </p:nvSpPr>
        <p:spPr bwMode="auto">
          <a:xfrm>
            <a:off x="889000" y="4714875"/>
            <a:ext cx="4891088" cy="4467225"/>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757817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第13章 数据库及其应用</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6C8E38BB-FCFF-4C96-B3D2-A0B9EEF2DFA4}" type="slidenum">
              <a:rPr lang="en-US" altLang="zh-CN"/>
              <a:pPr/>
              <a:t>9</a:t>
            </a:fld>
            <a:endParaRPr lang="en-US" altLang="zh-CN"/>
          </a:p>
        </p:txBody>
      </p:sp>
      <p:sp>
        <p:nvSpPr>
          <p:cNvPr id="11266" name="Rectangle 2"/>
          <p:cNvSpPr>
            <a:spLocks noGrp="1" noRot="1" noChangeAspect="1" noChangeArrowheads="1" noTextEdit="1"/>
          </p:cNvSpPr>
          <p:nvPr>
            <p:ph type="sldImg"/>
          </p:nvPr>
        </p:nvSpPr>
        <p:spPr bwMode="auto">
          <a:xfrm>
            <a:off x="854075" y="744538"/>
            <a:ext cx="4960938" cy="3721100"/>
          </a:xfrm>
          <a:prstGeom prst="rect">
            <a:avLst/>
          </a:prstGeom>
          <a:solidFill>
            <a:srgbClr val="FFFFFF"/>
          </a:solidFill>
          <a:ln>
            <a:solidFill>
              <a:srgbClr val="000000"/>
            </a:solidFill>
            <a:miter lim="800000"/>
            <a:headEnd/>
            <a:tailEnd/>
          </a:ln>
        </p:spPr>
      </p:sp>
      <p:sp>
        <p:nvSpPr>
          <p:cNvPr id="11267" name="Rectangle 3"/>
          <p:cNvSpPr>
            <a:spLocks noGrp="1" noChangeArrowheads="1"/>
          </p:cNvSpPr>
          <p:nvPr>
            <p:ph type="body" idx="1"/>
          </p:nvPr>
        </p:nvSpPr>
        <p:spPr bwMode="auto">
          <a:xfrm>
            <a:off x="889000" y="4714875"/>
            <a:ext cx="4891088" cy="4467225"/>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15714644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第13章 数据库及其应用</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BE97E2A2-C551-4C2A-A72E-FECE5CA4AFBC}" type="slidenum">
              <a:rPr lang="en-US" altLang="zh-CN"/>
              <a:pPr/>
              <a:t>66</a:t>
            </a:fld>
            <a:endParaRPr lang="en-US" altLang="zh-CN"/>
          </a:p>
        </p:txBody>
      </p:sp>
      <p:sp>
        <p:nvSpPr>
          <p:cNvPr id="78850" name="Rectangle 2"/>
          <p:cNvSpPr>
            <a:spLocks noGrp="1" noRot="1" noChangeAspect="1" noChangeArrowheads="1" noTextEdit="1"/>
          </p:cNvSpPr>
          <p:nvPr>
            <p:ph type="sldImg"/>
          </p:nvPr>
        </p:nvSpPr>
        <p:spPr bwMode="auto">
          <a:xfrm>
            <a:off x="854075" y="744538"/>
            <a:ext cx="4960938" cy="37211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889000" y="4714875"/>
            <a:ext cx="4891088" cy="4467225"/>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2697893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第13章 数据库及其应用</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94E43BB8-5D1F-4B76-8BFB-74F5BE94B3D1}" type="slidenum">
              <a:rPr lang="en-US" altLang="zh-CN"/>
              <a:pPr/>
              <a:t>10</a:t>
            </a:fld>
            <a:endParaRPr lang="en-US" altLang="zh-CN"/>
          </a:p>
        </p:txBody>
      </p:sp>
      <p:sp>
        <p:nvSpPr>
          <p:cNvPr id="13314" name="Rectangle 2"/>
          <p:cNvSpPr>
            <a:spLocks noGrp="1" noRot="1" noChangeAspect="1" noChangeArrowheads="1" noTextEdit="1"/>
          </p:cNvSpPr>
          <p:nvPr>
            <p:ph type="sldImg"/>
          </p:nvPr>
        </p:nvSpPr>
        <p:spPr bwMode="auto">
          <a:xfrm>
            <a:off x="854075" y="744538"/>
            <a:ext cx="4960938" cy="3721100"/>
          </a:xfrm>
          <a:prstGeom prst="rect">
            <a:avLst/>
          </a:prstGeom>
          <a:solidFill>
            <a:srgbClr val="FFFFFF"/>
          </a:solidFill>
          <a:ln>
            <a:solidFill>
              <a:srgbClr val="000000"/>
            </a:solidFill>
            <a:miter lim="800000"/>
            <a:headEnd/>
            <a:tailEnd/>
          </a:ln>
        </p:spPr>
      </p:sp>
      <p:sp>
        <p:nvSpPr>
          <p:cNvPr id="13315" name="Rectangle 3"/>
          <p:cNvSpPr>
            <a:spLocks noGrp="1" noChangeArrowheads="1"/>
          </p:cNvSpPr>
          <p:nvPr>
            <p:ph type="body" idx="1"/>
          </p:nvPr>
        </p:nvSpPr>
        <p:spPr bwMode="auto">
          <a:xfrm>
            <a:off x="889000" y="4714875"/>
            <a:ext cx="4891088" cy="4467225"/>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2967854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第13章 数据库及其应用</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B05299AE-857E-4142-824E-1C3397606072}" type="slidenum">
              <a:rPr lang="en-US" altLang="zh-CN"/>
              <a:pPr/>
              <a:t>11</a:t>
            </a:fld>
            <a:endParaRPr lang="en-US" altLang="zh-CN"/>
          </a:p>
        </p:txBody>
      </p:sp>
      <p:sp>
        <p:nvSpPr>
          <p:cNvPr id="15362" name="Rectangle 2"/>
          <p:cNvSpPr>
            <a:spLocks noGrp="1" noRot="1" noChangeAspect="1" noChangeArrowheads="1" noTextEdit="1"/>
          </p:cNvSpPr>
          <p:nvPr>
            <p:ph type="sldImg"/>
          </p:nvPr>
        </p:nvSpPr>
        <p:spPr bwMode="auto">
          <a:xfrm>
            <a:off x="854075" y="744538"/>
            <a:ext cx="4960938" cy="3721100"/>
          </a:xfrm>
          <a:prstGeom prst="rect">
            <a:avLst/>
          </a:prstGeom>
          <a:solidFill>
            <a:srgbClr val="FFFFFF"/>
          </a:solidFill>
          <a:ln>
            <a:solidFill>
              <a:srgbClr val="000000"/>
            </a:solidFill>
            <a:miter lim="800000"/>
            <a:headEnd/>
            <a:tailEnd/>
          </a:ln>
        </p:spPr>
      </p:sp>
      <p:sp>
        <p:nvSpPr>
          <p:cNvPr id="15363" name="Rectangle 3"/>
          <p:cNvSpPr>
            <a:spLocks noGrp="1" noChangeArrowheads="1"/>
          </p:cNvSpPr>
          <p:nvPr>
            <p:ph type="body" idx="1"/>
          </p:nvPr>
        </p:nvSpPr>
        <p:spPr bwMode="auto">
          <a:xfrm>
            <a:off x="889000" y="4714875"/>
            <a:ext cx="4891088" cy="4467225"/>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476986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第13章 数据库及其应用</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1DC8A60E-028B-4C24-87CD-CC5170B585E5}" type="slidenum">
              <a:rPr lang="en-US" altLang="zh-CN"/>
              <a:pPr/>
              <a:t>12</a:t>
            </a:fld>
            <a:endParaRPr lang="en-US" altLang="zh-CN"/>
          </a:p>
        </p:txBody>
      </p:sp>
      <p:sp>
        <p:nvSpPr>
          <p:cNvPr id="17410" name="Rectangle 2"/>
          <p:cNvSpPr>
            <a:spLocks noGrp="1" noRot="1" noChangeAspect="1" noChangeArrowheads="1" noTextEdit="1"/>
          </p:cNvSpPr>
          <p:nvPr>
            <p:ph type="sldImg"/>
          </p:nvPr>
        </p:nvSpPr>
        <p:spPr bwMode="auto">
          <a:xfrm>
            <a:off x="854075" y="744538"/>
            <a:ext cx="4960938" cy="3721100"/>
          </a:xfrm>
          <a:prstGeom prst="rect">
            <a:avLst/>
          </a:prstGeom>
          <a:solidFill>
            <a:srgbClr val="FFFFFF"/>
          </a:solidFill>
          <a:ln>
            <a:solidFill>
              <a:srgbClr val="000000"/>
            </a:solidFill>
            <a:miter lim="800000"/>
            <a:headEnd/>
            <a:tailEnd/>
          </a:ln>
        </p:spPr>
      </p:sp>
      <p:sp>
        <p:nvSpPr>
          <p:cNvPr id="17411" name="Rectangle 3"/>
          <p:cNvSpPr>
            <a:spLocks noGrp="1" noChangeArrowheads="1"/>
          </p:cNvSpPr>
          <p:nvPr>
            <p:ph type="body" idx="1"/>
          </p:nvPr>
        </p:nvSpPr>
        <p:spPr bwMode="auto">
          <a:xfrm>
            <a:off x="889000" y="4714875"/>
            <a:ext cx="4891088" cy="4467225"/>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3893636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第13章 数据库及其应用</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BF6EF281-906B-472F-9B99-EC5C98361D0E}" type="slidenum">
              <a:rPr lang="en-US" altLang="zh-CN"/>
              <a:pPr/>
              <a:t>13</a:t>
            </a:fld>
            <a:endParaRPr lang="en-US" altLang="zh-CN"/>
          </a:p>
        </p:txBody>
      </p:sp>
      <p:sp>
        <p:nvSpPr>
          <p:cNvPr id="21506" name="Rectangle 2"/>
          <p:cNvSpPr>
            <a:spLocks noGrp="1" noRot="1" noChangeAspect="1" noChangeArrowheads="1" noTextEdit="1"/>
          </p:cNvSpPr>
          <p:nvPr>
            <p:ph type="sldImg"/>
          </p:nvPr>
        </p:nvSpPr>
        <p:spPr bwMode="auto">
          <a:xfrm>
            <a:off x="854075" y="744538"/>
            <a:ext cx="4960938" cy="3721100"/>
          </a:xfrm>
          <a:prstGeom prst="rect">
            <a:avLst/>
          </a:prstGeom>
          <a:solidFill>
            <a:srgbClr val="FFFFFF"/>
          </a:solidFill>
          <a:ln>
            <a:solidFill>
              <a:srgbClr val="000000"/>
            </a:solidFill>
            <a:miter lim="800000"/>
            <a:headEnd/>
            <a:tailEnd/>
          </a:ln>
        </p:spPr>
      </p:sp>
      <p:sp>
        <p:nvSpPr>
          <p:cNvPr id="21507" name="Rectangle 3"/>
          <p:cNvSpPr>
            <a:spLocks noGrp="1" noChangeArrowheads="1"/>
          </p:cNvSpPr>
          <p:nvPr>
            <p:ph type="body" idx="1"/>
          </p:nvPr>
        </p:nvSpPr>
        <p:spPr bwMode="auto">
          <a:xfrm>
            <a:off x="889000" y="4714875"/>
            <a:ext cx="4891088" cy="4467225"/>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1567972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第13章 数据库及其应用</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B4ACA131-36E0-4442-88ED-3F0D7C02EED0}" type="slidenum">
              <a:rPr lang="en-US" altLang="zh-CN"/>
              <a:pPr/>
              <a:t>20</a:t>
            </a:fld>
            <a:endParaRPr lang="en-US" altLang="zh-CN"/>
          </a:p>
        </p:txBody>
      </p:sp>
      <p:sp>
        <p:nvSpPr>
          <p:cNvPr id="23554" name="Rectangle 2"/>
          <p:cNvSpPr>
            <a:spLocks noGrp="1" noRot="1" noChangeAspect="1" noChangeArrowheads="1" noTextEdit="1"/>
          </p:cNvSpPr>
          <p:nvPr>
            <p:ph type="sldImg"/>
          </p:nvPr>
        </p:nvSpPr>
        <p:spPr bwMode="auto">
          <a:xfrm>
            <a:off x="854075" y="744538"/>
            <a:ext cx="4960938" cy="3721100"/>
          </a:xfrm>
          <a:prstGeom prst="rect">
            <a:avLst/>
          </a:prstGeom>
          <a:solidFill>
            <a:srgbClr val="FFFFFF"/>
          </a:solidFill>
          <a:ln>
            <a:solidFill>
              <a:srgbClr val="000000"/>
            </a:solidFill>
            <a:miter lim="800000"/>
            <a:headEnd/>
            <a:tailEnd/>
          </a:ln>
        </p:spPr>
      </p:sp>
      <p:sp>
        <p:nvSpPr>
          <p:cNvPr id="23555" name="Rectangle 3"/>
          <p:cNvSpPr>
            <a:spLocks noGrp="1" noChangeArrowheads="1"/>
          </p:cNvSpPr>
          <p:nvPr>
            <p:ph type="body" idx="1"/>
          </p:nvPr>
        </p:nvSpPr>
        <p:spPr bwMode="auto">
          <a:xfrm>
            <a:off x="889000" y="4714875"/>
            <a:ext cx="4891088" cy="4467225"/>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3951917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第13章 数据库及其应用</a:t>
            </a:r>
          </a:p>
        </p:txBody>
      </p:sp>
      <p:sp>
        <p:nvSpPr>
          <p:cNvPr id="6" name="Rectangle 6"/>
          <p:cNvSpPr>
            <a:spLocks noGrp="1" noChangeArrowheads="1"/>
          </p:cNvSpPr>
          <p:nvPr>
            <p:ph type="ftr" sz="quarter" idx="4"/>
          </p:nvPr>
        </p:nvSpPr>
        <p:spPr>
          <a:ln/>
        </p:spPr>
        <p:txBody>
          <a:bodyPr/>
          <a:lstStyle/>
          <a:p>
            <a:r>
              <a:rPr lang="en-US" altLang="zh-CN"/>
              <a:t>清华大学计算机与信息管理中心---黄维通</a:t>
            </a:r>
          </a:p>
        </p:txBody>
      </p:sp>
      <p:sp>
        <p:nvSpPr>
          <p:cNvPr id="7" name="Rectangle 7"/>
          <p:cNvSpPr>
            <a:spLocks noGrp="1" noChangeArrowheads="1"/>
          </p:cNvSpPr>
          <p:nvPr>
            <p:ph type="sldNum" sz="quarter" idx="5"/>
          </p:nvPr>
        </p:nvSpPr>
        <p:spPr>
          <a:ln/>
        </p:spPr>
        <p:txBody>
          <a:bodyPr/>
          <a:lstStyle/>
          <a:p>
            <a:fld id="{14E4C0CF-3A08-41D6-B7FA-1A2B187FB11F}" type="slidenum">
              <a:rPr lang="en-US" altLang="zh-CN"/>
              <a:pPr/>
              <a:t>23</a:t>
            </a:fld>
            <a:endParaRPr lang="en-US" altLang="zh-CN"/>
          </a:p>
        </p:txBody>
      </p:sp>
      <p:sp>
        <p:nvSpPr>
          <p:cNvPr id="25602" name="Rectangle 2"/>
          <p:cNvSpPr>
            <a:spLocks noGrp="1" noRot="1" noChangeAspect="1" noChangeArrowheads="1" noTextEdit="1"/>
          </p:cNvSpPr>
          <p:nvPr>
            <p:ph type="sldImg"/>
          </p:nvPr>
        </p:nvSpPr>
        <p:spPr bwMode="auto">
          <a:xfrm>
            <a:off x="854075" y="744538"/>
            <a:ext cx="4960938" cy="3721100"/>
          </a:xfrm>
          <a:prstGeom prst="rect">
            <a:avLst/>
          </a:prstGeom>
          <a:solidFill>
            <a:srgbClr val="FFFFFF"/>
          </a:solidFill>
          <a:ln>
            <a:solidFill>
              <a:srgbClr val="000000"/>
            </a:solidFill>
            <a:miter lim="800000"/>
            <a:headEnd/>
            <a:tailEnd/>
          </a:ln>
        </p:spPr>
      </p:sp>
      <p:sp>
        <p:nvSpPr>
          <p:cNvPr id="25603" name="Rectangle 3"/>
          <p:cNvSpPr>
            <a:spLocks noGrp="1" noChangeArrowheads="1"/>
          </p:cNvSpPr>
          <p:nvPr>
            <p:ph type="body" idx="1"/>
          </p:nvPr>
        </p:nvSpPr>
        <p:spPr bwMode="auto">
          <a:xfrm>
            <a:off x="889000" y="4714875"/>
            <a:ext cx="4891088" cy="4467225"/>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val="4237991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6DC79FB-3439-4CBC-91AB-D4ACC693358D}" type="slidenum">
              <a:rPr lang="en-US" altLang="zh-CN"/>
              <a:pPr/>
              <a:t>‹#›</a:t>
            </a:fld>
            <a:endParaRPr lang="en-US" altLang="zh-CN"/>
          </a:p>
        </p:txBody>
      </p:sp>
    </p:spTree>
    <p:extLst>
      <p:ext uri="{BB962C8B-B14F-4D97-AF65-F5344CB8AC3E}">
        <p14:creationId xmlns:p14="http://schemas.microsoft.com/office/powerpoint/2010/main" val="2081623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9AD2AEA-134D-4169-B2C1-E9BF5F549313}" type="slidenum">
              <a:rPr lang="en-US" altLang="zh-CN"/>
              <a:pPr/>
              <a:t>‹#›</a:t>
            </a:fld>
            <a:endParaRPr lang="en-US" altLang="zh-CN"/>
          </a:p>
        </p:txBody>
      </p:sp>
    </p:spTree>
    <p:extLst>
      <p:ext uri="{BB962C8B-B14F-4D97-AF65-F5344CB8AC3E}">
        <p14:creationId xmlns:p14="http://schemas.microsoft.com/office/powerpoint/2010/main" val="3703178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5A8A699-97E9-4C07-B2FE-6CCB08EA539E}" type="slidenum">
              <a:rPr lang="en-US" altLang="zh-CN"/>
              <a:pPr/>
              <a:t>‹#›</a:t>
            </a:fld>
            <a:endParaRPr lang="en-US" altLang="zh-CN"/>
          </a:p>
        </p:txBody>
      </p:sp>
    </p:spTree>
    <p:extLst>
      <p:ext uri="{BB962C8B-B14F-4D97-AF65-F5344CB8AC3E}">
        <p14:creationId xmlns:p14="http://schemas.microsoft.com/office/powerpoint/2010/main" val="2596099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E7E4FC1-1A1C-4ABB-94BF-3BDF3544A6D2}" type="slidenum">
              <a:rPr lang="en-US" altLang="zh-CN"/>
              <a:pPr/>
              <a:t>‹#›</a:t>
            </a:fld>
            <a:endParaRPr lang="en-US" altLang="zh-CN"/>
          </a:p>
        </p:txBody>
      </p:sp>
    </p:spTree>
    <p:extLst>
      <p:ext uri="{BB962C8B-B14F-4D97-AF65-F5344CB8AC3E}">
        <p14:creationId xmlns:p14="http://schemas.microsoft.com/office/powerpoint/2010/main" val="256149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15CE8FF-998F-46AC-B639-FA3B85D1397F}" type="slidenum">
              <a:rPr lang="en-US" altLang="zh-CN"/>
              <a:pPr/>
              <a:t>‹#›</a:t>
            </a:fld>
            <a:endParaRPr lang="en-US" altLang="zh-CN"/>
          </a:p>
        </p:txBody>
      </p:sp>
    </p:spTree>
    <p:extLst>
      <p:ext uri="{BB962C8B-B14F-4D97-AF65-F5344CB8AC3E}">
        <p14:creationId xmlns:p14="http://schemas.microsoft.com/office/powerpoint/2010/main" val="3558852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2513B1E-F8FE-4E1F-BD39-058E986B892A}" type="slidenum">
              <a:rPr lang="en-US" altLang="zh-CN"/>
              <a:pPr/>
              <a:t>‹#›</a:t>
            </a:fld>
            <a:endParaRPr lang="en-US" altLang="zh-CN"/>
          </a:p>
        </p:txBody>
      </p:sp>
    </p:spTree>
    <p:extLst>
      <p:ext uri="{BB962C8B-B14F-4D97-AF65-F5344CB8AC3E}">
        <p14:creationId xmlns:p14="http://schemas.microsoft.com/office/powerpoint/2010/main" val="3193467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38AE1B2-F725-4D85-9B88-CA1074508916}" type="slidenum">
              <a:rPr lang="en-US" altLang="zh-CN"/>
              <a:pPr/>
              <a:t>‹#›</a:t>
            </a:fld>
            <a:endParaRPr lang="en-US" altLang="zh-CN"/>
          </a:p>
        </p:txBody>
      </p:sp>
    </p:spTree>
    <p:extLst>
      <p:ext uri="{BB962C8B-B14F-4D97-AF65-F5344CB8AC3E}">
        <p14:creationId xmlns:p14="http://schemas.microsoft.com/office/powerpoint/2010/main" val="1227502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DF78EB8-3D2F-491F-8093-CF43349512B5}" type="slidenum">
              <a:rPr lang="en-US" altLang="zh-CN"/>
              <a:pPr/>
              <a:t>‹#›</a:t>
            </a:fld>
            <a:endParaRPr lang="en-US" altLang="zh-CN"/>
          </a:p>
        </p:txBody>
      </p:sp>
    </p:spTree>
    <p:extLst>
      <p:ext uri="{BB962C8B-B14F-4D97-AF65-F5344CB8AC3E}">
        <p14:creationId xmlns:p14="http://schemas.microsoft.com/office/powerpoint/2010/main" val="834787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FBE9462E-FA5E-4B62-A234-FA200975213B}" type="slidenum">
              <a:rPr lang="en-US" altLang="zh-CN"/>
              <a:pPr/>
              <a:t>‹#›</a:t>
            </a:fld>
            <a:endParaRPr lang="en-US" altLang="zh-CN"/>
          </a:p>
        </p:txBody>
      </p:sp>
    </p:spTree>
    <p:extLst>
      <p:ext uri="{BB962C8B-B14F-4D97-AF65-F5344CB8AC3E}">
        <p14:creationId xmlns:p14="http://schemas.microsoft.com/office/powerpoint/2010/main" val="2758974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AA7DA46-5843-43EF-A453-3AA836036847}" type="slidenum">
              <a:rPr lang="en-US" altLang="zh-CN"/>
              <a:pPr/>
              <a:t>‹#›</a:t>
            </a:fld>
            <a:endParaRPr lang="en-US" altLang="zh-CN"/>
          </a:p>
        </p:txBody>
      </p:sp>
    </p:spTree>
    <p:extLst>
      <p:ext uri="{BB962C8B-B14F-4D97-AF65-F5344CB8AC3E}">
        <p14:creationId xmlns:p14="http://schemas.microsoft.com/office/powerpoint/2010/main" val="1630089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88430AD-36AC-4E02-85B3-F9E82AD249A0}" type="slidenum">
              <a:rPr lang="en-US" altLang="zh-CN"/>
              <a:pPr/>
              <a:t>‹#›</a:t>
            </a:fld>
            <a:endParaRPr lang="en-US" altLang="zh-CN"/>
          </a:p>
        </p:txBody>
      </p:sp>
    </p:spTree>
    <p:extLst>
      <p:ext uri="{BB962C8B-B14F-4D97-AF65-F5344CB8AC3E}">
        <p14:creationId xmlns:p14="http://schemas.microsoft.com/office/powerpoint/2010/main" val="4043022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7C1DB62-A829-4B78-8FA1-B06D1039A102}"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F96B475-847A-4680-AD7B-9A96E96DDE06}" type="slidenum">
              <a:rPr lang="en-US" altLang="zh-CN"/>
              <a:pPr/>
              <a:t>1</a:t>
            </a:fld>
            <a:endParaRPr lang="en-US" altLang="zh-CN"/>
          </a:p>
        </p:txBody>
      </p:sp>
      <p:sp>
        <p:nvSpPr>
          <p:cNvPr id="6146" name="Rectangle 2"/>
          <p:cNvSpPr>
            <a:spLocks noGrp="1" noChangeArrowheads="1"/>
          </p:cNvSpPr>
          <p:nvPr>
            <p:ph type="title"/>
          </p:nvPr>
        </p:nvSpPr>
        <p:spPr>
          <a:xfrm>
            <a:off x="838200" y="2743200"/>
            <a:ext cx="7772400" cy="838200"/>
          </a:xfrm>
        </p:spPr>
        <p:txBody>
          <a:bodyPr/>
          <a:lstStyle/>
          <a:p>
            <a:r>
              <a:rPr lang="zh-CN" altLang="en-US" b="1" dirty="0">
                <a:latin typeface="宋体" panose="02010600030101010101" pitchFamily="2" charset="-122"/>
              </a:rPr>
              <a:t>第</a:t>
            </a:r>
            <a:r>
              <a:rPr lang="en-US" altLang="zh-CN" b="1" dirty="0" smtClean="0"/>
              <a:t>12</a:t>
            </a:r>
            <a:r>
              <a:rPr lang="zh-CN" altLang="en-US" b="1" dirty="0" smtClean="0">
                <a:latin typeface="宋体" panose="02010600030101010101" pitchFamily="2" charset="-122"/>
              </a:rPr>
              <a:t>章</a:t>
            </a:r>
            <a:r>
              <a:rPr lang="zh-CN" altLang="en-US" b="1" dirty="0" smtClean="0"/>
              <a:t> </a:t>
            </a:r>
            <a:r>
              <a:rPr lang="zh-CN" altLang="en-US" b="1" dirty="0">
                <a:latin typeface="宋体" panose="02010600030101010101" pitchFamily="2" charset="-122"/>
              </a:rPr>
              <a:t>数据库应用程序的开发</a:t>
            </a:r>
            <a:r>
              <a:rPr lang="zh-CN" altLang="en-US" b="1" dirty="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C4B546D-5170-471E-996A-0BD9A09EFA0E}" type="slidenum">
              <a:rPr lang="en-US" altLang="zh-CN"/>
              <a:pPr/>
              <a:t>10</a:t>
            </a:fld>
            <a:endParaRPr lang="en-US" altLang="zh-CN"/>
          </a:p>
        </p:txBody>
      </p:sp>
      <p:sp>
        <p:nvSpPr>
          <p:cNvPr id="12290" name="Rectangle 2"/>
          <p:cNvSpPr>
            <a:spLocks noGrp="1" noChangeArrowheads="1"/>
          </p:cNvSpPr>
          <p:nvPr>
            <p:ph type="title"/>
          </p:nvPr>
        </p:nvSpPr>
        <p:spPr>
          <a:xfrm>
            <a:off x="685800" y="152400"/>
            <a:ext cx="7772400" cy="685800"/>
          </a:xfrm>
        </p:spPr>
        <p:txBody>
          <a:bodyPr/>
          <a:lstStyle/>
          <a:p>
            <a:r>
              <a:rPr lang="en-US" altLang="zh-CN" b="1" dirty="0" smtClean="0"/>
              <a:t>12.2.1 </a:t>
            </a:r>
            <a:r>
              <a:rPr lang="en-US" altLang="zh-CN" b="1" dirty="0"/>
              <a:t>ODBC</a:t>
            </a:r>
            <a:r>
              <a:rPr lang="zh-CN" altLang="en-US" b="1" dirty="0">
                <a:latin typeface="宋体" panose="02010600030101010101" pitchFamily="2" charset="-122"/>
              </a:rPr>
              <a:t>简介</a:t>
            </a:r>
            <a:r>
              <a:rPr lang="zh-CN" altLang="en-US" b="1" dirty="0"/>
              <a:t> </a:t>
            </a:r>
          </a:p>
        </p:txBody>
      </p:sp>
      <p:sp>
        <p:nvSpPr>
          <p:cNvPr id="12291" name="Rectangle 3"/>
          <p:cNvSpPr>
            <a:spLocks noGrp="1" noChangeArrowheads="1"/>
          </p:cNvSpPr>
          <p:nvPr>
            <p:ph type="body" idx="1"/>
          </p:nvPr>
        </p:nvSpPr>
        <p:spPr>
          <a:xfrm>
            <a:off x="228600" y="1066800"/>
            <a:ext cx="8686800" cy="5029200"/>
          </a:xfrm>
        </p:spPr>
        <p:txBody>
          <a:bodyPr/>
          <a:lstStyle/>
          <a:p>
            <a:pPr algn="just">
              <a:lnSpc>
                <a:spcPct val="90000"/>
              </a:lnSpc>
              <a:buFontTx/>
              <a:buNone/>
            </a:pPr>
            <a:r>
              <a:rPr lang="en-US" altLang="zh-CN" b="1" dirty="0">
                <a:latin typeface="宋体" panose="02010600030101010101" pitchFamily="2" charset="-122"/>
                <a:cs typeface="Times New Roman" panose="02020603050405020304" pitchFamily="18" charset="0"/>
              </a:rPr>
              <a:t>    MS</a:t>
            </a:r>
            <a:r>
              <a:rPr lang="zh-CN" altLang="en-US" b="1" dirty="0">
                <a:latin typeface="宋体" panose="02010600030101010101" pitchFamily="2" charset="-122"/>
              </a:rPr>
              <a:t>推出了</a:t>
            </a:r>
            <a:r>
              <a:rPr lang="en-US" altLang="zh-CN" b="1" dirty="0">
                <a:latin typeface="宋体" panose="02010600030101010101" pitchFamily="2" charset="-122"/>
                <a:cs typeface="Times New Roman" panose="02020603050405020304" pitchFamily="18" charset="0"/>
              </a:rPr>
              <a:t>Open </a:t>
            </a:r>
            <a:r>
              <a:rPr lang="en-US" altLang="zh-CN" b="1" dirty="0" err="1" smtClean="0">
                <a:latin typeface="宋体" panose="02010600030101010101" pitchFamily="2" charset="-122"/>
                <a:cs typeface="Times New Roman" panose="02020603050405020304" pitchFamily="18" charset="0"/>
              </a:rPr>
              <a:t>DataBase</a:t>
            </a:r>
            <a:r>
              <a:rPr lang="en-US" altLang="zh-CN" b="1" dirty="0" smtClean="0">
                <a:latin typeface="宋体" panose="02010600030101010101" pitchFamily="2" charset="-122"/>
                <a:cs typeface="Times New Roman" panose="02020603050405020304" pitchFamily="18" charset="0"/>
              </a:rPr>
              <a:t> </a:t>
            </a:r>
            <a:r>
              <a:rPr lang="en-US" altLang="zh-CN" b="1" dirty="0">
                <a:latin typeface="宋体" panose="02010600030101010101" pitchFamily="2" charset="-122"/>
                <a:cs typeface="Times New Roman" panose="02020603050405020304" pitchFamily="18" charset="0"/>
              </a:rPr>
              <a:t>Connectivity</a:t>
            </a:r>
            <a:r>
              <a:rPr lang="zh-CN" altLang="en-US" b="1" dirty="0">
                <a:latin typeface="宋体" panose="02010600030101010101" pitchFamily="2" charset="-122"/>
              </a:rPr>
              <a:t>，简称</a:t>
            </a:r>
            <a:r>
              <a:rPr lang="en-US" altLang="zh-CN" b="1" dirty="0">
                <a:latin typeface="宋体" panose="02010600030101010101" pitchFamily="2" charset="-122"/>
                <a:cs typeface="Times New Roman" panose="02020603050405020304" pitchFamily="18" charset="0"/>
              </a:rPr>
              <a:t>ODBC</a:t>
            </a:r>
            <a:r>
              <a:rPr lang="zh-CN" altLang="en-US" b="1" dirty="0">
                <a:latin typeface="宋体" panose="02010600030101010101" pitchFamily="2" charset="-122"/>
              </a:rPr>
              <a:t>。它包含访问不同数据库所要求的</a:t>
            </a:r>
            <a:r>
              <a:rPr lang="en-US" altLang="zh-CN" b="1" dirty="0">
                <a:latin typeface="宋体" panose="02010600030101010101" pitchFamily="2" charset="-122"/>
                <a:cs typeface="Times New Roman" panose="02020603050405020304" pitchFamily="18" charset="0"/>
              </a:rPr>
              <a:t>ODBC</a:t>
            </a:r>
            <a:r>
              <a:rPr lang="zh-CN" altLang="en-US" b="1" dirty="0">
                <a:latin typeface="宋体" panose="02010600030101010101" pitchFamily="2" charset="-122"/>
              </a:rPr>
              <a:t>驱动程序。只要调用</a:t>
            </a:r>
            <a:r>
              <a:rPr lang="en-US" altLang="zh-CN" b="1" dirty="0">
                <a:latin typeface="宋体" panose="02010600030101010101" pitchFamily="2" charset="-122"/>
                <a:cs typeface="Times New Roman" panose="02020603050405020304" pitchFamily="18" charset="0"/>
              </a:rPr>
              <a:t>ODBC</a:t>
            </a:r>
            <a:r>
              <a:rPr lang="zh-CN" altLang="en-US" b="1" dirty="0">
                <a:latin typeface="宋体" panose="02010600030101010101" pitchFamily="2" charset="-122"/>
              </a:rPr>
              <a:t>所支持的函数，动态链接到不同的驱动程序上即可。</a:t>
            </a:r>
            <a:endParaRPr lang="zh-CN" altLang="en-US" b="1" dirty="0">
              <a:latin typeface="宋体" panose="02010600030101010101" pitchFamily="2" charset="-122"/>
              <a:cs typeface="Times New Roman" panose="02020603050405020304" pitchFamily="18" charset="0"/>
            </a:endParaRPr>
          </a:p>
          <a:p>
            <a:pPr algn="just">
              <a:lnSpc>
                <a:spcPct val="90000"/>
              </a:lnSpc>
              <a:buFontTx/>
              <a:buNone/>
            </a:pPr>
            <a:r>
              <a:rPr lang="zh-CN" altLang="en-US" b="1" dirty="0">
                <a:latin typeface="宋体" panose="02010600030101010101" pitchFamily="2" charset="-122"/>
              </a:rPr>
              <a:t>    一个基于</a:t>
            </a:r>
            <a:r>
              <a:rPr lang="en-US" altLang="zh-CN" b="1" dirty="0">
                <a:latin typeface="宋体" panose="02010600030101010101" pitchFamily="2" charset="-122"/>
                <a:cs typeface="Times New Roman" panose="02020603050405020304" pitchFamily="18" charset="0"/>
              </a:rPr>
              <a:t>ODBC</a:t>
            </a:r>
            <a:r>
              <a:rPr lang="zh-CN" altLang="en-US" b="1" dirty="0">
                <a:latin typeface="宋体" panose="02010600030101010101" pitchFamily="2" charset="-122"/>
              </a:rPr>
              <a:t>的应用程序对数据库的操作不依赖任何</a:t>
            </a:r>
            <a:r>
              <a:rPr lang="en-US" altLang="zh-CN" b="1" dirty="0">
                <a:latin typeface="宋体" panose="02010600030101010101" pitchFamily="2" charset="-122"/>
                <a:cs typeface="Times New Roman" panose="02020603050405020304" pitchFamily="18" charset="0"/>
              </a:rPr>
              <a:t>DBMS</a:t>
            </a:r>
            <a:r>
              <a:rPr lang="zh-CN" altLang="en-US" b="1" dirty="0">
                <a:latin typeface="宋体" panose="02010600030101010101" pitchFamily="2" charset="-122"/>
              </a:rPr>
              <a:t>，不直接与</a:t>
            </a:r>
            <a:r>
              <a:rPr lang="en-US" altLang="zh-CN" b="1" dirty="0">
                <a:latin typeface="宋体" panose="02010600030101010101" pitchFamily="2" charset="-122"/>
                <a:cs typeface="Times New Roman" panose="02020603050405020304" pitchFamily="18" charset="0"/>
              </a:rPr>
              <a:t>DBMS</a:t>
            </a:r>
            <a:r>
              <a:rPr lang="zh-CN" altLang="en-US" b="1" dirty="0">
                <a:latin typeface="宋体" panose="02010600030101010101" pitchFamily="2" charset="-122"/>
              </a:rPr>
              <a:t>打交道，所有的数据库操作由对应的</a:t>
            </a:r>
            <a:r>
              <a:rPr lang="en-US" altLang="zh-CN" b="1" dirty="0">
                <a:latin typeface="宋体" panose="02010600030101010101" pitchFamily="2" charset="-122"/>
                <a:cs typeface="Times New Roman" panose="02020603050405020304" pitchFamily="18" charset="0"/>
              </a:rPr>
              <a:t>DBMS</a:t>
            </a:r>
            <a:r>
              <a:rPr lang="zh-CN" altLang="en-US" b="1" dirty="0">
                <a:latin typeface="宋体" panose="02010600030101010101" pitchFamily="2" charset="-122"/>
              </a:rPr>
              <a:t>的</a:t>
            </a:r>
            <a:r>
              <a:rPr lang="en-US" altLang="zh-CN" b="1" dirty="0">
                <a:latin typeface="宋体" panose="02010600030101010101" pitchFamily="2" charset="-122"/>
                <a:cs typeface="Times New Roman" panose="02020603050405020304" pitchFamily="18" charset="0"/>
              </a:rPr>
              <a:t>ODBC</a:t>
            </a:r>
            <a:r>
              <a:rPr lang="zh-CN" altLang="en-US" b="1" dirty="0">
                <a:latin typeface="宋体" panose="02010600030101010101" pitchFamily="2" charset="-122"/>
              </a:rPr>
              <a:t>驱动程序完成。也就是说，不论是</a:t>
            </a:r>
            <a:r>
              <a:rPr lang="en-US" altLang="zh-CN" b="1" dirty="0">
                <a:latin typeface="宋体" panose="02010600030101010101" pitchFamily="2" charset="-122"/>
                <a:cs typeface="Times New Roman" panose="02020603050405020304" pitchFamily="18" charset="0"/>
              </a:rPr>
              <a:t>Oracle</a:t>
            </a:r>
            <a:r>
              <a:rPr lang="zh-CN" altLang="en-US" b="1" dirty="0">
                <a:latin typeface="宋体" panose="02010600030101010101" pitchFamily="2" charset="-122"/>
              </a:rPr>
              <a:t>、</a:t>
            </a:r>
            <a:r>
              <a:rPr lang="en-US" altLang="zh-CN" b="1" dirty="0">
                <a:latin typeface="宋体" panose="02010600030101010101" pitchFamily="2" charset="-122"/>
                <a:cs typeface="Times New Roman" panose="02020603050405020304" pitchFamily="18" charset="0"/>
              </a:rPr>
              <a:t>SQL Server</a:t>
            </a:r>
            <a:r>
              <a:rPr lang="zh-CN" altLang="en-US" b="1" dirty="0">
                <a:latin typeface="宋体" panose="02010600030101010101" pitchFamily="2" charset="-122"/>
              </a:rPr>
              <a:t>还是</a:t>
            </a:r>
            <a:r>
              <a:rPr lang="en-US" altLang="zh-CN" b="1" dirty="0">
                <a:latin typeface="宋体" panose="02010600030101010101" pitchFamily="2" charset="-122"/>
                <a:cs typeface="Times New Roman" panose="02020603050405020304" pitchFamily="18" charset="0"/>
              </a:rPr>
              <a:t>Access</a:t>
            </a:r>
            <a:r>
              <a:rPr lang="zh-CN" altLang="en-US" b="1" dirty="0">
                <a:latin typeface="宋体" panose="02010600030101010101" pitchFamily="2" charset="-122"/>
              </a:rPr>
              <a:t>数据库，均可用</a:t>
            </a:r>
            <a:r>
              <a:rPr lang="en-US" altLang="zh-CN" b="1" dirty="0">
                <a:latin typeface="宋体" panose="02010600030101010101" pitchFamily="2" charset="-122"/>
                <a:cs typeface="Times New Roman" panose="02020603050405020304" pitchFamily="18" charset="0"/>
              </a:rPr>
              <a:t>ODBC API</a:t>
            </a:r>
            <a:r>
              <a:rPr lang="zh-CN" altLang="en-US" b="1" dirty="0">
                <a:latin typeface="宋体" panose="02010600030101010101" pitchFamily="2" charset="-122"/>
              </a:rPr>
              <a:t>进行访问。由此可见，</a:t>
            </a:r>
            <a:r>
              <a:rPr lang="en-US" altLang="zh-CN" b="1" dirty="0">
                <a:latin typeface="宋体" panose="02010600030101010101" pitchFamily="2" charset="-122"/>
                <a:cs typeface="Times New Roman" panose="02020603050405020304" pitchFamily="18" charset="0"/>
              </a:rPr>
              <a:t>ODBC</a:t>
            </a:r>
            <a:r>
              <a:rPr lang="zh-CN" altLang="en-US" b="1" dirty="0">
                <a:latin typeface="宋体" panose="02010600030101010101" pitchFamily="2" charset="-122"/>
              </a:rPr>
              <a:t>的最大优点是能以统一的方式处理所有的数据库。</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9339A7B5-2890-4625-8A93-2D615489558B}" type="slidenum">
              <a:rPr lang="en-US" altLang="zh-CN"/>
              <a:pPr/>
              <a:t>11</a:t>
            </a:fld>
            <a:endParaRPr lang="en-US" altLang="zh-CN"/>
          </a:p>
        </p:txBody>
      </p:sp>
      <p:sp>
        <p:nvSpPr>
          <p:cNvPr id="14340" name="Rectangle 4"/>
          <p:cNvSpPr>
            <a:spLocks noGrp="1" noChangeArrowheads="1"/>
          </p:cNvSpPr>
          <p:nvPr>
            <p:ph type="body" idx="1"/>
          </p:nvPr>
        </p:nvSpPr>
        <p:spPr>
          <a:xfrm>
            <a:off x="304800" y="457200"/>
            <a:ext cx="8458200" cy="6019800"/>
          </a:xfrm>
          <a:noFill/>
          <a:ln/>
        </p:spPr>
        <p:txBody>
          <a:bodyPr/>
          <a:lstStyle/>
          <a:p>
            <a:pPr marL="0" indent="0" algn="just">
              <a:lnSpc>
                <a:spcPct val="90000"/>
              </a:lnSpc>
              <a:buFontTx/>
              <a:buNone/>
            </a:pPr>
            <a:r>
              <a:rPr lang="en-US" altLang="zh-CN" b="1" dirty="0">
                <a:latin typeface="Arial Narrow" panose="020B0606020202030204" pitchFamily="34" charset="0"/>
                <a:cs typeface="Times New Roman" panose="02020603050405020304" pitchFamily="18" charset="0"/>
              </a:rPr>
              <a:t>         </a:t>
            </a:r>
            <a:r>
              <a:rPr lang="en-US" altLang="zh-CN" b="1" dirty="0" smtClean="0">
                <a:latin typeface="Arial Narrow" panose="020B0606020202030204" pitchFamily="34" charset="0"/>
                <a:cs typeface="Times New Roman" panose="02020603050405020304" pitchFamily="18" charset="0"/>
              </a:rPr>
              <a:t>ODBC</a:t>
            </a:r>
            <a:r>
              <a:rPr lang="zh-CN" altLang="en-US" b="1" dirty="0">
                <a:latin typeface="Arial Narrow" panose="020B0606020202030204" pitchFamily="34" charset="0"/>
              </a:rPr>
              <a:t>数据源控制台就是</a:t>
            </a:r>
            <a:r>
              <a:rPr lang="en-US" altLang="zh-CN" b="1" dirty="0">
                <a:latin typeface="Arial Narrow" panose="020B0606020202030204" pitchFamily="34" charset="0"/>
                <a:cs typeface="Times New Roman" panose="02020603050405020304" pitchFamily="18" charset="0"/>
              </a:rPr>
              <a:t>Windows</a:t>
            </a:r>
            <a:r>
              <a:rPr lang="zh-CN" altLang="en-US" b="1" dirty="0">
                <a:latin typeface="Arial Narrow" panose="020B0606020202030204" pitchFamily="34" charset="0"/>
              </a:rPr>
              <a:t>系统管理数据源的控制台，所有的数据库驱动，以及数据源登记都要在此发布，并向系统发出请求。</a:t>
            </a:r>
          </a:p>
          <a:p>
            <a:pPr marL="0" indent="0" algn="just">
              <a:lnSpc>
                <a:spcPct val="90000"/>
              </a:lnSpc>
              <a:buFontTx/>
              <a:buNone/>
            </a:pPr>
            <a:r>
              <a:rPr lang="zh-CN" altLang="en-US" b="1" dirty="0">
                <a:latin typeface="Arial Narrow" panose="020B0606020202030204" pitchFamily="34" charset="0"/>
              </a:rPr>
              <a:t>       通过使用</a:t>
            </a:r>
            <a:r>
              <a:rPr lang="en-US" altLang="zh-CN" b="1" dirty="0">
                <a:latin typeface="Arial Narrow" panose="020B0606020202030204" pitchFamily="34" charset="0"/>
                <a:cs typeface="Times New Roman" panose="02020603050405020304" pitchFamily="18" charset="0"/>
              </a:rPr>
              <a:t>ODBC API </a:t>
            </a:r>
            <a:r>
              <a:rPr lang="zh-CN" altLang="en-US" b="1" dirty="0">
                <a:latin typeface="Arial Narrow" panose="020B0606020202030204" pitchFamily="34" charset="0"/>
              </a:rPr>
              <a:t>和</a:t>
            </a:r>
            <a:r>
              <a:rPr lang="en-US" altLang="zh-CN" b="1" dirty="0">
                <a:latin typeface="Arial Narrow" panose="020B0606020202030204" pitchFamily="34" charset="0"/>
                <a:cs typeface="Times New Roman" panose="02020603050405020304" pitchFamily="18" charset="0"/>
              </a:rPr>
              <a:t>MFC ODBC </a:t>
            </a:r>
            <a:r>
              <a:rPr lang="zh-CN" altLang="en-US" b="1" dirty="0">
                <a:latin typeface="Arial Narrow" panose="020B0606020202030204" pitchFamily="34" charset="0"/>
              </a:rPr>
              <a:t>类</a:t>
            </a:r>
            <a:r>
              <a:rPr lang="en-US" altLang="zh-CN" b="1" dirty="0">
                <a:latin typeface="Arial Narrow" panose="020B0606020202030204" pitchFamily="34" charset="0"/>
                <a:cs typeface="Times New Roman" panose="02020603050405020304" pitchFamily="18" charset="0"/>
              </a:rPr>
              <a:t>, </a:t>
            </a:r>
            <a:r>
              <a:rPr lang="zh-CN" altLang="en-US" b="1" dirty="0">
                <a:latin typeface="Arial Narrow" panose="020B0606020202030204" pitchFamily="34" charset="0"/>
              </a:rPr>
              <a:t>可以访问任何数据资源。只要应用程序的用户的终端机器上有</a:t>
            </a:r>
            <a:r>
              <a:rPr lang="en-US" altLang="zh-CN" b="1" dirty="0">
                <a:latin typeface="Arial Narrow" panose="020B0606020202030204" pitchFamily="34" charset="0"/>
                <a:cs typeface="Times New Roman" panose="02020603050405020304" pitchFamily="18" charset="0"/>
              </a:rPr>
              <a:t>ODBC</a:t>
            </a:r>
            <a:r>
              <a:rPr lang="zh-CN" altLang="en-US" b="1" dirty="0">
                <a:latin typeface="Arial Narrow" panose="020B0606020202030204" pitchFamily="34" charset="0"/>
              </a:rPr>
              <a:t>的驱动，都可以访问任何地方的数据源。</a:t>
            </a:r>
            <a:endParaRPr lang="zh-CN" altLang="en-US" b="1" dirty="0">
              <a:latin typeface="Arial Narrow" panose="020B0606020202030204" pitchFamily="34" charset="0"/>
              <a:cs typeface="Times New Roman" panose="02020603050405020304" pitchFamily="18" charset="0"/>
            </a:endParaRPr>
          </a:p>
          <a:p>
            <a:pPr marL="0" indent="0">
              <a:lnSpc>
                <a:spcPct val="90000"/>
              </a:lnSpc>
              <a:buFontTx/>
              <a:buNone/>
            </a:pPr>
            <a:r>
              <a:rPr lang="zh-CN" altLang="en-US" b="1" dirty="0">
                <a:latin typeface="Arial Narrow" panose="020B0606020202030204" pitchFamily="34" charset="0"/>
              </a:rPr>
              <a:t>         </a:t>
            </a:r>
            <a:r>
              <a:rPr lang="en-US" altLang="zh-CN" b="1" dirty="0" smtClean="0">
                <a:latin typeface="Arial Narrow" panose="020B0606020202030204" pitchFamily="34" charset="0"/>
              </a:rPr>
              <a:t>ODBC</a:t>
            </a:r>
            <a:r>
              <a:rPr lang="zh-CN" altLang="en-US" b="1" dirty="0">
                <a:latin typeface="Arial Narrow" panose="020B0606020202030204" pitchFamily="34" charset="0"/>
              </a:rPr>
              <a:t>是一种接口，它是通过相应的各个数据库的</a:t>
            </a:r>
            <a:r>
              <a:rPr lang="en-US" altLang="zh-CN" b="1" dirty="0">
                <a:latin typeface="Arial Narrow" panose="020B0606020202030204" pitchFamily="34" charset="0"/>
              </a:rPr>
              <a:t>ODBC</a:t>
            </a:r>
            <a:r>
              <a:rPr lang="zh-CN" altLang="en-US" b="1" dirty="0">
                <a:latin typeface="Arial Narrow" panose="020B0606020202030204" pitchFamily="34" charset="0"/>
              </a:rPr>
              <a:t>驱动来访问各种数据库中的数据。使用</a:t>
            </a:r>
            <a:r>
              <a:rPr lang="en-US" altLang="zh-CN" b="1" dirty="0">
                <a:latin typeface="Arial Narrow" panose="020B0606020202030204" pitchFamily="34" charset="0"/>
              </a:rPr>
              <a:t>ODBC</a:t>
            </a:r>
            <a:r>
              <a:rPr lang="zh-CN" altLang="en-US" b="1" dirty="0">
                <a:latin typeface="Arial Narrow" panose="020B0606020202030204" pitchFamily="34" charset="0"/>
              </a:rPr>
              <a:t>，能够使应用程序独立于数据库的硬件环境，</a:t>
            </a:r>
            <a:r>
              <a:rPr lang="en-US" altLang="zh-CN" b="1" dirty="0">
                <a:latin typeface="Arial Narrow" panose="020B0606020202030204" pitchFamily="34" charset="0"/>
              </a:rPr>
              <a:t>ODBC</a:t>
            </a:r>
            <a:r>
              <a:rPr lang="zh-CN" altLang="en-US" b="1" dirty="0">
                <a:latin typeface="Arial Narrow" panose="020B0606020202030204" pitchFamily="34" charset="0"/>
              </a:rPr>
              <a:t>提供的</a:t>
            </a:r>
            <a:r>
              <a:rPr lang="en-US" altLang="zh-CN" b="1" dirty="0">
                <a:latin typeface="Arial Narrow" panose="020B0606020202030204" pitchFamily="34" charset="0"/>
              </a:rPr>
              <a:t>API</a:t>
            </a:r>
            <a:r>
              <a:rPr lang="zh-CN" altLang="en-US" b="1" dirty="0">
                <a:latin typeface="Arial Narrow" panose="020B0606020202030204" pitchFamily="34" charset="0"/>
              </a:rPr>
              <a:t>函数独立于数据库管理系统。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4E4A2315-BED9-4C0D-819E-A6F385ABFE6F}" type="slidenum">
              <a:rPr lang="en-US" altLang="zh-CN"/>
              <a:pPr/>
              <a:t>12</a:t>
            </a:fld>
            <a:endParaRPr lang="en-US" altLang="zh-CN"/>
          </a:p>
        </p:txBody>
      </p:sp>
      <p:sp>
        <p:nvSpPr>
          <p:cNvPr id="16387" name="Rectangle 3"/>
          <p:cNvSpPr>
            <a:spLocks noGrp="1" noChangeArrowheads="1"/>
          </p:cNvSpPr>
          <p:nvPr>
            <p:ph type="body" idx="1"/>
          </p:nvPr>
        </p:nvSpPr>
        <p:spPr>
          <a:xfrm>
            <a:off x="120650" y="404813"/>
            <a:ext cx="8915400" cy="6264275"/>
          </a:xfrm>
        </p:spPr>
        <p:txBody>
          <a:bodyPr/>
          <a:lstStyle/>
          <a:p>
            <a:pPr marL="0" indent="0" algn="just">
              <a:buFontTx/>
              <a:buNone/>
            </a:pPr>
            <a:r>
              <a:rPr lang="en-US" altLang="zh-CN" sz="2800" b="1" dirty="0" smtClean="0">
                <a:latin typeface="Arial Narrow" panose="020B0606020202030204" pitchFamily="34" charset="0"/>
              </a:rPr>
              <a:t>ODBC</a:t>
            </a:r>
            <a:r>
              <a:rPr lang="zh-CN" altLang="en-US" sz="2800" b="1" dirty="0" smtClean="0">
                <a:latin typeface="Arial Narrow" panose="020B0606020202030204" pitchFamily="34" charset="0"/>
              </a:rPr>
              <a:t>是</a:t>
            </a:r>
            <a:r>
              <a:rPr lang="en-US" altLang="zh-CN" sz="2800" b="1" dirty="0">
                <a:latin typeface="Arial Narrow" panose="020B0606020202030204" pitchFamily="34" charset="0"/>
              </a:rPr>
              <a:t>Microsoft</a:t>
            </a:r>
            <a:r>
              <a:rPr lang="zh-CN" altLang="en-US" sz="2800" b="1" dirty="0">
                <a:latin typeface="Arial Narrow" panose="020B0606020202030204" pitchFamily="34" charset="0"/>
              </a:rPr>
              <a:t>的</a:t>
            </a:r>
            <a:r>
              <a:rPr lang="en-US" altLang="zh-CN" sz="2800" b="1" dirty="0">
                <a:latin typeface="Arial Narrow" panose="020B0606020202030204" pitchFamily="34" charset="0"/>
              </a:rPr>
              <a:t>Windows</a:t>
            </a:r>
            <a:r>
              <a:rPr lang="zh-CN" altLang="en-US" sz="2800" b="1" dirty="0">
                <a:latin typeface="Arial Narrow" panose="020B0606020202030204" pitchFamily="34" charset="0"/>
              </a:rPr>
              <a:t>系统下的数据库服务的一部分。它是由下面几个部分构成的：</a:t>
            </a:r>
          </a:p>
          <a:p>
            <a:pPr algn="just">
              <a:buFontTx/>
              <a:buNone/>
            </a:pPr>
            <a:endParaRPr lang="zh-CN" altLang="en-US" sz="2800" b="1" dirty="0">
              <a:latin typeface="Arial Narrow" panose="020B0606020202030204" pitchFamily="34" charset="0"/>
            </a:endParaRPr>
          </a:p>
          <a:p>
            <a:pPr algn="just"/>
            <a:r>
              <a:rPr lang="en-US" altLang="zh-CN" sz="2800" b="1" dirty="0">
                <a:solidFill>
                  <a:srgbClr val="CCFFFF"/>
                </a:solidFill>
                <a:latin typeface="Arial Narrow" panose="020B0606020202030204" pitchFamily="34" charset="0"/>
              </a:rPr>
              <a:t>ODBC API</a:t>
            </a:r>
            <a:r>
              <a:rPr lang="en-US" altLang="zh-CN" sz="2800" b="1" dirty="0">
                <a:latin typeface="Arial Narrow" panose="020B0606020202030204" pitchFamily="34" charset="0"/>
              </a:rPr>
              <a:t> </a:t>
            </a:r>
            <a:r>
              <a:rPr lang="zh-CN" altLang="en-US" sz="2800" b="1" dirty="0">
                <a:latin typeface="Arial Narrow" panose="020B0606020202030204" pitchFamily="34" charset="0"/>
              </a:rPr>
              <a:t>：包含在一个动态库中的函数集合、一个错误代码的集合、一个标准的</a:t>
            </a:r>
            <a:r>
              <a:rPr lang="en-US" altLang="zh-CN" sz="2800" b="1" dirty="0">
                <a:latin typeface="Arial Narrow" panose="020B0606020202030204" pitchFamily="34" charset="0"/>
              </a:rPr>
              <a:t>SQL</a:t>
            </a:r>
            <a:r>
              <a:rPr lang="zh-CN" altLang="en-US" sz="2800" b="1" dirty="0">
                <a:latin typeface="Arial Narrow" panose="020B0606020202030204" pitchFamily="34" charset="0"/>
              </a:rPr>
              <a:t>语句集合，用来调用</a:t>
            </a:r>
            <a:r>
              <a:rPr lang="en-US" altLang="zh-CN" sz="2800" b="1" dirty="0">
                <a:latin typeface="Arial Narrow" panose="020B0606020202030204" pitchFamily="34" charset="0"/>
              </a:rPr>
              <a:t>DBMS</a:t>
            </a:r>
            <a:r>
              <a:rPr lang="zh-CN" altLang="en-US" sz="2800" b="1" dirty="0">
                <a:latin typeface="Arial Narrow" panose="020B0606020202030204" pitchFamily="34" charset="0"/>
              </a:rPr>
              <a:t>中的数据。</a:t>
            </a:r>
          </a:p>
          <a:p>
            <a:pPr algn="just"/>
            <a:r>
              <a:rPr lang="en-US" altLang="zh-CN" sz="2800" b="1" dirty="0">
                <a:solidFill>
                  <a:srgbClr val="CCFFFF"/>
                </a:solidFill>
                <a:latin typeface="Arial Narrow" panose="020B0606020202030204" pitchFamily="34" charset="0"/>
              </a:rPr>
              <a:t>ODBC Driver Manager</a:t>
            </a:r>
            <a:r>
              <a:rPr lang="zh-CN" altLang="en-US" sz="2800" b="1" dirty="0">
                <a:latin typeface="Arial Narrow" panose="020B0606020202030204" pitchFamily="34" charset="0"/>
              </a:rPr>
              <a:t>：一个动态库文件</a:t>
            </a:r>
            <a:r>
              <a:rPr lang="en-US" altLang="zh-CN" sz="2800" b="1" dirty="0">
                <a:latin typeface="Arial Narrow" panose="020B0606020202030204" pitchFamily="34" charset="0"/>
              </a:rPr>
              <a:t>(ODBC32.DLL) </a:t>
            </a:r>
            <a:r>
              <a:rPr lang="zh-CN" altLang="en-US" sz="2800" b="1" dirty="0">
                <a:latin typeface="Arial Narrow" panose="020B0606020202030204" pitchFamily="34" charset="0"/>
              </a:rPr>
              <a:t>来加载</a:t>
            </a:r>
            <a:r>
              <a:rPr lang="en-US" altLang="zh-CN" sz="2800" b="1" dirty="0">
                <a:latin typeface="Arial Narrow" panose="020B0606020202030204" pitchFamily="34" charset="0"/>
              </a:rPr>
              <a:t>ODBC</a:t>
            </a:r>
            <a:r>
              <a:rPr lang="zh-CN" altLang="en-US" sz="2800" b="1" dirty="0">
                <a:latin typeface="Arial Narrow" panose="020B0606020202030204" pitchFamily="34" charset="0"/>
              </a:rPr>
              <a:t>驱动，这个</a:t>
            </a:r>
            <a:r>
              <a:rPr lang="en-US" altLang="zh-CN" sz="2800" b="1" dirty="0">
                <a:latin typeface="Arial Narrow" panose="020B0606020202030204" pitchFamily="34" charset="0"/>
              </a:rPr>
              <a:t>DLL</a:t>
            </a:r>
            <a:r>
              <a:rPr lang="zh-CN" altLang="en-US" sz="2800" b="1" dirty="0">
                <a:latin typeface="Arial Narrow" panose="020B0606020202030204" pitchFamily="34" charset="0"/>
              </a:rPr>
              <a:t>对你的应用程序是透明的。</a:t>
            </a:r>
          </a:p>
          <a:p>
            <a:pPr algn="just"/>
            <a:r>
              <a:rPr lang="en-US" altLang="zh-CN" sz="2800" b="1" dirty="0">
                <a:solidFill>
                  <a:srgbClr val="CCFFFF"/>
                </a:solidFill>
                <a:latin typeface="Arial Narrow" panose="020B0606020202030204" pitchFamily="34" charset="0"/>
              </a:rPr>
              <a:t>ODBC database drivers</a:t>
            </a:r>
            <a:r>
              <a:rPr lang="zh-CN" altLang="en-US" sz="2800" b="1" dirty="0">
                <a:latin typeface="Arial Narrow" panose="020B0606020202030204" pitchFamily="34" charset="0"/>
              </a:rPr>
              <a:t>：由一个或是多个</a:t>
            </a:r>
            <a:r>
              <a:rPr lang="en-US" altLang="zh-CN" sz="2800" b="1" dirty="0">
                <a:latin typeface="Arial Narrow" panose="020B0606020202030204" pitchFamily="34" charset="0"/>
              </a:rPr>
              <a:t>DLL</a:t>
            </a:r>
            <a:r>
              <a:rPr lang="zh-CN" altLang="en-US" sz="2800" b="1" dirty="0">
                <a:latin typeface="Arial Narrow" panose="020B0606020202030204" pitchFamily="34" charset="0"/>
              </a:rPr>
              <a:t>构成，其中含有</a:t>
            </a:r>
            <a:r>
              <a:rPr lang="en-US" altLang="zh-CN" sz="2800" b="1" dirty="0">
                <a:latin typeface="Arial Narrow" panose="020B0606020202030204" pitchFamily="34" charset="0"/>
              </a:rPr>
              <a:t>ODBC API</a:t>
            </a:r>
            <a:r>
              <a:rPr lang="zh-CN" altLang="en-US" sz="2800" b="1" dirty="0">
                <a:latin typeface="Arial Narrow" panose="020B0606020202030204" pitchFamily="34" charset="0"/>
              </a:rPr>
              <a:t>，这些</a:t>
            </a:r>
            <a:r>
              <a:rPr lang="en-US" altLang="zh-CN" sz="2800" b="1" dirty="0">
                <a:latin typeface="Arial Narrow" panose="020B0606020202030204" pitchFamily="34" charset="0"/>
              </a:rPr>
              <a:t>DLL</a:t>
            </a:r>
            <a:r>
              <a:rPr lang="zh-CN" altLang="en-US" sz="2800" b="1" dirty="0">
                <a:latin typeface="Arial Narrow" panose="020B0606020202030204" pitchFamily="34" charset="0"/>
              </a:rPr>
              <a:t>由其拥有者</a:t>
            </a:r>
            <a:r>
              <a:rPr lang="en-US" altLang="zh-CN" sz="2800" b="1" dirty="0">
                <a:latin typeface="Arial Narrow" panose="020B0606020202030204" pitchFamily="34" charset="0"/>
              </a:rPr>
              <a:t>DBMS</a:t>
            </a:r>
            <a:r>
              <a:rPr lang="zh-CN" altLang="en-US" sz="2800" b="1" dirty="0">
                <a:latin typeface="Arial Narrow" panose="020B0606020202030204" pitchFamily="34" charset="0"/>
              </a:rPr>
              <a:t>调用。</a:t>
            </a:r>
          </a:p>
          <a:p>
            <a:pPr algn="just"/>
            <a:r>
              <a:rPr lang="en-US" altLang="zh-CN" sz="2800" b="1" dirty="0">
                <a:solidFill>
                  <a:srgbClr val="CCFFFF"/>
                </a:solidFill>
                <a:latin typeface="Arial Narrow" panose="020B0606020202030204" pitchFamily="34" charset="0"/>
              </a:rPr>
              <a:t>ODBC Cursor Library</a:t>
            </a:r>
            <a:r>
              <a:rPr lang="zh-CN" altLang="en-US" sz="2800" b="1" dirty="0">
                <a:latin typeface="Arial Narrow" panose="020B0606020202030204" pitchFamily="34" charset="0"/>
              </a:rPr>
              <a:t>： 这也是一个动态连接库文件。</a:t>
            </a:r>
          </a:p>
          <a:p>
            <a:r>
              <a:rPr lang="en-US" altLang="zh-CN" sz="2800" b="1" dirty="0">
                <a:solidFill>
                  <a:srgbClr val="CCFFFF"/>
                </a:solidFill>
                <a:latin typeface="Arial Narrow" panose="020B0606020202030204" pitchFamily="34" charset="0"/>
              </a:rPr>
              <a:t>ODBC Administrator</a:t>
            </a:r>
            <a:r>
              <a:rPr lang="en-US" altLang="zh-CN" sz="2800" b="1" dirty="0">
                <a:latin typeface="Arial Narrow" panose="020B0606020202030204" pitchFamily="34" charset="0"/>
              </a:rPr>
              <a:t> </a:t>
            </a:r>
            <a:r>
              <a:rPr lang="zh-CN" altLang="en-US" sz="2800" b="1" dirty="0">
                <a:latin typeface="Arial Narrow" panose="020B0606020202030204" pitchFamily="34" charset="0"/>
              </a:rPr>
              <a:t>：这是一个</a:t>
            </a:r>
            <a:r>
              <a:rPr lang="en-US" altLang="zh-CN" sz="2800" b="1" dirty="0">
                <a:latin typeface="Arial Narrow" panose="020B0606020202030204" pitchFamily="34" charset="0"/>
              </a:rPr>
              <a:t>ODBC</a:t>
            </a:r>
            <a:r>
              <a:rPr lang="zh-CN" altLang="en-US" sz="2800" b="1" dirty="0">
                <a:latin typeface="Arial Narrow" panose="020B0606020202030204" pitchFamily="34" charset="0"/>
              </a:rPr>
              <a:t>控制台，用来管理不同的数据源。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AB04F486-72A2-4356-9472-2CD69890FEF7}" type="slidenum">
              <a:rPr lang="en-US" altLang="zh-CN"/>
              <a:pPr/>
              <a:t>13</a:t>
            </a:fld>
            <a:endParaRPr lang="en-US" altLang="zh-CN"/>
          </a:p>
        </p:txBody>
      </p:sp>
      <p:sp>
        <p:nvSpPr>
          <p:cNvPr id="20482" name="Rectangle 2"/>
          <p:cNvSpPr>
            <a:spLocks noGrp="1" noChangeArrowheads="1"/>
          </p:cNvSpPr>
          <p:nvPr>
            <p:ph type="title"/>
          </p:nvPr>
        </p:nvSpPr>
        <p:spPr>
          <a:xfrm>
            <a:off x="685800" y="152400"/>
            <a:ext cx="7772400" cy="685800"/>
          </a:xfrm>
        </p:spPr>
        <p:txBody>
          <a:bodyPr/>
          <a:lstStyle/>
          <a:p>
            <a:r>
              <a:rPr lang="en-US" altLang="zh-CN" b="1" dirty="0" smtClean="0"/>
              <a:t>12.2.2 </a:t>
            </a:r>
            <a:r>
              <a:rPr lang="zh-CN" altLang="en-US" b="1" dirty="0">
                <a:latin typeface="宋体" panose="02010600030101010101" pitchFamily="2" charset="-122"/>
              </a:rPr>
              <a:t>如何访问数据库</a:t>
            </a:r>
            <a:r>
              <a:rPr lang="zh-CN" altLang="en-US" b="1" dirty="0"/>
              <a:t> </a:t>
            </a:r>
          </a:p>
        </p:txBody>
      </p:sp>
      <p:sp>
        <p:nvSpPr>
          <p:cNvPr id="20484" name="Text Box 4"/>
          <p:cNvSpPr txBox="1">
            <a:spLocks noChangeArrowheads="1"/>
          </p:cNvSpPr>
          <p:nvPr/>
        </p:nvSpPr>
        <p:spPr bwMode="auto">
          <a:xfrm>
            <a:off x="1932112" y="2133598"/>
            <a:ext cx="697178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latin typeface="Arial Narrow" panose="020B0606020202030204" pitchFamily="34" charset="0"/>
              </a:rPr>
              <a:t>建立</a:t>
            </a:r>
            <a:r>
              <a:rPr lang="en-US" altLang="zh-CN" sz="3200" b="1" dirty="0">
                <a:latin typeface="Arial Narrow" panose="020B0606020202030204" pitchFamily="34" charset="0"/>
              </a:rPr>
              <a:t>ODBC</a:t>
            </a:r>
            <a:r>
              <a:rPr lang="zh-CN" altLang="en-US" sz="3200" b="1" dirty="0" smtClean="0">
                <a:latin typeface="Arial Narrow" panose="020B0606020202030204" pitchFamily="34" charset="0"/>
              </a:rPr>
              <a:t>数据源</a:t>
            </a:r>
            <a:r>
              <a:rPr lang="en-US" altLang="zh-CN" sz="3200" b="1" dirty="0" smtClean="0">
                <a:latin typeface="Arial Narrow" panose="020B0606020202030204" pitchFamily="34" charset="0"/>
              </a:rPr>
              <a:t>(</a:t>
            </a:r>
            <a:r>
              <a:rPr lang="zh-CN" altLang="en-US" sz="2000" b="1" dirty="0" smtClean="0">
                <a:latin typeface="Arial Narrow" panose="020B0606020202030204" pitchFamily="34" charset="0"/>
              </a:rPr>
              <a:t>控制面板</a:t>
            </a:r>
            <a:r>
              <a:rPr lang="en-US" altLang="zh-CN" sz="2000" b="1" dirty="0" smtClean="0">
                <a:latin typeface="Arial Narrow" panose="020B0606020202030204" pitchFamily="34" charset="0"/>
              </a:rPr>
              <a:t>--</a:t>
            </a:r>
            <a:r>
              <a:rPr lang="zh-CN" altLang="en-US" sz="2000" b="1" dirty="0" smtClean="0">
                <a:latin typeface="Arial Narrow" panose="020B0606020202030204" pitchFamily="34" charset="0"/>
              </a:rPr>
              <a:t>管理工具</a:t>
            </a:r>
            <a:r>
              <a:rPr lang="en-US" altLang="zh-CN" sz="2000" b="1" dirty="0" smtClean="0">
                <a:latin typeface="Arial Narrow" panose="020B0606020202030204" pitchFamily="34" charset="0"/>
              </a:rPr>
              <a:t>--ODBC64</a:t>
            </a:r>
            <a:r>
              <a:rPr lang="zh-CN" altLang="en-US" sz="2000" b="1" dirty="0" smtClean="0">
                <a:latin typeface="Arial Narrow" panose="020B0606020202030204" pitchFamily="34" charset="0"/>
              </a:rPr>
              <a:t>位</a:t>
            </a:r>
            <a:r>
              <a:rPr lang="en-US" altLang="zh-CN" sz="2000" b="1" dirty="0" smtClean="0">
                <a:latin typeface="Arial Narrow" panose="020B0606020202030204" pitchFamily="34" charset="0"/>
              </a:rPr>
              <a:t>)</a:t>
            </a:r>
            <a:r>
              <a:rPr lang="zh-CN" altLang="en-US" sz="3200" b="1" dirty="0" smtClean="0">
                <a:latin typeface="Arial Narrow" panose="020B0606020202030204" pitchFamily="34" charset="0"/>
              </a:rPr>
              <a:t> </a:t>
            </a:r>
            <a:endParaRPr lang="zh-CN" altLang="en-US" sz="3200" b="1" dirty="0">
              <a:latin typeface="Arial Narrow" panose="020B0606020202030204" pitchFamily="34" charset="0"/>
            </a:endParaRPr>
          </a:p>
          <a:p>
            <a:r>
              <a:rPr lang="zh-CN" altLang="en-US" sz="3200" b="1" dirty="0">
                <a:latin typeface="Arial Narrow" panose="020B0606020202030204" pitchFamily="34" charset="0"/>
              </a:rPr>
              <a:t>连接数据源 </a:t>
            </a:r>
          </a:p>
          <a:p>
            <a:r>
              <a:rPr lang="zh-CN" altLang="en-US" sz="3200" b="1" dirty="0">
                <a:latin typeface="Arial Narrow" panose="020B0606020202030204" pitchFamily="34" charset="0"/>
              </a:rPr>
              <a:t>选择和处理记录 </a:t>
            </a:r>
          </a:p>
          <a:p>
            <a:r>
              <a:rPr lang="zh-CN" altLang="en-US" sz="3200" b="1" dirty="0">
                <a:latin typeface="Arial Narrow" panose="020B0606020202030204" pitchFamily="34" charset="0"/>
              </a:rPr>
              <a:t>数据库应用程序中的文档和视图 </a:t>
            </a:r>
          </a:p>
        </p:txBody>
      </p:sp>
      <p:sp>
        <p:nvSpPr>
          <p:cNvPr id="20486" name="Text Box 6"/>
          <p:cNvSpPr txBox="1">
            <a:spLocks noChangeArrowheads="1"/>
          </p:cNvSpPr>
          <p:nvPr/>
        </p:nvSpPr>
        <p:spPr bwMode="auto">
          <a:xfrm>
            <a:off x="179512" y="2631251"/>
            <a:ext cx="1752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3200" b="1" dirty="0">
                <a:solidFill>
                  <a:schemeClr val="tx2"/>
                </a:solidFill>
                <a:latin typeface="宋体" panose="02010600030101010101" pitchFamily="2" charset="-122"/>
              </a:rPr>
              <a:t>访问数据库</a:t>
            </a:r>
          </a:p>
        </p:txBody>
      </p:sp>
      <p:sp>
        <p:nvSpPr>
          <p:cNvPr id="20487" name="AutoShape 7"/>
          <p:cNvSpPr>
            <a:spLocks/>
          </p:cNvSpPr>
          <p:nvPr/>
        </p:nvSpPr>
        <p:spPr bwMode="auto">
          <a:xfrm>
            <a:off x="1779712" y="2402650"/>
            <a:ext cx="152400" cy="1524000"/>
          </a:xfrm>
          <a:prstGeom prst="leftBrace">
            <a:avLst>
              <a:gd name="adj1" fmla="val 83333"/>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88640"/>
            <a:ext cx="7772400" cy="803176"/>
          </a:xfrm>
        </p:spPr>
        <p:txBody>
          <a:bodyPr/>
          <a:lstStyle/>
          <a:p>
            <a:r>
              <a:rPr lang="en-US" altLang="zh-CN" dirty="0" smtClean="0"/>
              <a:t>(1)</a:t>
            </a:r>
            <a:r>
              <a:rPr lang="zh-CN" altLang="en-US" dirty="0" smtClean="0"/>
              <a:t>建立数据源</a:t>
            </a:r>
            <a:endParaRPr lang="zh-CN" altLang="en-US" dirty="0"/>
          </a:p>
        </p:txBody>
      </p:sp>
      <p:sp>
        <p:nvSpPr>
          <p:cNvPr id="4" name="灯片编号占位符 3"/>
          <p:cNvSpPr>
            <a:spLocks noGrp="1"/>
          </p:cNvSpPr>
          <p:nvPr>
            <p:ph type="sldNum" sz="quarter" idx="12"/>
          </p:nvPr>
        </p:nvSpPr>
        <p:spPr/>
        <p:txBody>
          <a:bodyPr/>
          <a:lstStyle/>
          <a:p>
            <a:fld id="{EE7E4FC1-1A1C-4ABB-94BF-3BDF3544A6D2}" type="slidenum">
              <a:rPr lang="en-US" altLang="zh-CN" smtClean="0"/>
              <a:pPr/>
              <a:t>14</a:t>
            </a:fld>
            <a:endParaRPr lang="en-US" altLang="zh-CN"/>
          </a:p>
        </p:txBody>
      </p:sp>
      <p:pic>
        <p:nvPicPr>
          <p:cNvPr id="3" name="图片 2"/>
          <p:cNvPicPr>
            <a:picLocks noChangeAspect="1"/>
          </p:cNvPicPr>
          <p:nvPr/>
        </p:nvPicPr>
        <p:blipFill>
          <a:blip r:embed="rId2"/>
          <a:stretch>
            <a:fillRect/>
          </a:stretch>
        </p:blipFill>
        <p:spPr>
          <a:xfrm>
            <a:off x="126496" y="1053551"/>
            <a:ext cx="8837992" cy="5687817"/>
          </a:xfrm>
          <a:prstGeom prst="rect">
            <a:avLst/>
          </a:prstGeom>
        </p:spPr>
      </p:pic>
    </p:spTree>
    <p:extLst>
      <p:ext uri="{BB962C8B-B14F-4D97-AF65-F5344CB8AC3E}">
        <p14:creationId xmlns:p14="http://schemas.microsoft.com/office/powerpoint/2010/main" val="180937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8854" y="116632"/>
            <a:ext cx="7772400" cy="803176"/>
          </a:xfrm>
        </p:spPr>
        <p:txBody>
          <a:bodyPr/>
          <a:lstStyle/>
          <a:p>
            <a:r>
              <a:rPr lang="en-US" altLang="zh-CN" b="1" dirty="0" smtClean="0"/>
              <a:t>(2)</a:t>
            </a:r>
            <a:r>
              <a:rPr lang="zh-CN" altLang="en-US" b="1" dirty="0" smtClean="0"/>
              <a:t>连接数据源</a:t>
            </a:r>
            <a:endParaRPr lang="zh-CN" altLang="en-US" b="1" dirty="0"/>
          </a:p>
        </p:txBody>
      </p:sp>
      <p:sp>
        <p:nvSpPr>
          <p:cNvPr id="5" name="文本框 4"/>
          <p:cNvSpPr txBox="1"/>
          <p:nvPr/>
        </p:nvSpPr>
        <p:spPr>
          <a:xfrm>
            <a:off x="107504" y="908720"/>
            <a:ext cx="8856984" cy="954107"/>
          </a:xfrm>
          <a:prstGeom prst="rect">
            <a:avLst/>
          </a:prstGeom>
          <a:noFill/>
        </p:spPr>
        <p:txBody>
          <a:bodyPr wrap="square" rtlCol="0">
            <a:spAutoFit/>
          </a:bodyPr>
          <a:lstStyle/>
          <a:p>
            <a:r>
              <a:rPr lang="zh-CN" altLang="en-US" sz="2800" b="1" dirty="0" smtClean="0">
                <a:latin typeface="+mn-lt"/>
              </a:rPr>
              <a:t>        </a:t>
            </a:r>
            <a:r>
              <a:rPr lang="zh-CN" altLang="en-US" sz="2800" b="1" dirty="0" smtClean="0">
                <a:solidFill>
                  <a:srgbClr val="66FFFF"/>
                </a:solidFill>
                <a:latin typeface="+mn-lt"/>
              </a:rPr>
              <a:t>若</a:t>
            </a:r>
            <a:r>
              <a:rPr lang="zh-CN" altLang="zh-CN" sz="2800" b="1" dirty="0" smtClean="0">
                <a:solidFill>
                  <a:srgbClr val="66FFFF"/>
                </a:solidFill>
                <a:latin typeface="+mn-lt"/>
              </a:rPr>
              <a:t>访问</a:t>
            </a:r>
            <a:r>
              <a:rPr lang="zh-CN" altLang="zh-CN" sz="2800" b="1" dirty="0">
                <a:solidFill>
                  <a:srgbClr val="66FFFF"/>
                </a:solidFill>
                <a:latin typeface="+mn-lt"/>
              </a:rPr>
              <a:t>数据源中的数据</a:t>
            </a:r>
            <a:r>
              <a:rPr lang="zh-CN" altLang="zh-CN" sz="2800" b="1" dirty="0" smtClean="0">
                <a:solidFill>
                  <a:srgbClr val="66FFFF"/>
                </a:solidFill>
                <a:latin typeface="+mn-lt"/>
              </a:rPr>
              <a:t>，就要</a:t>
            </a:r>
            <a:r>
              <a:rPr lang="zh-CN" altLang="zh-CN" sz="2800" b="1" dirty="0">
                <a:solidFill>
                  <a:srgbClr val="66FFFF"/>
                </a:solidFill>
                <a:latin typeface="+mn-lt"/>
              </a:rPr>
              <a:t>进行对数据源的连接，因此，程序必须建立一个数据源的连接</a:t>
            </a:r>
            <a:r>
              <a:rPr lang="zh-CN" altLang="zh-CN" sz="2800" b="1" dirty="0" smtClean="0">
                <a:solidFill>
                  <a:srgbClr val="66FFFF"/>
                </a:solidFill>
                <a:latin typeface="+mn-lt"/>
              </a:rPr>
              <a:t>。</a:t>
            </a:r>
            <a:endParaRPr lang="en-US" altLang="zh-CN" sz="2800" b="1" dirty="0" smtClean="0">
              <a:solidFill>
                <a:srgbClr val="66FFFF"/>
              </a:solidFill>
              <a:latin typeface="+mn-lt"/>
            </a:endParaRPr>
          </a:p>
        </p:txBody>
      </p:sp>
      <p:sp>
        <p:nvSpPr>
          <p:cNvPr id="6" name="文本框 5"/>
          <p:cNvSpPr txBox="1"/>
          <p:nvPr/>
        </p:nvSpPr>
        <p:spPr>
          <a:xfrm>
            <a:off x="126562" y="1862827"/>
            <a:ext cx="8856984" cy="3108543"/>
          </a:xfrm>
          <a:prstGeom prst="rect">
            <a:avLst/>
          </a:prstGeom>
          <a:noFill/>
        </p:spPr>
        <p:txBody>
          <a:bodyPr wrap="square" rtlCol="0">
            <a:spAutoFit/>
          </a:bodyPr>
          <a:lstStyle/>
          <a:p>
            <a:r>
              <a:rPr lang="en-US" altLang="zh-CN" sz="2800" b="1" dirty="0" smtClean="0">
                <a:latin typeface="+mn-lt"/>
              </a:rPr>
              <a:t>        </a:t>
            </a:r>
            <a:r>
              <a:rPr lang="zh-CN" altLang="zh-CN" sz="2800" b="1" dirty="0" smtClean="0">
                <a:latin typeface="+mn-lt"/>
              </a:rPr>
              <a:t>这些</a:t>
            </a:r>
            <a:r>
              <a:rPr lang="zh-CN" altLang="zh-CN" sz="2800" b="1" dirty="0">
                <a:latin typeface="+mn-lt"/>
              </a:rPr>
              <a:t>连接都封装到了</a:t>
            </a:r>
            <a:r>
              <a:rPr lang="en-US" altLang="zh-CN" b="1" dirty="0" err="1">
                <a:latin typeface="+mn-lt"/>
              </a:rPr>
              <a:t>CDatabase</a:t>
            </a:r>
            <a:r>
              <a:rPr lang="zh-CN" altLang="zh-CN" sz="2800" b="1" dirty="0">
                <a:latin typeface="+mn-lt"/>
              </a:rPr>
              <a:t>类中，一旦</a:t>
            </a:r>
            <a:r>
              <a:rPr lang="en-US" altLang="zh-CN" b="1" dirty="0" err="1">
                <a:latin typeface="+mn-lt"/>
              </a:rPr>
              <a:t>CDatabase</a:t>
            </a:r>
            <a:r>
              <a:rPr lang="zh-CN" altLang="zh-CN" sz="2800" b="1" dirty="0">
                <a:latin typeface="+mn-lt"/>
              </a:rPr>
              <a:t>建立了对数据源的连接，用户就</a:t>
            </a:r>
            <a:r>
              <a:rPr lang="zh-CN" altLang="zh-CN" sz="2800" b="1" dirty="0" smtClean="0">
                <a:latin typeface="+mn-lt"/>
              </a:rPr>
              <a:t>可以对</a:t>
            </a:r>
            <a:r>
              <a:rPr lang="zh-CN" altLang="zh-CN" sz="2800" b="1" dirty="0">
                <a:latin typeface="+mn-lt"/>
              </a:rPr>
              <a:t>数据的读取、修改、更新和处理。</a:t>
            </a:r>
            <a:r>
              <a:rPr lang="zh-CN" altLang="zh-CN" sz="2800" b="1" dirty="0" smtClean="0">
                <a:latin typeface="+mn-lt"/>
              </a:rPr>
              <a:t>连接数据源后就</a:t>
            </a:r>
            <a:r>
              <a:rPr lang="zh-CN" altLang="zh-CN" sz="2800" b="1" dirty="0">
                <a:latin typeface="+mn-lt"/>
              </a:rPr>
              <a:t>可以做以下的工作：</a:t>
            </a:r>
          </a:p>
          <a:p>
            <a:pPr marL="342900" lvl="0" indent="-342900">
              <a:buFont typeface="Arial" panose="020B0604020202020204" pitchFamily="34" charset="0"/>
              <a:buChar char="•"/>
            </a:pPr>
            <a:r>
              <a:rPr lang="zh-CN" altLang="zh-CN" sz="2800" b="1" dirty="0">
                <a:latin typeface="+mn-lt"/>
              </a:rPr>
              <a:t>构造</a:t>
            </a:r>
            <a:r>
              <a:rPr lang="en-US" altLang="zh-CN" b="1" dirty="0" err="1">
                <a:latin typeface="+mn-lt"/>
              </a:rPr>
              <a:t>CRecordset</a:t>
            </a:r>
            <a:r>
              <a:rPr lang="zh-CN" altLang="zh-CN" sz="2800" b="1" dirty="0">
                <a:latin typeface="+mn-lt"/>
              </a:rPr>
              <a:t>派生类的对象，并从相应的数据库中读出相应的选择记录，将它们保存在</a:t>
            </a:r>
            <a:r>
              <a:rPr lang="en-US" altLang="zh-CN" b="1" dirty="0" err="1">
                <a:latin typeface="+mn-lt"/>
              </a:rPr>
              <a:t>CRecordset</a:t>
            </a:r>
            <a:r>
              <a:rPr lang="zh-CN" altLang="zh-CN" sz="2800" b="1" dirty="0">
                <a:latin typeface="+mn-lt"/>
              </a:rPr>
              <a:t>派生类</a:t>
            </a:r>
            <a:r>
              <a:rPr lang="zh-CN" altLang="zh-CN" sz="2800" b="1" dirty="0" smtClean="0">
                <a:latin typeface="+mn-lt"/>
              </a:rPr>
              <a:t>中</a:t>
            </a:r>
            <a:r>
              <a:rPr lang="zh-CN" altLang="en-US" sz="2800" b="1" dirty="0" smtClean="0">
                <a:latin typeface="+mn-lt"/>
              </a:rPr>
              <a:t>；</a:t>
            </a:r>
            <a:endParaRPr lang="en-US" altLang="zh-CN" sz="2800" b="1" dirty="0" smtClean="0">
              <a:latin typeface="+mn-lt"/>
            </a:endParaRPr>
          </a:p>
          <a:p>
            <a:pPr marL="342900" lvl="0" indent="-342900">
              <a:buFont typeface="Arial" panose="020B0604020202020204" pitchFamily="34" charset="0"/>
              <a:buChar char="•"/>
            </a:pPr>
            <a:r>
              <a:rPr lang="zh-CN" altLang="zh-CN" sz="2800" b="1" dirty="0" smtClean="0">
                <a:latin typeface="+mn-lt"/>
              </a:rPr>
              <a:t>管理事务</a:t>
            </a:r>
            <a:r>
              <a:rPr lang="zh-CN" altLang="en-US" sz="2800" b="1" dirty="0" smtClean="0">
                <a:latin typeface="+mn-lt"/>
              </a:rPr>
              <a:t>；</a:t>
            </a:r>
            <a:endParaRPr lang="zh-CN" altLang="zh-CN" sz="2800" b="1" dirty="0">
              <a:latin typeface="+mn-lt"/>
            </a:endParaRPr>
          </a:p>
          <a:p>
            <a:pPr marL="342900" lvl="0" indent="-342900">
              <a:buFont typeface="Arial" panose="020B0604020202020204" pitchFamily="34" charset="0"/>
              <a:buChar char="•"/>
            </a:pPr>
            <a:r>
              <a:rPr lang="zh-CN" altLang="zh-CN" sz="2800" b="1" dirty="0" smtClean="0">
                <a:latin typeface="+mn-lt"/>
              </a:rPr>
              <a:t>执行</a:t>
            </a:r>
            <a:r>
              <a:rPr lang="en-US" altLang="zh-CN" sz="2800" b="1" dirty="0">
                <a:latin typeface="+mn-lt"/>
              </a:rPr>
              <a:t>SQL</a:t>
            </a:r>
            <a:r>
              <a:rPr lang="zh-CN" altLang="zh-CN" sz="2800" b="1" dirty="0">
                <a:latin typeface="+mn-lt"/>
              </a:rPr>
              <a:t>语句</a:t>
            </a:r>
            <a:r>
              <a:rPr lang="zh-CN" altLang="zh-CN" sz="2800" b="1" dirty="0" smtClean="0">
                <a:latin typeface="+mn-lt"/>
              </a:rPr>
              <a:t>。</a:t>
            </a:r>
            <a:endParaRPr lang="zh-CN" altLang="zh-CN" sz="2800" b="1" dirty="0">
              <a:latin typeface="+mn-lt"/>
            </a:endParaRPr>
          </a:p>
        </p:txBody>
      </p:sp>
      <p:sp>
        <p:nvSpPr>
          <p:cNvPr id="7" name="文本框 6"/>
          <p:cNvSpPr txBox="1"/>
          <p:nvPr/>
        </p:nvSpPr>
        <p:spPr>
          <a:xfrm>
            <a:off x="107504" y="5005397"/>
            <a:ext cx="9017438" cy="1815882"/>
          </a:xfrm>
          <a:prstGeom prst="rect">
            <a:avLst/>
          </a:prstGeom>
          <a:noFill/>
        </p:spPr>
        <p:txBody>
          <a:bodyPr wrap="square" rtlCol="0">
            <a:spAutoFit/>
          </a:bodyPr>
          <a:lstStyle/>
          <a:p>
            <a:r>
              <a:rPr lang="en-US" altLang="zh-CN" sz="2800" b="1" dirty="0" smtClean="0">
                <a:solidFill>
                  <a:srgbClr val="66FFFF"/>
                </a:solidFill>
                <a:latin typeface="+mn-lt"/>
              </a:rPr>
              <a:t>        </a:t>
            </a:r>
            <a:r>
              <a:rPr lang="zh-CN" altLang="zh-CN" sz="2800" b="1" dirty="0" smtClean="0">
                <a:solidFill>
                  <a:srgbClr val="66FFFF"/>
                </a:solidFill>
                <a:latin typeface="+mn-lt"/>
              </a:rPr>
              <a:t>要</a:t>
            </a:r>
            <a:r>
              <a:rPr lang="zh-CN" altLang="zh-CN" sz="2800" b="1" dirty="0">
                <a:solidFill>
                  <a:srgbClr val="66FFFF"/>
                </a:solidFill>
                <a:latin typeface="+mn-lt"/>
              </a:rPr>
              <a:t>想正确使用</a:t>
            </a:r>
            <a:r>
              <a:rPr lang="en-US" altLang="zh-CN" b="1" dirty="0" err="1">
                <a:solidFill>
                  <a:srgbClr val="66FFFF"/>
                </a:solidFill>
                <a:latin typeface="+mn-lt"/>
              </a:rPr>
              <a:t>CDatabase</a:t>
            </a:r>
            <a:r>
              <a:rPr lang="zh-CN" altLang="zh-CN" sz="2800" b="1" dirty="0">
                <a:solidFill>
                  <a:srgbClr val="66FFFF"/>
                </a:solidFill>
                <a:latin typeface="+mn-lt"/>
              </a:rPr>
              <a:t>类，必须在控制面板的</a:t>
            </a:r>
            <a:r>
              <a:rPr lang="en-US" altLang="zh-CN" b="1" dirty="0" smtClean="0">
                <a:solidFill>
                  <a:srgbClr val="66FFFF"/>
                </a:solidFill>
                <a:latin typeface="+mn-lt"/>
              </a:rPr>
              <a:t>ODBC</a:t>
            </a:r>
            <a:r>
              <a:rPr lang="zh-CN" altLang="zh-CN" sz="2800" b="1" dirty="0" smtClean="0">
                <a:solidFill>
                  <a:srgbClr val="66FFFF"/>
                </a:solidFill>
                <a:latin typeface="+mn-lt"/>
              </a:rPr>
              <a:t>数据源</a:t>
            </a:r>
            <a:r>
              <a:rPr lang="zh-CN" altLang="zh-CN" sz="2800" b="1" dirty="0">
                <a:solidFill>
                  <a:srgbClr val="66FFFF"/>
                </a:solidFill>
                <a:latin typeface="+mn-lt"/>
              </a:rPr>
              <a:t>控制台里面正确注册。在同一个应用程序中，可以有多个数据源，相应的对应多个</a:t>
            </a:r>
            <a:r>
              <a:rPr lang="en-US" altLang="zh-CN" b="1" dirty="0" err="1">
                <a:solidFill>
                  <a:srgbClr val="66FFFF"/>
                </a:solidFill>
                <a:latin typeface="+mn-lt"/>
              </a:rPr>
              <a:t>CDatabase</a:t>
            </a:r>
            <a:r>
              <a:rPr lang="zh-CN" altLang="zh-CN" sz="2800" b="1" dirty="0">
                <a:solidFill>
                  <a:srgbClr val="66FFFF"/>
                </a:solidFill>
                <a:latin typeface="+mn-lt"/>
              </a:rPr>
              <a:t>对象，也可以使用多个</a:t>
            </a:r>
            <a:r>
              <a:rPr lang="en-US" altLang="zh-CN" b="1" dirty="0" err="1">
                <a:solidFill>
                  <a:srgbClr val="66FFFF"/>
                </a:solidFill>
                <a:latin typeface="+mn-lt"/>
              </a:rPr>
              <a:t>CDatabase</a:t>
            </a:r>
            <a:r>
              <a:rPr lang="zh-CN" altLang="zh-CN" sz="2800" b="1" dirty="0">
                <a:solidFill>
                  <a:srgbClr val="66FFFF"/>
                </a:solidFill>
                <a:latin typeface="+mn-lt"/>
              </a:rPr>
              <a:t>对象来连接同一个数据源。</a:t>
            </a:r>
            <a:endParaRPr lang="zh-CN" altLang="en-US" sz="2800" b="1" dirty="0">
              <a:solidFill>
                <a:srgbClr val="66FFFF"/>
              </a:solidFill>
              <a:latin typeface="+mn-lt"/>
            </a:endParaRPr>
          </a:p>
        </p:txBody>
      </p:sp>
    </p:spTree>
    <p:extLst>
      <p:ext uri="{BB962C8B-B14F-4D97-AF65-F5344CB8AC3E}">
        <p14:creationId xmlns:p14="http://schemas.microsoft.com/office/powerpoint/2010/main" val="331052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7"/>
                                        </p:tgtEl>
                                      </p:cBhvr>
                                    </p:animEffect>
                                    <p:animScale>
                                      <p:cBhvr>
                                        <p:cTn id="1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3561" y="188640"/>
            <a:ext cx="7772400" cy="659160"/>
          </a:xfrm>
        </p:spPr>
        <p:txBody>
          <a:bodyPr/>
          <a:lstStyle/>
          <a:p>
            <a:r>
              <a:rPr lang="en-US" altLang="zh-CN" b="1" dirty="0" smtClean="0"/>
              <a:t>(3)</a:t>
            </a:r>
            <a:r>
              <a:rPr lang="zh-CN" altLang="en-US" b="1" dirty="0" smtClean="0"/>
              <a:t>选择和处理记录</a:t>
            </a:r>
            <a:endParaRPr lang="zh-CN" altLang="en-US" b="1" dirty="0"/>
          </a:p>
        </p:txBody>
      </p:sp>
      <p:sp>
        <p:nvSpPr>
          <p:cNvPr id="3" name="内容占位符 2"/>
          <p:cNvSpPr>
            <a:spLocks noGrp="1"/>
          </p:cNvSpPr>
          <p:nvPr>
            <p:ph idx="1"/>
          </p:nvPr>
        </p:nvSpPr>
        <p:spPr>
          <a:xfrm>
            <a:off x="179512" y="1090860"/>
            <a:ext cx="8856984" cy="5218460"/>
          </a:xfrm>
        </p:spPr>
        <p:txBody>
          <a:bodyPr/>
          <a:lstStyle/>
          <a:p>
            <a:pPr marL="0" indent="0">
              <a:buNone/>
            </a:pPr>
            <a:r>
              <a:rPr lang="en-US" altLang="zh-CN" b="1" dirty="0" smtClean="0"/>
              <a:t>       </a:t>
            </a:r>
            <a:r>
              <a:rPr lang="zh-CN" altLang="zh-CN" b="1" dirty="0" smtClean="0"/>
              <a:t>在</a:t>
            </a:r>
            <a:r>
              <a:rPr lang="zh-CN" altLang="zh-CN" b="1" dirty="0"/>
              <a:t>数据库操作中可以使用标准</a:t>
            </a:r>
            <a:r>
              <a:rPr lang="en-US" altLang="zh-CN" b="1" dirty="0"/>
              <a:t>SQL</a:t>
            </a:r>
            <a:r>
              <a:rPr lang="zh-CN" altLang="zh-CN" b="1" dirty="0"/>
              <a:t>语句，如</a:t>
            </a:r>
            <a:r>
              <a:rPr lang="en-US" altLang="zh-CN" b="1" dirty="0"/>
              <a:t>SELECT</a:t>
            </a:r>
            <a:r>
              <a:rPr lang="zh-CN" altLang="zh-CN" b="1" dirty="0"/>
              <a:t>，从数据源中选取出一个数据库，或是一些数据库的集合。在</a:t>
            </a:r>
            <a:r>
              <a:rPr lang="en-US" altLang="zh-CN" b="1" dirty="0"/>
              <a:t>MFC</a:t>
            </a:r>
            <a:r>
              <a:rPr lang="zh-CN" altLang="zh-CN" b="1" dirty="0"/>
              <a:t>中，这些数据库就封装在</a:t>
            </a:r>
            <a:r>
              <a:rPr lang="en-US" altLang="zh-CN" b="1" dirty="0" err="1"/>
              <a:t>CRecordset</a:t>
            </a:r>
            <a:r>
              <a:rPr lang="zh-CN" altLang="zh-CN" b="1" dirty="0"/>
              <a:t>对象中，</a:t>
            </a:r>
            <a:r>
              <a:rPr lang="en-US" altLang="zh-CN" b="1" dirty="0" err="1"/>
              <a:t>CRecordset</a:t>
            </a:r>
            <a:r>
              <a:rPr lang="zh-CN" altLang="zh-CN" b="1" dirty="0"/>
              <a:t>类一般要派生出一个新的子类，来对应相应的数据库，因为在</a:t>
            </a:r>
            <a:r>
              <a:rPr lang="en-US" altLang="zh-CN" b="1" dirty="0" err="1"/>
              <a:t>CRecordset</a:t>
            </a:r>
            <a:r>
              <a:rPr lang="zh-CN" altLang="zh-CN" b="1" dirty="0"/>
              <a:t>派生类中的数据就对应着相应的数据库中的相应的行</a:t>
            </a:r>
            <a:r>
              <a:rPr lang="en-US" altLang="zh-CN" b="1" dirty="0"/>
              <a:t>(</a:t>
            </a:r>
            <a:r>
              <a:rPr lang="zh-CN" altLang="zh-CN" b="1" dirty="0"/>
              <a:t>也称为记录</a:t>
            </a:r>
            <a:r>
              <a:rPr lang="en-US" altLang="zh-CN" b="1" dirty="0"/>
              <a:t>)</a:t>
            </a:r>
            <a:r>
              <a:rPr lang="zh-CN" altLang="zh-CN" b="1" dirty="0"/>
              <a:t>。使用类向导或是应用程序向导都会自动的创建到指定的数据源的连接，用户需要重载</a:t>
            </a:r>
            <a:r>
              <a:rPr lang="en-US" altLang="zh-CN" b="1" dirty="0" err="1"/>
              <a:t>CRecordset</a:t>
            </a:r>
            <a:r>
              <a:rPr lang="zh-CN" altLang="zh-CN" b="1" dirty="0"/>
              <a:t>类中的</a:t>
            </a:r>
            <a:r>
              <a:rPr lang="en-US" altLang="zh-CN" b="1" dirty="0" err="1"/>
              <a:t>GetDefaultSQL</a:t>
            </a:r>
            <a:r>
              <a:rPr lang="zh-CN" altLang="zh-CN" b="1" dirty="0"/>
              <a:t>函数来返回使用的表的名字</a:t>
            </a:r>
            <a:r>
              <a:rPr lang="zh-CN" altLang="zh-CN" b="1" dirty="0" smtClean="0"/>
              <a:t>。</a:t>
            </a:r>
            <a:endParaRPr lang="zh-CN" altLang="zh-CN" b="1" dirty="0"/>
          </a:p>
        </p:txBody>
      </p:sp>
      <p:sp>
        <p:nvSpPr>
          <p:cNvPr id="4" name="灯片编号占位符 3"/>
          <p:cNvSpPr>
            <a:spLocks noGrp="1"/>
          </p:cNvSpPr>
          <p:nvPr>
            <p:ph type="sldNum" sz="quarter" idx="12"/>
          </p:nvPr>
        </p:nvSpPr>
        <p:spPr/>
        <p:txBody>
          <a:bodyPr/>
          <a:lstStyle/>
          <a:p>
            <a:fld id="{EE7E4FC1-1A1C-4ABB-94BF-3BDF3544A6D2}" type="slidenum">
              <a:rPr lang="en-US" altLang="zh-CN" smtClean="0"/>
              <a:pPr/>
              <a:t>16</a:t>
            </a:fld>
            <a:endParaRPr lang="en-US" altLang="zh-CN"/>
          </a:p>
        </p:txBody>
      </p:sp>
    </p:spTree>
    <p:extLst>
      <p:ext uri="{BB962C8B-B14F-4D97-AF65-F5344CB8AC3E}">
        <p14:creationId xmlns:p14="http://schemas.microsoft.com/office/powerpoint/2010/main" val="12832988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79512" y="620688"/>
            <a:ext cx="8856984" cy="5722516"/>
          </a:xfrm>
        </p:spPr>
        <p:txBody>
          <a:bodyPr/>
          <a:lstStyle/>
          <a:p>
            <a:pPr marL="0" indent="0">
              <a:buNone/>
            </a:pPr>
            <a:r>
              <a:rPr lang="zh-CN" altLang="zh-CN" b="1" dirty="0" smtClean="0"/>
              <a:t>一般</a:t>
            </a:r>
            <a:r>
              <a:rPr lang="en-US" altLang="zh-CN" b="1" dirty="0" err="1"/>
              <a:t>CRecordset</a:t>
            </a:r>
            <a:r>
              <a:rPr lang="zh-CN" altLang="zh-CN" b="1" dirty="0"/>
              <a:t>对象要完成这样一些的任务：</a:t>
            </a:r>
          </a:p>
          <a:p>
            <a:r>
              <a:rPr lang="zh-CN" altLang="zh-CN" b="1" dirty="0"/>
              <a:t>查看当前的记录的数据域。</a:t>
            </a:r>
          </a:p>
          <a:p>
            <a:r>
              <a:rPr lang="zh-CN" altLang="zh-CN" b="1" dirty="0"/>
              <a:t>对数据库的数据进行处理。</a:t>
            </a:r>
          </a:p>
          <a:p>
            <a:r>
              <a:rPr lang="zh-CN" altLang="zh-CN" b="1" dirty="0"/>
              <a:t>定制默认的</a:t>
            </a:r>
            <a:r>
              <a:rPr lang="en-US" altLang="zh-CN" b="1" dirty="0"/>
              <a:t>SQL </a:t>
            </a:r>
            <a:r>
              <a:rPr lang="zh-CN" altLang="zh-CN" b="1" dirty="0"/>
              <a:t>语句，以便在默认的时候，程序知道执行什么动作。</a:t>
            </a:r>
          </a:p>
          <a:p>
            <a:r>
              <a:rPr lang="zh-CN" altLang="zh-CN" b="1" dirty="0"/>
              <a:t>在数据库中移动记录指针</a:t>
            </a:r>
          </a:p>
          <a:p>
            <a:r>
              <a:rPr lang="zh-CN" altLang="zh-CN" b="1" dirty="0"/>
              <a:t>增加、删除和更新数据源</a:t>
            </a:r>
          </a:p>
          <a:p>
            <a:pPr marL="0" indent="0">
              <a:buNone/>
            </a:pPr>
            <a:r>
              <a:rPr lang="en-US" altLang="zh-CN" b="1" dirty="0" smtClean="0"/>
              <a:t>      </a:t>
            </a:r>
            <a:r>
              <a:rPr lang="zh-CN" altLang="zh-CN" b="1" dirty="0" smtClean="0">
                <a:solidFill>
                  <a:srgbClr val="66FFFF"/>
                </a:solidFill>
              </a:rPr>
              <a:t>一旦</a:t>
            </a:r>
            <a:r>
              <a:rPr lang="zh-CN" altLang="zh-CN" b="1" dirty="0">
                <a:solidFill>
                  <a:srgbClr val="66FFFF"/>
                </a:solidFill>
              </a:rPr>
              <a:t>不需要某个数据库的相应的</a:t>
            </a:r>
            <a:r>
              <a:rPr lang="en-US" altLang="zh-CN" b="1" dirty="0" err="1">
                <a:solidFill>
                  <a:srgbClr val="66FFFF"/>
                </a:solidFill>
              </a:rPr>
              <a:t>CRecordset</a:t>
            </a:r>
            <a:r>
              <a:rPr lang="zh-CN" altLang="zh-CN" b="1" dirty="0">
                <a:solidFill>
                  <a:srgbClr val="66FFFF"/>
                </a:solidFill>
              </a:rPr>
              <a:t>对象的时候，就要将它释放掉，回收其占用的系统资源。</a:t>
            </a:r>
          </a:p>
        </p:txBody>
      </p:sp>
    </p:spTree>
    <p:extLst>
      <p:ext uri="{BB962C8B-B14F-4D97-AF65-F5344CB8AC3E}">
        <p14:creationId xmlns:p14="http://schemas.microsoft.com/office/powerpoint/2010/main" val="1344008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712968" cy="731168"/>
          </a:xfrm>
        </p:spPr>
        <p:txBody>
          <a:bodyPr/>
          <a:lstStyle/>
          <a:p>
            <a:r>
              <a:rPr lang="en-US" altLang="zh-CN" sz="4000" dirty="0" smtClean="0"/>
              <a:t>(4)</a:t>
            </a:r>
            <a:r>
              <a:rPr lang="zh-CN" altLang="en-US" sz="4000" b="1" dirty="0">
                <a:latin typeface="Arial Narrow" panose="020B0606020202030204" pitchFamily="34" charset="0"/>
              </a:rPr>
              <a:t>数据库应用程序中的文档和视图 </a:t>
            </a:r>
            <a:endParaRPr lang="zh-CN" altLang="en-US" dirty="0"/>
          </a:p>
        </p:txBody>
      </p:sp>
      <p:sp>
        <p:nvSpPr>
          <p:cNvPr id="3" name="内容占位符 2"/>
          <p:cNvSpPr>
            <a:spLocks noGrp="1"/>
          </p:cNvSpPr>
          <p:nvPr>
            <p:ph idx="1"/>
          </p:nvPr>
        </p:nvSpPr>
        <p:spPr>
          <a:xfrm>
            <a:off x="321296" y="836712"/>
            <a:ext cx="8571184" cy="5724872"/>
          </a:xfrm>
        </p:spPr>
        <p:txBody>
          <a:bodyPr/>
          <a:lstStyle/>
          <a:p>
            <a:pPr marL="0" indent="0">
              <a:lnSpc>
                <a:spcPct val="150000"/>
              </a:lnSpc>
              <a:spcBef>
                <a:spcPts val="0"/>
              </a:spcBef>
              <a:buNone/>
            </a:pPr>
            <a:r>
              <a:rPr lang="en-US" altLang="zh-CN" b="1" dirty="0" smtClean="0"/>
              <a:t>        </a:t>
            </a:r>
            <a:r>
              <a:rPr lang="zh-CN" altLang="zh-CN" b="1" dirty="0" smtClean="0"/>
              <a:t>文档</a:t>
            </a:r>
            <a:r>
              <a:rPr lang="zh-CN" altLang="zh-CN" b="1" dirty="0"/>
              <a:t>、视图和数据库有很密切的关系，它关系到程序的设计结构。</a:t>
            </a:r>
            <a:r>
              <a:rPr lang="en-US" altLang="zh-CN" b="1" dirty="0"/>
              <a:t>MFC</a:t>
            </a:r>
            <a:r>
              <a:rPr lang="zh-CN" altLang="zh-CN" b="1" dirty="0"/>
              <a:t>的应用程序大多是</a:t>
            </a:r>
            <a:r>
              <a:rPr lang="zh-CN" altLang="zh-CN" b="1" dirty="0" smtClean="0"/>
              <a:t>采用视图</a:t>
            </a:r>
            <a:r>
              <a:rPr lang="en-US" altLang="zh-CN" b="1" dirty="0"/>
              <a:t>/</a:t>
            </a:r>
            <a:r>
              <a:rPr lang="zh-CN" altLang="zh-CN" b="1" dirty="0" smtClean="0"/>
              <a:t>文档</a:t>
            </a:r>
            <a:r>
              <a:rPr lang="zh-CN" altLang="zh-CN" b="1" dirty="0"/>
              <a:t>的结构，典型的结构就是：视图负责显示数据，文档对象</a:t>
            </a:r>
            <a:r>
              <a:rPr lang="en-US" altLang="zh-CN" b="1" dirty="0"/>
              <a:t>(</a:t>
            </a:r>
            <a:r>
              <a:rPr lang="zh-CN" altLang="zh-CN" b="1" dirty="0"/>
              <a:t>有多个</a:t>
            </a:r>
            <a:r>
              <a:rPr lang="en-US" altLang="zh-CN" b="1" dirty="0"/>
              <a:t>)</a:t>
            </a:r>
            <a:r>
              <a:rPr lang="zh-CN" altLang="zh-CN" b="1" dirty="0"/>
              <a:t>用来存取不同的数据，同时视图还负责和文档的数据交换和更新。但是有时候这样的结构是多余的，比如当只操作一个数据源中的一个数据库时，数据放在视图类中就行了。</a:t>
            </a:r>
            <a:endParaRPr lang="zh-CN" altLang="en-US" b="1" dirty="0"/>
          </a:p>
        </p:txBody>
      </p:sp>
      <p:sp>
        <p:nvSpPr>
          <p:cNvPr id="4" name="灯片编号占位符 3"/>
          <p:cNvSpPr>
            <a:spLocks noGrp="1"/>
          </p:cNvSpPr>
          <p:nvPr>
            <p:ph type="sldNum" sz="quarter" idx="12"/>
          </p:nvPr>
        </p:nvSpPr>
        <p:spPr/>
        <p:txBody>
          <a:bodyPr/>
          <a:lstStyle/>
          <a:p>
            <a:fld id="{EE7E4FC1-1A1C-4ABB-94BF-3BDF3544A6D2}" type="slidenum">
              <a:rPr lang="en-US" altLang="zh-CN" smtClean="0"/>
              <a:pPr/>
              <a:t>18</a:t>
            </a:fld>
            <a:endParaRPr lang="en-US" altLang="zh-CN"/>
          </a:p>
        </p:txBody>
      </p:sp>
    </p:spTree>
    <p:extLst>
      <p:ext uri="{BB962C8B-B14F-4D97-AF65-F5344CB8AC3E}">
        <p14:creationId xmlns:p14="http://schemas.microsoft.com/office/powerpoint/2010/main" val="7850746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6632"/>
            <a:ext cx="8640960" cy="2232248"/>
          </a:xfrm>
        </p:spPr>
        <p:txBody>
          <a:bodyPr/>
          <a:lstStyle/>
          <a:p>
            <a:pPr marL="0" indent="0">
              <a:buNone/>
            </a:pPr>
            <a:r>
              <a:rPr lang="zh-CN" altLang="zh-CN" sz="2800" b="1" dirty="0"/>
              <a:t>在应用程序向导中有两个选项来支持数据库的访问，每种选择都会产生一个</a:t>
            </a:r>
            <a:r>
              <a:rPr lang="en-US" altLang="zh-CN" sz="2800" b="1" dirty="0" err="1"/>
              <a:t>CRecordView</a:t>
            </a:r>
            <a:r>
              <a:rPr lang="zh-CN" altLang="zh-CN" sz="2800" b="1" dirty="0"/>
              <a:t>类的派生类和一个文档类，文档类又分为</a:t>
            </a:r>
            <a:r>
              <a:rPr lang="zh-CN" altLang="zh-CN" sz="2800" b="1" dirty="0">
                <a:solidFill>
                  <a:srgbClr val="66FFFF"/>
                </a:solidFill>
              </a:rPr>
              <a:t>没有文件支持</a:t>
            </a:r>
            <a:r>
              <a:rPr lang="zh-CN" altLang="zh-CN" sz="2800" b="1" dirty="0"/>
              <a:t>的文档和</a:t>
            </a:r>
            <a:r>
              <a:rPr lang="zh-CN" altLang="zh-CN" sz="2800" b="1" dirty="0">
                <a:solidFill>
                  <a:srgbClr val="66FFFF"/>
                </a:solidFill>
              </a:rPr>
              <a:t>有文件支持的文档</a:t>
            </a:r>
            <a:r>
              <a:rPr lang="zh-CN" altLang="zh-CN" sz="2800" b="1" dirty="0"/>
              <a:t>。</a:t>
            </a:r>
          </a:p>
          <a:p>
            <a:pPr marL="0" indent="0">
              <a:buNone/>
            </a:pPr>
            <a:endParaRPr lang="zh-CN" altLang="en-US" sz="2800" b="1" dirty="0"/>
          </a:p>
        </p:txBody>
      </p:sp>
      <p:sp>
        <p:nvSpPr>
          <p:cNvPr id="4" name="灯片编号占位符 3"/>
          <p:cNvSpPr>
            <a:spLocks noGrp="1"/>
          </p:cNvSpPr>
          <p:nvPr>
            <p:ph type="sldNum" sz="quarter" idx="12"/>
          </p:nvPr>
        </p:nvSpPr>
        <p:spPr/>
        <p:txBody>
          <a:bodyPr/>
          <a:lstStyle/>
          <a:p>
            <a:fld id="{EE7E4FC1-1A1C-4ABB-94BF-3BDF3544A6D2}" type="slidenum">
              <a:rPr lang="en-US" altLang="zh-CN" smtClean="0"/>
              <a:pPr/>
              <a:t>19</a:t>
            </a:fld>
            <a:endParaRPr lang="en-US" altLang="zh-C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839677"/>
            <a:ext cx="8414933" cy="4865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1318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A3B54E6D-A4E0-4339-A1FD-985BB1A16315}" type="slidenum">
              <a:rPr lang="en-US" altLang="zh-CN"/>
              <a:pPr/>
              <a:t>2</a:t>
            </a:fld>
            <a:endParaRPr lang="en-US" altLang="zh-CN"/>
          </a:p>
        </p:txBody>
      </p:sp>
      <p:sp>
        <p:nvSpPr>
          <p:cNvPr id="8194" name="Rectangle 2"/>
          <p:cNvSpPr>
            <a:spLocks noGrp="1" noChangeArrowheads="1"/>
          </p:cNvSpPr>
          <p:nvPr>
            <p:ph type="title"/>
          </p:nvPr>
        </p:nvSpPr>
        <p:spPr>
          <a:xfrm>
            <a:off x="685800" y="152400"/>
            <a:ext cx="7772400" cy="685800"/>
          </a:xfrm>
        </p:spPr>
        <p:txBody>
          <a:bodyPr/>
          <a:lstStyle/>
          <a:p>
            <a:r>
              <a:rPr lang="zh-CN" altLang="en-US" b="1" dirty="0" smtClean="0">
                <a:latin typeface="宋体" panose="02010600030101010101" pitchFamily="2" charset="-122"/>
              </a:rPr>
              <a:t>有</a:t>
            </a:r>
            <a:r>
              <a:rPr lang="zh-CN" altLang="en-US" b="1" dirty="0">
                <a:latin typeface="宋体" panose="02010600030101010101" pitchFamily="2" charset="-122"/>
              </a:rPr>
              <a:t>关数据库的基础知识</a:t>
            </a:r>
            <a:r>
              <a:rPr lang="zh-CN" altLang="en-US" b="1" dirty="0"/>
              <a:t> </a:t>
            </a:r>
          </a:p>
        </p:txBody>
      </p:sp>
      <p:sp>
        <p:nvSpPr>
          <p:cNvPr id="8195" name="Rectangle 3"/>
          <p:cNvSpPr>
            <a:spLocks noGrp="1" noChangeArrowheads="1"/>
          </p:cNvSpPr>
          <p:nvPr>
            <p:ph type="body" idx="1"/>
          </p:nvPr>
        </p:nvSpPr>
        <p:spPr>
          <a:xfrm>
            <a:off x="609600" y="4191000"/>
            <a:ext cx="7772400" cy="1752600"/>
          </a:xfrm>
        </p:spPr>
        <p:txBody>
          <a:bodyPr/>
          <a:lstStyle/>
          <a:p>
            <a:pPr marL="0" indent="0">
              <a:buNone/>
            </a:pPr>
            <a:r>
              <a:rPr lang="zh-CN" altLang="en-US" b="1" dirty="0" smtClean="0">
                <a:latin typeface="宋体" panose="02010600030101010101" pitchFamily="2" charset="-122"/>
              </a:rPr>
              <a:t>    现有</a:t>
            </a:r>
            <a:r>
              <a:rPr lang="zh-CN" altLang="en-US" b="1" dirty="0">
                <a:latin typeface="宋体" panose="02010600030101010101" pitchFamily="2" charset="-122"/>
              </a:rPr>
              <a:t>的数据库软件有很多，如大型数据库</a:t>
            </a:r>
            <a:r>
              <a:rPr lang="en-US" altLang="zh-CN" b="1" dirty="0"/>
              <a:t>Oracle</a:t>
            </a:r>
            <a:r>
              <a:rPr lang="zh-CN" altLang="en-US" b="1" dirty="0">
                <a:latin typeface="宋体" panose="02010600030101010101" pitchFamily="2" charset="-122"/>
              </a:rPr>
              <a:t>、</a:t>
            </a:r>
            <a:r>
              <a:rPr lang="en-US" altLang="zh-CN" b="1" dirty="0"/>
              <a:t>SQL Server</a:t>
            </a:r>
            <a:r>
              <a:rPr lang="zh-CN" altLang="en-US" b="1" dirty="0">
                <a:latin typeface="宋体" panose="02010600030101010101" pitchFamily="2" charset="-122"/>
              </a:rPr>
              <a:t>，小数据库</a:t>
            </a:r>
            <a:r>
              <a:rPr lang="en-US" altLang="zh-CN" b="1" dirty="0"/>
              <a:t>Access</a:t>
            </a:r>
            <a:r>
              <a:rPr lang="zh-CN" altLang="en-US" b="1" dirty="0">
                <a:latin typeface="宋体" panose="02010600030101010101" pitchFamily="2" charset="-122"/>
              </a:rPr>
              <a:t>等，都支持关系模型</a:t>
            </a:r>
            <a:endParaRPr lang="zh-CN" altLang="en-US" b="1" dirty="0"/>
          </a:p>
        </p:txBody>
      </p:sp>
      <p:sp>
        <p:nvSpPr>
          <p:cNvPr id="8196" name="Text Box 4"/>
          <p:cNvSpPr txBox="1">
            <a:spLocks noChangeArrowheads="1"/>
          </p:cNvSpPr>
          <p:nvPr/>
        </p:nvSpPr>
        <p:spPr bwMode="auto">
          <a:xfrm>
            <a:off x="1676400" y="1905000"/>
            <a:ext cx="14636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3200" b="1">
                <a:latin typeface="宋体" panose="02010600030101010101" pitchFamily="2" charset="-122"/>
              </a:rPr>
              <a:t>数据库模型</a:t>
            </a:r>
          </a:p>
        </p:txBody>
      </p:sp>
      <p:sp>
        <p:nvSpPr>
          <p:cNvPr id="8197" name="Text Box 5"/>
          <p:cNvSpPr txBox="1">
            <a:spLocks noChangeArrowheads="1"/>
          </p:cNvSpPr>
          <p:nvPr/>
        </p:nvSpPr>
        <p:spPr bwMode="auto">
          <a:xfrm>
            <a:off x="3505200" y="1066800"/>
            <a:ext cx="2971800" cy="262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sz="3200" b="1">
                <a:latin typeface="宋体" panose="02010600030101010101" pitchFamily="2" charset="-122"/>
              </a:rPr>
              <a:t>层次模型</a:t>
            </a:r>
          </a:p>
          <a:p>
            <a:pPr>
              <a:lnSpc>
                <a:spcPct val="130000"/>
              </a:lnSpc>
            </a:pPr>
            <a:r>
              <a:rPr lang="zh-CN" altLang="en-US" sz="3200" b="1">
                <a:latin typeface="宋体" panose="02010600030101010101" pitchFamily="2" charset="-122"/>
              </a:rPr>
              <a:t>网状模型</a:t>
            </a:r>
          </a:p>
          <a:p>
            <a:pPr>
              <a:lnSpc>
                <a:spcPct val="130000"/>
              </a:lnSpc>
            </a:pPr>
            <a:r>
              <a:rPr lang="zh-CN" altLang="en-US" sz="3200" b="1">
                <a:latin typeface="宋体" panose="02010600030101010101" pitchFamily="2" charset="-122"/>
              </a:rPr>
              <a:t>关系模型</a:t>
            </a:r>
          </a:p>
          <a:p>
            <a:pPr>
              <a:lnSpc>
                <a:spcPct val="130000"/>
              </a:lnSpc>
            </a:pPr>
            <a:r>
              <a:rPr lang="zh-CN" altLang="en-US" sz="3200" b="1">
                <a:latin typeface="宋体" panose="02010600030101010101" pitchFamily="2" charset="-122"/>
              </a:rPr>
              <a:t>面向对象模型</a:t>
            </a:r>
          </a:p>
        </p:txBody>
      </p:sp>
      <p:sp>
        <p:nvSpPr>
          <p:cNvPr id="8198" name="AutoShape 6"/>
          <p:cNvSpPr>
            <a:spLocks/>
          </p:cNvSpPr>
          <p:nvPr/>
        </p:nvSpPr>
        <p:spPr bwMode="auto">
          <a:xfrm>
            <a:off x="3200400" y="1524000"/>
            <a:ext cx="152400" cy="1981200"/>
          </a:xfrm>
          <a:prstGeom prst="leftBrace">
            <a:avLst>
              <a:gd name="adj1" fmla="val 10833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1A0ED2F2-A3EA-45D1-AE34-CDD993C999A9}" type="slidenum">
              <a:rPr lang="en-US" altLang="zh-CN"/>
              <a:pPr/>
              <a:t>20</a:t>
            </a:fld>
            <a:endParaRPr lang="en-US" altLang="zh-CN"/>
          </a:p>
        </p:txBody>
      </p:sp>
      <p:sp>
        <p:nvSpPr>
          <p:cNvPr id="22530" name="Rectangle 2"/>
          <p:cNvSpPr>
            <a:spLocks noGrp="1" noChangeArrowheads="1"/>
          </p:cNvSpPr>
          <p:nvPr>
            <p:ph type="title"/>
          </p:nvPr>
        </p:nvSpPr>
        <p:spPr>
          <a:xfrm>
            <a:off x="323528" y="45368"/>
            <a:ext cx="8568952" cy="719336"/>
          </a:xfrm>
        </p:spPr>
        <p:txBody>
          <a:bodyPr/>
          <a:lstStyle/>
          <a:p>
            <a:r>
              <a:rPr lang="en-US" altLang="zh-CN" sz="3600" b="1" dirty="0" smtClean="0"/>
              <a:t>12.3 </a:t>
            </a:r>
            <a:r>
              <a:rPr lang="zh-CN" altLang="en-US" sz="3600" b="1" dirty="0">
                <a:latin typeface="宋体" panose="02010600030101010101" pitchFamily="2" charset="-122"/>
              </a:rPr>
              <a:t>在数据库应用程序中常用的几个类</a:t>
            </a:r>
            <a:r>
              <a:rPr lang="zh-CN" altLang="en-US" sz="3600" b="1" dirty="0"/>
              <a:t> </a:t>
            </a:r>
          </a:p>
        </p:txBody>
      </p:sp>
      <p:sp>
        <p:nvSpPr>
          <p:cNvPr id="22532" name="Text Box 4"/>
          <p:cNvSpPr txBox="1">
            <a:spLocks noChangeArrowheads="1"/>
          </p:cNvSpPr>
          <p:nvPr/>
        </p:nvSpPr>
        <p:spPr bwMode="auto">
          <a:xfrm>
            <a:off x="107504" y="692696"/>
            <a:ext cx="3111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CCFFFF"/>
                </a:solidFill>
                <a:latin typeface="Arial Narrow" panose="020B0606020202030204" pitchFamily="34" charset="0"/>
              </a:rPr>
              <a:t>1 </a:t>
            </a:r>
            <a:r>
              <a:rPr lang="en-US" altLang="zh-CN" sz="3200" b="1" dirty="0" err="1">
                <a:solidFill>
                  <a:srgbClr val="CCFFFF"/>
                </a:solidFill>
                <a:latin typeface="Arial Narrow" panose="020B0606020202030204" pitchFamily="34" charset="0"/>
              </a:rPr>
              <a:t>CRecordView</a:t>
            </a:r>
            <a:r>
              <a:rPr lang="zh-CN" altLang="en-US" sz="3200" b="1" dirty="0">
                <a:solidFill>
                  <a:srgbClr val="CCFFFF"/>
                </a:solidFill>
                <a:latin typeface="Arial Narrow" panose="020B0606020202030204" pitchFamily="34" charset="0"/>
              </a:rPr>
              <a:t>类 </a:t>
            </a:r>
          </a:p>
        </p:txBody>
      </p:sp>
      <p:sp>
        <p:nvSpPr>
          <p:cNvPr id="22533" name="Text Box 5"/>
          <p:cNvSpPr txBox="1">
            <a:spLocks noChangeArrowheads="1"/>
          </p:cNvSpPr>
          <p:nvPr/>
        </p:nvSpPr>
        <p:spPr bwMode="auto">
          <a:xfrm>
            <a:off x="194829" y="1412032"/>
            <a:ext cx="5313275"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1" dirty="0">
                <a:latin typeface="Arial Narrow" panose="020B0606020202030204" pitchFamily="34" charset="0"/>
              </a:rPr>
              <a:t>       </a:t>
            </a:r>
            <a:r>
              <a:rPr lang="en-US" altLang="zh-CN" sz="3200" b="1" dirty="0" smtClean="0">
                <a:latin typeface="Arial Narrow" panose="020B0606020202030204" pitchFamily="34" charset="0"/>
              </a:rPr>
              <a:t>  </a:t>
            </a:r>
            <a:r>
              <a:rPr lang="zh-CN" altLang="en-US" sz="3200" b="1" dirty="0" smtClean="0">
                <a:latin typeface="Arial Narrow" panose="020B0606020202030204" pitchFamily="34" charset="0"/>
              </a:rPr>
              <a:t>一</a:t>
            </a:r>
            <a:r>
              <a:rPr lang="zh-CN" altLang="en-US" sz="3200" b="1" dirty="0">
                <a:latin typeface="Arial Narrow" panose="020B0606020202030204" pitchFamily="34" charset="0"/>
              </a:rPr>
              <a:t>个</a:t>
            </a:r>
            <a:r>
              <a:rPr lang="en-US" altLang="zh-CN" sz="2800" b="1" dirty="0" err="1">
                <a:latin typeface="Arial Narrow" panose="020B0606020202030204" pitchFamily="34" charset="0"/>
                <a:cs typeface="Times New Roman" panose="02020603050405020304" pitchFamily="18" charset="0"/>
              </a:rPr>
              <a:t>CRecordView</a:t>
            </a:r>
            <a:r>
              <a:rPr lang="zh-CN" altLang="en-US" sz="3200" b="1" dirty="0">
                <a:latin typeface="Arial Narrow" panose="020B0606020202030204" pitchFamily="34" charset="0"/>
              </a:rPr>
              <a:t>对象就是用一个视图中的控件来显示数据库中的记录。</a:t>
            </a:r>
            <a:r>
              <a:rPr lang="zh-CN" altLang="en-US" sz="3200" b="1" dirty="0">
                <a:latin typeface="Arial Narrow" panose="020B0606020202030204" pitchFamily="34" charset="0"/>
                <a:cs typeface="Times New Roman" panose="02020603050405020304" pitchFamily="18" charset="0"/>
              </a:rPr>
              <a:t>该</a:t>
            </a:r>
            <a:r>
              <a:rPr lang="zh-CN" altLang="en-US" sz="3200" b="1" dirty="0">
                <a:latin typeface="Arial Narrow" panose="020B0606020202030204" pitchFamily="34" charset="0"/>
              </a:rPr>
              <a:t>类使用了动态数据交换（</a:t>
            </a:r>
            <a:r>
              <a:rPr lang="en-US" altLang="zh-CN" sz="3200" b="1" dirty="0">
                <a:latin typeface="Arial Narrow" panose="020B0606020202030204" pitchFamily="34" charset="0"/>
                <a:cs typeface="Times New Roman" panose="02020603050405020304" pitchFamily="18" charset="0"/>
              </a:rPr>
              <a:t>DDX</a:t>
            </a:r>
            <a:r>
              <a:rPr lang="zh-CN" altLang="en-US" sz="3200" b="1" dirty="0">
                <a:latin typeface="Arial Narrow" panose="020B0606020202030204" pitchFamily="34" charset="0"/>
              </a:rPr>
              <a:t>）和数据库交换（</a:t>
            </a:r>
            <a:r>
              <a:rPr lang="en-US" altLang="zh-CN" sz="3200" b="1" dirty="0">
                <a:latin typeface="Arial Narrow" panose="020B0606020202030204" pitchFamily="34" charset="0"/>
                <a:cs typeface="Times New Roman" panose="02020603050405020304" pitchFamily="18" charset="0"/>
              </a:rPr>
              <a:t>RFX</a:t>
            </a:r>
            <a:r>
              <a:rPr lang="zh-CN" altLang="en-US" sz="3200" b="1" dirty="0">
                <a:latin typeface="Arial Narrow" panose="020B0606020202030204" pitchFamily="34" charset="0"/>
              </a:rPr>
              <a:t>），在视图上的控件和数据源中的数据库中进行数据交换。</a:t>
            </a:r>
            <a:endParaRPr lang="zh-CN" altLang="en-US" sz="3200" b="1" dirty="0">
              <a:latin typeface="Arial Narrow" panose="020B0606020202030204" pitchFamily="34" charset="0"/>
              <a:cs typeface="Times New Roman" panose="02020603050405020304" pitchFamily="18" charset="0"/>
            </a:endParaRPr>
          </a:p>
          <a:p>
            <a:r>
              <a:rPr lang="zh-CN" altLang="en-US" sz="3200" b="1" dirty="0">
                <a:latin typeface="Arial Narrow" panose="020B0606020202030204" pitchFamily="34" charset="0"/>
                <a:cs typeface="Times New Roman" panose="02020603050405020304" pitchFamily="18" charset="0"/>
              </a:rPr>
              <a:t>  </a:t>
            </a:r>
            <a:r>
              <a:rPr lang="zh-CN" altLang="en-US" sz="3200" b="1" dirty="0" smtClean="0">
                <a:latin typeface="Arial Narrow" panose="020B0606020202030204" pitchFamily="34" charset="0"/>
                <a:cs typeface="Times New Roman" panose="02020603050405020304" pitchFamily="18" charset="0"/>
              </a:rPr>
              <a:t>    </a:t>
            </a:r>
            <a:r>
              <a:rPr lang="en-US" altLang="zh-CN" sz="3200" b="1" dirty="0" smtClean="0">
                <a:latin typeface="Arial Narrow" panose="020B0606020202030204" pitchFamily="34" charset="0"/>
                <a:cs typeface="Times New Roman" panose="02020603050405020304" pitchFamily="18" charset="0"/>
              </a:rPr>
              <a:t>AppWizard </a:t>
            </a:r>
            <a:r>
              <a:rPr lang="zh-CN" altLang="en-US" sz="3200" b="1" dirty="0">
                <a:latin typeface="Arial Narrow" panose="020B0606020202030204" pitchFamily="34" charset="0"/>
              </a:rPr>
              <a:t>生成</a:t>
            </a:r>
            <a:r>
              <a:rPr lang="en-US" altLang="zh-CN" sz="2800" b="1" dirty="0" err="1">
                <a:latin typeface="Arial Narrow" panose="020B0606020202030204" pitchFamily="34" charset="0"/>
                <a:cs typeface="Times New Roman" panose="02020603050405020304" pitchFamily="18" charset="0"/>
              </a:rPr>
              <a:t>CRecordView</a:t>
            </a:r>
            <a:r>
              <a:rPr lang="zh-CN" altLang="en-US" sz="3200" b="1" dirty="0">
                <a:latin typeface="Arial Narrow" panose="020B0606020202030204" pitchFamily="34" charset="0"/>
              </a:rPr>
              <a:t>和</a:t>
            </a:r>
            <a:r>
              <a:rPr lang="en-US" altLang="zh-CN" sz="2800" b="1" dirty="0" err="1">
                <a:latin typeface="Arial Narrow" panose="020B0606020202030204" pitchFamily="34" charset="0"/>
                <a:cs typeface="Times New Roman" panose="02020603050405020304" pitchFamily="18" charset="0"/>
              </a:rPr>
              <a:t>CRecordset</a:t>
            </a:r>
            <a:r>
              <a:rPr lang="zh-CN" altLang="en-US" sz="3200" b="1" dirty="0">
                <a:latin typeface="Arial Narrow" panose="020B0606020202030204" pitchFamily="34" charset="0"/>
              </a:rPr>
              <a:t>类，并和相应的数据源关联。</a:t>
            </a:r>
          </a:p>
        </p:txBody>
      </p:sp>
      <p:pic>
        <p:nvPicPr>
          <p:cNvPr id="6" name="图片 5"/>
          <p:cNvPicPr>
            <a:picLocks noChangeAspect="1"/>
          </p:cNvPicPr>
          <p:nvPr/>
        </p:nvPicPr>
        <p:blipFill>
          <a:blip r:embed="rId3"/>
          <a:stretch>
            <a:fillRect/>
          </a:stretch>
        </p:blipFill>
        <p:spPr>
          <a:xfrm>
            <a:off x="5796136" y="669736"/>
            <a:ext cx="3319799" cy="617539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880037611"/>
              </p:ext>
            </p:extLst>
          </p:nvPr>
        </p:nvGraphicFramePr>
        <p:xfrm>
          <a:off x="31433" y="303949"/>
          <a:ext cx="9023345" cy="6221395"/>
        </p:xfrm>
        <a:graphic>
          <a:graphicData uri="http://schemas.openxmlformats.org/drawingml/2006/table">
            <a:tbl>
              <a:tblPr>
                <a:tableStyleId>{5C22544A-7EE6-4342-B048-85BDC9FD1C3A}</a:tableStyleId>
              </a:tblPr>
              <a:tblGrid>
                <a:gridCol w="2092295">
                  <a:extLst>
                    <a:ext uri="{9D8B030D-6E8A-4147-A177-3AD203B41FA5}">
                      <a16:colId xmlns:a16="http://schemas.microsoft.com/office/drawing/2014/main" val="20000"/>
                    </a:ext>
                  </a:extLst>
                </a:gridCol>
                <a:gridCol w="6931050">
                  <a:extLst>
                    <a:ext uri="{9D8B030D-6E8A-4147-A177-3AD203B41FA5}">
                      <a16:colId xmlns:a16="http://schemas.microsoft.com/office/drawing/2014/main" val="20001"/>
                    </a:ext>
                  </a:extLst>
                </a:gridCol>
              </a:tblGrid>
              <a:tr h="388747">
                <a:tc>
                  <a:txBody>
                    <a:bodyPr/>
                    <a:lstStyle/>
                    <a:p>
                      <a:pPr algn="ctr">
                        <a:spcAft>
                          <a:spcPts val="0"/>
                        </a:spcAft>
                      </a:pPr>
                      <a:r>
                        <a:rPr lang="zh-CN" sz="2400" b="1" kern="100" dirty="0">
                          <a:solidFill>
                            <a:schemeClr val="bg1">
                              <a:lumMod val="50000"/>
                            </a:schemeClr>
                          </a:solidFill>
                          <a:effectLst/>
                          <a:latin typeface="+mn-lt"/>
                        </a:rPr>
                        <a:t>成员函数</a:t>
                      </a:r>
                      <a:endParaRPr lang="zh-CN" sz="2400" b="1" kern="100" dirty="0">
                        <a:solidFill>
                          <a:schemeClr val="bg1">
                            <a:lumMod val="50000"/>
                          </a:schemeClr>
                        </a:solidFill>
                        <a:effectLst/>
                        <a:latin typeface="+mn-lt"/>
                        <a:ea typeface="宋体" panose="02010600030101010101" pitchFamily="2" charset="-122"/>
                      </a:endParaRPr>
                    </a:p>
                  </a:txBody>
                  <a:tcPr marL="68580" marR="68580" marT="0" marB="0"/>
                </a:tc>
                <a:tc>
                  <a:txBody>
                    <a:bodyPr/>
                    <a:lstStyle/>
                    <a:p>
                      <a:pPr algn="ctr">
                        <a:spcAft>
                          <a:spcPts val="0"/>
                        </a:spcAft>
                      </a:pPr>
                      <a:r>
                        <a:rPr lang="zh-CN" sz="2400" b="1" kern="100" dirty="0">
                          <a:solidFill>
                            <a:schemeClr val="bg1">
                              <a:lumMod val="50000"/>
                            </a:schemeClr>
                          </a:solidFill>
                          <a:effectLst/>
                          <a:latin typeface="+mn-lt"/>
                        </a:rPr>
                        <a:t>功能</a:t>
                      </a:r>
                      <a:endParaRPr lang="zh-CN" sz="2400" b="1" kern="100" dirty="0">
                        <a:solidFill>
                          <a:schemeClr val="bg1">
                            <a:lumMod val="50000"/>
                          </a:schemeClr>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0"/>
                  </a:ext>
                </a:extLst>
              </a:tr>
              <a:tr h="1512168">
                <a:tc>
                  <a:txBody>
                    <a:bodyPr/>
                    <a:lstStyle/>
                    <a:p>
                      <a:pPr algn="just">
                        <a:spcAft>
                          <a:spcPts val="0"/>
                        </a:spcAft>
                      </a:pPr>
                      <a:r>
                        <a:rPr lang="en-US" sz="2000" b="1" kern="100" dirty="0" err="1" smtClean="0">
                          <a:solidFill>
                            <a:schemeClr val="bg1">
                              <a:lumMod val="50000"/>
                            </a:schemeClr>
                          </a:solidFill>
                          <a:effectLst/>
                          <a:latin typeface="+mn-lt"/>
                        </a:rPr>
                        <a:t>CRecordView</a:t>
                      </a:r>
                      <a:endParaRPr lang="zh-CN" sz="2000" b="1" kern="100" dirty="0">
                        <a:solidFill>
                          <a:schemeClr val="bg1">
                            <a:lumMod val="50000"/>
                          </a:schemeClr>
                        </a:solidFill>
                        <a:effectLst/>
                        <a:latin typeface="+mn-lt"/>
                        <a:ea typeface="宋体" panose="02010600030101010101" pitchFamily="2" charset="-122"/>
                      </a:endParaRPr>
                    </a:p>
                  </a:txBody>
                  <a:tcPr marL="68580" marR="68580" marT="0" marB="0"/>
                </a:tc>
                <a:tc>
                  <a:txBody>
                    <a:bodyPr/>
                    <a:lstStyle/>
                    <a:p>
                      <a:pPr algn="just">
                        <a:spcAft>
                          <a:spcPts val="0"/>
                        </a:spcAft>
                      </a:pPr>
                      <a:r>
                        <a:rPr lang="en-US" sz="2400" b="1" kern="100" dirty="0" err="1">
                          <a:solidFill>
                            <a:schemeClr val="bg1">
                              <a:lumMod val="50000"/>
                            </a:schemeClr>
                          </a:solidFill>
                          <a:effectLst/>
                          <a:latin typeface="+mn-lt"/>
                        </a:rPr>
                        <a:t>CRecordView</a:t>
                      </a:r>
                      <a:r>
                        <a:rPr lang="zh-CN" sz="2400" b="1" kern="100" dirty="0">
                          <a:solidFill>
                            <a:schemeClr val="bg1">
                              <a:lumMod val="50000"/>
                            </a:schemeClr>
                          </a:solidFill>
                          <a:effectLst/>
                          <a:latin typeface="+mn-lt"/>
                        </a:rPr>
                        <a:t>类的构造函数</a:t>
                      </a:r>
                      <a:r>
                        <a:rPr lang="zh-CN" sz="2400" b="1" kern="100" dirty="0" smtClean="0">
                          <a:solidFill>
                            <a:schemeClr val="bg1">
                              <a:lumMod val="50000"/>
                            </a:schemeClr>
                          </a:solidFill>
                          <a:effectLst/>
                          <a:latin typeface="+mn-lt"/>
                        </a:rPr>
                        <a:t>，是个重载</a:t>
                      </a:r>
                      <a:r>
                        <a:rPr lang="zh-CN" sz="2400" b="1" kern="100" dirty="0">
                          <a:solidFill>
                            <a:schemeClr val="bg1">
                              <a:lumMod val="50000"/>
                            </a:schemeClr>
                          </a:solidFill>
                          <a:effectLst/>
                          <a:latin typeface="+mn-lt"/>
                        </a:rPr>
                        <a:t>函数，有两个版本，一个版本的参数是指向一个对话框模板资源的名字的字符串；另外的一个版本的参数是一个对话框模板资源的</a:t>
                      </a:r>
                      <a:r>
                        <a:rPr lang="en-US" sz="2400" b="1" kern="100" dirty="0">
                          <a:solidFill>
                            <a:schemeClr val="bg1">
                              <a:lumMod val="50000"/>
                            </a:schemeClr>
                          </a:solidFill>
                          <a:effectLst/>
                          <a:latin typeface="+mn-lt"/>
                        </a:rPr>
                        <a:t>ID</a:t>
                      </a:r>
                      <a:r>
                        <a:rPr lang="zh-CN" sz="2400" b="1" kern="100" dirty="0">
                          <a:solidFill>
                            <a:schemeClr val="bg1">
                              <a:lumMod val="50000"/>
                            </a:schemeClr>
                          </a:solidFill>
                          <a:effectLst/>
                          <a:latin typeface="+mn-lt"/>
                        </a:rPr>
                        <a:t>号。</a:t>
                      </a:r>
                      <a:endParaRPr lang="zh-CN" sz="2400" b="1" kern="100" dirty="0">
                        <a:solidFill>
                          <a:schemeClr val="bg1">
                            <a:lumMod val="50000"/>
                          </a:schemeClr>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1"/>
                  </a:ext>
                </a:extLst>
              </a:tr>
              <a:tr h="1152128">
                <a:tc>
                  <a:txBody>
                    <a:bodyPr/>
                    <a:lstStyle/>
                    <a:p>
                      <a:pPr algn="just">
                        <a:spcAft>
                          <a:spcPts val="0"/>
                        </a:spcAft>
                      </a:pPr>
                      <a:r>
                        <a:rPr lang="en-US" sz="2000" b="1" kern="100" dirty="0" err="1" smtClean="0">
                          <a:solidFill>
                            <a:schemeClr val="bg1">
                              <a:lumMod val="50000"/>
                            </a:schemeClr>
                          </a:solidFill>
                          <a:effectLst/>
                          <a:latin typeface="+mn-lt"/>
                        </a:rPr>
                        <a:t>OnInitialUpdate</a:t>
                      </a:r>
                      <a:endParaRPr lang="zh-CN" sz="2000" b="1" kern="100" dirty="0">
                        <a:solidFill>
                          <a:schemeClr val="bg1">
                            <a:lumMod val="50000"/>
                          </a:schemeClr>
                        </a:solidFill>
                        <a:effectLst/>
                        <a:latin typeface="+mn-lt"/>
                        <a:ea typeface="宋体" panose="02010600030101010101" pitchFamily="2" charset="-122"/>
                      </a:endParaRPr>
                    </a:p>
                  </a:txBody>
                  <a:tcPr marL="68580" marR="68580" marT="0" marB="0"/>
                </a:tc>
                <a:tc>
                  <a:txBody>
                    <a:bodyPr/>
                    <a:lstStyle/>
                    <a:p>
                      <a:pPr algn="just">
                        <a:spcAft>
                          <a:spcPts val="0"/>
                        </a:spcAft>
                      </a:pPr>
                      <a:r>
                        <a:rPr lang="zh-CN" sz="2400" b="1" kern="100">
                          <a:solidFill>
                            <a:schemeClr val="bg1">
                              <a:lumMod val="50000"/>
                            </a:schemeClr>
                          </a:solidFill>
                          <a:effectLst/>
                          <a:latin typeface="+mn-lt"/>
                        </a:rPr>
                        <a:t>该函数会调用函数</a:t>
                      </a:r>
                      <a:r>
                        <a:rPr lang="en-US" sz="2400" b="1" kern="100">
                          <a:solidFill>
                            <a:schemeClr val="bg1">
                              <a:lumMod val="50000"/>
                            </a:schemeClr>
                          </a:solidFill>
                          <a:effectLst/>
                          <a:latin typeface="+mn-lt"/>
                        </a:rPr>
                        <a:t>UpdateData, UpdateData </a:t>
                      </a:r>
                      <a:r>
                        <a:rPr lang="zh-CN" sz="2400" b="1" kern="100">
                          <a:solidFill>
                            <a:schemeClr val="bg1">
                              <a:lumMod val="50000"/>
                            </a:schemeClr>
                          </a:solidFill>
                          <a:effectLst/>
                          <a:latin typeface="+mn-lt"/>
                        </a:rPr>
                        <a:t>将会调用函数</a:t>
                      </a:r>
                      <a:r>
                        <a:rPr lang="en-US" sz="2400" b="1" kern="100">
                          <a:solidFill>
                            <a:schemeClr val="bg1">
                              <a:lumMod val="50000"/>
                            </a:schemeClr>
                          </a:solidFill>
                          <a:effectLst/>
                          <a:latin typeface="+mn-lt"/>
                        </a:rPr>
                        <a:t> DoDataExchange</a:t>
                      </a:r>
                      <a:r>
                        <a:rPr lang="zh-CN" sz="2400" b="1" kern="100">
                          <a:solidFill>
                            <a:schemeClr val="bg1">
                              <a:lumMod val="50000"/>
                            </a:schemeClr>
                          </a:solidFill>
                          <a:effectLst/>
                          <a:latin typeface="+mn-lt"/>
                        </a:rPr>
                        <a:t>，然后将与</a:t>
                      </a:r>
                      <a:r>
                        <a:rPr lang="en-US" sz="2400" b="1" kern="100">
                          <a:solidFill>
                            <a:schemeClr val="bg1">
                              <a:lumMod val="50000"/>
                            </a:schemeClr>
                          </a:solidFill>
                          <a:effectLst/>
                          <a:latin typeface="+mn-lt"/>
                        </a:rPr>
                        <a:t>CRecordView</a:t>
                      </a:r>
                      <a:r>
                        <a:rPr lang="zh-CN" sz="2400" b="1" kern="100">
                          <a:solidFill>
                            <a:schemeClr val="bg1">
                              <a:lumMod val="50000"/>
                            </a:schemeClr>
                          </a:solidFill>
                          <a:effectLst/>
                          <a:latin typeface="+mn-lt"/>
                        </a:rPr>
                        <a:t>子类关联的变量与相应的数据库的数据关联起来</a:t>
                      </a:r>
                      <a:endParaRPr lang="zh-CN" sz="2400" b="1" kern="100">
                        <a:solidFill>
                          <a:schemeClr val="bg1">
                            <a:lumMod val="50000"/>
                          </a:schemeClr>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2"/>
                  </a:ext>
                </a:extLst>
              </a:tr>
              <a:tr h="792088">
                <a:tc>
                  <a:txBody>
                    <a:bodyPr/>
                    <a:lstStyle/>
                    <a:p>
                      <a:pPr algn="just">
                        <a:spcAft>
                          <a:spcPts val="0"/>
                        </a:spcAft>
                      </a:pPr>
                      <a:r>
                        <a:rPr lang="en-US" sz="2000" b="1" kern="100" dirty="0" err="1" smtClean="0">
                          <a:solidFill>
                            <a:schemeClr val="bg1">
                              <a:lumMod val="50000"/>
                            </a:schemeClr>
                          </a:solidFill>
                          <a:effectLst/>
                          <a:latin typeface="+mn-lt"/>
                        </a:rPr>
                        <a:t>IsOnFirstRecord</a:t>
                      </a:r>
                      <a:endParaRPr lang="zh-CN" sz="2000" b="1" kern="100" dirty="0">
                        <a:solidFill>
                          <a:schemeClr val="bg1">
                            <a:lumMod val="50000"/>
                          </a:schemeClr>
                        </a:solidFill>
                        <a:effectLst/>
                        <a:latin typeface="+mn-lt"/>
                        <a:ea typeface="宋体" panose="02010600030101010101" pitchFamily="2" charset="-122"/>
                      </a:endParaRPr>
                    </a:p>
                  </a:txBody>
                  <a:tcPr marL="68580" marR="68580" marT="0" marB="0"/>
                </a:tc>
                <a:tc>
                  <a:txBody>
                    <a:bodyPr/>
                    <a:lstStyle/>
                    <a:p>
                      <a:pPr algn="just">
                        <a:spcAft>
                          <a:spcPts val="0"/>
                        </a:spcAft>
                      </a:pPr>
                      <a:r>
                        <a:rPr lang="zh-CN" sz="2400" b="1" kern="100" dirty="0" smtClean="0">
                          <a:solidFill>
                            <a:schemeClr val="bg1">
                              <a:lumMod val="50000"/>
                            </a:schemeClr>
                          </a:solidFill>
                          <a:effectLst/>
                          <a:latin typeface="+mn-lt"/>
                        </a:rPr>
                        <a:t>该函数</a:t>
                      </a:r>
                      <a:r>
                        <a:rPr lang="zh-CN" sz="2400" b="1" kern="100" dirty="0">
                          <a:solidFill>
                            <a:schemeClr val="bg1">
                              <a:lumMod val="50000"/>
                            </a:schemeClr>
                          </a:solidFill>
                          <a:effectLst/>
                          <a:latin typeface="+mn-lt"/>
                        </a:rPr>
                        <a:t>返回</a:t>
                      </a:r>
                      <a:r>
                        <a:rPr lang="zh-CN" sz="2400" b="1" kern="100" dirty="0" smtClean="0">
                          <a:solidFill>
                            <a:schemeClr val="bg1">
                              <a:lumMod val="50000"/>
                            </a:schemeClr>
                          </a:solidFill>
                          <a:effectLst/>
                          <a:latin typeface="+mn-lt"/>
                        </a:rPr>
                        <a:t>一布尔</a:t>
                      </a:r>
                      <a:r>
                        <a:rPr lang="zh-CN" sz="2400" b="1" kern="100" dirty="0">
                          <a:solidFill>
                            <a:schemeClr val="bg1">
                              <a:lumMod val="50000"/>
                            </a:schemeClr>
                          </a:solidFill>
                          <a:effectLst/>
                          <a:latin typeface="+mn-lt"/>
                        </a:rPr>
                        <a:t>值，当当前指向的记录是数据库中的第一个记录</a:t>
                      </a:r>
                      <a:r>
                        <a:rPr lang="zh-CN" sz="2400" b="1" kern="100" dirty="0" smtClean="0">
                          <a:solidFill>
                            <a:schemeClr val="bg1">
                              <a:lumMod val="50000"/>
                            </a:schemeClr>
                          </a:solidFill>
                          <a:effectLst/>
                          <a:latin typeface="+mn-lt"/>
                        </a:rPr>
                        <a:t>时返回一非</a:t>
                      </a:r>
                      <a:r>
                        <a:rPr lang="zh-CN" sz="2400" b="1" kern="100" dirty="0">
                          <a:solidFill>
                            <a:schemeClr val="bg1">
                              <a:lumMod val="50000"/>
                            </a:schemeClr>
                          </a:solidFill>
                          <a:effectLst/>
                          <a:latin typeface="+mn-lt"/>
                        </a:rPr>
                        <a:t>零的值，否则</a:t>
                      </a:r>
                      <a:r>
                        <a:rPr lang="zh-CN" sz="2400" b="1" kern="100" dirty="0" smtClean="0">
                          <a:solidFill>
                            <a:schemeClr val="bg1">
                              <a:lumMod val="50000"/>
                            </a:schemeClr>
                          </a:solidFill>
                          <a:effectLst/>
                          <a:latin typeface="+mn-lt"/>
                        </a:rPr>
                        <a:t>返回零</a:t>
                      </a:r>
                      <a:r>
                        <a:rPr lang="zh-CN" sz="2400" b="1" kern="100" dirty="0">
                          <a:solidFill>
                            <a:schemeClr val="bg1">
                              <a:lumMod val="50000"/>
                            </a:schemeClr>
                          </a:solidFill>
                          <a:effectLst/>
                          <a:latin typeface="+mn-lt"/>
                        </a:rPr>
                        <a:t>值</a:t>
                      </a:r>
                      <a:endParaRPr lang="zh-CN" sz="2400" b="1" kern="100" dirty="0">
                        <a:solidFill>
                          <a:schemeClr val="bg1">
                            <a:lumMod val="50000"/>
                          </a:schemeClr>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3"/>
                  </a:ext>
                </a:extLst>
              </a:tr>
              <a:tr h="792088">
                <a:tc>
                  <a:txBody>
                    <a:bodyPr/>
                    <a:lstStyle/>
                    <a:p>
                      <a:pPr algn="just">
                        <a:spcAft>
                          <a:spcPts val="0"/>
                        </a:spcAft>
                      </a:pPr>
                      <a:r>
                        <a:rPr lang="en-US" sz="2000" b="1" kern="100" dirty="0" err="1" smtClean="0">
                          <a:solidFill>
                            <a:schemeClr val="bg1">
                              <a:lumMod val="50000"/>
                            </a:schemeClr>
                          </a:solidFill>
                          <a:effectLst/>
                          <a:latin typeface="+mn-lt"/>
                        </a:rPr>
                        <a:t>IsOnLastRecord</a:t>
                      </a:r>
                      <a:endParaRPr lang="zh-CN" sz="2000" b="1" kern="100" dirty="0">
                        <a:solidFill>
                          <a:schemeClr val="bg1">
                            <a:lumMod val="50000"/>
                          </a:schemeClr>
                        </a:solidFill>
                        <a:effectLst/>
                        <a:latin typeface="+mn-lt"/>
                        <a:ea typeface="宋体" panose="02010600030101010101" pitchFamily="2" charset="-122"/>
                      </a:endParaRPr>
                    </a:p>
                  </a:txBody>
                  <a:tcPr marL="68580" marR="68580" marT="0" marB="0"/>
                </a:tc>
                <a:tc>
                  <a:txBody>
                    <a:bodyPr/>
                    <a:lstStyle/>
                    <a:p>
                      <a:pPr algn="just">
                        <a:spcAft>
                          <a:spcPts val="0"/>
                        </a:spcAft>
                      </a:pPr>
                      <a:r>
                        <a:rPr lang="zh-CN" sz="2400" b="1" kern="100" dirty="0">
                          <a:solidFill>
                            <a:schemeClr val="bg1">
                              <a:lumMod val="50000"/>
                            </a:schemeClr>
                          </a:solidFill>
                          <a:effectLst/>
                          <a:latin typeface="+mn-lt"/>
                        </a:rPr>
                        <a:t>该函数返回值是个布尔值，如果当前的记录是数据库中最后的记录，就返回非零值，否则返回零值</a:t>
                      </a:r>
                      <a:endParaRPr lang="zh-CN" sz="2400" b="1" kern="100" dirty="0">
                        <a:solidFill>
                          <a:schemeClr val="bg1">
                            <a:lumMod val="50000"/>
                          </a:schemeClr>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4"/>
                  </a:ext>
                </a:extLst>
              </a:tr>
              <a:tr h="432048">
                <a:tc>
                  <a:txBody>
                    <a:bodyPr/>
                    <a:lstStyle/>
                    <a:p>
                      <a:pPr algn="just">
                        <a:spcAft>
                          <a:spcPts val="0"/>
                        </a:spcAft>
                      </a:pPr>
                      <a:r>
                        <a:rPr lang="en-US" sz="2000" b="1" kern="100" dirty="0" err="1" smtClean="0">
                          <a:solidFill>
                            <a:schemeClr val="bg1">
                              <a:lumMod val="50000"/>
                            </a:schemeClr>
                          </a:solidFill>
                          <a:effectLst/>
                          <a:latin typeface="+mn-lt"/>
                        </a:rPr>
                        <a:t>OnGetRecordset</a:t>
                      </a:r>
                      <a:endParaRPr lang="zh-CN" sz="2000" b="1" kern="100" dirty="0">
                        <a:solidFill>
                          <a:schemeClr val="bg1">
                            <a:lumMod val="50000"/>
                          </a:schemeClr>
                        </a:solidFill>
                        <a:effectLst/>
                        <a:latin typeface="+mn-lt"/>
                        <a:ea typeface="宋体" panose="02010600030101010101" pitchFamily="2" charset="-122"/>
                      </a:endParaRPr>
                    </a:p>
                  </a:txBody>
                  <a:tcPr marL="68580" marR="68580" marT="0" marB="0"/>
                </a:tc>
                <a:tc>
                  <a:txBody>
                    <a:bodyPr/>
                    <a:lstStyle/>
                    <a:p>
                      <a:pPr algn="just">
                        <a:spcAft>
                          <a:spcPts val="0"/>
                        </a:spcAft>
                      </a:pPr>
                      <a:r>
                        <a:rPr lang="zh-CN" sz="2400" b="1" kern="100" dirty="0">
                          <a:solidFill>
                            <a:schemeClr val="bg1">
                              <a:lumMod val="50000"/>
                            </a:schemeClr>
                          </a:solidFill>
                          <a:effectLst/>
                          <a:latin typeface="+mn-lt"/>
                        </a:rPr>
                        <a:t>该函数返回一个</a:t>
                      </a:r>
                      <a:r>
                        <a:rPr lang="en-US" sz="2400" b="1" kern="100" dirty="0" err="1">
                          <a:solidFill>
                            <a:schemeClr val="bg1">
                              <a:lumMod val="50000"/>
                            </a:schemeClr>
                          </a:solidFill>
                          <a:effectLst/>
                          <a:latin typeface="+mn-lt"/>
                        </a:rPr>
                        <a:t>CRecordset</a:t>
                      </a:r>
                      <a:r>
                        <a:rPr lang="zh-CN" sz="2400" b="1" kern="100" dirty="0">
                          <a:solidFill>
                            <a:schemeClr val="bg1">
                              <a:lumMod val="50000"/>
                            </a:schemeClr>
                          </a:solidFill>
                          <a:effectLst/>
                          <a:latin typeface="+mn-lt"/>
                        </a:rPr>
                        <a:t>类型的指针</a:t>
                      </a:r>
                      <a:endParaRPr lang="zh-CN" sz="2400" b="1" kern="100" dirty="0">
                        <a:solidFill>
                          <a:schemeClr val="bg1">
                            <a:lumMod val="50000"/>
                          </a:schemeClr>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5"/>
                  </a:ext>
                </a:extLst>
              </a:tr>
              <a:tr h="1152128">
                <a:tc>
                  <a:txBody>
                    <a:bodyPr/>
                    <a:lstStyle/>
                    <a:p>
                      <a:pPr algn="just">
                        <a:spcAft>
                          <a:spcPts val="0"/>
                        </a:spcAft>
                      </a:pPr>
                      <a:r>
                        <a:rPr lang="en-US" sz="2000" b="1" kern="100" dirty="0" err="1" smtClean="0">
                          <a:solidFill>
                            <a:schemeClr val="bg1">
                              <a:lumMod val="50000"/>
                            </a:schemeClr>
                          </a:solidFill>
                          <a:effectLst/>
                          <a:latin typeface="+mn-lt"/>
                        </a:rPr>
                        <a:t>OnMove</a:t>
                      </a:r>
                      <a:endParaRPr lang="zh-CN" sz="2000" b="1" kern="100" dirty="0">
                        <a:solidFill>
                          <a:schemeClr val="bg1">
                            <a:lumMod val="50000"/>
                          </a:schemeClr>
                        </a:solidFill>
                        <a:effectLst/>
                        <a:latin typeface="+mn-lt"/>
                        <a:ea typeface="宋体" panose="02010600030101010101" pitchFamily="2" charset="-122"/>
                      </a:endParaRPr>
                    </a:p>
                  </a:txBody>
                  <a:tcPr marL="68580" marR="68580" marT="0" marB="0"/>
                </a:tc>
                <a:tc>
                  <a:txBody>
                    <a:bodyPr/>
                    <a:lstStyle/>
                    <a:p>
                      <a:pPr algn="just">
                        <a:spcAft>
                          <a:spcPts val="0"/>
                        </a:spcAft>
                      </a:pPr>
                      <a:r>
                        <a:rPr lang="zh-CN" sz="2400" b="1" kern="100" dirty="0">
                          <a:solidFill>
                            <a:schemeClr val="bg1">
                              <a:lumMod val="50000"/>
                            </a:schemeClr>
                          </a:solidFill>
                          <a:effectLst/>
                          <a:latin typeface="+mn-lt"/>
                        </a:rPr>
                        <a:t>调用该函数是为了在数据库中移动游标的位置，并且将记录显示在视图中的控件里面，如果移动成功，返回非零值，否则就返回零</a:t>
                      </a:r>
                      <a:r>
                        <a:rPr lang="zh-CN" sz="2400" b="1" kern="100" dirty="0" smtClean="0">
                          <a:solidFill>
                            <a:schemeClr val="bg1">
                              <a:lumMod val="50000"/>
                            </a:schemeClr>
                          </a:solidFill>
                          <a:effectLst/>
                          <a:latin typeface="+mn-lt"/>
                        </a:rPr>
                        <a:t>值</a:t>
                      </a:r>
                      <a:r>
                        <a:rPr lang="zh-CN" altLang="en-US" sz="2400" b="1" kern="100" dirty="0" smtClean="0">
                          <a:solidFill>
                            <a:schemeClr val="bg1">
                              <a:lumMod val="50000"/>
                            </a:schemeClr>
                          </a:solidFill>
                          <a:effectLst/>
                          <a:latin typeface="+mn-lt"/>
                        </a:rPr>
                        <a:t>。</a:t>
                      </a:r>
                      <a:endParaRPr lang="zh-CN" sz="2400" b="1" kern="100" dirty="0">
                        <a:solidFill>
                          <a:schemeClr val="bg1">
                            <a:lumMod val="50000"/>
                          </a:schemeClr>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339816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60648"/>
            <a:ext cx="8820472" cy="3096344"/>
          </a:xfrm>
        </p:spPr>
        <p:txBody>
          <a:bodyPr/>
          <a:lstStyle/>
          <a:p>
            <a:pPr marL="0" indent="0">
              <a:buNone/>
            </a:pPr>
            <a:r>
              <a:rPr lang="en-US" altLang="zh-CN" b="1" dirty="0" smtClean="0"/>
              <a:t>        </a:t>
            </a:r>
            <a:r>
              <a:rPr lang="en-US" altLang="zh-CN" b="1" dirty="0" err="1" smtClean="0"/>
              <a:t>OnMove</a:t>
            </a:r>
            <a:r>
              <a:rPr lang="zh-CN" altLang="zh-CN" b="1" dirty="0"/>
              <a:t>是一个虚函数，其参数下面的几个特定的值：</a:t>
            </a:r>
          </a:p>
          <a:p>
            <a:pPr lvl="0"/>
            <a:r>
              <a:rPr lang="en-US" altLang="zh-CN" sz="2800" b="1" dirty="0" smtClean="0"/>
              <a:t>ID_RECORD_FIRST  </a:t>
            </a:r>
            <a:r>
              <a:rPr lang="zh-CN" altLang="zh-CN" sz="2800" b="1" dirty="0" smtClean="0"/>
              <a:t>移动</a:t>
            </a:r>
            <a:r>
              <a:rPr lang="zh-CN" altLang="zh-CN" sz="2800" b="1" dirty="0"/>
              <a:t>到数据库的第一个记录</a:t>
            </a:r>
          </a:p>
          <a:p>
            <a:pPr lvl="0"/>
            <a:r>
              <a:rPr lang="en-US" altLang="zh-CN" sz="2800" b="1" dirty="0"/>
              <a:t>ID_RECORD_LAST	</a:t>
            </a:r>
            <a:r>
              <a:rPr lang="en-US" altLang="zh-CN" sz="2800" b="1" dirty="0" smtClean="0"/>
              <a:t>  </a:t>
            </a:r>
            <a:r>
              <a:rPr lang="zh-CN" altLang="zh-CN" sz="2800" b="1" dirty="0" smtClean="0"/>
              <a:t>移动</a:t>
            </a:r>
            <a:r>
              <a:rPr lang="zh-CN" altLang="zh-CN" sz="2800" b="1" dirty="0"/>
              <a:t>到数据库的最后一个记录</a:t>
            </a:r>
          </a:p>
          <a:p>
            <a:pPr lvl="0"/>
            <a:r>
              <a:rPr lang="en-US" altLang="zh-CN" sz="2800" b="1" dirty="0"/>
              <a:t>ID_RECORD_NEXT	</a:t>
            </a:r>
            <a:r>
              <a:rPr lang="en-US" altLang="zh-CN" sz="2800" b="1" dirty="0" smtClean="0"/>
              <a:t>  </a:t>
            </a:r>
            <a:r>
              <a:rPr lang="zh-CN" altLang="zh-CN" sz="2800" b="1" dirty="0" smtClean="0"/>
              <a:t>在</a:t>
            </a:r>
            <a:r>
              <a:rPr lang="zh-CN" altLang="zh-CN" sz="2800" b="1" dirty="0"/>
              <a:t>数据库中向后移动一个记录</a:t>
            </a:r>
          </a:p>
          <a:p>
            <a:pPr lvl="0"/>
            <a:r>
              <a:rPr lang="en-US" altLang="zh-CN" sz="2800" b="1" dirty="0"/>
              <a:t>ID_RECORD_PREV	</a:t>
            </a:r>
            <a:r>
              <a:rPr lang="en-US" altLang="zh-CN" sz="2800" b="1" dirty="0" smtClean="0"/>
              <a:t>  </a:t>
            </a:r>
            <a:r>
              <a:rPr lang="zh-CN" altLang="zh-CN" sz="2800" b="1" dirty="0" smtClean="0"/>
              <a:t>在</a:t>
            </a:r>
            <a:r>
              <a:rPr lang="zh-CN" altLang="zh-CN" sz="2800" b="1" dirty="0"/>
              <a:t>数据库中向前移动一个记录</a:t>
            </a:r>
          </a:p>
          <a:p>
            <a:endParaRPr lang="zh-CN" altLang="en-US" b="1" dirty="0"/>
          </a:p>
        </p:txBody>
      </p:sp>
      <p:sp>
        <p:nvSpPr>
          <p:cNvPr id="4" name="灯片编号占位符 3"/>
          <p:cNvSpPr>
            <a:spLocks noGrp="1"/>
          </p:cNvSpPr>
          <p:nvPr>
            <p:ph type="sldNum" sz="quarter" idx="12"/>
          </p:nvPr>
        </p:nvSpPr>
        <p:spPr/>
        <p:txBody>
          <a:bodyPr/>
          <a:lstStyle/>
          <a:p>
            <a:fld id="{EE7E4FC1-1A1C-4ABB-94BF-3BDF3544A6D2}" type="slidenum">
              <a:rPr lang="en-US" altLang="zh-CN" smtClean="0"/>
              <a:pPr/>
              <a:t>22</a:t>
            </a:fld>
            <a:endParaRPr lang="en-US" altLang="zh-CN"/>
          </a:p>
        </p:txBody>
      </p:sp>
    </p:spTree>
    <p:extLst>
      <p:ext uri="{BB962C8B-B14F-4D97-AF65-F5344CB8AC3E}">
        <p14:creationId xmlns:p14="http://schemas.microsoft.com/office/powerpoint/2010/main" val="6275827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780928"/>
            <a:ext cx="4248472" cy="4030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5"/>
          <p:cNvSpPr>
            <a:spLocks noGrp="1"/>
          </p:cNvSpPr>
          <p:nvPr>
            <p:ph type="sldNum" sz="quarter" idx="12"/>
          </p:nvPr>
        </p:nvSpPr>
        <p:spPr/>
        <p:txBody>
          <a:bodyPr/>
          <a:lstStyle/>
          <a:p>
            <a:fld id="{58EDA642-A8A9-4850-8DBF-227EEBEF2522}" type="slidenum">
              <a:rPr lang="en-US" altLang="zh-CN"/>
              <a:pPr/>
              <a:t>23</a:t>
            </a:fld>
            <a:endParaRPr lang="en-US" altLang="zh-CN"/>
          </a:p>
        </p:txBody>
      </p:sp>
      <p:sp>
        <p:nvSpPr>
          <p:cNvPr id="24579" name="Rectangle 3"/>
          <p:cNvSpPr>
            <a:spLocks noGrp="1" noChangeArrowheads="1"/>
          </p:cNvSpPr>
          <p:nvPr>
            <p:ph type="body" idx="1"/>
          </p:nvPr>
        </p:nvSpPr>
        <p:spPr>
          <a:xfrm>
            <a:off x="155776" y="44624"/>
            <a:ext cx="8904456" cy="2736304"/>
          </a:xfrm>
        </p:spPr>
        <p:txBody>
          <a:bodyPr/>
          <a:lstStyle/>
          <a:p>
            <a:pPr marL="0" indent="0">
              <a:lnSpc>
                <a:spcPts val="3000"/>
              </a:lnSpc>
              <a:spcBef>
                <a:spcPts val="0"/>
              </a:spcBef>
              <a:buNone/>
            </a:pPr>
            <a:r>
              <a:rPr lang="zh-CN" altLang="zh-CN" sz="2800" b="1" dirty="0"/>
              <a:t>【例</a:t>
            </a:r>
            <a:r>
              <a:rPr lang="en-US" altLang="zh-CN" sz="2800" b="1" dirty="0"/>
              <a:t>12-2</a:t>
            </a:r>
            <a:r>
              <a:rPr lang="zh-CN" altLang="zh-CN" sz="2800" b="1" dirty="0"/>
              <a:t>】创建一个数据库应用程序，可以显示</a:t>
            </a:r>
            <a:r>
              <a:rPr lang="en-US" altLang="zh-CN" sz="2800" b="1" dirty="0"/>
              <a:t>Access</a:t>
            </a:r>
            <a:r>
              <a:rPr lang="zh-CN" altLang="zh-CN" sz="2800" b="1" dirty="0"/>
              <a:t>数据库表中的记录，可以向前或向后移动一个记录，也可以跳到第一个记录或最后一个记录。如果已经达到了最后一个记录，用户仍然发出向后移动命令的时候。视图将一直显示最后一个记录的数据。如果已经到了数据库的最前面一个记录，用户仍然发出向前移动的命令，视图将只是显示数据库里面的第一个记录的数据。</a:t>
            </a:r>
          </a:p>
        </p:txBody>
      </p:sp>
      <p:pic>
        <p:nvPicPr>
          <p:cNvPr id="3" name="图片 2"/>
          <p:cNvPicPr>
            <a:picLocks noChangeAspect="1"/>
          </p:cNvPicPr>
          <p:nvPr/>
        </p:nvPicPr>
        <p:blipFill>
          <a:blip r:embed="rId4"/>
          <a:stretch>
            <a:fillRect/>
          </a:stretch>
        </p:blipFill>
        <p:spPr>
          <a:xfrm>
            <a:off x="3563888" y="4293096"/>
            <a:ext cx="5496344" cy="2489149"/>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5257" y="1181554"/>
            <a:ext cx="3653855" cy="2679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灯片编号占位符 5"/>
          <p:cNvSpPr>
            <a:spLocks noGrp="1"/>
          </p:cNvSpPr>
          <p:nvPr>
            <p:ph type="sldNum" sz="quarter" idx="12"/>
          </p:nvPr>
        </p:nvSpPr>
        <p:spPr/>
        <p:txBody>
          <a:bodyPr/>
          <a:lstStyle/>
          <a:p>
            <a:fld id="{5E30A985-8AD0-417F-A09E-56450F549358}" type="slidenum">
              <a:rPr lang="en-US" altLang="zh-CN"/>
              <a:pPr/>
              <a:t>24</a:t>
            </a:fld>
            <a:endParaRPr lang="en-US" altLang="zh-CN"/>
          </a:p>
        </p:txBody>
      </p:sp>
      <p:sp>
        <p:nvSpPr>
          <p:cNvPr id="26628" name="Text Box 4"/>
          <p:cNvSpPr txBox="1">
            <a:spLocks noChangeArrowheads="1"/>
          </p:cNvSpPr>
          <p:nvPr/>
        </p:nvSpPr>
        <p:spPr bwMode="auto">
          <a:xfrm>
            <a:off x="35496" y="44624"/>
            <a:ext cx="17129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dirty="0"/>
              <a:t>步骤：</a:t>
            </a:r>
          </a:p>
        </p:txBody>
      </p:sp>
      <p:sp>
        <p:nvSpPr>
          <p:cNvPr id="26629" name="Text Box 5"/>
          <p:cNvSpPr txBox="1">
            <a:spLocks noChangeArrowheads="1"/>
          </p:cNvSpPr>
          <p:nvPr/>
        </p:nvSpPr>
        <p:spPr bwMode="auto">
          <a:xfrm>
            <a:off x="179512" y="620688"/>
            <a:ext cx="85515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latin typeface="Arial Narrow" panose="020B0606020202030204" pitchFamily="34" charset="0"/>
              </a:rPr>
              <a:t>1. </a:t>
            </a:r>
            <a:r>
              <a:rPr lang="zh-CN" altLang="en-US" sz="2800" b="1" dirty="0">
                <a:latin typeface="Arial Narrow" panose="020B0606020202030204" pitchFamily="34" charset="0"/>
              </a:rPr>
              <a:t>用</a:t>
            </a:r>
            <a:r>
              <a:rPr lang="en-US" altLang="zh-CN" sz="2800" b="1" dirty="0">
                <a:latin typeface="Arial Narrow" panose="020B0606020202030204" pitchFamily="34" charset="0"/>
              </a:rPr>
              <a:t>AppWizard</a:t>
            </a:r>
            <a:r>
              <a:rPr lang="zh-CN" altLang="en-US" sz="2800" b="1" dirty="0">
                <a:latin typeface="Arial Narrow" panose="020B0606020202030204" pitchFamily="34" charset="0"/>
              </a:rPr>
              <a:t>来生成一个单文档</a:t>
            </a:r>
            <a:r>
              <a:rPr lang="zh-CN" altLang="en-US" sz="2800" b="1" dirty="0" smtClean="0">
                <a:latin typeface="Arial Narrow" panose="020B0606020202030204" pitchFamily="34" charset="0"/>
              </a:rPr>
              <a:t>的“</a:t>
            </a:r>
            <a:r>
              <a:rPr lang="en-US" altLang="zh-CN" sz="2800" b="1" dirty="0" smtClean="0">
                <a:latin typeface="Arial Narrow" panose="020B0606020202030204" pitchFamily="34" charset="0"/>
              </a:rPr>
              <a:t>12_2</a:t>
            </a:r>
            <a:r>
              <a:rPr lang="zh-CN" altLang="en-US" sz="2800" b="1" dirty="0" smtClean="0">
                <a:latin typeface="Arial Narrow" panose="020B0606020202030204" pitchFamily="34" charset="0"/>
              </a:rPr>
              <a:t>”工程</a:t>
            </a:r>
            <a:r>
              <a:rPr lang="zh-CN" altLang="en-US" sz="2800" b="1" dirty="0">
                <a:latin typeface="Arial Narrow" panose="020B0606020202030204" pitchFamily="34" charset="0"/>
              </a:rPr>
              <a:t>文件 </a:t>
            </a:r>
          </a:p>
        </p:txBody>
      </p:sp>
      <p:pic>
        <p:nvPicPr>
          <p:cNvPr id="3" name="图片 2"/>
          <p:cNvPicPr>
            <a:picLocks noChangeAspect="1"/>
          </p:cNvPicPr>
          <p:nvPr/>
        </p:nvPicPr>
        <p:blipFill>
          <a:blip r:embed="rId4"/>
          <a:stretch>
            <a:fillRect/>
          </a:stretch>
        </p:blipFill>
        <p:spPr>
          <a:xfrm>
            <a:off x="179512" y="1185268"/>
            <a:ext cx="4962525" cy="3495675"/>
          </a:xfrm>
          <a:prstGeom prst="rect">
            <a:avLst/>
          </a:prstGeom>
        </p:spPr>
      </p:pic>
      <p:sp>
        <p:nvSpPr>
          <p:cNvPr id="26636" name="Line 12"/>
          <p:cNvSpPr>
            <a:spLocks noChangeShapeType="1"/>
          </p:cNvSpPr>
          <p:nvPr/>
        </p:nvSpPr>
        <p:spPr bwMode="auto">
          <a:xfrm flipV="1">
            <a:off x="2157797" y="2229117"/>
            <a:ext cx="3816424" cy="1715120"/>
          </a:xfrm>
          <a:prstGeom prst="line">
            <a:avLst/>
          </a:prstGeom>
          <a:noFill/>
          <a:ln w="5715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4920" y="3212976"/>
            <a:ext cx="4937560" cy="3522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箭头连接符 3"/>
          <p:cNvCxnSpPr/>
          <p:nvPr/>
        </p:nvCxnSpPr>
        <p:spPr bwMode="auto">
          <a:xfrm flipH="1">
            <a:off x="5355257" y="2708920"/>
            <a:ext cx="2817143" cy="1656184"/>
          </a:xfrm>
          <a:prstGeom prst="straightConnector1">
            <a:avLst/>
          </a:prstGeom>
          <a:solidFill>
            <a:schemeClr val="accent1"/>
          </a:solidFill>
          <a:ln w="85725" cap="flat" cmpd="sng" algn="ctr">
            <a:solidFill>
              <a:srgbClr val="FF99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1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11" y="4722302"/>
            <a:ext cx="4407327" cy="1983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直接箭头连接符 12"/>
          <p:cNvCxnSpPr/>
          <p:nvPr/>
        </p:nvCxnSpPr>
        <p:spPr bwMode="auto">
          <a:xfrm flipH="1">
            <a:off x="2041165" y="3861048"/>
            <a:ext cx="6189552" cy="1728192"/>
          </a:xfrm>
          <a:prstGeom prst="straightConnector1">
            <a:avLst/>
          </a:prstGeom>
          <a:solidFill>
            <a:schemeClr val="accent1"/>
          </a:solidFill>
          <a:ln w="85725" cap="flat" cmpd="sng" algn="ctr">
            <a:solidFill>
              <a:srgbClr val="7030A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36"/>
                                        </p:tgtEl>
                                        <p:attrNameLst>
                                          <p:attrName>style.visibility</p:attrName>
                                        </p:attrNameLst>
                                      </p:cBhvr>
                                      <p:to>
                                        <p:strVal val="visible"/>
                                      </p:to>
                                    </p:set>
                                    <p:animEffect transition="in" filter="wipe(left)">
                                      <p:cBhvr>
                                        <p:cTn id="7" dur="500"/>
                                        <p:tgtEl>
                                          <p:spTgt spid="266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fade">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6147"/>
                                        </p:tgtEl>
                                        <p:attrNameLst>
                                          <p:attrName>style.visibility</p:attrName>
                                        </p:attrNameLst>
                                      </p:cBhvr>
                                      <p:to>
                                        <p:strVal val="visible"/>
                                      </p:to>
                                    </p:set>
                                    <p:animEffect transition="in" filter="wipe(right)">
                                      <p:cBhvr>
                                        <p:cTn id="22" dur="500"/>
                                        <p:tgtEl>
                                          <p:spTgt spid="614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148"/>
                                        </p:tgtEl>
                                        <p:attrNameLst>
                                          <p:attrName>style.visibility</p:attrName>
                                        </p:attrNameLst>
                                      </p:cBhvr>
                                      <p:to>
                                        <p:strVal val="visible"/>
                                      </p:to>
                                    </p:set>
                                    <p:animEffect transition="in" filter="wipe(up)">
                                      <p:cBhvr>
                                        <p:cTn id="32"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3812" y="1053802"/>
            <a:ext cx="9096375" cy="5543550"/>
          </a:xfrm>
          <a:prstGeom prst="rect">
            <a:avLst/>
          </a:prstGeom>
        </p:spPr>
      </p:pic>
      <p:sp>
        <p:nvSpPr>
          <p:cNvPr id="6" name="文本框 5"/>
          <p:cNvSpPr txBox="1"/>
          <p:nvPr/>
        </p:nvSpPr>
        <p:spPr>
          <a:xfrm>
            <a:off x="1187624" y="188640"/>
            <a:ext cx="7188186" cy="584775"/>
          </a:xfrm>
          <a:prstGeom prst="rect">
            <a:avLst/>
          </a:prstGeom>
          <a:noFill/>
        </p:spPr>
        <p:txBody>
          <a:bodyPr wrap="none" rtlCol="0">
            <a:spAutoFit/>
          </a:bodyPr>
          <a:lstStyle/>
          <a:p>
            <a:r>
              <a:rPr lang="zh-CN" altLang="en-US" sz="3200" b="1" dirty="0" smtClean="0"/>
              <a:t>建立工程文件并连接数据源额详细操作</a:t>
            </a:r>
            <a:endParaRPr lang="zh-CN" altLang="en-US" sz="3200" b="1" dirty="0"/>
          </a:p>
        </p:txBody>
      </p:sp>
    </p:spTree>
    <p:extLst>
      <p:ext uri="{BB962C8B-B14F-4D97-AF65-F5344CB8AC3E}">
        <p14:creationId xmlns:p14="http://schemas.microsoft.com/office/powerpoint/2010/main" val="28808600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58588" y="144016"/>
            <a:ext cx="9011816" cy="6525344"/>
          </a:xfrm>
          <a:prstGeom prst="rect">
            <a:avLst/>
          </a:prstGeom>
        </p:spPr>
      </p:pic>
    </p:spTree>
    <p:extLst>
      <p:ext uri="{BB962C8B-B14F-4D97-AF65-F5344CB8AC3E}">
        <p14:creationId xmlns:p14="http://schemas.microsoft.com/office/powerpoint/2010/main" val="12904915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323528" y="188640"/>
            <a:ext cx="8668979" cy="6277100"/>
          </a:xfrm>
          <a:prstGeom prst="rect">
            <a:avLst/>
          </a:prstGeom>
        </p:spPr>
      </p:pic>
    </p:spTree>
    <p:extLst>
      <p:ext uri="{BB962C8B-B14F-4D97-AF65-F5344CB8AC3E}">
        <p14:creationId xmlns:p14="http://schemas.microsoft.com/office/powerpoint/2010/main" val="42846015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187624" y="188640"/>
            <a:ext cx="6840760" cy="6480720"/>
          </a:xfrm>
          <a:prstGeom prst="rect">
            <a:avLst/>
          </a:prstGeom>
        </p:spPr>
      </p:pic>
    </p:spTree>
    <p:extLst>
      <p:ext uri="{BB962C8B-B14F-4D97-AF65-F5344CB8AC3E}">
        <p14:creationId xmlns:p14="http://schemas.microsoft.com/office/powerpoint/2010/main" val="41428020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27584" y="332656"/>
            <a:ext cx="7776864" cy="6280237"/>
          </a:xfrm>
          <a:prstGeom prst="rect">
            <a:avLst/>
          </a:prstGeom>
        </p:spPr>
      </p:pic>
    </p:spTree>
    <p:extLst>
      <p:ext uri="{BB962C8B-B14F-4D97-AF65-F5344CB8AC3E}">
        <p14:creationId xmlns:p14="http://schemas.microsoft.com/office/powerpoint/2010/main" val="2824152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9569" y="188640"/>
            <a:ext cx="7772400" cy="792088"/>
          </a:xfrm>
        </p:spPr>
        <p:txBody>
          <a:bodyPr/>
          <a:lstStyle/>
          <a:p>
            <a:r>
              <a:rPr lang="en-US" altLang="zh-CN" sz="4000" b="1" dirty="0"/>
              <a:t>12.1</a:t>
            </a:r>
            <a:r>
              <a:rPr lang="zh-CN" altLang="zh-CN" sz="4000" b="1" dirty="0"/>
              <a:t>一个简单的数据库调用的例</a:t>
            </a:r>
            <a:r>
              <a:rPr lang="zh-CN" altLang="zh-CN" sz="4000" b="1" dirty="0" smtClean="0"/>
              <a:t>子</a:t>
            </a:r>
            <a:endParaRPr lang="zh-CN" altLang="en-US" sz="4000" dirty="0"/>
          </a:p>
        </p:txBody>
      </p:sp>
      <p:sp>
        <p:nvSpPr>
          <p:cNvPr id="3" name="内容占位符 2"/>
          <p:cNvSpPr>
            <a:spLocks noGrp="1"/>
          </p:cNvSpPr>
          <p:nvPr>
            <p:ph idx="1"/>
          </p:nvPr>
        </p:nvSpPr>
        <p:spPr>
          <a:xfrm>
            <a:off x="251520" y="980728"/>
            <a:ext cx="8640960" cy="1008112"/>
          </a:xfrm>
        </p:spPr>
        <p:txBody>
          <a:bodyPr/>
          <a:lstStyle/>
          <a:p>
            <a:pPr marL="0" indent="0">
              <a:buNone/>
            </a:pPr>
            <a:r>
              <a:rPr lang="zh-CN" altLang="zh-CN" sz="2800" b="1" dirty="0"/>
              <a:t>【例</a:t>
            </a:r>
            <a:r>
              <a:rPr lang="en-US" altLang="zh-CN" sz="2800" b="1" dirty="0"/>
              <a:t>12-1</a:t>
            </a:r>
            <a:r>
              <a:rPr lang="zh-CN" altLang="zh-CN" sz="2800" b="1" dirty="0"/>
              <a:t>】创建一个</a:t>
            </a:r>
            <a:r>
              <a:rPr lang="zh-CN" altLang="zh-CN" sz="2800" b="1" dirty="0">
                <a:solidFill>
                  <a:srgbClr val="66FFFF"/>
                </a:solidFill>
              </a:rPr>
              <a:t>基于对话框</a:t>
            </a:r>
            <a:r>
              <a:rPr lang="zh-CN" altLang="zh-CN" sz="2800" b="1" dirty="0"/>
              <a:t>的数据库应用程序，可以用</a:t>
            </a:r>
            <a:r>
              <a:rPr lang="en-US" altLang="zh-CN" sz="2800" b="1" dirty="0"/>
              <a:t>list control</a:t>
            </a:r>
            <a:r>
              <a:rPr lang="zh-CN" altLang="zh-CN" sz="2800" b="1" dirty="0"/>
              <a:t>显示</a:t>
            </a:r>
            <a:r>
              <a:rPr lang="en-US" altLang="zh-CN" sz="2800" b="1" dirty="0"/>
              <a:t>Access</a:t>
            </a:r>
            <a:r>
              <a:rPr lang="zh-CN" altLang="zh-CN" sz="2800" b="1" dirty="0"/>
              <a:t>数据库表中的记录。</a:t>
            </a:r>
          </a:p>
          <a:p>
            <a:pPr marL="0" indent="0">
              <a:buNone/>
            </a:pPr>
            <a:endParaRPr lang="zh-CN" altLang="en-US" sz="2800" b="1" dirty="0"/>
          </a:p>
        </p:txBody>
      </p:sp>
      <p:sp>
        <p:nvSpPr>
          <p:cNvPr id="4" name="灯片编号占位符 3"/>
          <p:cNvSpPr>
            <a:spLocks noGrp="1"/>
          </p:cNvSpPr>
          <p:nvPr>
            <p:ph type="sldNum" sz="quarter" idx="12"/>
          </p:nvPr>
        </p:nvSpPr>
        <p:spPr/>
        <p:txBody>
          <a:bodyPr/>
          <a:lstStyle/>
          <a:p>
            <a:fld id="{EE7E4FC1-1A1C-4ABB-94BF-3BDF3544A6D2}" type="slidenum">
              <a:rPr lang="en-US" altLang="zh-CN" smtClean="0"/>
              <a:pPr/>
              <a:t>3</a:t>
            </a:fld>
            <a:endParaRPr lang="en-US" altLang="zh-CN"/>
          </a:p>
        </p:txBody>
      </p:sp>
      <p:sp>
        <p:nvSpPr>
          <p:cNvPr id="5" name="文本框 4"/>
          <p:cNvSpPr txBox="1"/>
          <p:nvPr/>
        </p:nvSpPr>
        <p:spPr>
          <a:xfrm>
            <a:off x="251520" y="1811432"/>
            <a:ext cx="8496944" cy="1200329"/>
          </a:xfrm>
          <a:prstGeom prst="rect">
            <a:avLst/>
          </a:prstGeom>
          <a:noFill/>
        </p:spPr>
        <p:txBody>
          <a:bodyPr wrap="square" rtlCol="0">
            <a:spAutoFit/>
          </a:bodyPr>
          <a:lstStyle/>
          <a:p>
            <a:r>
              <a:rPr lang="zh-CN" altLang="zh-CN" b="1" dirty="0"/>
              <a:t>具体编写步骤如下所示：</a:t>
            </a:r>
          </a:p>
          <a:p>
            <a:pPr marL="342900" indent="-342900">
              <a:buFont typeface="Arial" panose="020B0604020202020204" pitchFamily="34" charset="0"/>
              <a:buChar char="•"/>
            </a:pPr>
            <a:r>
              <a:rPr lang="zh-CN" altLang="zh-CN" b="1" dirty="0"/>
              <a:t>创</a:t>
            </a:r>
            <a:r>
              <a:rPr lang="zh-CN" altLang="zh-CN" b="1" dirty="0" smtClean="0"/>
              <a:t>建</a:t>
            </a:r>
            <a:r>
              <a:rPr lang="zh-CN" altLang="en-US" b="1" dirty="0"/>
              <a:t>工程文件</a:t>
            </a:r>
            <a:r>
              <a:rPr lang="en-US" altLang="zh-CN" b="1" dirty="0" smtClean="0"/>
              <a:t>12_1</a:t>
            </a:r>
            <a:r>
              <a:rPr lang="zh-CN" altLang="zh-CN" b="1" dirty="0" smtClean="0"/>
              <a:t>，用</a:t>
            </a:r>
            <a:r>
              <a:rPr lang="en-US" altLang="zh-CN" b="1" dirty="0" smtClean="0"/>
              <a:t>ACCESS</a:t>
            </a:r>
            <a:r>
              <a:rPr lang="zh-CN" altLang="zh-CN" b="1" dirty="0"/>
              <a:t>创建一个名为</a:t>
            </a:r>
            <a:r>
              <a:rPr lang="en-US" altLang="zh-CN" b="1" dirty="0" err="1"/>
              <a:t>FinalDB</a:t>
            </a:r>
            <a:r>
              <a:rPr lang="zh-CN" altLang="zh-CN" b="1" dirty="0"/>
              <a:t>的数据库，库中包含一个</a:t>
            </a:r>
            <a:r>
              <a:rPr lang="zh-CN" altLang="zh-CN" b="1" dirty="0" smtClean="0"/>
              <a:t>表</a:t>
            </a:r>
            <a:r>
              <a:rPr lang="en-US" altLang="zh-CN" b="1" dirty="0" err="1" smtClean="0"/>
              <a:t>My_Table</a:t>
            </a:r>
            <a:r>
              <a:rPr lang="zh-CN" altLang="zh-CN" b="1" dirty="0" smtClean="0"/>
              <a:t>；</a:t>
            </a:r>
            <a:endParaRPr lang="zh-CN" altLang="zh-CN" b="1" dirty="0"/>
          </a:p>
        </p:txBody>
      </p:sp>
      <p:pic>
        <p:nvPicPr>
          <p:cNvPr id="1026"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077" y="3933056"/>
            <a:ext cx="5206720" cy="286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表格 5"/>
          <p:cNvGraphicFramePr>
            <a:graphicFrameLocks noGrp="1"/>
          </p:cNvGraphicFramePr>
          <p:nvPr>
            <p:extLst>
              <p:ext uri="{D42A27DB-BD31-4B8C-83A1-F6EECF244321}">
                <p14:modId xmlns:p14="http://schemas.microsoft.com/office/powerpoint/2010/main" val="1349850495"/>
              </p:ext>
            </p:extLst>
          </p:nvPr>
        </p:nvGraphicFramePr>
        <p:xfrm>
          <a:off x="411085" y="2966070"/>
          <a:ext cx="6408712" cy="914400"/>
        </p:xfrm>
        <a:graphic>
          <a:graphicData uri="http://schemas.openxmlformats.org/drawingml/2006/table">
            <a:tbl>
              <a:tblPr firstRow="1" firstCol="1" bandRow="1">
                <a:tableStyleId>{5C22544A-7EE6-4342-B048-85BDC9FD1C3A}</a:tableStyleId>
              </a:tblPr>
              <a:tblGrid>
                <a:gridCol w="1368152">
                  <a:extLst>
                    <a:ext uri="{9D8B030D-6E8A-4147-A177-3AD203B41FA5}">
                      <a16:colId xmlns:a16="http://schemas.microsoft.com/office/drawing/2014/main" val="20000"/>
                    </a:ext>
                  </a:extLst>
                </a:gridCol>
                <a:gridCol w="2880320">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tblGrid>
              <a:tr h="0">
                <a:tc>
                  <a:txBody>
                    <a:bodyPr/>
                    <a:lstStyle/>
                    <a:p>
                      <a:pPr algn="ctr">
                        <a:spcAft>
                          <a:spcPts val="0"/>
                        </a:spcAft>
                      </a:pPr>
                      <a:r>
                        <a:rPr lang="zh-CN" sz="2000" b="1" kern="100" dirty="0">
                          <a:solidFill>
                            <a:srgbClr val="002060"/>
                          </a:solidFill>
                          <a:effectLst/>
                          <a:latin typeface="+mn-lt"/>
                        </a:rPr>
                        <a:t>对象</a:t>
                      </a:r>
                      <a:endParaRPr lang="zh-CN" sz="2000" b="1" kern="100" dirty="0">
                        <a:solidFill>
                          <a:srgbClr val="002060"/>
                        </a:solidFill>
                        <a:effectLst/>
                        <a:latin typeface="+mn-lt"/>
                        <a:ea typeface="宋体" panose="02010600030101010101" pitchFamily="2" charset="-122"/>
                      </a:endParaRPr>
                    </a:p>
                  </a:txBody>
                  <a:tcPr marL="68580" marR="68580" marT="0" marB="0"/>
                </a:tc>
                <a:tc>
                  <a:txBody>
                    <a:bodyPr/>
                    <a:lstStyle/>
                    <a:p>
                      <a:pPr algn="ctr">
                        <a:spcAft>
                          <a:spcPts val="0"/>
                        </a:spcAft>
                      </a:pPr>
                      <a:r>
                        <a:rPr lang="en-US" sz="2000" b="1" kern="100">
                          <a:solidFill>
                            <a:srgbClr val="002060"/>
                          </a:solidFill>
                          <a:effectLst/>
                          <a:latin typeface="+mn-lt"/>
                        </a:rPr>
                        <a:t>ID</a:t>
                      </a:r>
                      <a:endParaRPr lang="zh-CN" sz="2000" b="1" kern="100">
                        <a:solidFill>
                          <a:srgbClr val="002060"/>
                        </a:solidFill>
                        <a:effectLst/>
                        <a:latin typeface="+mn-lt"/>
                        <a:ea typeface="宋体" panose="02010600030101010101" pitchFamily="2" charset="-122"/>
                      </a:endParaRPr>
                    </a:p>
                  </a:txBody>
                  <a:tcPr marL="68580" marR="68580" marT="0" marB="0"/>
                </a:tc>
                <a:tc>
                  <a:txBody>
                    <a:bodyPr/>
                    <a:lstStyle/>
                    <a:p>
                      <a:pPr algn="ctr">
                        <a:spcAft>
                          <a:spcPts val="0"/>
                        </a:spcAft>
                      </a:pPr>
                      <a:r>
                        <a:rPr lang="en-US" sz="2000" b="1" kern="100">
                          <a:solidFill>
                            <a:srgbClr val="002060"/>
                          </a:solidFill>
                          <a:effectLst/>
                          <a:latin typeface="+mn-lt"/>
                        </a:rPr>
                        <a:t>Caption</a:t>
                      </a:r>
                      <a:endParaRPr lang="zh-CN" sz="2000" b="1" kern="100">
                        <a:solidFill>
                          <a:srgbClr val="002060"/>
                        </a:solidFill>
                        <a:effectLst/>
                        <a:latin typeface="+mn-lt"/>
                        <a:ea typeface="宋体" panose="02010600030101010101" pitchFamily="2" charset="-122"/>
                      </a:endParaRPr>
                    </a:p>
                  </a:txBody>
                  <a:tcPr marL="68580" marR="68580" marT="0" marB="0"/>
                </a:tc>
                <a:tc>
                  <a:txBody>
                    <a:bodyPr/>
                    <a:lstStyle/>
                    <a:p>
                      <a:pPr algn="ctr">
                        <a:spcAft>
                          <a:spcPts val="0"/>
                        </a:spcAft>
                      </a:pPr>
                      <a:r>
                        <a:rPr lang="en-US" sz="2000" b="1" kern="100">
                          <a:solidFill>
                            <a:srgbClr val="002060"/>
                          </a:solidFill>
                          <a:effectLst/>
                          <a:latin typeface="+mn-lt"/>
                        </a:rPr>
                        <a:t>View</a:t>
                      </a:r>
                      <a:endParaRPr lang="zh-CN" sz="2000" b="1" kern="100">
                        <a:solidFill>
                          <a:srgbClr val="00206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0"/>
                  </a:ext>
                </a:extLst>
              </a:tr>
              <a:tr h="0">
                <a:tc>
                  <a:txBody>
                    <a:bodyPr/>
                    <a:lstStyle/>
                    <a:p>
                      <a:pPr algn="ctr">
                        <a:spcAft>
                          <a:spcPts val="0"/>
                        </a:spcAft>
                      </a:pPr>
                      <a:r>
                        <a:rPr lang="en-US" sz="2000" b="1" kern="100">
                          <a:solidFill>
                            <a:srgbClr val="002060"/>
                          </a:solidFill>
                          <a:effectLst/>
                          <a:latin typeface="+mn-lt"/>
                        </a:rPr>
                        <a:t>list control</a:t>
                      </a:r>
                      <a:endParaRPr lang="zh-CN" sz="2000" b="1" kern="100">
                        <a:solidFill>
                          <a:srgbClr val="002060"/>
                        </a:solidFill>
                        <a:effectLst/>
                        <a:latin typeface="+mn-lt"/>
                        <a:ea typeface="宋体" panose="02010600030101010101" pitchFamily="2" charset="-122"/>
                      </a:endParaRPr>
                    </a:p>
                  </a:txBody>
                  <a:tcPr marL="68580" marR="68580" marT="0" marB="0"/>
                </a:tc>
                <a:tc>
                  <a:txBody>
                    <a:bodyPr/>
                    <a:lstStyle/>
                    <a:p>
                      <a:pPr algn="ctr">
                        <a:spcAft>
                          <a:spcPts val="0"/>
                        </a:spcAft>
                      </a:pPr>
                      <a:r>
                        <a:rPr lang="en-US" sz="2000" b="1" kern="100" dirty="0">
                          <a:solidFill>
                            <a:srgbClr val="002060"/>
                          </a:solidFill>
                          <a:effectLst/>
                          <a:latin typeface="+mn-lt"/>
                        </a:rPr>
                        <a:t>IDC_LIST_FILENAME</a:t>
                      </a:r>
                      <a:endParaRPr lang="zh-CN" sz="2000" b="1" kern="100" dirty="0">
                        <a:solidFill>
                          <a:srgbClr val="002060"/>
                        </a:solidFill>
                        <a:effectLst/>
                        <a:latin typeface="+mn-lt"/>
                        <a:ea typeface="宋体" panose="02010600030101010101" pitchFamily="2" charset="-122"/>
                      </a:endParaRPr>
                    </a:p>
                  </a:txBody>
                  <a:tcPr marL="68580" marR="68580" marT="0" marB="0"/>
                </a:tc>
                <a:tc>
                  <a:txBody>
                    <a:bodyPr/>
                    <a:lstStyle/>
                    <a:p>
                      <a:pPr algn="ctr">
                        <a:spcAft>
                          <a:spcPts val="0"/>
                        </a:spcAft>
                      </a:pPr>
                      <a:r>
                        <a:rPr lang="en-US" sz="2000" b="1" kern="100">
                          <a:solidFill>
                            <a:srgbClr val="002060"/>
                          </a:solidFill>
                          <a:effectLst/>
                          <a:latin typeface="+mn-lt"/>
                        </a:rPr>
                        <a:t> </a:t>
                      </a:r>
                      <a:endParaRPr lang="zh-CN" sz="2000" b="1" kern="100">
                        <a:solidFill>
                          <a:srgbClr val="002060"/>
                        </a:solidFill>
                        <a:effectLst/>
                        <a:latin typeface="+mn-lt"/>
                        <a:ea typeface="宋体" panose="02010600030101010101" pitchFamily="2" charset="-122"/>
                      </a:endParaRPr>
                    </a:p>
                  </a:txBody>
                  <a:tcPr marL="68580" marR="68580" marT="0" marB="0"/>
                </a:tc>
                <a:tc>
                  <a:txBody>
                    <a:bodyPr/>
                    <a:lstStyle/>
                    <a:p>
                      <a:pPr algn="ctr">
                        <a:spcAft>
                          <a:spcPts val="0"/>
                        </a:spcAft>
                      </a:pPr>
                      <a:r>
                        <a:rPr lang="en-US" sz="2000" b="1" kern="100">
                          <a:solidFill>
                            <a:srgbClr val="002060"/>
                          </a:solidFill>
                          <a:effectLst/>
                          <a:latin typeface="+mn-lt"/>
                        </a:rPr>
                        <a:t>Report</a:t>
                      </a:r>
                      <a:endParaRPr lang="zh-CN" sz="2000" b="1" kern="100">
                        <a:solidFill>
                          <a:srgbClr val="00206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1"/>
                  </a:ext>
                </a:extLst>
              </a:tr>
              <a:tr h="0">
                <a:tc>
                  <a:txBody>
                    <a:bodyPr/>
                    <a:lstStyle/>
                    <a:p>
                      <a:pPr algn="ctr">
                        <a:spcAft>
                          <a:spcPts val="0"/>
                        </a:spcAft>
                      </a:pPr>
                      <a:r>
                        <a:rPr lang="zh-CN" sz="2000" b="1" kern="100">
                          <a:solidFill>
                            <a:srgbClr val="002060"/>
                          </a:solidFill>
                          <a:effectLst/>
                          <a:latin typeface="+mn-lt"/>
                        </a:rPr>
                        <a:t>按钮</a:t>
                      </a:r>
                      <a:endParaRPr lang="zh-CN" sz="2000" b="1" kern="100">
                        <a:solidFill>
                          <a:srgbClr val="002060"/>
                        </a:solidFill>
                        <a:effectLst/>
                        <a:latin typeface="+mn-lt"/>
                        <a:ea typeface="宋体" panose="02010600030101010101" pitchFamily="2" charset="-122"/>
                      </a:endParaRPr>
                    </a:p>
                  </a:txBody>
                  <a:tcPr marL="68580" marR="68580" marT="0" marB="0"/>
                </a:tc>
                <a:tc>
                  <a:txBody>
                    <a:bodyPr/>
                    <a:lstStyle/>
                    <a:p>
                      <a:pPr algn="ctr">
                        <a:spcAft>
                          <a:spcPts val="0"/>
                        </a:spcAft>
                      </a:pPr>
                      <a:r>
                        <a:rPr lang="en-US" sz="2000" b="1" kern="100" dirty="0">
                          <a:solidFill>
                            <a:srgbClr val="002060"/>
                          </a:solidFill>
                          <a:effectLst/>
                          <a:latin typeface="+mn-lt"/>
                        </a:rPr>
                        <a:t>IDC_BUTTON_OPEN</a:t>
                      </a:r>
                      <a:endParaRPr lang="zh-CN" sz="2000" b="1" kern="100" dirty="0">
                        <a:solidFill>
                          <a:srgbClr val="002060"/>
                        </a:solidFill>
                        <a:effectLst/>
                        <a:latin typeface="+mn-lt"/>
                        <a:ea typeface="宋体" panose="02010600030101010101" pitchFamily="2" charset="-122"/>
                      </a:endParaRPr>
                    </a:p>
                  </a:txBody>
                  <a:tcPr marL="68580" marR="68580" marT="0" marB="0"/>
                </a:tc>
                <a:tc>
                  <a:txBody>
                    <a:bodyPr/>
                    <a:lstStyle/>
                    <a:p>
                      <a:pPr algn="ctr">
                        <a:spcAft>
                          <a:spcPts val="0"/>
                        </a:spcAft>
                      </a:pPr>
                      <a:r>
                        <a:rPr lang="zh-CN" sz="2000" b="1" kern="100">
                          <a:solidFill>
                            <a:srgbClr val="002060"/>
                          </a:solidFill>
                          <a:effectLst/>
                          <a:latin typeface="+mn-lt"/>
                        </a:rPr>
                        <a:t>打开文件</a:t>
                      </a:r>
                      <a:endParaRPr lang="zh-CN" sz="2000" b="1" kern="100">
                        <a:solidFill>
                          <a:srgbClr val="002060"/>
                        </a:solidFill>
                        <a:effectLst/>
                        <a:latin typeface="+mn-lt"/>
                        <a:ea typeface="宋体" panose="02010600030101010101" pitchFamily="2" charset="-122"/>
                      </a:endParaRPr>
                    </a:p>
                  </a:txBody>
                  <a:tcPr marL="68580" marR="68580" marT="0" marB="0"/>
                </a:tc>
                <a:tc>
                  <a:txBody>
                    <a:bodyPr/>
                    <a:lstStyle/>
                    <a:p>
                      <a:pPr algn="ctr">
                        <a:spcAft>
                          <a:spcPts val="0"/>
                        </a:spcAft>
                      </a:pPr>
                      <a:r>
                        <a:rPr lang="en-US" sz="2000" b="1" kern="100" dirty="0">
                          <a:solidFill>
                            <a:srgbClr val="002060"/>
                          </a:solidFill>
                          <a:effectLst/>
                          <a:latin typeface="+mn-lt"/>
                        </a:rPr>
                        <a:t> </a:t>
                      </a:r>
                      <a:endParaRPr lang="zh-CN" sz="2000" b="1" kern="100" dirty="0">
                        <a:solidFill>
                          <a:srgbClr val="00206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2"/>
                  </a:ext>
                </a:extLst>
              </a:tr>
            </a:tbl>
          </a:graphicData>
        </a:graphic>
      </p:graphicFrame>
      <p:sp>
        <p:nvSpPr>
          <p:cNvPr id="7" name="圆角矩形标注 6"/>
          <p:cNvSpPr/>
          <p:nvPr/>
        </p:nvSpPr>
        <p:spPr bwMode="auto">
          <a:xfrm>
            <a:off x="7011587" y="3296072"/>
            <a:ext cx="1925588" cy="1676259"/>
          </a:xfrm>
          <a:prstGeom prst="wedgeRoundRectCallout">
            <a:avLst>
              <a:gd name="adj1" fmla="val -86748"/>
              <a:gd name="adj2" fmla="val 6628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b="1" dirty="0">
                <a:solidFill>
                  <a:srgbClr val="FF0000"/>
                </a:solidFill>
              </a:rPr>
              <a:t>添加显示数据库内容的</a:t>
            </a:r>
            <a:r>
              <a:rPr lang="en-US" altLang="zh-CN" b="1" dirty="0">
                <a:solidFill>
                  <a:srgbClr val="FF0000"/>
                </a:solidFill>
              </a:rPr>
              <a:t>list control</a:t>
            </a:r>
            <a:r>
              <a:rPr lang="zh-CN" altLang="zh-CN" b="1" dirty="0">
                <a:solidFill>
                  <a:srgbClr val="FF0000"/>
                </a:solidFill>
              </a:rPr>
              <a:t>控件</a:t>
            </a:r>
            <a:endParaRPr kumimoji="1" lang="zh-CN" altLang="en-US" sz="2400" b="0"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20094426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683568" y="404664"/>
            <a:ext cx="7632848" cy="6163937"/>
          </a:xfrm>
          <a:prstGeom prst="rect">
            <a:avLst/>
          </a:prstGeom>
        </p:spPr>
      </p:pic>
    </p:spTree>
    <p:extLst>
      <p:ext uri="{BB962C8B-B14F-4D97-AF65-F5344CB8AC3E}">
        <p14:creationId xmlns:p14="http://schemas.microsoft.com/office/powerpoint/2010/main" val="36493139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79512" y="332656"/>
            <a:ext cx="8715605" cy="5904656"/>
          </a:xfrm>
          <a:prstGeom prst="rect">
            <a:avLst/>
          </a:prstGeom>
        </p:spPr>
      </p:pic>
    </p:spTree>
    <p:extLst>
      <p:ext uri="{BB962C8B-B14F-4D97-AF65-F5344CB8AC3E}">
        <p14:creationId xmlns:p14="http://schemas.microsoft.com/office/powerpoint/2010/main" val="41682419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539552" y="116632"/>
            <a:ext cx="8136904" cy="6570989"/>
          </a:xfrm>
          <a:prstGeom prst="rect">
            <a:avLst/>
          </a:prstGeom>
        </p:spPr>
      </p:pic>
    </p:spTree>
    <p:extLst>
      <p:ext uri="{BB962C8B-B14F-4D97-AF65-F5344CB8AC3E}">
        <p14:creationId xmlns:p14="http://schemas.microsoft.com/office/powerpoint/2010/main" val="3688345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51520" y="332656"/>
            <a:ext cx="8631271" cy="5904656"/>
          </a:xfrm>
          <a:prstGeom prst="rect">
            <a:avLst/>
          </a:prstGeom>
        </p:spPr>
      </p:pic>
    </p:spTree>
    <p:extLst>
      <p:ext uri="{BB962C8B-B14F-4D97-AF65-F5344CB8AC3E}">
        <p14:creationId xmlns:p14="http://schemas.microsoft.com/office/powerpoint/2010/main" val="28922102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683568" y="548680"/>
            <a:ext cx="7737093" cy="5688632"/>
          </a:xfrm>
          <a:prstGeom prst="rect">
            <a:avLst/>
          </a:prstGeom>
        </p:spPr>
      </p:pic>
    </p:spTree>
    <p:extLst>
      <p:ext uri="{BB962C8B-B14F-4D97-AF65-F5344CB8AC3E}">
        <p14:creationId xmlns:p14="http://schemas.microsoft.com/office/powerpoint/2010/main" val="10064008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539552" y="260648"/>
            <a:ext cx="8254062" cy="5976664"/>
          </a:xfrm>
          <a:prstGeom prst="rect">
            <a:avLst/>
          </a:prstGeom>
        </p:spPr>
      </p:pic>
    </p:spTree>
    <p:extLst>
      <p:ext uri="{BB962C8B-B14F-4D97-AF65-F5344CB8AC3E}">
        <p14:creationId xmlns:p14="http://schemas.microsoft.com/office/powerpoint/2010/main" val="42100718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31148"/>
            <a:ext cx="8784976" cy="1569660"/>
          </a:xfrm>
          <a:prstGeom prst="rect">
            <a:avLst/>
          </a:prstGeom>
        </p:spPr>
        <p:txBody>
          <a:bodyPr wrap="square">
            <a:spAutoFit/>
          </a:bodyPr>
          <a:lstStyle/>
          <a:p>
            <a:r>
              <a:rPr lang="en-US" altLang="zh-CN" sz="3200" b="1" kern="100" dirty="0" smtClean="0">
                <a:latin typeface="+mn-lt"/>
                <a:cs typeface="Times New Roman" panose="02020603050405020304" pitchFamily="18" charset="0"/>
              </a:rPr>
              <a:t>        </a:t>
            </a:r>
            <a:r>
              <a:rPr lang="zh-CN" altLang="zh-CN" sz="3200" b="1" kern="100" dirty="0" smtClean="0">
                <a:latin typeface="+mn-lt"/>
                <a:cs typeface="Times New Roman" panose="02020603050405020304" pitchFamily="18" charset="0"/>
              </a:rPr>
              <a:t>然</a:t>
            </a:r>
            <a:r>
              <a:rPr lang="zh-CN" altLang="zh-CN" sz="3200" b="1" kern="100" dirty="0">
                <a:latin typeface="+mn-lt"/>
                <a:cs typeface="Times New Roman" panose="02020603050405020304" pitchFamily="18" charset="0"/>
              </a:rPr>
              <a:t>后在对话框资</a:t>
            </a:r>
            <a:r>
              <a:rPr lang="zh-CN" altLang="zh-CN" sz="3200" b="1" kern="100" dirty="0" smtClean="0">
                <a:latin typeface="+mn-lt"/>
                <a:cs typeface="Times New Roman" panose="02020603050405020304" pitchFamily="18" charset="0"/>
              </a:rPr>
              <a:t>源</a:t>
            </a:r>
            <a:r>
              <a:rPr lang="en-US" altLang="zh-CN" sz="3200" b="1" kern="100" dirty="0" smtClean="0">
                <a:latin typeface="+mn-lt"/>
              </a:rPr>
              <a:t>IDD_MY12_2_FORM</a:t>
            </a:r>
            <a:r>
              <a:rPr lang="zh-CN" altLang="zh-CN" sz="3200" b="1" kern="100" dirty="0">
                <a:latin typeface="+mn-lt"/>
                <a:cs typeface="Times New Roman" panose="02020603050405020304" pitchFamily="18" charset="0"/>
              </a:rPr>
              <a:t>，进</a:t>
            </a:r>
            <a:r>
              <a:rPr lang="zh-CN" altLang="zh-CN" sz="3200" b="1" kern="100" dirty="0" smtClean="0">
                <a:latin typeface="+mn-lt"/>
                <a:cs typeface="Times New Roman" panose="02020603050405020304" pitchFamily="18" charset="0"/>
              </a:rPr>
              <a:t>行布</a:t>
            </a:r>
            <a:r>
              <a:rPr lang="zh-CN" altLang="zh-CN" sz="3200" b="1" kern="100" dirty="0">
                <a:latin typeface="+mn-lt"/>
                <a:cs typeface="Times New Roman" panose="02020603050405020304" pitchFamily="18" charset="0"/>
              </a:rPr>
              <a:t>局，其中的编辑框控件的</a:t>
            </a:r>
            <a:r>
              <a:rPr lang="en-US" altLang="zh-CN" sz="3200" b="1" kern="100" dirty="0">
                <a:latin typeface="+mn-lt"/>
              </a:rPr>
              <a:t>ID</a:t>
            </a:r>
            <a:r>
              <a:rPr lang="zh-CN" altLang="zh-CN" sz="3200" b="1" kern="100" dirty="0">
                <a:latin typeface="+mn-lt"/>
                <a:cs typeface="Times New Roman" panose="02020603050405020304" pitchFamily="18" charset="0"/>
              </a:rPr>
              <a:t>保持缺省值。这个界面是用来显示数据记录的。</a:t>
            </a:r>
            <a:endParaRPr lang="zh-CN" altLang="en-US" sz="3200" b="1" dirty="0">
              <a:latin typeface="+mn-lt"/>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744" y="2091680"/>
            <a:ext cx="8782744" cy="464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36513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784976" cy="3888432"/>
          </a:xfrm>
        </p:spPr>
        <p:txBody>
          <a:bodyPr/>
          <a:lstStyle/>
          <a:p>
            <a:pPr marL="0" indent="0">
              <a:spcBef>
                <a:spcPts val="0"/>
              </a:spcBef>
              <a:buNone/>
            </a:pPr>
            <a:r>
              <a:rPr lang="zh-CN" altLang="zh-CN" sz="2400" b="1" dirty="0"/>
              <a:t>在</a:t>
            </a:r>
            <a:r>
              <a:rPr lang="en-US" altLang="zh-CN" sz="2400" b="1" dirty="0"/>
              <a:t>12_2View.cpp</a:t>
            </a:r>
            <a:r>
              <a:rPr lang="zh-CN" altLang="zh-CN" sz="2400" b="1" dirty="0"/>
              <a:t>的</a:t>
            </a:r>
            <a:r>
              <a:rPr lang="en-US" altLang="zh-CN" sz="2400" b="1" dirty="0" err="1"/>
              <a:t>DoDataExchange</a:t>
            </a:r>
            <a:r>
              <a:rPr lang="en-US" altLang="zh-CN" sz="2400" b="1" dirty="0"/>
              <a:t>(</a:t>
            </a:r>
            <a:r>
              <a:rPr lang="en-US" altLang="zh-CN" sz="2400" b="1" dirty="0" err="1"/>
              <a:t>CDataExchange</a:t>
            </a:r>
            <a:r>
              <a:rPr lang="en-US" altLang="zh-CN" sz="2400" b="1" dirty="0"/>
              <a:t>* </a:t>
            </a:r>
            <a:r>
              <a:rPr lang="en-US" altLang="zh-CN" sz="2400" b="1" dirty="0" err="1"/>
              <a:t>pDX</a:t>
            </a:r>
            <a:r>
              <a:rPr lang="en-US" altLang="zh-CN" sz="2400" b="1" dirty="0"/>
              <a:t>)</a:t>
            </a:r>
            <a:r>
              <a:rPr lang="zh-CN" altLang="zh-CN" sz="2400" b="1" dirty="0"/>
              <a:t>函数中加入如下代码将对话框中的编辑框控件与数据库中的字段关联起来。</a:t>
            </a:r>
          </a:p>
          <a:p>
            <a:pPr marL="0" indent="0">
              <a:spcBef>
                <a:spcPts val="0"/>
              </a:spcBef>
              <a:buNone/>
            </a:pPr>
            <a:r>
              <a:rPr lang="en-US" altLang="zh-CN" sz="2400" b="1" dirty="0"/>
              <a:t>void Cch12_2View::</a:t>
            </a:r>
            <a:r>
              <a:rPr lang="en-US" altLang="zh-CN" sz="2400" b="1" dirty="0" err="1"/>
              <a:t>DoDataExchange</a:t>
            </a:r>
            <a:r>
              <a:rPr lang="en-US" altLang="zh-CN" sz="2400" b="1" dirty="0"/>
              <a:t>(</a:t>
            </a:r>
            <a:r>
              <a:rPr lang="en-US" altLang="zh-CN" sz="2400" b="1" dirty="0" err="1"/>
              <a:t>CDataExchange</a:t>
            </a:r>
            <a:r>
              <a:rPr lang="en-US" altLang="zh-CN" sz="2400" b="1" dirty="0"/>
              <a:t>* </a:t>
            </a:r>
            <a:r>
              <a:rPr lang="en-US" altLang="zh-CN" sz="2400" b="1" dirty="0" err="1"/>
              <a:t>pDX</a:t>
            </a:r>
            <a:r>
              <a:rPr lang="en-US" altLang="zh-CN" sz="2400" b="1" dirty="0"/>
              <a:t>)</a:t>
            </a:r>
            <a:endParaRPr lang="zh-CN" altLang="zh-CN" sz="2400" b="1" dirty="0"/>
          </a:p>
          <a:p>
            <a:pPr marL="0" indent="0">
              <a:spcBef>
                <a:spcPts val="0"/>
              </a:spcBef>
              <a:buNone/>
            </a:pPr>
            <a:r>
              <a:rPr lang="en-US" altLang="zh-CN" sz="2400" b="1" dirty="0" smtClean="0"/>
              <a:t>{  </a:t>
            </a:r>
            <a:r>
              <a:rPr lang="en-US" altLang="zh-CN" sz="2400" b="1" dirty="0" err="1" smtClean="0"/>
              <a:t>CRecordView</a:t>
            </a:r>
            <a:r>
              <a:rPr lang="en-US" altLang="zh-CN" sz="2400" b="1" dirty="0"/>
              <a:t>::</a:t>
            </a:r>
            <a:r>
              <a:rPr lang="en-US" altLang="zh-CN" sz="2400" b="1" dirty="0" err="1"/>
              <a:t>DoDataExchange</a:t>
            </a:r>
            <a:r>
              <a:rPr lang="en-US" altLang="zh-CN" sz="2400" b="1" dirty="0"/>
              <a:t>(</a:t>
            </a:r>
            <a:r>
              <a:rPr lang="en-US" altLang="zh-CN" sz="2400" b="1" dirty="0" err="1"/>
              <a:t>pDX</a:t>
            </a:r>
            <a:r>
              <a:rPr lang="en-US" altLang="zh-CN" sz="2400" b="1" dirty="0"/>
              <a:t>);</a:t>
            </a:r>
            <a:endParaRPr lang="zh-CN" altLang="zh-CN" sz="2400" b="1" dirty="0"/>
          </a:p>
          <a:p>
            <a:pPr marL="0" indent="0">
              <a:spcBef>
                <a:spcPts val="0"/>
              </a:spcBef>
              <a:buNone/>
            </a:pPr>
            <a:r>
              <a:rPr lang="en-US" altLang="zh-CN" sz="2400" b="1" i="1" dirty="0" smtClean="0"/>
              <a:t>    </a:t>
            </a:r>
            <a:r>
              <a:rPr lang="en-US" altLang="zh-CN" sz="2400" b="1" i="1" dirty="0" err="1" smtClean="0"/>
              <a:t>DDX_FieldText</a:t>
            </a:r>
            <a:r>
              <a:rPr lang="en-US" altLang="zh-CN" sz="2400" b="1" i="1" dirty="0" smtClean="0"/>
              <a:t>(</a:t>
            </a:r>
            <a:r>
              <a:rPr lang="en-US" altLang="zh-CN" sz="2400" b="1" i="1" dirty="0" err="1" smtClean="0"/>
              <a:t>pDX</a:t>
            </a:r>
            <a:r>
              <a:rPr lang="en-US" altLang="zh-CN" sz="2400" b="1" i="1" dirty="0"/>
              <a:t>, IDC_EDIT1, </a:t>
            </a:r>
            <a:r>
              <a:rPr lang="en-US" altLang="zh-CN" sz="2400" b="1" i="1" dirty="0" err="1"/>
              <a:t>m_pSet</a:t>
            </a:r>
            <a:r>
              <a:rPr lang="en-US" altLang="zh-CN" sz="2400" b="1" i="1" dirty="0"/>
              <a:t>-&gt;</a:t>
            </a:r>
            <a:r>
              <a:rPr lang="en-US" altLang="zh-CN" sz="2400" b="1" i="1" dirty="0" err="1"/>
              <a:t>m_ID</a:t>
            </a:r>
            <a:r>
              <a:rPr lang="en-US" altLang="zh-CN" sz="2400" b="1" i="1" dirty="0"/>
              <a:t>, </a:t>
            </a:r>
            <a:r>
              <a:rPr lang="en-US" altLang="zh-CN" sz="2400" b="1" i="1" dirty="0" err="1"/>
              <a:t>m_pSet</a:t>
            </a:r>
            <a:r>
              <a:rPr lang="en-US" altLang="zh-CN" sz="2400" b="1" i="1" dirty="0"/>
              <a:t>);</a:t>
            </a:r>
            <a:endParaRPr lang="zh-CN" altLang="zh-CN" sz="2400" b="1" dirty="0"/>
          </a:p>
          <a:p>
            <a:pPr marL="0" indent="0">
              <a:spcBef>
                <a:spcPts val="0"/>
              </a:spcBef>
              <a:buNone/>
            </a:pPr>
            <a:r>
              <a:rPr lang="en-US" altLang="zh-CN" sz="2400" b="1" i="1" dirty="0" smtClean="0"/>
              <a:t>    </a:t>
            </a:r>
            <a:r>
              <a:rPr lang="en-US" altLang="zh-CN" sz="2400" b="1" i="1" dirty="0" err="1" smtClean="0"/>
              <a:t>DDX_FieldText</a:t>
            </a:r>
            <a:r>
              <a:rPr lang="en-US" altLang="zh-CN" sz="2400" b="1" i="1" dirty="0" smtClean="0"/>
              <a:t>(</a:t>
            </a:r>
            <a:r>
              <a:rPr lang="en-US" altLang="zh-CN" sz="2400" b="1" i="1" dirty="0" err="1" smtClean="0"/>
              <a:t>pDX</a:t>
            </a:r>
            <a:r>
              <a:rPr lang="en-US" altLang="zh-CN" sz="2400" b="1" i="1" dirty="0"/>
              <a:t>, IDC_EDIT2, </a:t>
            </a:r>
            <a:r>
              <a:rPr lang="en-US" altLang="zh-CN" sz="2400" b="1" i="1" dirty="0" err="1"/>
              <a:t>m_pSet</a:t>
            </a:r>
            <a:r>
              <a:rPr lang="en-US" altLang="zh-CN" sz="2400" b="1" i="1" dirty="0"/>
              <a:t>-&gt;column1, </a:t>
            </a:r>
            <a:r>
              <a:rPr lang="en-US" altLang="zh-CN" sz="2400" b="1" i="1" dirty="0" err="1"/>
              <a:t>m_pSet</a:t>
            </a:r>
            <a:r>
              <a:rPr lang="en-US" altLang="zh-CN" sz="2400" b="1" i="1" dirty="0"/>
              <a:t>);</a:t>
            </a:r>
            <a:endParaRPr lang="zh-CN" altLang="zh-CN" sz="2400" b="1" dirty="0"/>
          </a:p>
          <a:p>
            <a:pPr marL="0" indent="0">
              <a:spcBef>
                <a:spcPts val="0"/>
              </a:spcBef>
              <a:buNone/>
            </a:pPr>
            <a:r>
              <a:rPr lang="en-US" altLang="zh-CN" sz="2400" b="1" i="1" dirty="0" smtClean="0"/>
              <a:t>    </a:t>
            </a:r>
            <a:r>
              <a:rPr lang="en-US" altLang="zh-CN" sz="2400" b="1" i="1" dirty="0" err="1" smtClean="0"/>
              <a:t>DDX_FieldText</a:t>
            </a:r>
            <a:r>
              <a:rPr lang="en-US" altLang="zh-CN" sz="2400" b="1" i="1" dirty="0" smtClean="0"/>
              <a:t>(</a:t>
            </a:r>
            <a:r>
              <a:rPr lang="en-US" altLang="zh-CN" sz="2400" b="1" i="1" dirty="0" err="1" smtClean="0"/>
              <a:t>pDX</a:t>
            </a:r>
            <a:r>
              <a:rPr lang="en-US" altLang="zh-CN" sz="2400" b="1" i="1" dirty="0"/>
              <a:t>, IDC_EDIT3, </a:t>
            </a:r>
            <a:r>
              <a:rPr lang="en-US" altLang="zh-CN" sz="2400" b="1" i="1" dirty="0" err="1"/>
              <a:t>m_pSet</a:t>
            </a:r>
            <a:r>
              <a:rPr lang="en-US" altLang="zh-CN" sz="2400" b="1" i="1" dirty="0"/>
              <a:t>-&gt;column2, </a:t>
            </a:r>
            <a:r>
              <a:rPr lang="en-US" altLang="zh-CN" sz="2400" b="1" i="1" dirty="0" err="1"/>
              <a:t>m_pSet</a:t>
            </a:r>
            <a:r>
              <a:rPr lang="en-US" altLang="zh-CN" sz="2400" b="1" i="1" dirty="0"/>
              <a:t>);</a:t>
            </a:r>
            <a:endParaRPr lang="zh-CN" altLang="zh-CN" sz="2400" b="1" dirty="0"/>
          </a:p>
          <a:p>
            <a:pPr marL="0" indent="0">
              <a:spcBef>
                <a:spcPts val="0"/>
              </a:spcBef>
              <a:buNone/>
            </a:pPr>
            <a:r>
              <a:rPr lang="en-US" altLang="zh-CN" sz="2400" b="1" i="1" dirty="0" smtClean="0"/>
              <a:t>    </a:t>
            </a:r>
            <a:r>
              <a:rPr lang="en-US" altLang="zh-CN" sz="2400" b="1" i="1" dirty="0" err="1" smtClean="0"/>
              <a:t>DDX_FieldText</a:t>
            </a:r>
            <a:r>
              <a:rPr lang="en-US" altLang="zh-CN" sz="2400" b="1" i="1" dirty="0" smtClean="0"/>
              <a:t>(</a:t>
            </a:r>
            <a:r>
              <a:rPr lang="en-US" altLang="zh-CN" sz="2400" b="1" i="1" dirty="0" err="1" smtClean="0"/>
              <a:t>pDX</a:t>
            </a:r>
            <a:r>
              <a:rPr lang="en-US" altLang="zh-CN" sz="2400" b="1" i="1" dirty="0"/>
              <a:t>, IDC_EDIT4, </a:t>
            </a:r>
            <a:r>
              <a:rPr lang="en-US" altLang="zh-CN" sz="2400" b="1" i="1" dirty="0" err="1"/>
              <a:t>m_pSet</a:t>
            </a:r>
            <a:r>
              <a:rPr lang="en-US" altLang="zh-CN" sz="2400" b="1" i="1" dirty="0"/>
              <a:t>-&gt;column3, </a:t>
            </a:r>
            <a:r>
              <a:rPr lang="en-US" altLang="zh-CN" sz="2400" b="1" i="1" dirty="0" err="1"/>
              <a:t>m_pSet</a:t>
            </a:r>
            <a:r>
              <a:rPr lang="en-US" altLang="zh-CN" sz="2400" b="1" i="1" dirty="0"/>
              <a:t>);</a:t>
            </a:r>
            <a:endParaRPr lang="zh-CN" altLang="zh-CN" sz="2400" b="1" dirty="0"/>
          </a:p>
          <a:p>
            <a:pPr marL="0" indent="0">
              <a:spcBef>
                <a:spcPts val="0"/>
              </a:spcBef>
              <a:buNone/>
            </a:pPr>
            <a:r>
              <a:rPr lang="en-US" altLang="zh-CN" sz="2400" b="1" dirty="0"/>
              <a:t>}</a:t>
            </a:r>
            <a:endParaRPr lang="zh-CN" altLang="zh-CN" sz="2400" b="1" dirty="0"/>
          </a:p>
          <a:p>
            <a:pPr marL="0" indent="0">
              <a:spcBef>
                <a:spcPts val="0"/>
              </a:spcBef>
              <a:buNone/>
            </a:pPr>
            <a:endParaRPr lang="zh-CN" altLang="en-US" sz="2400" b="1" dirty="0"/>
          </a:p>
        </p:txBody>
      </p:sp>
      <p:sp>
        <p:nvSpPr>
          <p:cNvPr id="4" name="灯片编号占位符 3"/>
          <p:cNvSpPr>
            <a:spLocks noGrp="1"/>
          </p:cNvSpPr>
          <p:nvPr>
            <p:ph type="sldNum" sz="quarter" idx="12"/>
          </p:nvPr>
        </p:nvSpPr>
        <p:spPr/>
        <p:txBody>
          <a:bodyPr/>
          <a:lstStyle/>
          <a:p>
            <a:fld id="{EE7E4FC1-1A1C-4ABB-94BF-3BDF3544A6D2}" type="slidenum">
              <a:rPr lang="en-US" altLang="zh-CN" smtClean="0"/>
              <a:pPr/>
              <a:t>37</a:t>
            </a:fld>
            <a:endParaRPr lang="en-US" altLang="zh-C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3515916"/>
            <a:ext cx="3411488" cy="3236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云形标注 4"/>
          <p:cNvSpPr/>
          <p:nvPr/>
        </p:nvSpPr>
        <p:spPr bwMode="auto">
          <a:xfrm>
            <a:off x="1403648" y="3645024"/>
            <a:ext cx="2736304" cy="2603376"/>
          </a:xfrm>
          <a:prstGeom prst="cloudCallout">
            <a:avLst>
              <a:gd name="adj1" fmla="val 88901"/>
              <a:gd name="adj2" fmla="val -31791"/>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44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运行效果</a:t>
            </a:r>
          </a:p>
        </p:txBody>
      </p:sp>
    </p:spTree>
    <p:extLst>
      <p:ext uri="{BB962C8B-B14F-4D97-AF65-F5344CB8AC3E}">
        <p14:creationId xmlns:p14="http://schemas.microsoft.com/office/powerpoint/2010/main" val="31543716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5C7C309-BBE2-4838-8252-6A963BF3CB24}" type="slidenum">
              <a:rPr lang="en-US" altLang="zh-CN"/>
              <a:pPr/>
              <a:t>38</a:t>
            </a:fld>
            <a:endParaRPr lang="en-US" altLang="zh-CN"/>
          </a:p>
        </p:txBody>
      </p:sp>
      <p:sp>
        <p:nvSpPr>
          <p:cNvPr id="32772" name="Text Box 4"/>
          <p:cNvSpPr txBox="1">
            <a:spLocks noChangeArrowheads="1"/>
          </p:cNvSpPr>
          <p:nvPr/>
        </p:nvSpPr>
        <p:spPr bwMode="auto">
          <a:xfrm>
            <a:off x="304800" y="188640"/>
            <a:ext cx="30604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a:solidFill>
                  <a:srgbClr val="66FFFF"/>
                </a:solidFill>
              </a:rPr>
              <a:t>2 </a:t>
            </a:r>
            <a:r>
              <a:rPr lang="en-US" altLang="zh-CN" sz="3200" b="1" dirty="0" err="1">
                <a:solidFill>
                  <a:srgbClr val="66FFFF"/>
                </a:solidFill>
              </a:rPr>
              <a:t>CRecordset</a:t>
            </a:r>
            <a:r>
              <a:rPr lang="zh-CN" altLang="en-US" sz="3200" b="1" dirty="0" smtClean="0">
                <a:solidFill>
                  <a:srgbClr val="66FFFF"/>
                </a:solidFill>
                <a:latin typeface="宋体" panose="02010600030101010101" pitchFamily="2" charset="-122"/>
              </a:rPr>
              <a:t>类</a:t>
            </a:r>
            <a:r>
              <a:rPr lang="zh-CN" altLang="en-US" sz="3200" b="1" dirty="0" smtClean="0">
                <a:solidFill>
                  <a:srgbClr val="66FFFF"/>
                </a:solidFill>
              </a:rPr>
              <a:t> </a:t>
            </a:r>
            <a:endParaRPr lang="zh-CN" altLang="en-US" sz="3200" b="1" dirty="0">
              <a:solidFill>
                <a:srgbClr val="66FFFF"/>
              </a:solidFill>
            </a:endParaRPr>
          </a:p>
        </p:txBody>
      </p:sp>
      <p:sp>
        <p:nvSpPr>
          <p:cNvPr id="32773" name="Text Box 5"/>
          <p:cNvSpPr txBox="1">
            <a:spLocks noChangeArrowheads="1"/>
          </p:cNvSpPr>
          <p:nvPr/>
        </p:nvSpPr>
        <p:spPr bwMode="auto">
          <a:xfrm>
            <a:off x="35496" y="900003"/>
            <a:ext cx="532859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smtClean="0">
                <a:latin typeface="Arial Narrow" panose="020B0606020202030204" pitchFamily="34" charset="0"/>
              </a:rPr>
              <a:t>        为了</a:t>
            </a:r>
            <a:r>
              <a:rPr lang="zh-CN" altLang="en-US" sz="2800" b="1" dirty="0">
                <a:latin typeface="Arial Narrow" panose="020B0606020202030204" pitchFamily="34" charset="0"/>
              </a:rPr>
              <a:t>能够处理各种的数据库，最好从类</a:t>
            </a:r>
            <a:r>
              <a:rPr lang="en-US" altLang="zh-CN" sz="2800" b="1" dirty="0" err="1">
                <a:latin typeface="Arial Narrow" panose="020B0606020202030204" pitchFamily="34" charset="0"/>
                <a:cs typeface="Times New Roman" panose="02020603050405020304" pitchFamily="18" charset="0"/>
              </a:rPr>
              <a:t>CRecordset</a:t>
            </a:r>
            <a:r>
              <a:rPr lang="zh-CN" altLang="en-US" sz="2800" b="1" dirty="0">
                <a:latin typeface="Arial Narrow" panose="020B0606020202030204" pitchFamily="34" charset="0"/>
              </a:rPr>
              <a:t>派生出一个子类来。数据库从数据源读取数据后，可以做以下的工作：</a:t>
            </a:r>
            <a:r>
              <a:rPr lang="zh-CN" altLang="en-US" sz="2800" b="1" dirty="0">
                <a:latin typeface="Arial Narrow" panose="020B0606020202030204" pitchFamily="34" charset="0"/>
                <a:cs typeface="Times New Roman" panose="02020603050405020304" pitchFamily="18" charset="0"/>
              </a:rPr>
              <a:t> </a:t>
            </a:r>
          </a:p>
          <a:p>
            <a:pPr algn="just">
              <a:buFontTx/>
              <a:buChar char="•"/>
            </a:pPr>
            <a:r>
              <a:rPr lang="zh-CN" altLang="en-US" sz="2800" b="1" dirty="0">
                <a:solidFill>
                  <a:schemeClr val="accent1"/>
                </a:solidFill>
                <a:latin typeface="宋体" panose="02010600030101010101" pitchFamily="2" charset="-122"/>
              </a:rPr>
              <a:t>翻阅所有的记录。</a:t>
            </a:r>
            <a:r>
              <a:rPr lang="zh-CN" altLang="en-US" sz="2800" b="1" dirty="0">
                <a:solidFill>
                  <a:schemeClr val="accent1"/>
                </a:solidFill>
                <a:cs typeface="Times New Roman" panose="02020603050405020304" pitchFamily="18" charset="0"/>
              </a:rPr>
              <a:t> </a:t>
            </a:r>
          </a:p>
          <a:p>
            <a:pPr algn="just">
              <a:buFontTx/>
              <a:buChar char="•"/>
            </a:pPr>
            <a:r>
              <a:rPr lang="zh-CN" altLang="en-US" sz="2800" b="1" dirty="0">
                <a:solidFill>
                  <a:schemeClr val="accent1"/>
                </a:solidFill>
                <a:latin typeface="宋体" panose="02010600030101010101" pitchFamily="2" charset="-122"/>
              </a:rPr>
              <a:t>修改记录，设定锁定状态。</a:t>
            </a:r>
            <a:endParaRPr lang="zh-CN" altLang="en-US" sz="2800" b="1" dirty="0">
              <a:solidFill>
                <a:schemeClr val="accent1"/>
              </a:solidFill>
              <a:cs typeface="Times New Roman" panose="02020603050405020304" pitchFamily="18" charset="0"/>
            </a:endParaRPr>
          </a:p>
          <a:p>
            <a:pPr algn="just">
              <a:buFontTx/>
              <a:buChar char="•"/>
            </a:pPr>
            <a:r>
              <a:rPr lang="zh-CN" altLang="en-US" sz="2800" b="1" dirty="0">
                <a:solidFill>
                  <a:schemeClr val="accent1"/>
                </a:solidFill>
                <a:latin typeface="宋体" panose="02010600030101010101" pitchFamily="2" charset="-122"/>
              </a:rPr>
              <a:t>挑选有用的记录。</a:t>
            </a:r>
            <a:endParaRPr lang="zh-CN" altLang="en-US" sz="2800" b="1" dirty="0">
              <a:solidFill>
                <a:schemeClr val="accent1"/>
              </a:solidFill>
              <a:cs typeface="Times New Roman" panose="02020603050405020304" pitchFamily="18" charset="0"/>
            </a:endParaRPr>
          </a:p>
          <a:p>
            <a:pPr algn="just">
              <a:buFontTx/>
              <a:buChar char="•"/>
            </a:pPr>
            <a:r>
              <a:rPr lang="zh-CN" altLang="en-US" sz="2800" b="1" dirty="0">
                <a:solidFill>
                  <a:schemeClr val="accent1"/>
                </a:solidFill>
                <a:latin typeface="宋体" panose="02010600030101010101" pitchFamily="2" charset="-122"/>
              </a:rPr>
              <a:t>给数据库排序。</a:t>
            </a:r>
            <a:endParaRPr lang="zh-CN" altLang="en-US" sz="2800" b="1" dirty="0">
              <a:solidFill>
                <a:schemeClr val="accent1"/>
              </a:solidFill>
              <a:cs typeface="Times New Roman" panose="02020603050405020304" pitchFamily="18" charset="0"/>
            </a:endParaRPr>
          </a:p>
          <a:p>
            <a:pPr algn="just">
              <a:buFontTx/>
              <a:buChar char="•"/>
            </a:pPr>
            <a:r>
              <a:rPr lang="zh-CN" altLang="en-US" sz="2800" b="1" dirty="0">
                <a:solidFill>
                  <a:schemeClr val="accent1"/>
                </a:solidFill>
                <a:latin typeface="宋体" panose="02010600030101010101" pitchFamily="2" charset="-122"/>
              </a:rPr>
              <a:t>给定参数，让数据库在运行的时候自动选择数据。</a:t>
            </a:r>
            <a:r>
              <a:rPr lang="zh-CN" altLang="en-US" sz="2800" b="1" dirty="0">
                <a:solidFill>
                  <a:schemeClr val="accent1"/>
                </a:solidFill>
                <a:cs typeface="Times New Roman" panose="02020603050405020304" pitchFamily="18" charset="0"/>
              </a:rPr>
              <a:t> </a:t>
            </a:r>
            <a:endParaRPr lang="zh-CN" altLang="en-US" sz="2800" b="1" dirty="0">
              <a:solidFill>
                <a:schemeClr val="accent1"/>
              </a:solidFill>
              <a:latin typeface="Arial Narrow" panose="020B0606020202030204" pitchFamily="34" charset="0"/>
            </a:endParaRPr>
          </a:p>
        </p:txBody>
      </p:sp>
      <p:pic>
        <p:nvPicPr>
          <p:cNvPr id="2" name="图片 1"/>
          <p:cNvPicPr>
            <a:picLocks noChangeAspect="1"/>
          </p:cNvPicPr>
          <p:nvPr/>
        </p:nvPicPr>
        <p:blipFill>
          <a:blip r:embed="rId3"/>
          <a:stretch>
            <a:fillRect/>
          </a:stretch>
        </p:blipFill>
        <p:spPr>
          <a:xfrm>
            <a:off x="5436096" y="0"/>
            <a:ext cx="3679839" cy="6845125"/>
          </a:xfrm>
          <a:prstGeom prst="rect">
            <a:avLst/>
          </a:prstGeom>
        </p:spPr>
      </p:pic>
      <p:sp>
        <p:nvSpPr>
          <p:cNvPr id="3" name="圆角矩形标注 2"/>
          <p:cNvSpPr/>
          <p:nvPr/>
        </p:nvSpPr>
        <p:spPr bwMode="auto">
          <a:xfrm>
            <a:off x="2987824" y="5699345"/>
            <a:ext cx="2907641" cy="1025540"/>
          </a:xfrm>
          <a:prstGeom prst="wedgeRoundRectCallout">
            <a:avLst>
              <a:gd name="adj1" fmla="val 91489"/>
              <a:gd name="adj2" fmla="val -243896"/>
              <a:gd name="adj3" fmla="val 16667"/>
            </a:avLst>
          </a:prstGeom>
          <a:ln w="28575">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chemeClr val="accent6"/>
                </a:solidFill>
                <a:effectLst/>
                <a:latin typeface="Times New Roman" panose="02020603050405020304" pitchFamily="18" charset="0"/>
                <a:ea typeface="宋体" panose="02010600030101010101" pitchFamily="2" charset="-122"/>
              </a:rPr>
              <a:t>打开</a:t>
            </a:r>
            <a:r>
              <a:rPr kumimoji="1" lang="en-US" altLang="zh-CN" sz="2400" b="1" i="0" u="none" strike="noStrike" cap="none" normalizeH="0" baseline="0" dirty="0" smtClean="0">
                <a:ln>
                  <a:noFill/>
                </a:ln>
                <a:solidFill>
                  <a:schemeClr val="accent6"/>
                </a:solidFill>
                <a:effectLst/>
                <a:latin typeface="Times New Roman" panose="02020603050405020304" pitchFamily="18" charset="0"/>
                <a:ea typeface="宋体" panose="02010600030101010101" pitchFamily="2" charset="-122"/>
              </a:rPr>
              <a:t>12_1</a:t>
            </a:r>
            <a:r>
              <a:rPr kumimoji="1" lang="zh-CN" altLang="en-US" sz="2400" b="1" i="0" u="none" strike="noStrike" cap="none" normalizeH="0" baseline="0" dirty="0" smtClean="0">
                <a:ln>
                  <a:noFill/>
                </a:ln>
                <a:solidFill>
                  <a:schemeClr val="accent6"/>
                </a:solidFill>
                <a:effectLst/>
                <a:latin typeface="Times New Roman" panose="02020603050405020304" pitchFamily="18" charset="0"/>
                <a:ea typeface="宋体" panose="02010600030101010101" pitchFamily="2" charset="-122"/>
              </a:rPr>
              <a:t>，查看</a:t>
            </a:r>
            <a:r>
              <a:rPr kumimoji="1" lang="en-US" altLang="zh-CN" sz="2400" b="1" i="0" u="none" strike="noStrike" cap="none" normalizeH="0" baseline="0" dirty="0" err="1" smtClean="0">
                <a:ln>
                  <a:noFill/>
                </a:ln>
                <a:solidFill>
                  <a:schemeClr val="accent6"/>
                </a:solidFill>
                <a:effectLst/>
                <a:latin typeface="Times New Roman" panose="02020603050405020304" pitchFamily="18" charset="0"/>
                <a:ea typeface="宋体" panose="02010600030101010101" pitchFamily="2" charset="-122"/>
              </a:rPr>
              <a:t>CRecordset</a:t>
            </a:r>
            <a:r>
              <a:rPr kumimoji="1" lang="zh-CN" altLang="en-US" sz="2400" b="1" i="0" u="none" strike="noStrike" cap="none" normalizeH="0" baseline="0" dirty="0" smtClean="0">
                <a:ln>
                  <a:noFill/>
                </a:ln>
                <a:solidFill>
                  <a:schemeClr val="accent6"/>
                </a:solidFill>
                <a:effectLst/>
                <a:latin typeface="Times New Roman" panose="02020603050405020304" pitchFamily="18" charset="0"/>
                <a:ea typeface="宋体" panose="02010600030101010101" pitchFamily="2" charset="-122"/>
              </a:rPr>
              <a:t>的定义</a:t>
            </a:r>
          </a:p>
        </p:txBody>
      </p:sp>
      <p:sp>
        <p:nvSpPr>
          <p:cNvPr id="4" name="矩形 3"/>
          <p:cNvSpPr/>
          <p:nvPr/>
        </p:nvSpPr>
        <p:spPr>
          <a:xfrm>
            <a:off x="274074" y="5699345"/>
            <a:ext cx="2394992" cy="954107"/>
          </a:xfrm>
          <a:prstGeom prst="rect">
            <a:avLst/>
          </a:prstGeom>
        </p:spPr>
        <p:txBody>
          <a:bodyPr wrap="square">
            <a:spAutoFit/>
          </a:bodyPr>
          <a:lstStyle/>
          <a:p>
            <a:r>
              <a:rPr lang="zh-CN" altLang="en-US" sz="2800" b="1" dirty="0"/>
              <a:t>重点查看</a:t>
            </a:r>
            <a:r>
              <a:rPr lang="en-US" altLang="zh-CN" sz="2800" b="1" dirty="0"/>
              <a:t>open</a:t>
            </a:r>
            <a:r>
              <a:rPr lang="zh-CN" altLang="en-US" sz="2800" b="1" dirty="0"/>
              <a:t>和</a:t>
            </a:r>
            <a:r>
              <a:rPr lang="en-US" altLang="zh-CN" sz="2800" b="1" dirty="0"/>
              <a:t>move</a:t>
            </a:r>
            <a:r>
              <a:rPr lang="zh-CN" altLang="en-US" sz="2800" b="1" dirty="0"/>
              <a:t>函数</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970139138"/>
              </p:ext>
            </p:extLst>
          </p:nvPr>
        </p:nvGraphicFramePr>
        <p:xfrm>
          <a:off x="179512" y="617944"/>
          <a:ext cx="8784976" cy="5547360"/>
        </p:xfrm>
        <a:graphic>
          <a:graphicData uri="http://schemas.openxmlformats.org/drawingml/2006/table">
            <a:tbl>
              <a:tblPr>
                <a:tableStyleId>{5C22544A-7EE6-4342-B048-85BDC9FD1C3A}</a:tableStyleId>
              </a:tblPr>
              <a:tblGrid>
                <a:gridCol w="2232248">
                  <a:extLst>
                    <a:ext uri="{9D8B030D-6E8A-4147-A177-3AD203B41FA5}">
                      <a16:colId xmlns:a16="http://schemas.microsoft.com/office/drawing/2014/main" val="20000"/>
                    </a:ext>
                  </a:extLst>
                </a:gridCol>
                <a:gridCol w="6552728">
                  <a:extLst>
                    <a:ext uri="{9D8B030D-6E8A-4147-A177-3AD203B41FA5}">
                      <a16:colId xmlns:a16="http://schemas.microsoft.com/office/drawing/2014/main" val="20001"/>
                    </a:ext>
                  </a:extLst>
                </a:gridCol>
              </a:tblGrid>
              <a:tr h="255301">
                <a:tc>
                  <a:txBody>
                    <a:bodyPr/>
                    <a:lstStyle/>
                    <a:p>
                      <a:pPr indent="266700" algn="ctr">
                        <a:spcAft>
                          <a:spcPts val="0"/>
                        </a:spcAft>
                      </a:pPr>
                      <a:r>
                        <a:rPr lang="zh-CN" sz="2800" b="1" kern="100" dirty="0">
                          <a:solidFill>
                            <a:schemeClr val="bg1">
                              <a:lumMod val="50000"/>
                            </a:schemeClr>
                          </a:solidFill>
                          <a:effectLst/>
                        </a:rPr>
                        <a:t>成员变量</a:t>
                      </a:r>
                      <a:endParaRPr lang="zh-CN" sz="2800" b="1" kern="100" dirty="0">
                        <a:solidFill>
                          <a:schemeClr val="bg1">
                            <a:lumMod val="50000"/>
                          </a:schemeClr>
                        </a:solidFill>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ctr">
                        <a:spcAft>
                          <a:spcPts val="0"/>
                        </a:spcAft>
                      </a:pPr>
                      <a:r>
                        <a:rPr lang="zh-CN" sz="2800" b="1" kern="100">
                          <a:solidFill>
                            <a:schemeClr val="bg1">
                              <a:lumMod val="50000"/>
                            </a:schemeClr>
                          </a:solidFill>
                          <a:effectLst/>
                        </a:rPr>
                        <a:t>说明</a:t>
                      </a:r>
                      <a:endParaRPr lang="zh-CN" sz="2800" b="1" kern="100">
                        <a:solidFill>
                          <a:schemeClr val="bg1">
                            <a:lumMod val="50000"/>
                          </a:schemeClr>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255301">
                <a:tc>
                  <a:txBody>
                    <a:bodyPr/>
                    <a:lstStyle/>
                    <a:p>
                      <a:pPr marL="0" indent="0" algn="l">
                        <a:spcAft>
                          <a:spcPts val="0"/>
                        </a:spcAft>
                        <a:buFont typeface="Arial" panose="020B0604020202020204" pitchFamily="34" charset="0"/>
                        <a:buNone/>
                      </a:pPr>
                      <a:r>
                        <a:rPr lang="en-US" sz="2800" b="1" kern="100" dirty="0" err="1">
                          <a:solidFill>
                            <a:schemeClr val="bg1">
                              <a:lumMod val="50000"/>
                            </a:schemeClr>
                          </a:solidFill>
                          <a:effectLst/>
                        </a:rPr>
                        <a:t>m_hstmt</a:t>
                      </a:r>
                      <a:endParaRPr lang="zh-CN" sz="2800" b="1" kern="100" dirty="0">
                        <a:solidFill>
                          <a:schemeClr val="bg1">
                            <a:lumMod val="50000"/>
                          </a:schemeClr>
                        </a:solidFill>
                        <a:effectLst/>
                        <a:latin typeface="Times New Roman" panose="02020603050405020304" pitchFamily="18" charset="0"/>
                        <a:ea typeface="宋体" panose="02010600030101010101" pitchFamily="2" charset="-122"/>
                      </a:endParaRPr>
                    </a:p>
                  </a:txBody>
                  <a:tcPr marL="68580" marR="68580" marT="0" marB="0"/>
                </a:tc>
                <a:tc>
                  <a:txBody>
                    <a:bodyPr/>
                    <a:lstStyle/>
                    <a:p>
                      <a:pPr marL="0" indent="0" algn="l">
                        <a:spcAft>
                          <a:spcPts val="0"/>
                        </a:spcAft>
                        <a:buFont typeface="Arial" panose="020B0604020202020204" pitchFamily="34" charset="0"/>
                        <a:buNone/>
                      </a:pPr>
                      <a:r>
                        <a:rPr lang="zh-CN" sz="2800" b="1" kern="100" dirty="0">
                          <a:solidFill>
                            <a:schemeClr val="bg1">
                              <a:lumMod val="50000"/>
                            </a:schemeClr>
                          </a:solidFill>
                          <a:effectLst/>
                        </a:rPr>
                        <a:t>包含描述</a:t>
                      </a:r>
                      <a:r>
                        <a:rPr lang="en-US" sz="2800" b="1" kern="100" dirty="0">
                          <a:solidFill>
                            <a:schemeClr val="bg1">
                              <a:lumMod val="50000"/>
                            </a:schemeClr>
                          </a:solidFill>
                          <a:effectLst/>
                        </a:rPr>
                        <a:t>ODBC</a:t>
                      </a:r>
                      <a:r>
                        <a:rPr lang="zh-CN" sz="2800" b="1" kern="100" dirty="0">
                          <a:solidFill>
                            <a:schemeClr val="bg1">
                              <a:lumMod val="50000"/>
                            </a:schemeClr>
                          </a:solidFill>
                          <a:effectLst/>
                        </a:rPr>
                        <a:t>数据源的句柄，在调用</a:t>
                      </a:r>
                      <a:r>
                        <a:rPr lang="en-US" sz="2800" b="1" kern="100" dirty="0">
                          <a:solidFill>
                            <a:schemeClr val="bg1">
                              <a:lumMod val="50000"/>
                            </a:schemeClr>
                          </a:solidFill>
                          <a:effectLst/>
                        </a:rPr>
                        <a:t>Open</a:t>
                      </a:r>
                      <a:r>
                        <a:rPr lang="zh-CN" sz="2800" b="1" kern="100" dirty="0">
                          <a:solidFill>
                            <a:schemeClr val="bg1">
                              <a:lumMod val="50000"/>
                            </a:schemeClr>
                          </a:solidFill>
                          <a:effectLst/>
                        </a:rPr>
                        <a:t>函数之前，该句柄无效</a:t>
                      </a:r>
                      <a:endParaRPr lang="zh-CN" sz="2800" b="1" kern="100" dirty="0">
                        <a:solidFill>
                          <a:schemeClr val="bg1">
                            <a:lumMod val="50000"/>
                          </a:schemeClr>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510602">
                <a:tc>
                  <a:txBody>
                    <a:bodyPr/>
                    <a:lstStyle/>
                    <a:p>
                      <a:pPr marL="0" indent="0" algn="just">
                        <a:spcAft>
                          <a:spcPts val="0"/>
                        </a:spcAft>
                        <a:buFont typeface="Arial" panose="020B0604020202020204" pitchFamily="34" charset="0"/>
                        <a:buNone/>
                      </a:pPr>
                      <a:r>
                        <a:rPr lang="en-US" sz="2800" b="1" kern="100" dirty="0" err="1">
                          <a:solidFill>
                            <a:schemeClr val="bg1">
                              <a:lumMod val="50000"/>
                            </a:schemeClr>
                          </a:solidFill>
                          <a:effectLst/>
                        </a:rPr>
                        <a:t>m_pDatabase</a:t>
                      </a:r>
                      <a:endParaRPr lang="zh-CN" sz="2800" b="1" kern="100" dirty="0">
                        <a:solidFill>
                          <a:schemeClr val="bg1">
                            <a:lumMod val="50000"/>
                          </a:schemeClr>
                        </a:solidFill>
                        <a:effectLst/>
                        <a:latin typeface="Times New Roman" panose="02020603050405020304" pitchFamily="18" charset="0"/>
                        <a:ea typeface="宋体" panose="02010600030101010101" pitchFamily="2" charset="-122"/>
                      </a:endParaRPr>
                    </a:p>
                  </a:txBody>
                  <a:tcPr marL="68580" marR="68580" marT="0" marB="0"/>
                </a:tc>
                <a:tc>
                  <a:txBody>
                    <a:bodyPr/>
                    <a:lstStyle/>
                    <a:p>
                      <a:pPr marL="0" indent="0" algn="just">
                        <a:spcAft>
                          <a:spcPts val="0"/>
                        </a:spcAft>
                        <a:buFont typeface="Arial" panose="020B0604020202020204" pitchFamily="34" charset="0"/>
                        <a:buNone/>
                      </a:pPr>
                      <a:r>
                        <a:rPr lang="zh-CN" sz="2800" b="1" kern="100" dirty="0">
                          <a:solidFill>
                            <a:schemeClr val="bg1">
                              <a:lumMod val="50000"/>
                            </a:schemeClr>
                          </a:solidFill>
                          <a:effectLst/>
                        </a:rPr>
                        <a:t>指向</a:t>
                      </a:r>
                      <a:r>
                        <a:rPr lang="en-US" sz="2800" b="1" kern="100" dirty="0" err="1">
                          <a:solidFill>
                            <a:schemeClr val="bg1">
                              <a:lumMod val="50000"/>
                            </a:schemeClr>
                          </a:solidFill>
                          <a:effectLst/>
                        </a:rPr>
                        <a:t>CDatabase</a:t>
                      </a:r>
                      <a:r>
                        <a:rPr lang="zh-CN" sz="2800" b="1" kern="100" dirty="0">
                          <a:solidFill>
                            <a:schemeClr val="bg1">
                              <a:lumMod val="50000"/>
                            </a:schemeClr>
                          </a:solidFill>
                          <a:effectLst/>
                        </a:rPr>
                        <a:t>的指针，是指向当前数据库打开的数据源</a:t>
                      </a:r>
                      <a:endParaRPr lang="zh-CN" sz="2800" b="1" kern="100" dirty="0">
                        <a:solidFill>
                          <a:schemeClr val="bg1">
                            <a:lumMod val="50000"/>
                          </a:schemeClr>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510602">
                <a:tc>
                  <a:txBody>
                    <a:bodyPr/>
                    <a:lstStyle/>
                    <a:p>
                      <a:pPr marL="0" indent="0" algn="just">
                        <a:spcAft>
                          <a:spcPts val="0"/>
                        </a:spcAft>
                        <a:buFont typeface="Arial" panose="020B0604020202020204" pitchFamily="34" charset="0"/>
                        <a:buNone/>
                      </a:pPr>
                      <a:r>
                        <a:rPr lang="en-US" sz="2800" b="1" kern="100" dirty="0" err="1">
                          <a:solidFill>
                            <a:schemeClr val="bg1">
                              <a:lumMod val="50000"/>
                            </a:schemeClr>
                          </a:solidFill>
                          <a:effectLst/>
                        </a:rPr>
                        <a:t>m_strFilter</a:t>
                      </a:r>
                      <a:endParaRPr lang="zh-CN" sz="2800" b="1" kern="100" dirty="0">
                        <a:solidFill>
                          <a:schemeClr val="bg1">
                            <a:lumMod val="50000"/>
                          </a:schemeClr>
                        </a:solidFill>
                        <a:effectLst/>
                        <a:latin typeface="Times New Roman" panose="02020603050405020304" pitchFamily="18" charset="0"/>
                        <a:ea typeface="宋体" panose="02010600030101010101" pitchFamily="2" charset="-122"/>
                      </a:endParaRPr>
                    </a:p>
                  </a:txBody>
                  <a:tcPr marL="68580" marR="68580" marT="0" marB="0"/>
                </a:tc>
                <a:tc>
                  <a:txBody>
                    <a:bodyPr/>
                    <a:lstStyle/>
                    <a:p>
                      <a:pPr marL="0" indent="0" algn="just">
                        <a:spcAft>
                          <a:spcPts val="0"/>
                        </a:spcAft>
                        <a:buFont typeface="Arial" panose="020B0604020202020204" pitchFamily="34" charset="0"/>
                        <a:buNone/>
                      </a:pPr>
                      <a:r>
                        <a:rPr lang="zh-CN" sz="2800" b="1" kern="100" dirty="0">
                          <a:solidFill>
                            <a:schemeClr val="bg1">
                              <a:lumMod val="50000"/>
                            </a:schemeClr>
                          </a:solidFill>
                          <a:effectLst/>
                        </a:rPr>
                        <a:t>在构造了</a:t>
                      </a:r>
                      <a:r>
                        <a:rPr lang="en-US" sz="2800" b="1" kern="100" dirty="0" err="1">
                          <a:solidFill>
                            <a:schemeClr val="bg1">
                              <a:lumMod val="50000"/>
                            </a:schemeClr>
                          </a:solidFill>
                          <a:effectLst/>
                        </a:rPr>
                        <a:t>CRecordset</a:t>
                      </a:r>
                      <a:r>
                        <a:rPr lang="zh-CN" sz="2800" b="1" kern="100" dirty="0">
                          <a:solidFill>
                            <a:schemeClr val="bg1">
                              <a:lumMod val="50000"/>
                            </a:schemeClr>
                          </a:solidFill>
                          <a:effectLst/>
                        </a:rPr>
                        <a:t>类后，在调用</a:t>
                      </a:r>
                      <a:r>
                        <a:rPr lang="en-US" sz="2800" b="1" kern="100" dirty="0">
                          <a:solidFill>
                            <a:schemeClr val="bg1">
                              <a:lumMod val="50000"/>
                            </a:schemeClr>
                          </a:solidFill>
                          <a:effectLst/>
                        </a:rPr>
                        <a:t>Open</a:t>
                      </a:r>
                      <a:r>
                        <a:rPr lang="zh-CN" sz="2800" b="1" kern="100" dirty="0">
                          <a:solidFill>
                            <a:schemeClr val="bg1">
                              <a:lumMod val="50000"/>
                            </a:schemeClr>
                          </a:solidFill>
                          <a:effectLst/>
                        </a:rPr>
                        <a:t>函数之前，使用这个变量来填写一个</a:t>
                      </a:r>
                      <a:r>
                        <a:rPr lang="en-US" sz="2800" b="1" kern="100" dirty="0" err="1">
                          <a:solidFill>
                            <a:schemeClr val="bg1">
                              <a:lumMod val="50000"/>
                            </a:schemeClr>
                          </a:solidFill>
                          <a:effectLst/>
                        </a:rPr>
                        <a:t>CString</a:t>
                      </a:r>
                      <a:r>
                        <a:rPr lang="zh-CN" sz="2800" b="1" kern="100" dirty="0">
                          <a:solidFill>
                            <a:schemeClr val="bg1">
                              <a:lumMod val="50000"/>
                            </a:schemeClr>
                          </a:solidFill>
                          <a:effectLst/>
                        </a:rPr>
                        <a:t>类型变量。它起的作用就如</a:t>
                      </a:r>
                      <a:r>
                        <a:rPr lang="en-US" sz="2800" b="1" kern="100" dirty="0">
                          <a:solidFill>
                            <a:schemeClr val="bg1">
                              <a:lumMod val="50000"/>
                            </a:schemeClr>
                          </a:solidFill>
                          <a:effectLst/>
                        </a:rPr>
                        <a:t>SQL</a:t>
                      </a:r>
                      <a:r>
                        <a:rPr lang="zh-CN" sz="2800" b="1" kern="100" dirty="0">
                          <a:solidFill>
                            <a:schemeClr val="bg1">
                              <a:lumMod val="50000"/>
                            </a:schemeClr>
                          </a:solidFill>
                          <a:effectLst/>
                        </a:rPr>
                        <a:t>语句的</a:t>
                      </a:r>
                      <a:r>
                        <a:rPr lang="en-US" sz="2800" b="1" kern="100" dirty="0">
                          <a:solidFill>
                            <a:schemeClr val="bg1">
                              <a:lumMod val="50000"/>
                            </a:schemeClr>
                          </a:solidFill>
                          <a:effectLst/>
                        </a:rPr>
                        <a:t>WHERE</a:t>
                      </a:r>
                      <a:r>
                        <a:rPr lang="zh-CN" sz="2800" b="1" kern="100" dirty="0">
                          <a:solidFill>
                            <a:schemeClr val="bg1">
                              <a:lumMod val="50000"/>
                            </a:schemeClr>
                          </a:solidFill>
                          <a:effectLst/>
                        </a:rPr>
                        <a:t>语句后面跟的条件</a:t>
                      </a:r>
                      <a:endParaRPr lang="zh-CN" sz="2800" b="1" kern="100" dirty="0">
                        <a:solidFill>
                          <a:schemeClr val="bg1">
                            <a:lumMod val="50000"/>
                          </a:schemeClr>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510602">
                <a:tc>
                  <a:txBody>
                    <a:bodyPr/>
                    <a:lstStyle/>
                    <a:p>
                      <a:pPr marL="0" indent="0" algn="just">
                        <a:spcAft>
                          <a:spcPts val="0"/>
                        </a:spcAft>
                        <a:buFont typeface="Arial" panose="020B0604020202020204" pitchFamily="34" charset="0"/>
                        <a:buNone/>
                      </a:pPr>
                      <a:r>
                        <a:rPr lang="en-US" sz="2800" b="1" kern="100" dirty="0" err="1">
                          <a:solidFill>
                            <a:schemeClr val="bg1">
                              <a:lumMod val="50000"/>
                            </a:schemeClr>
                          </a:solidFill>
                          <a:effectLst/>
                        </a:rPr>
                        <a:t>m_strSort</a:t>
                      </a:r>
                      <a:endParaRPr lang="zh-CN" sz="2800" b="1" kern="100" dirty="0">
                        <a:solidFill>
                          <a:schemeClr val="bg1">
                            <a:lumMod val="50000"/>
                          </a:schemeClr>
                        </a:solidFill>
                        <a:effectLst/>
                        <a:latin typeface="Times New Roman" panose="02020603050405020304" pitchFamily="18" charset="0"/>
                        <a:ea typeface="宋体" panose="02010600030101010101" pitchFamily="2" charset="-122"/>
                      </a:endParaRPr>
                    </a:p>
                  </a:txBody>
                  <a:tcPr marL="68580" marR="68580" marT="0" marB="0"/>
                </a:tc>
                <a:tc>
                  <a:txBody>
                    <a:bodyPr/>
                    <a:lstStyle/>
                    <a:p>
                      <a:pPr marL="0" indent="0" algn="just">
                        <a:spcAft>
                          <a:spcPts val="0"/>
                        </a:spcAft>
                        <a:buFont typeface="Arial" panose="020B0604020202020204" pitchFamily="34" charset="0"/>
                        <a:buNone/>
                      </a:pPr>
                      <a:r>
                        <a:rPr lang="zh-CN" sz="2800" b="1" kern="100" dirty="0">
                          <a:solidFill>
                            <a:schemeClr val="bg1">
                              <a:lumMod val="50000"/>
                            </a:schemeClr>
                          </a:solidFill>
                          <a:effectLst/>
                        </a:rPr>
                        <a:t>在构造了</a:t>
                      </a:r>
                      <a:r>
                        <a:rPr lang="en-US" sz="2800" b="1" kern="100" dirty="0" err="1">
                          <a:solidFill>
                            <a:schemeClr val="bg1">
                              <a:lumMod val="50000"/>
                            </a:schemeClr>
                          </a:solidFill>
                          <a:effectLst/>
                        </a:rPr>
                        <a:t>CRecordset</a:t>
                      </a:r>
                      <a:r>
                        <a:rPr lang="zh-CN" sz="2800" b="1" kern="100" dirty="0">
                          <a:solidFill>
                            <a:schemeClr val="bg1">
                              <a:lumMod val="50000"/>
                            </a:schemeClr>
                          </a:solidFill>
                          <a:effectLst/>
                        </a:rPr>
                        <a:t>类后，在调用</a:t>
                      </a:r>
                      <a:r>
                        <a:rPr lang="en-US" sz="2800" b="1" kern="100" dirty="0">
                          <a:solidFill>
                            <a:schemeClr val="bg1">
                              <a:lumMod val="50000"/>
                            </a:schemeClr>
                          </a:solidFill>
                          <a:effectLst/>
                        </a:rPr>
                        <a:t>Open</a:t>
                      </a:r>
                      <a:r>
                        <a:rPr lang="zh-CN" sz="2800" b="1" kern="100" dirty="0">
                          <a:solidFill>
                            <a:schemeClr val="bg1">
                              <a:lumMod val="50000"/>
                            </a:schemeClr>
                          </a:solidFill>
                          <a:effectLst/>
                        </a:rPr>
                        <a:t>函数之前，使用这个变量来填写一个</a:t>
                      </a:r>
                      <a:r>
                        <a:rPr lang="en-US" sz="2800" b="1" kern="100" dirty="0" err="1">
                          <a:solidFill>
                            <a:schemeClr val="bg1">
                              <a:lumMod val="50000"/>
                            </a:schemeClr>
                          </a:solidFill>
                          <a:effectLst/>
                        </a:rPr>
                        <a:t>CString</a:t>
                      </a:r>
                      <a:r>
                        <a:rPr lang="zh-CN" sz="2800" b="1" kern="100" dirty="0">
                          <a:solidFill>
                            <a:schemeClr val="bg1">
                              <a:lumMod val="50000"/>
                            </a:schemeClr>
                          </a:solidFill>
                          <a:effectLst/>
                        </a:rPr>
                        <a:t>的变量。它起的作用就如</a:t>
                      </a:r>
                      <a:r>
                        <a:rPr lang="en-US" sz="2800" b="1" kern="100" dirty="0">
                          <a:solidFill>
                            <a:schemeClr val="bg1">
                              <a:lumMod val="50000"/>
                            </a:schemeClr>
                          </a:solidFill>
                          <a:effectLst/>
                        </a:rPr>
                        <a:t>SQL</a:t>
                      </a:r>
                      <a:r>
                        <a:rPr lang="zh-CN" sz="2800" b="1" kern="100" dirty="0">
                          <a:solidFill>
                            <a:schemeClr val="bg1">
                              <a:lumMod val="50000"/>
                            </a:schemeClr>
                          </a:solidFill>
                          <a:effectLst/>
                        </a:rPr>
                        <a:t>语句的</a:t>
                      </a:r>
                      <a:r>
                        <a:rPr lang="en-US" sz="2800" b="1" kern="100" dirty="0">
                          <a:solidFill>
                            <a:schemeClr val="bg1">
                              <a:lumMod val="50000"/>
                            </a:schemeClr>
                          </a:solidFill>
                          <a:effectLst/>
                        </a:rPr>
                        <a:t>ORDER BY </a:t>
                      </a:r>
                      <a:r>
                        <a:rPr lang="zh-CN" sz="2800" b="1" kern="100" dirty="0">
                          <a:solidFill>
                            <a:schemeClr val="bg1">
                              <a:lumMod val="50000"/>
                            </a:schemeClr>
                          </a:solidFill>
                          <a:effectLst/>
                        </a:rPr>
                        <a:t>后面跟的条件语句</a:t>
                      </a:r>
                      <a:endParaRPr lang="zh-CN" sz="2800" b="1" kern="100" dirty="0">
                        <a:solidFill>
                          <a:schemeClr val="bg1">
                            <a:lumMod val="50000"/>
                          </a:schemeClr>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842111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784976" cy="1368152"/>
          </a:xfrm>
        </p:spPr>
        <p:txBody>
          <a:bodyPr/>
          <a:lstStyle/>
          <a:p>
            <a:pPr lvl="0"/>
            <a:r>
              <a:rPr lang="zh-CN" altLang="zh-CN" sz="2400" b="1" dirty="0"/>
              <a:t>在头文件</a:t>
            </a:r>
            <a:r>
              <a:rPr lang="en-US" altLang="zh-CN" sz="2400" b="1" dirty="0" err="1"/>
              <a:t>stafx.h</a:t>
            </a:r>
            <a:r>
              <a:rPr lang="zh-CN" altLang="zh-CN" sz="2400" b="1" dirty="0"/>
              <a:t>中加入</a:t>
            </a:r>
            <a:r>
              <a:rPr lang="en-US" altLang="zh-CN" sz="2400" b="1" dirty="0"/>
              <a:t>“#include &lt;</a:t>
            </a:r>
            <a:r>
              <a:rPr lang="en-US" altLang="zh-CN" sz="2400" b="1" dirty="0" err="1"/>
              <a:t>afxdb.h</a:t>
            </a:r>
            <a:r>
              <a:rPr lang="en-US" altLang="zh-CN" sz="2400" b="1" dirty="0"/>
              <a:t>&gt;”</a:t>
            </a:r>
            <a:r>
              <a:rPr lang="zh-CN" altLang="zh-CN" sz="2400" b="1" dirty="0"/>
              <a:t>，这样可使用与数据库相关的类；</a:t>
            </a:r>
          </a:p>
          <a:p>
            <a:r>
              <a:rPr lang="zh-CN" altLang="zh-CN" sz="2400" b="1" dirty="0"/>
              <a:t>在</a:t>
            </a:r>
            <a:r>
              <a:rPr lang="en-US" altLang="zh-CN" sz="2400" b="1" dirty="0"/>
              <a:t>CMy12_1Dlg</a:t>
            </a:r>
            <a:r>
              <a:rPr lang="zh-CN" altLang="zh-CN" sz="2400" b="1" dirty="0"/>
              <a:t>类上增加</a:t>
            </a:r>
            <a:r>
              <a:rPr lang="en-US" altLang="zh-CN" sz="2400" b="1" dirty="0"/>
              <a:t>public</a:t>
            </a:r>
            <a:r>
              <a:rPr lang="zh-CN" altLang="zh-CN" sz="2400" b="1" dirty="0"/>
              <a:t>类型的成员变</a:t>
            </a:r>
            <a:r>
              <a:rPr lang="zh-CN" altLang="zh-CN" sz="2400" b="1" dirty="0" smtClean="0"/>
              <a:t>量</a:t>
            </a:r>
            <a:endParaRPr lang="zh-CN" altLang="en-US" sz="2400" b="1" dirty="0"/>
          </a:p>
        </p:txBody>
      </p:sp>
      <p:sp>
        <p:nvSpPr>
          <p:cNvPr id="4" name="灯片编号占位符 3"/>
          <p:cNvSpPr>
            <a:spLocks noGrp="1"/>
          </p:cNvSpPr>
          <p:nvPr>
            <p:ph type="sldNum" sz="quarter" idx="12"/>
          </p:nvPr>
        </p:nvSpPr>
        <p:spPr/>
        <p:txBody>
          <a:bodyPr/>
          <a:lstStyle/>
          <a:p>
            <a:fld id="{EE7E4FC1-1A1C-4ABB-94BF-3BDF3544A6D2}" type="slidenum">
              <a:rPr lang="en-US" altLang="zh-CN" smtClean="0"/>
              <a:pPr/>
              <a:t>4</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2339592572"/>
              </p:ext>
            </p:extLst>
          </p:nvPr>
        </p:nvGraphicFramePr>
        <p:xfrm>
          <a:off x="179512" y="2348880"/>
          <a:ext cx="7488832" cy="914400"/>
        </p:xfrm>
        <a:graphic>
          <a:graphicData uri="http://schemas.openxmlformats.org/drawingml/2006/table">
            <a:tbl>
              <a:tblPr firstRow="1" firstCol="1" bandRow="1">
                <a:tableStyleId>{5C22544A-7EE6-4342-B048-85BDC9FD1C3A}</a:tableStyleId>
              </a:tblPr>
              <a:tblGrid>
                <a:gridCol w="2880320">
                  <a:extLst>
                    <a:ext uri="{9D8B030D-6E8A-4147-A177-3AD203B41FA5}">
                      <a16:colId xmlns:a16="http://schemas.microsoft.com/office/drawing/2014/main" val="20000"/>
                    </a:ext>
                  </a:extLst>
                </a:gridCol>
                <a:gridCol w="3096344">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tblGrid>
              <a:tr h="0">
                <a:tc>
                  <a:txBody>
                    <a:bodyPr/>
                    <a:lstStyle/>
                    <a:p>
                      <a:pPr algn="ctr">
                        <a:spcAft>
                          <a:spcPts val="0"/>
                        </a:spcAft>
                      </a:pPr>
                      <a:r>
                        <a:rPr lang="zh-CN" sz="2000" b="1" kern="100" dirty="0">
                          <a:solidFill>
                            <a:schemeClr val="bg1"/>
                          </a:solidFill>
                          <a:effectLst/>
                        </a:rPr>
                        <a:t>控件</a:t>
                      </a:r>
                      <a:r>
                        <a:rPr lang="en-US" sz="2000" b="1" kern="100" dirty="0">
                          <a:solidFill>
                            <a:schemeClr val="bg1"/>
                          </a:solidFill>
                          <a:effectLst/>
                        </a:rPr>
                        <a:t>ID</a:t>
                      </a:r>
                      <a:endParaRPr lang="zh-CN" sz="2000" b="1"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000" b="1" kern="100">
                          <a:solidFill>
                            <a:schemeClr val="bg1"/>
                          </a:solidFill>
                          <a:effectLst/>
                        </a:rPr>
                        <a:t>类型</a:t>
                      </a:r>
                      <a:endParaRPr lang="zh-CN" sz="2000" b="1"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000" b="1" kern="100">
                          <a:solidFill>
                            <a:schemeClr val="bg1"/>
                          </a:solidFill>
                          <a:effectLst/>
                        </a:rPr>
                        <a:t>成员</a:t>
                      </a:r>
                      <a:endParaRPr lang="zh-CN" sz="2000" b="1" kern="100">
                        <a:solidFill>
                          <a:schemeClr val="bg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0">
                <a:tc>
                  <a:txBody>
                    <a:bodyPr/>
                    <a:lstStyle/>
                    <a:p>
                      <a:pPr algn="ctr">
                        <a:spcAft>
                          <a:spcPts val="0"/>
                        </a:spcAft>
                      </a:pPr>
                      <a:r>
                        <a:rPr lang="zh-CN" sz="2000" b="1" kern="100">
                          <a:solidFill>
                            <a:schemeClr val="bg1"/>
                          </a:solidFill>
                          <a:effectLst/>
                        </a:rPr>
                        <a:t>自定义变量</a:t>
                      </a:r>
                      <a:endParaRPr lang="zh-CN" sz="2000" b="1"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b="1" kern="100" dirty="0" err="1">
                          <a:solidFill>
                            <a:schemeClr val="bg1"/>
                          </a:solidFill>
                          <a:effectLst/>
                        </a:rPr>
                        <a:t>CArray</a:t>
                      </a:r>
                      <a:r>
                        <a:rPr lang="en-US" sz="2000" b="1" kern="100" dirty="0">
                          <a:solidFill>
                            <a:schemeClr val="bg1"/>
                          </a:solidFill>
                          <a:effectLst/>
                        </a:rPr>
                        <a:t>&lt;</a:t>
                      </a:r>
                      <a:r>
                        <a:rPr lang="en-US" sz="2000" b="1" kern="100" dirty="0" err="1">
                          <a:solidFill>
                            <a:schemeClr val="bg1"/>
                          </a:solidFill>
                          <a:effectLst/>
                        </a:rPr>
                        <a:t>CString,CString</a:t>
                      </a:r>
                      <a:r>
                        <a:rPr lang="en-US" sz="2000" b="1" kern="100" dirty="0">
                          <a:solidFill>
                            <a:schemeClr val="bg1"/>
                          </a:solidFill>
                          <a:effectLst/>
                        </a:rPr>
                        <a:t>&gt;</a:t>
                      </a:r>
                      <a:endParaRPr lang="zh-CN" sz="2000" b="1"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b="1" kern="100" dirty="0" err="1">
                          <a:solidFill>
                            <a:schemeClr val="bg1"/>
                          </a:solidFill>
                          <a:effectLst/>
                        </a:rPr>
                        <a:t>m_listField</a:t>
                      </a:r>
                      <a:endParaRPr lang="zh-CN" sz="2000" b="1"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0">
                <a:tc>
                  <a:txBody>
                    <a:bodyPr/>
                    <a:lstStyle/>
                    <a:p>
                      <a:pPr algn="ctr">
                        <a:spcAft>
                          <a:spcPts val="0"/>
                        </a:spcAft>
                      </a:pPr>
                      <a:r>
                        <a:rPr lang="en-US" sz="2000" b="1" kern="100">
                          <a:solidFill>
                            <a:schemeClr val="bg1"/>
                          </a:solidFill>
                          <a:effectLst/>
                        </a:rPr>
                        <a:t>IDC_LIST_FILENAME</a:t>
                      </a:r>
                      <a:endParaRPr lang="zh-CN" sz="2000" b="1"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b="1" kern="100" dirty="0" err="1">
                          <a:solidFill>
                            <a:schemeClr val="bg1"/>
                          </a:solidFill>
                          <a:effectLst/>
                        </a:rPr>
                        <a:t>CListCtrl</a:t>
                      </a:r>
                      <a:endParaRPr lang="zh-CN" sz="2000" b="1"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000" b="1" kern="100" dirty="0" err="1">
                          <a:solidFill>
                            <a:schemeClr val="bg1"/>
                          </a:solidFill>
                          <a:effectLst/>
                        </a:rPr>
                        <a:t>m_list</a:t>
                      </a:r>
                      <a:endParaRPr lang="zh-CN" sz="2000" b="1"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bl>
          </a:graphicData>
        </a:graphic>
      </p:graphicFrame>
      <p:sp>
        <p:nvSpPr>
          <p:cNvPr id="8" name="圆角矩形标注 7"/>
          <p:cNvSpPr/>
          <p:nvPr/>
        </p:nvSpPr>
        <p:spPr bwMode="auto">
          <a:xfrm>
            <a:off x="7524328" y="980728"/>
            <a:ext cx="1619672" cy="936104"/>
          </a:xfrm>
          <a:prstGeom prst="wedgeRoundRectCallout">
            <a:avLst>
              <a:gd name="adj1" fmla="val -38528"/>
              <a:gd name="adj2" fmla="val 141228"/>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b="1" kern="100" dirty="0">
                <a:solidFill>
                  <a:srgbClr val="FF0000"/>
                </a:solidFill>
              </a:rPr>
              <a:t>存储表中的字段</a:t>
            </a:r>
            <a:r>
              <a:rPr lang="zh-CN" altLang="zh-CN" b="1" kern="100" dirty="0" smtClean="0">
                <a:solidFill>
                  <a:srgbClr val="FF0000"/>
                </a:solidFill>
              </a:rPr>
              <a:t>名</a:t>
            </a:r>
            <a:endParaRPr lang="zh-CN" altLang="zh-CN" b="1" kern="100" dirty="0">
              <a:solidFill>
                <a:srgbClr val="FF0000"/>
              </a:solidFill>
            </a:endParaRPr>
          </a:p>
        </p:txBody>
      </p:sp>
      <p:sp>
        <p:nvSpPr>
          <p:cNvPr id="9" name="圆角矩形标注 8"/>
          <p:cNvSpPr/>
          <p:nvPr/>
        </p:nvSpPr>
        <p:spPr bwMode="auto">
          <a:xfrm>
            <a:off x="7956376" y="3521012"/>
            <a:ext cx="1008112" cy="929386"/>
          </a:xfrm>
          <a:prstGeom prst="wedgeRoundRectCallout">
            <a:avLst>
              <a:gd name="adj1" fmla="val -92584"/>
              <a:gd name="adj2" fmla="val -87284"/>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zh-CN" b="1" kern="100" dirty="0">
                <a:solidFill>
                  <a:srgbClr val="FF0000"/>
                </a:solidFill>
              </a:rPr>
              <a:t>显示记录</a:t>
            </a: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3798260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5496" y="73069"/>
            <a:ext cx="8972328" cy="6740307"/>
          </a:xfrm>
          <a:prstGeom prst="rect">
            <a:avLst/>
          </a:prstGeom>
          <a:noFill/>
        </p:spPr>
        <p:txBody>
          <a:bodyPr wrap="none" rtlCol="0">
            <a:spAutoFit/>
          </a:bodyPr>
          <a:lstStyle/>
          <a:p>
            <a:r>
              <a:rPr lang="en-US" altLang="zh-CN" b="1" dirty="0">
                <a:latin typeface="方正姚体" panose="02010601030101010101" pitchFamily="2" charset="-122"/>
                <a:ea typeface="方正姚体" panose="02010601030101010101" pitchFamily="2" charset="-122"/>
              </a:rPr>
              <a:t>BOOL </a:t>
            </a:r>
            <a:r>
              <a:rPr lang="en-US" altLang="zh-CN" b="1" dirty="0" err="1">
                <a:latin typeface="方正姚体" panose="02010601030101010101" pitchFamily="2" charset="-122"/>
                <a:ea typeface="方正姚体" panose="02010601030101010101" pitchFamily="2" charset="-122"/>
              </a:rPr>
              <a:t>CanAppend</a:t>
            </a:r>
            <a:r>
              <a:rPr lang="en-US" altLang="zh-CN" b="1" dirty="0">
                <a:latin typeface="方正姚体" panose="02010601030101010101" pitchFamily="2" charset="-122"/>
                <a:ea typeface="方正姚体" panose="02010601030101010101" pitchFamily="2" charset="-122"/>
              </a:rPr>
              <a:t>() </a:t>
            </a:r>
            <a:r>
              <a:rPr lang="en-US" altLang="zh-CN" b="1" dirty="0" err="1">
                <a:latin typeface="方正姚体" panose="02010601030101010101" pitchFamily="2" charset="-122"/>
                <a:ea typeface="方正姚体" panose="02010601030101010101" pitchFamily="2" charset="-122"/>
              </a:rPr>
              <a:t>const</a:t>
            </a:r>
            <a:r>
              <a:rPr lang="en-US" altLang="zh-CN" b="1" dirty="0">
                <a:latin typeface="方正姚体" panose="02010601030101010101" pitchFamily="2" charset="-122"/>
                <a:ea typeface="方正姚体" panose="02010601030101010101" pitchFamily="2" charset="-122"/>
              </a:rPr>
              <a:t>;     // Can </a:t>
            </a:r>
            <a:r>
              <a:rPr lang="en-US" altLang="zh-CN" b="1" dirty="0" err="1">
                <a:latin typeface="方正姚体" panose="02010601030101010101" pitchFamily="2" charset="-122"/>
                <a:ea typeface="方正姚体" panose="02010601030101010101" pitchFamily="2" charset="-122"/>
              </a:rPr>
              <a:t>AddNew</a:t>
            </a:r>
            <a:r>
              <a:rPr lang="en-US" altLang="zh-CN" b="1" dirty="0">
                <a:latin typeface="方正姚体" panose="02010601030101010101" pitchFamily="2" charset="-122"/>
                <a:ea typeface="方正姚体" panose="02010601030101010101" pitchFamily="2" charset="-122"/>
              </a:rPr>
              <a:t> be called?</a:t>
            </a:r>
          </a:p>
          <a:p>
            <a:r>
              <a:rPr lang="en-US" altLang="zh-CN" b="1" dirty="0">
                <a:latin typeface="方正姚体" panose="02010601030101010101" pitchFamily="2" charset="-122"/>
                <a:ea typeface="方正姚体" panose="02010601030101010101" pitchFamily="2" charset="-122"/>
              </a:rPr>
              <a:t>BOOL </a:t>
            </a:r>
            <a:r>
              <a:rPr lang="en-US" altLang="zh-CN" b="1" dirty="0" err="1">
                <a:latin typeface="方正姚体" panose="02010601030101010101" pitchFamily="2" charset="-122"/>
                <a:ea typeface="方正姚体" panose="02010601030101010101" pitchFamily="2" charset="-122"/>
              </a:rPr>
              <a:t>CanRestart</a:t>
            </a:r>
            <a:r>
              <a:rPr lang="en-US" altLang="zh-CN" b="1" dirty="0">
                <a:latin typeface="方正姚体" panose="02010601030101010101" pitchFamily="2" charset="-122"/>
                <a:ea typeface="方正姚体" panose="02010601030101010101" pitchFamily="2" charset="-122"/>
              </a:rPr>
              <a:t>() </a:t>
            </a:r>
            <a:r>
              <a:rPr lang="en-US" altLang="zh-CN" b="1" dirty="0" err="1">
                <a:latin typeface="方正姚体" panose="02010601030101010101" pitchFamily="2" charset="-122"/>
                <a:ea typeface="方正姚体" panose="02010601030101010101" pitchFamily="2" charset="-122"/>
              </a:rPr>
              <a:t>const</a:t>
            </a:r>
            <a:r>
              <a:rPr lang="en-US" altLang="zh-CN" b="1" dirty="0">
                <a:latin typeface="方正姚体" panose="02010601030101010101" pitchFamily="2" charset="-122"/>
                <a:ea typeface="方正姚体" panose="02010601030101010101" pitchFamily="2" charset="-122"/>
              </a:rPr>
              <a:t>;    // Can </a:t>
            </a:r>
            <a:r>
              <a:rPr lang="en-US" altLang="zh-CN" b="1" dirty="0" err="1">
                <a:latin typeface="方正姚体" panose="02010601030101010101" pitchFamily="2" charset="-122"/>
                <a:ea typeface="方正姚体" panose="02010601030101010101" pitchFamily="2" charset="-122"/>
              </a:rPr>
              <a:t>Requery</a:t>
            </a:r>
            <a:r>
              <a:rPr lang="en-US" altLang="zh-CN" b="1" dirty="0">
                <a:latin typeface="方正姚体" panose="02010601030101010101" pitchFamily="2" charset="-122"/>
                <a:ea typeface="方正姚体" panose="02010601030101010101" pitchFamily="2" charset="-122"/>
              </a:rPr>
              <a:t> be called to restart a query?</a:t>
            </a:r>
          </a:p>
          <a:p>
            <a:r>
              <a:rPr lang="en-US" altLang="zh-CN" b="1" dirty="0">
                <a:latin typeface="方正姚体" panose="02010601030101010101" pitchFamily="2" charset="-122"/>
                <a:ea typeface="方正姚体" panose="02010601030101010101" pitchFamily="2" charset="-122"/>
              </a:rPr>
              <a:t>BOOL </a:t>
            </a:r>
            <a:r>
              <a:rPr lang="en-US" altLang="zh-CN" b="1" dirty="0" err="1">
                <a:latin typeface="方正姚体" panose="02010601030101010101" pitchFamily="2" charset="-122"/>
                <a:ea typeface="方正姚体" panose="02010601030101010101" pitchFamily="2" charset="-122"/>
              </a:rPr>
              <a:t>CanScroll</a:t>
            </a:r>
            <a:r>
              <a:rPr lang="en-US" altLang="zh-CN" b="1" dirty="0">
                <a:latin typeface="方正姚体" panose="02010601030101010101" pitchFamily="2" charset="-122"/>
                <a:ea typeface="方正姚体" panose="02010601030101010101" pitchFamily="2" charset="-122"/>
              </a:rPr>
              <a:t>() </a:t>
            </a:r>
            <a:r>
              <a:rPr lang="en-US" altLang="zh-CN" b="1" dirty="0" err="1">
                <a:latin typeface="方正姚体" panose="02010601030101010101" pitchFamily="2" charset="-122"/>
                <a:ea typeface="方正姚体" panose="02010601030101010101" pitchFamily="2" charset="-122"/>
              </a:rPr>
              <a:t>const</a:t>
            </a:r>
            <a:r>
              <a:rPr lang="en-US" altLang="zh-CN" b="1" dirty="0">
                <a:latin typeface="方正姚体" panose="02010601030101010101" pitchFamily="2" charset="-122"/>
                <a:ea typeface="方正姚体" panose="02010601030101010101" pitchFamily="2" charset="-122"/>
              </a:rPr>
              <a:t>;     // Can </a:t>
            </a:r>
            <a:r>
              <a:rPr lang="en-US" altLang="zh-CN" b="1" dirty="0" err="1">
                <a:latin typeface="方正姚体" panose="02010601030101010101" pitchFamily="2" charset="-122"/>
                <a:ea typeface="方正姚体" panose="02010601030101010101" pitchFamily="2" charset="-122"/>
              </a:rPr>
              <a:t>MovePrev</a:t>
            </a:r>
            <a:r>
              <a:rPr lang="en-US" altLang="zh-CN" b="1" dirty="0">
                <a:latin typeface="方正姚体" panose="02010601030101010101" pitchFamily="2" charset="-122"/>
                <a:ea typeface="方正姚体" panose="02010601030101010101" pitchFamily="2" charset="-122"/>
              </a:rPr>
              <a:t> and </a:t>
            </a:r>
            <a:r>
              <a:rPr lang="en-US" altLang="zh-CN" b="1" dirty="0" err="1">
                <a:latin typeface="方正姚体" panose="02010601030101010101" pitchFamily="2" charset="-122"/>
                <a:ea typeface="方正姚体" panose="02010601030101010101" pitchFamily="2" charset="-122"/>
              </a:rPr>
              <a:t>MoveFirst</a:t>
            </a:r>
            <a:r>
              <a:rPr lang="en-US" altLang="zh-CN" b="1" dirty="0">
                <a:latin typeface="方正姚体" panose="02010601030101010101" pitchFamily="2" charset="-122"/>
                <a:ea typeface="方正姚体" panose="02010601030101010101" pitchFamily="2" charset="-122"/>
              </a:rPr>
              <a:t> be called?</a:t>
            </a:r>
          </a:p>
          <a:p>
            <a:r>
              <a:rPr lang="en-US" altLang="zh-CN" b="1" dirty="0">
                <a:latin typeface="方正姚体" panose="02010601030101010101" pitchFamily="2" charset="-122"/>
                <a:ea typeface="方正姚体" panose="02010601030101010101" pitchFamily="2" charset="-122"/>
              </a:rPr>
              <a:t>BOOL </a:t>
            </a:r>
            <a:r>
              <a:rPr lang="en-US" altLang="zh-CN" b="1" dirty="0" err="1">
                <a:latin typeface="方正姚体" panose="02010601030101010101" pitchFamily="2" charset="-122"/>
                <a:ea typeface="方正姚体" panose="02010601030101010101" pitchFamily="2" charset="-122"/>
              </a:rPr>
              <a:t>CanTransact</a:t>
            </a:r>
            <a:r>
              <a:rPr lang="en-US" altLang="zh-CN" b="1" dirty="0">
                <a:latin typeface="方正姚体" panose="02010601030101010101" pitchFamily="2" charset="-122"/>
                <a:ea typeface="方正姚体" panose="02010601030101010101" pitchFamily="2" charset="-122"/>
              </a:rPr>
              <a:t>() </a:t>
            </a:r>
            <a:r>
              <a:rPr lang="en-US" altLang="zh-CN" b="1" dirty="0" err="1">
                <a:latin typeface="方正姚体" panose="02010601030101010101" pitchFamily="2" charset="-122"/>
                <a:ea typeface="方正姚体" panose="02010601030101010101" pitchFamily="2" charset="-122"/>
              </a:rPr>
              <a:t>const</a:t>
            </a:r>
            <a:r>
              <a:rPr lang="en-US" altLang="zh-CN" b="1" dirty="0">
                <a:latin typeface="方正姚体" panose="02010601030101010101" pitchFamily="2" charset="-122"/>
                <a:ea typeface="方正姚体" panose="02010601030101010101" pitchFamily="2" charset="-122"/>
              </a:rPr>
              <a:t>;   // Are Transactions supported?</a:t>
            </a:r>
          </a:p>
          <a:p>
            <a:r>
              <a:rPr lang="en-US" altLang="zh-CN" b="1" dirty="0">
                <a:latin typeface="方正姚体" panose="02010601030101010101" pitchFamily="2" charset="-122"/>
                <a:ea typeface="方正姚体" panose="02010601030101010101" pitchFamily="2" charset="-122"/>
              </a:rPr>
              <a:t>BOOL </a:t>
            </a:r>
            <a:r>
              <a:rPr lang="en-US" altLang="zh-CN" b="1" dirty="0" err="1">
                <a:latin typeface="方正姚体" panose="02010601030101010101" pitchFamily="2" charset="-122"/>
                <a:ea typeface="方正姚体" panose="02010601030101010101" pitchFamily="2" charset="-122"/>
              </a:rPr>
              <a:t>CanUpdate</a:t>
            </a:r>
            <a:r>
              <a:rPr lang="en-US" altLang="zh-CN" b="1" dirty="0">
                <a:latin typeface="方正姚体" panose="02010601030101010101" pitchFamily="2" charset="-122"/>
                <a:ea typeface="方正姚体" panose="02010601030101010101" pitchFamily="2" charset="-122"/>
              </a:rPr>
              <a:t>() </a:t>
            </a:r>
            <a:r>
              <a:rPr lang="en-US" altLang="zh-CN" b="1" dirty="0" err="1">
                <a:latin typeface="方正姚体" panose="02010601030101010101" pitchFamily="2" charset="-122"/>
                <a:ea typeface="方正姚体" panose="02010601030101010101" pitchFamily="2" charset="-122"/>
              </a:rPr>
              <a:t>const</a:t>
            </a:r>
            <a:r>
              <a:rPr lang="en-US" altLang="zh-CN" b="1" dirty="0">
                <a:latin typeface="方正姚体" panose="02010601030101010101" pitchFamily="2" charset="-122"/>
                <a:ea typeface="方正姚体" panose="02010601030101010101" pitchFamily="2" charset="-122"/>
              </a:rPr>
              <a:t>;     // Can Edit/</a:t>
            </a:r>
            <a:r>
              <a:rPr lang="en-US" altLang="zh-CN" b="1" dirty="0" err="1">
                <a:latin typeface="方正姚体" panose="02010601030101010101" pitchFamily="2" charset="-122"/>
                <a:ea typeface="方正姚体" panose="02010601030101010101" pitchFamily="2" charset="-122"/>
              </a:rPr>
              <a:t>AddNew</a:t>
            </a:r>
            <a:r>
              <a:rPr lang="en-US" altLang="zh-CN" b="1" dirty="0">
                <a:latin typeface="方正姚体" panose="02010601030101010101" pitchFamily="2" charset="-122"/>
                <a:ea typeface="方正姚体" panose="02010601030101010101" pitchFamily="2" charset="-122"/>
              </a:rPr>
              <a:t>/Delete be called?</a:t>
            </a:r>
          </a:p>
          <a:p>
            <a:r>
              <a:rPr lang="en-US" altLang="zh-CN" b="1" dirty="0">
                <a:latin typeface="方正姚体" panose="02010601030101010101" pitchFamily="2" charset="-122"/>
                <a:ea typeface="方正姚体" panose="02010601030101010101" pitchFamily="2" charset="-122"/>
              </a:rPr>
              <a:t>BOOL </a:t>
            </a:r>
            <a:r>
              <a:rPr lang="en-US" altLang="zh-CN" b="1" dirty="0" err="1">
                <a:latin typeface="方正姚体" panose="02010601030101010101" pitchFamily="2" charset="-122"/>
                <a:ea typeface="方正姚体" panose="02010601030101010101" pitchFamily="2" charset="-122"/>
              </a:rPr>
              <a:t>CanBookmark</a:t>
            </a:r>
            <a:r>
              <a:rPr lang="en-US" altLang="zh-CN" b="1" dirty="0">
                <a:latin typeface="方正姚体" panose="02010601030101010101" pitchFamily="2" charset="-122"/>
                <a:ea typeface="方正姚体" panose="02010601030101010101" pitchFamily="2" charset="-122"/>
              </a:rPr>
              <a:t>() </a:t>
            </a:r>
            <a:r>
              <a:rPr lang="en-US" altLang="zh-CN" b="1" dirty="0" err="1">
                <a:latin typeface="方正姚体" panose="02010601030101010101" pitchFamily="2" charset="-122"/>
                <a:ea typeface="方正姚体" panose="02010601030101010101" pitchFamily="2" charset="-122"/>
              </a:rPr>
              <a:t>const</a:t>
            </a:r>
            <a:r>
              <a:rPr lang="en-US" altLang="zh-CN" b="1" dirty="0">
                <a:latin typeface="方正姚体" panose="02010601030101010101" pitchFamily="2" charset="-122"/>
                <a:ea typeface="方正姚体" panose="02010601030101010101" pitchFamily="2" charset="-122"/>
              </a:rPr>
              <a:t>;       // Can Get/</a:t>
            </a:r>
            <a:r>
              <a:rPr lang="en-US" altLang="zh-CN" b="1" dirty="0" err="1">
                <a:latin typeface="方正姚体" panose="02010601030101010101" pitchFamily="2" charset="-122"/>
                <a:ea typeface="方正姚体" panose="02010601030101010101" pitchFamily="2" charset="-122"/>
              </a:rPr>
              <a:t>SetBookmark</a:t>
            </a:r>
            <a:r>
              <a:rPr lang="en-US" altLang="zh-CN" b="1" dirty="0">
                <a:latin typeface="方正姚体" panose="02010601030101010101" pitchFamily="2" charset="-122"/>
                <a:ea typeface="方正姚体" panose="02010601030101010101" pitchFamily="2" charset="-122"/>
              </a:rPr>
              <a:t> be called?</a:t>
            </a:r>
          </a:p>
          <a:p>
            <a:endParaRPr lang="zh-CN" altLang="en-US" b="1" dirty="0">
              <a:latin typeface="方正姚体" panose="02010601030101010101" pitchFamily="2" charset="-122"/>
              <a:ea typeface="方正姚体" panose="02010601030101010101" pitchFamily="2" charset="-122"/>
            </a:endParaRPr>
          </a:p>
          <a:p>
            <a:r>
              <a:rPr lang="en-US" altLang="zh-CN" b="1" dirty="0" err="1">
                <a:latin typeface="方正姚体" panose="02010601030101010101" pitchFamily="2" charset="-122"/>
                <a:ea typeface="方正姚体" panose="02010601030101010101" pitchFamily="2" charset="-122"/>
              </a:rPr>
              <a:t>const</a:t>
            </a:r>
            <a:r>
              <a:rPr lang="en-US" altLang="zh-CN" b="1" dirty="0">
                <a:latin typeface="方正姚体" panose="02010601030101010101" pitchFamily="2" charset="-122"/>
                <a:ea typeface="方正姚体" panose="02010601030101010101" pitchFamily="2" charset="-122"/>
              </a:rPr>
              <a:t> </a:t>
            </a:r>
            <a:r>
              <a:rPr lang="en-US" altLang="zh-CN" b="1" dirty="0" err="1">
                <a:latin typeface="方正姚体" panose="02010601030101010101" pitchFamily="2" charset="-122"/>
                <a:ea typeface="方正姚体" panose="02010601030101010101" pitchFamily="2" charset="-122"/>
              </a:rPr>
              <a:t>CString</a:t>
            </a:r>
            <a:r>
              <a:rPr lang="en-US" altLang="zh-CN" b="1" dirty="0">
                <a:latin typeface="方正姚体" panose="02010601030101010101" pitchFamily="2" charset="-122"/>
                <a:ea typeface="方正姚体" panose="02010601030101010101" pitchFamily="2" charset="-122"/>
              </a:rPr>
              <a:t>&amp; </a:t>
            </a:r>
            <a:r>
              <a:rPr lang="en-US" altLang="zh-CN" b="1" dirty="0" err="1">
                <a:latin typeface="方正姚体" panose="02010601030101010101" pitchFamily="2" charset="-122"/>
                <a:ea typeface="方正姚体" panose="02010601030101010101" pitchFamily="2" charset="-122"/>
              </a:rPr>
              <a:t>GetSQL</a:t>
            </a:r>
            <a:r>
              <a:rPr lang="en-US" altLang="zh-CN" b="1" dirty="0">
                <a:latin typeface="方正姚体" panose="02010601030101010101" pitchFamily="2" charset="-122"/>
                <a:ea typeface="方正姚体" panose="02010601030101010101" pitchFamily="2" charset="-122"/>
              </a:rPr>
              <a:t>() </a:t>
            </a:r>
            <a:r>
              <a:rPr lang="en-US" altLang="zh-CN" b="1" dirty="0" err="1">
                <a:latin typeface="方正姚体" panose="02010601030101010101" pitchFamily="2" charset="-122"/>
                <a:ea typeface="方正姚体" panose="02010601030101010101" pitchFamily="2" charset="-122"/>
              </a:rPr>
              <a:t>const</a:t>
            </a:r>
            <a:r>
              <a:rPr lang="en-US" altLang="zh-CN" b="1" dirty="0">
                <a:latin typeface="方正姚体" panose="02010601030101010101" pitchFamily="2" charset="-122"/>
                <a:ea typeface="方正姚体" panose="02010601030101010101" pitchFamily="2" charset="-122"/>
              </a:rPr>
              <a:t>;      // SQL executed for this </a:t>
            </a:r>
            <a:r>
              <a:rPr lang="en-US" altLang="zh-CN" b="1" dirty="0" err="1">
                <a:latin typeface="方正姚体" panose="02010601030101010101" pitchFamily="2" charset="-122"/>
                <a:ea typeface="方正姚体" panose="02010601030101010101" pitchFamily="2" charset="-122"/>
              </a:rPr>
              <a:t>recordset</a:t>
            </a:r>
            <a:endParaRPr lang="en-US" altLang="zh-CN" b="1" dirty="0">
              <a:latin typeface="方正姚体" panose="02010601030101010101" pitchFamily="2" charset="-122"/>
              <a:ea typeface="方正姚体" panose="02010601030101010101" pitchFamily="2" charset="-122"/>
            </a:endParaRPr>
          </a:p>
          <a:p>
            <a:r>
              <a:rPr lang="en-US" altLang="zh-CN" b="1" dirty="0" err="1">
                <a:latin typeface="方正姚体" panose="02010601030101010101" pitchFamily="2" charset="-122"/>
                <a:ea typeface="方正姚体" panose="02010601030101010101" pitchFamily="2" charset="-122"/>
              </a:rPr>
              <a:t>const</a:t>
            </a:r>
            <a:r>
              <a:rPr lang="en-US" altLang="zh-CN" b="1" dirty="0">
                <a:latin typeface="方正姚体" panose="02010601030101010101" pitchFamily="2" charset="-122"/>
                <a:ea typeface="方正姚体" panose="02010601030101010101" pitchFamily="2" charset="-122"/>
              </a:rPr>
              <a:t> </a:t>
            </a:r>
            <a:r>
              <a:rPr lang="en-US" altLang="zh-CN" b="1" dirty="0" err="1">
                <a:latin typeface="方正姚体" panose="02010601030101010101" pitchFamily="2" charset="-122"/>
                <a:ea typeface="方正姚体" panose="02010601030101010101" pitchFamily="2" charset="-122"/>
              </a:rPr>
              <a:t>CString</a:t>
            </a:r>
            <a:r>
              <a:rPr lang="en-US" altLang="zh-CN" b="1" dirty="0">
                <a:latin typeface="方正姚体" panose="02010601030101010101" pitchFamily="2" charset="-122"/>
                <a:ea typeface="方正姚体" panose="02010601030101010101" pitchFamily="2" charset="-122"/>
              </a:rPr>
              <a:t>&amp; </a:t>
            </a:r>
            <a:r>
              <a:rPr lang="en-US" altLang="zh-CN" b="1" dirty="0" err="1">
                <a:latin typeface="方正姚体" panose="02010601030101010101" pitchFamily="2" charset="-122"/>
                <a:ea typeface="方正姚体" panose="02010601030101010101" pitchFamily="2" charset="-122"/>
              </a:rPr>
              <a:t>GetTableName</a:t>
            </a:r>
            <a:r>
              <a:rPr lang="en-US" altLang="zh-CN" b="1" dirty="0">
                <a:latin typeface="方正姚体" panose="02010601030101010101" pitchFamily="2" charset="-122"/>
                <a:ea typeface="方正姚体" panose="02010601030101010101" pitchFamily="2" charset="-122"/>
              </a:rPr>
              <a:t>() </a:t>
            </a:r>
            <a:r>
              <a:rPr lang="en-US" altLang="zh-CN" b="1" dirty="0" err="1">
                <a:latin typeface="方正姚体" panose="02010601030101010101" pitchFamily="2" charset="-122"/>
                <a:ea typeface="方正姚体" panose="02010601030101010101" pitchFamily="2" charset="-122"/>
              </a:rPr>
              <a:t>const</a:t>
            </a:r>
            <a:r>
              <a:rPr lang="en-US" altLang="zh-CN" b="1" dirty="0">
                <a:latin typeface="方正姚体" panose="02010601030101010101" pitchFamily="2" charset="-122"/>
                <a:ea typeface="方正姚体" panose="02010601030101010101" pitchFamily="2" charset="-122"/>
              </a:rPr>
              <a:t>;        // Table name</a:t>
            </a:r>
          </a:p>
          <a:p>
            <a:endParaRPr lang="zh-CN" altLang="en-US" b="1" dirty="0">
              <a:latin typeface="方正姚体" panose="02010601030101010101" pitchFamily="2" charset="-122"/>
              <a:ea typeface="方正姚体" panose="02010601030101010101" pitchFamily="2" charset="-122"/>
            </a:endParaRPr>
          </a:p>
          <a:p>
            <a:r>
              <a:rPr lang="en-US" altLang="zh-CN" b="1" dirty="0">
                <a:latin typeface="方正姚体" panose="02010601030101010101" pitchFamily="2" charset="-122"/>
                <a:ea typeface="方正姚体" panose="02010601030101010101" pitchFamily="2" charset="-122"/>
              </a:rPr>
              <a:t>BOOL </a:t>
            </a:r>
            <a:r>
              <a:rPr lang="en-US" altLang="zh-CN" b="1" dirty="0" err="1">
                <a:latin typeface="方正姚体" panose="02010601030101010101" pitchFamily="2" charset="-122"/>
                <a:ea typeface="方正姚体" panose="02010601030101010101" pitchFamily="2" charset="-122"/>
              </a:rPr>
              <a:t>IsOpen</a:t>
            </a:r>
            <a:r>
              <a:rPr lang="en-US" altLang="zh-CN" b="1" dirty="0">
                <a:latin typeface="方正姚体" panose="02010601030101010101" pitchFamily="2" charset="-122"/>
                <a:ea typeface="方正姚体" panose="02010601030101010101" pitchFamily="2" charset="-122"/>
              </a:rPr>
              <a:t>() </a:t>
            </a:r>
            <a:r>
              <a:rPr lang="en-US" altLang="zh-CN" b="1" dirty="0" err="1">
                <a:latin typeface="方正姚体" panose="02010601030101010101" pitchFamily="2" charset="-122"/>
                <a:ea typeface="方正姚体" panose="02010601030101010101" pitchFamily="2" charset="-122"/>
              </a:rPr>
              <a:t>const</a:t>
            </a:r>
            <a:r>
              <a:rPr lang="en-US" altLang="zh-CN" b="1" dirty="0">
                <a:latin typeface="方正姚体" panose="02010601030101010101" pitchFamily="2" charset="-122"/>
                <a:ea typeface="方正姚体" panose="02010601030101010101" pitchFamily="2" charset="-122"/>
              </a:rPr>
              <a:t>;        // </a:t>
            </a:r>
            <a:r>
              <a:rPr lang="en-US" altLang="zh-CN" b="1" dirty="0" err="1">
                <a:latin typeface="方正姚体" panose="02010601030101010101" pitchFamily="2" charset="-122"/>
                <a:ea typeface="方正姚体" panose="02010601030101010101" pitchFamily="2" charset="-122"/>
              </a:rPr>
              <a:t>Recordset</a:t>
            </a:r>
            <a:r>
              <a:rPr lang="en-US" altLang="zh-CN" b="1" dirty="0">
                <a:latin typeface="方正姚体" panose="02010601030101010101" pitchFamily="2" charset="-122"/>
                <a:ea typeface="方正姚体" panose="02010601030101010101" pitchFamily="2" charset="-122"/>
              </a:rPr>
              <a:t> successfully opened?</a:t>
            </a:r>
          </a:p>
          <a:p>
            <a:r>
              <a:rPr lang="en-US" altLang="zh-CN" b="1" dirty="0">
                <a:latin typeface="方正姚体" panose="02010601030101010101" pitchFamily="2" charset="-122"/>
                <a:ea typeface="方正姚体" panose="02010601030101010101" pitchFamily="2" charset="-122"/>
              </a:rPr>
              <a:t>BOOL </a:t>
            </a:r>
            <a:r>
              <a:rPr lang="en-US" altLang="zh-CN" b="1" dirty="0" err="1">
                <a:latin typeface="方正姚体" panose="02010601030101010101" pitchFamily="2" charset="-122"/>
                <a:ea typeface="方正姚体" panose="02010601030101010101" pitchFamily="2" charset="-122"/>
              </a:rPr>
              <a:t>IsBOF</a:t>
            </a:r>
            <a:r>
              <a:rPr lang="en-US" altLang="zh-CN" b="1" dirty="0">
                <a:latin typeface="方正姚体" panose="02010601030101010101" pitchFamily="2" charset="-122"/>
                <a:ea typeface="方正姚体" panose="02010601030101010101" pitchFamily="2" charset="-122"/>
              </a:rPr>
              <a:t>() </a:t>
            </a:r>
            <a:r>
              <a:rPr lang="en-US" altLang="zh-CN" b="1" dirty="0" err="1">
                <a:latin typeface="方正姚体" panose="02010601030101010101" pitchFamily="2" charset="-122"/>
                <a:ea typeface="方正姚体" panose="02010601030101010101" pitchFamily="2" charset="-122"/>
              </a:rPr>
              <a:t>const</a:t>
            </a:r>
            <a:r>
              <a:rPr lang="en-US" altLang="zh-CN" b="1" dirty="0">
                <a:latin typeface="方正姚体" panose="02010601030101010101" pitchFamily="2" charset="-122"/>
                <a:ea typeface="方正姚体" panose="02010601030101010101" pitchFamily="2" charset="-122"/>
              </a:rPr>
              <a:t>;     // Beginning Of File</a:t>
            </a:r>
          </a:p>
          <a:p>
            <a:r>
              <a:rPr lang="en-US" altLang="zh-CN" b="1" dirty="0">
                <a:latin typeface="方正姚体" panose="02010601030101010101" pitchFamily="2" charset="-122"/>
                <a:ea typeface="方正姚体" panose="02010601030101010101" pitchFamily="2" charset="-122"/>
              </a:rPr>
              <a:t>BOOL </a:t>
            </a:r>
            <a:r>
              <a:rPr lang="en-US" altLang="zh-CN" b="1" dirty="0" err="1">
                <a:latin typeface="方正姚体" panose="02010601030101010101" pitchFamily="2" charset="-122"/>
                <a:ea typeface="方正姚体" panose="02010601030101010101" pitchFamily="2" charset="-122"/>
              </a:rPr>
              <a:t>IsEOF</a:t>
            </a:r>
            <a:r>
              <a:rPr lang="en-US" altLang="zh-CN" b="1" dirty="0">
                <a:latin typeface="方正姚体" panose="02010601030101010101" pitchFamily="2" charset="-122"/>
                <a:ea typeface="方正姚体" panose="02010601030101010101" pitchFamily="2" charset="-122"/>
              </a:rPr>
              <a:t>() </a:t>
            </a:r>
            <a:r>
              <a:rPr lang="en-US" altLang="zh-CN" b="1" dirty="0" err="1">
                <a:latin typeface="方正姚体" panose="02010601030101010101" pitchFamily="2" charset="-122"/>
                <a:ea typeface="方正姚体" panose="02010601030101010101" pitchFamily="2" charset="-122"/>
              </a:rPr>
              <a:t>const</a:t>
            </a:r>
            <a:r>
              <a:rPr lang="en-US" altLang="zh-CN" b="1" dirty="0">
                <a:latin typeface="方正姚体" panose="02010601030101010101" pitchFamily="2" charset="-122"/>
                <a:ea typeface="方正姚体" panose="02010601030101010101" pitchFamily="2" charset="-122"/>
              </a:rPr>
              <a:t>;     // End Of File</a:t>
            </a:r>
          </a:p>
          <a:p>
            <a:r>
              <a:rPr lang="en-US" altLang="zh-CN" b="1" dirty="0">
                <a:latin typeface="方正姚体" panose="02010601030101010101" pitchFamily="2" charset="-122"/>
                <a:ea typeface="方正姚体" panose="02010601030101010101" pitchFamily="2" charset="-122"/>
              </a:rPr>
              <a:t>BOOL </a:t>
            </a:r>
            <a:r>
              <a:rPr lang="en-US" altLang="zh-CN" b="1" dirty="0" err="1">
                <a:latin typeface="方正姚体" panose="02010601030101010101" pitchFamily="2" charset="-122"/>
                <a:ea typeface="方正姚体" panose="02010601030101010101" pitchFamily="2" charset="-122"/>
              </a:rPr>
              <a:t>IsDeleted</a:t>
            </a:r>
            <a:r>
              <a:rPr lang="en-US" altLang="zh-CN" b="1" dirty="0">
                <a:latin typeface="方正姚体" panose="02010601030101010101" pitchFamily="2" charset="-122"/>
                <a:ea typeface="方正姚体" panose="02010601030101010101" pitchFamily="2" charset="-122"/>
              </a:rPr>
              <a:t>() </a:t>
            </a:r>
            <a:r>
              <a:rPr lang="en-US" altLang="zh-CN" b="1" dirty="0" err="1">
                <a:latin typeface="方正姚体" panose="02010601030101010101" pitchFamily="2" charset="-122"/>
                <a:ea typeface="方正姚体" panose="02010601030101010101" pitchFamily="2" charset="-122"/>
              </a:rPr>
              <a:t>const</a:t>
            </a:r>
            <a:r>
              <a:rPr lang="en-US" altLang="zh-CN" b="1" dirty="0">
                <a:latin typeface="方正姚体" panose="02010601030101010101" pitchFamily="2" charset="-122"/>
                <a:ea typeface="方正姚体" panose="02010601030101010101" pitchFamily="2" charset="-122"/>
              </a:rPr>
              <a:t>;     // On a deleted record</a:t>
            </a:r>
          </a:p>
          <a:p>
            <a:endParaRPr lang="zh-CN" altLang="en-US" b="1" dirty="0">
              <a:latin typeface="方正姚体" panose="02010601030101010101" pitchFamily="2" charset="-122"/>
              <a:ea typeface="方正姚体" panose="02010601030101010101" pitchFamily="2" charset="-122"/>
            </a:endParaRPr>
          </a:p>
          <a:p>
            <a:r>
              <a:rPr lang="en-US" altLang="zh-CN" b="1" dirty="0">
                <a:latin typeface="方正姚体" panose="02010601030101010101" pitchFamily="2" charset="-122"/>
                <a:ea typeface="方正姚体" panose="02010601030101010101" pitchFamily="2" charset="-122"/>
              </a:rPr>
              <a:t>BOOL </a:t>
            </a:r>
            <a:r>
              <a:rPr lang="en-US" altLang="zh-CN" b="1" dirty="0" err="1">
                <a:latin typeface="方正姚体" panose="02010601030101010101" pitchFamily="2" charset="-122"/>
                <a:ea typeface="方正姚体" panose="02010601030101010101" pitchFamily="2" charset="-122"/>
              </a:rPr>
              <a:t>IsFieldDirty</a:t>
            </a:r>
            <a:r>
              <a:rPr lang="en-US" altLang="zh-CN" b="1" dirty="0">
                <a:latin typeface="方正姚体" panose="02010601030101010101" pitchFamily="2" charset="-122"/>
                <a:ea typeface="方正姚体" panose="02010601030101010101" pitchFamily="2" charset="-122"/>
              </a:rPr>
              <a:t>(void *</a:t>
            </a:r>
            <a:r>
              <a:rPr lang="en-US" altLang="zh-CN" b="1" dirty="0" err="1">
                <a:latin typeface="方正姚体" panose="02010601030101010101" pitchFamily="2" charset="-122"/>
                <a:ea typeface="方正姚体" panose="02010601030101010101" pitchFamily="2" charset="-122"/>
              </a:rPr>
              <a:t>pv</a:t>
            </a:r>
            <a:r>
              <a:rPr lang="en-US" altLang="zh-CN" b="1" dirty="0">
                <a:latin typeface="方正姚体" panose="02010601030101010101" pitchFamily="2" charset="-122"/>
                <a:ea typeface="方正姚体" panose="02010601030101010101" pitchFamily="2" charset="-122"/>
              </a:rPr>
              <a:t>);    // has field been updated?</a:t>
            </a:r>
          </a:p>
          <a:p>
            <a:r>
              <a:rPr lang="en-US" altLang="zh-CN" b="1" dirty="0">
                <a:latin typeface="方正姚体" panose="02010601030101010101" pitchFamily="2" charset="-122"/>
                <a:ea typeface="方正姚体" panose="02010601030101010101" pitchFamily="2" charset="-122"/>
              </a:rPr>
              <a:t>BOOL </a:t>
            </a:r>
            <a:r>
              <a:rPr lang="en-US" altLang="zh-CN" b="1" dirty="0" err="1">
                <a:latin typeface="方正姚体" panose="02010601030101010101" pitchFamily="2" charset="-122"/>
                <a:ea typeface="方正姚体" panose="02010601030101010101" pitchFamily="2" charset="-122"/>
              </a:rPr>
              <a:t>IsFieldNull</a:t>
            </a:r>
            <a:r>
              <a:rPr lang="en-US" altLang="zh-CN" b="1" dirty="0">
                <a:latin typeface="方正姚体" panose="02010601030101010101" pitchFamily="2" charset="-122"/>
                <a:ea typeface="方正姚体" panose="02010601030101010101" pitchFamily="2" charset="-122"/>
              </a:rPr>
              <a:t>(void *</a:t>
            </a:r>
            <a:r>
              <a:rPr lang="en-US" altLang="zh-CN" b="1" dirty="0" err="1">
                <a:latin typeface="方正姚体" panose="02010601030101010101" pitchFamily="2" charset="-122"/>
                <a:ea typeface="方正姚体" panose="02010601030101010101" pitchFamily="2" charset="-122"/>
              </a:rPr>
              <a:t>pv</a:t>
            </a:r>
            <a:r>
              <a:rPr lang="en-US" altLang="zh-CN" b="1" dirty="0">
                <a:latin typeface="方正姚体" panose="02010601030101010101" pitchFamily="2" charset="-122"/>
                <a:ea typeface="方正姚体" panose="02010601030101010101" pitchFamily="2" charset="-122"/>
              </a:rPr>
              <a:t>); // is field NULL valued?</a:t>
            </a:r>
          </a:p>
          <a:p>
            <a:r>
              <a:rPr lang="en-US" altLang="zh-CN" b="1" dirty="0">
                <a:latin typeface="方正姚体" panose="02010601030101010101" pitchFamily="2" charset="-122"/>
                <a:ea typeface="方正姚体" panose="02010601030101010101" pitchFamily="2" charset="-122"/>
              </a:rPr>
              <a:t>BOOL </a:t>
            </a:r>
            <a:r>
              <a:rPr lang="en-US" altLang="zh-CN" b="1" dirty="0" err="1">
                <a:latin typeface="方正姚体" panose="02010601030101010101" pitchFamily="2" charset="-122"/>
                <a:ea typeface="方正姚体" panose="02010601030101010101" pitchFamily="2" charset="-122"/>
              </a:rPr>
              <a:t>IsFieldNullable</a:t>
            </a:r>
            <a:r>
              <a:rPr lang="en-US" altLang="zh-CN" b="1" dirty="0">
                <a:latin typeface="方正姚体" panose="02010601030101010101" pitchFamily="2" charset="-122"/>
                <a:ea typeface="方正姚体" panose="02010601030101010101" pitchFamily="2" charset="-122"/>
              </a:rPr>
              <a:t>(void *</a:t>
            </a:r>
            <a:r>
              <a:rPr lang="en-US" altLang="zh-CN" b="1" dirty="0" err="1">
                <a:latin typeface="方正姚体" panose="02010601030101010101" pitchFamily="2" charset="-122"/>
                <a:ea typeface="方正姚体" panose="02010601030101010101" pitchFamily="2" charset="-122"/>
              </a:rPr>
              <a:t>pv</a:t>
            </a:r>
            <a:r>
              <a:rPr lang="en-US" altLang="zh-CN" b="1" dirty="0">
                <a:latin typeface="方正姚体" panose="02010601030101010101" pitchFamily="2" charset="-122"/>
                <a:ea typeface="方正姚体" panose="02010601030101010101" pitchFamily="2" charset="-122"/>
              </a:rPr>
              <a:t>); // can field be set to a NULL value</a:t>
            </a:r>
            <a:endParaRPr lang="zh-CN" altLang="en-US" b="1" dirty="0">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4771214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4"/>
          <p:cNvSpPr txBox="1">
            <a:spLocks noChangeArrowheads="1"/>
          </p:cNvSpPr>
          <p:nvPr/>
        </p:nvSpPr>
        <p:spPr bwMode="auto">
          <a:xfrm>
            <a:off x="533400" y="303213"/>
            <a:ext cx="2994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66FFFF"/>
                </a:solidFill>
                <a:latin typeface="Arial Narrow" panose="020B0606020202030204" pitchFamily="34" charset="0"/>
              </a:rPr>
              <a:t>3 CDatabase</a:t>
            </a:r>
            <a:r>
              <a:rPr lang="zh-CN" altLang="en-US" sz="3600" b="1">
                <a:solidFill>
                  <a:srgbClr val="66FFFF"/>
                </a:solidFill>
                <a:latin typeface="Arial Narrow" panose="020B0606020202030204" pitchFamily="34" charset="0"/>
              </a:rPr>
              <a:t>类 </a:t>
            </a:r>
          </a:p>
        </p:txBody>
      </p:sp>
      <p:sp>
        <p:nvSpPr>
          <p:cNvPr id="34821" name="Text Box 5"/>
          <p:cNvSpPr txBox="1">
            <a:spLocks noChangeArrowheads="1"/>
          </p:cNvSpPr>
          <p:nvPr/>
        </p:nvSpPr>
        <p:spPr bwMode="auto">
          <a:xfrm>
            <a:off x="251520" y="944563"/>
            <a:ext cx="8820472"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latin typeface="Arial Narrow" panose="020B0606020202030204" pitchFamily="34" charset="0"/>
                <a:cs typeface="Times New Roman" panose="02020603050405020304" pitchFamily="18" charset="0"/>
              </a:rPr>
              <a:t>    </a:t>
            </a:r>
            <a:r>
              <a:rPr lang="en-US" altLang="zh-CN" sz="2800" b="1" dirty="0" err="1">
                <a:latin typeface="Arial Narrow" panose="020B0606020202030204" pitchFamily="34" charset="0"/>
                <a:cs typeface="Times New Roman" panose="02020603050405020304" pitchFamily="18" charset="0"/>
              </a:rPr>
              <a:t>CDatabase</a:t>
            </a:r>
            <a:r>
              <a:rPr lang="zh-CN" altLang="en-US" sz="2800" b="1" dirty="0">
                <a:latin typeface="Arial Narrow" panose="020B0606020202030204" pitchFamily="34" charset="0"/>
              </a:rPr>
              <a:t>在</a:t>
            </a:r>
            <a:r>
              <a:rPr lang="en-US" altLang="zh-CN" sz="2800" b="1" dirty="0" err="1">
                <a:latin typeface="Arial Narrow" panose="020B0606020202030204" pitchFamily="34" charset="0"/>
                <a:cs typeface="Times New Roman" panose="02020603050405020304" pitchFamily="18" charset="0"/>
              </a:rPr>
              <a:t>afxdb.h</a:t>
            </a:r>
            <a:r>
              <a:rPr lang="zh-CN" altLang="en-US" sz="2800" b="1" dirty="0">
                <a:latin typeface="Arial Narrow" panose="020B0606020202030204" pitchFamily="34" charset="0"/>
              </a:rPr>
              <a:t>中定义。其对象是用来连接一个数据源的。</a:t>
            </a:r>
          </a:p>
          <a:p>
            <a:r>
              <a:rPr lang="zh-CN" altLang="en-US" sz="2800" b="1" dirty="0">
                <a:latin typeface="Arial Narrow" panose="020B0606020202030204" pitchFamily="34" charset="0"/>
              </a:rPr>
              <a:t>   </a:t>
            </a:r>
            <a:r>
              <a:rPr lang="zh-CN" altLang="en-US" sz="2800" b="1" dirty="0" smtClean="0">
                <a:latin typeface="Arial Narrow" panose="020B0606020202030204" pitchFamily="34" charset="0"/>
              </a:rPr>
              <a:t>    为了</a:t>
            </a:r>
            <a:r>
              <a:rPr lang="zh-CN" altLang="en-US" sz="2800" b="1" dirty="0">
                <a:latin typeface="Arial Narrow" panose="020B0606020202030204" pitchFamily="34" charset="0"/>
              </a:rPr>
              <a:t>使用</a:t>
            </a:r>
            <a:r>
              <a:rPr lang="en-US" altLang="zh-CN" sz="2800" b="1" dirty="0" err="1">
                <a:latin typeface="Arial Narrow" panose="020B0606020202030204" pitchFamily="34" charset="0"/>
                <a:cs typeface="Times New Roman" panose="02020603050405020304" pitchFamily="18" charset="0"/>
              </a:rPr>
              <a:t>CDatabase</a:t>
            </a:r>
            <a:r>
              <a:rPr lang="zh-CN" altLang="en-US" sz="2800" b="1" dirty="0">
                <a:latin typeface="Arial Narrow" panose="020B0606020202030204" pitchFamily="34" charset="0"/>
              </a:rPr>
              <a:t>对象，需调用构造函数，并调用</a:t>
            </a:r>
            <a:r>
              <a:rPr lang="en-US" altLang="zh-CN" sz="2800" b="1" dirty="0" err="1">
                <a:latin typeface="Arial Narrow" panose="020B0606020202030204" pitchFamily="34" charset="0"/>
                <a:cs typeface="Times New Roman" panose="02020603050405020304" pitchFamily="18" charset="0"/>
              </a:rPr>
              <a:t>OpenEx</a:t>
            </a:r>
            <a:r>
              <a:rPr lang="zh-CN" altLang="en-US" sz="2800" b="1" dirty="0">
                <a:latin typeface="Arial Narrow" panose="020B0606020202030204" pitchFamily="34" charset="0"/>
              </a:rPr>
              <a:t>或是</a:t>
            </a:r>
            <a:r>
              <a:rPr lang="en-US" altLang="zh-CN" sz="2800" b="1" dirty="0">
                <a:latin typeface="Arial Narrow" panose="020B0606020202030204" pitchFamily="34" charset="0"/>
                <a:cs typeface="Times New Roman" panose="02020603050405020304" pitchFamily="18" charset="0"/>
              </a:rPr>
              <a:t>Open</a:t>
            </a:r>
            <a:r>
              <a:rPr lang="zh-CN" altLang="en-US" sz="2800" b="1" dirty="0">
                <a:latin typeface="Arial Narrow" panose="020B0606020202030204" pitchFamily="34" charset="0"/>
              </a:rPr>
              <a:t>函数，这将会打开一个连接。</a:t>
            </a:r>
          </a:p>
          <a:p>
            <a:r>
              <a:rPr lang="zh-CN" altLang="en-US" sz="2800" b="1" dirty="0">
                <a:latin typeface="Arial Narrow" panose="020B0606020202030204" pitchFamily="34" charset="0"/>
              </a:rPr>
              <a:t>  </a:t>
            </a:r>
            <a:r>
              <a:rPr lang="zh-CN" altLang="en-US" sz="2800" b="1" dirty="0" smtClean="0">
                <a:latin typeface="Arial Narrow" panose="020B0606020202030204" pitchFamily="34" charset="0"/>
              </a:rPr>
              <a:t>    当</a:t>
            </a:r>
            <a:r>
              <a:rPr lang="zh-CN" altLang="en-US" sz="2800" b="1" dirty="0">
                <a:latin typeface="Arial Narrow" panose="020B0606020202030204" pitchFamily="34" charset="0"/>
              </a:rPr>
              <a:t>构造一个</a:t>
            </a:r>
            <a:r>
              <a:rPr lang="en-US" altLang="zh-CN" sz="2800" b="1" dirty="0" err="1">
                <a:latin typeface="Arial Narrow" panose="020B0606020202030204" pitchFamily="34" charset="0"/>
                <a:cs typeface="Times New Roman" panose="02020603050405020304" pitchFamily="18" charset="0"/>
              </a:rPr>
              <a:t>CDatabase</a:t>
            </a:r>
            <a:r>
              <a:rPr lang="zh-CN" altLang="en-US" sz="2800" b="1" dirty="0">
                <a:latin typeface="Arial Narrow" panose="020B0606020202030204" pitchFamily="34" charset="0"/>
              </a:rPr>
              <a:t>类完成后，可以向</a:t>
            </a:r>
            <a:r>
              <a:rPr lang="en-US" altLang="zh-CN" sz="2800" b="1" dirty="0" err="1">
                <a:latin typeface="Arial Narrow" panose="020B0606020202030204" pitchFamily="34" charset="0"/>
                <a:cs typeface="Times New Roman" panose="02020603050405020304" pitchFamily="18" charset="0"/>
              </a:rPr>
              <a:t>CRecordset</a:t>
            </a:r>
            <a:r>
              <a:rPr lang="zh-CN" altLang="en-US" sz="2800" b="1" dirty="0">
                <a:latin typeface="Arial Narrow" panose="020B0606020202030204" pitchFamily="34" charset="0"/>
              </a:rPr>
              <a:t>类的对象传递这个</a:t>
            </a:r>
            <a:r>
              <a:rPr lang="en-US" altLang="zh-CN" sz="2800" b="1" dirty="0" err="1">
                <a:latin typeface="Arial Narrow" panose="020B0606020202030204" pitchFamily="34" charset="0"/>
                <a:cs typeface="Times New Roman" panose="02020603050405020304" pitchFamily="18" charset="0"/>
              </a:rPr>
              <a:t>CDatabase</a:t>
            </a:r>
            <a:r>
              <a:rPr lang="zh-CN" altLang="en-US" sz="2800" b="1" dirty="0">
                <a:latin typeface="Arial Narrow" panose="020B0606020202030204" pitchFamily="34" charset="0"/>
              </a:rPr>
              <a:t>类的指针。连接数据源结束时，必须用</a:t>
            </a:r>
            <a:r>
              <a:rPr lang="en-US" altLang="zh-CN" sz="2800" b="1" dirty="0">
                <a:latin typeface="Arial Narrow" panose="020B0606020202030204" pitchFamily="34" charset="0"/>
                <a:cs typeface="Times New Roman" panose="02020603050405020304" pitchFamily="18" charset="0"/>
              </a:rPr>
              <a:t>Close</a:t>
            </a:r>
            <a:r>
              <a:rPr lang="zh-CN" altLang="en-US" sz="2800" b="1" dirty="0">
                <a:latin typeface="Arial Narrow" panose="020B0606020202030204" pitchFamily="34" charset="0"/>
              </a:rPr>
              <a:t>函数关闭这个对象。</a:t>
            </a:r>
            <a:endParaRPr lang="zh-CN" altLang="en-US" sz="2800" b="1" dirty="0">
              <a:latin typeface="Arial Narrow" panose="020B0606020202030204" pitchFamily="34" charset="0"/>
              <a:cs typeface="Times New Roman" panose="02020603050405020304" pitchFamily="18" charset="0"/>
            </a:endParaRPr>
          </a:p>
        </p:txBody>
      </p:sp>
      <p:sp>
        <p:nvSpPr>
          <p:cNvPr id="2" name="矩形 1"/>
          <p:cNvSpPr/>
          <p:nvPr/>
        </p:nvSpPr>
        <p:spPr>
          <a:xfrm>
            <a:off x="179512" y="6002124"/>
            <a:ext cx="8856984" cy="523220"/>
          </a:xfrm>
          <a:prstGeom prst="rect">
            <a:avLst/>
          </a:prstGeom>
        </p:spPr>
        <p:txBody>
          <a:bodyPr wrap="square">
            <a:spAutoFit/>
          </a:bodyPr>
          <a:lstStyle/>
          <a:p>
            <a:r>
              <a:rPr lang="zh-CN" altLang="en-US" sz="2800" b="1" dirty="0">
                <a:solidFill>
                  <a:srgbClr val="00FF00"/>
                </a:solidFill>
              </a:rPr>
              <a:t>http://msdn.microsoft.com/en-us/library/2dhc1abk.aspx</a:t>
            </a:r>
          </a:p>
        </p:txBody>
      </p:sp>
      <p:sp>
        <p:nvSpPr>
          <p:cNvPr id="7" name="矩形 6"/>
          <p:cNvSpPr/>
          <p:nvPr/>
        </p:nvSpPr>
        <p:spPr>
          <a:xfrm>
            <a:off x="251520" y="4365104"/>
            <a:ext cx="8496944" cy="954107"/>
          </a:xfrm>
          <a:prstGeom prst="rect">
            <a:avLst/>
          </a:prstGeom>
        </p:spPr>
        <p:txBody>
          <a:bodyPr wrap="square">
            <a:spAutoFit/>
          </a:bodyPr>
          <a:lstStyle/>
          <a:p>
            <a:r>
              <a:rPr lang="en-US" altLang="zh-CN" sz="2800" b="1" kern="100" dirty="0" smtClean="0">
                <a:solidFill>
                  <a:srgbClr val="66FFFF"/>
                </a:solidFill>
              </a:rPr>
              <a:t>        </a:t>
            </a:r>
            <a:r>
              <a:rPr lang="en-US" altLang="zh-CN" sz="2800" b="1" kern="100" dirty="0" err="1" smtClean="0">
                <a:solidFill>
                  <a:srgbClr val="66FFFF"/>
                </a:solidFill>
              </a:rPr>
              <a:t>CDatabase</a:t>
            </a:r>
            <a:r>
              <a:rPr lang="zh-CN" altLang="zh-CN" sz="2800" b="1" kern="100" dirty="0" smtClean="0">
                <a:solidFill>
                  <a:srgbClr val="66FFFF"/>
                </a:solidFill>
                <a:cs typeface="Times New Roman" panose="02020603050405020304" pitchFamily="18" charset="0"/>
              </a:rPr>
              <a:t>类的成员变量主要有</a:t>
            </a:r>
            <a:r>
              <a:rPr lang="en-US" altLang="zh-CN" sz="2800" b="1" kern="100" dirty="0" err="1" smtClean="0">
                <a:solidFill>
                  <a:srgbClr val="66FFFF"/>
                </a:solidFill>
              </a:rPr>
              <a:t>m_hdbc</a:t>
            </a:r>
            <a:r>
              <a:rPr lang="zh-CN" altLang="zh-CN" sz="2800" b="1" kern="100" dirty="0" smtClean="0">
                <a:solidFill>
                  <a:srgbClr val="66FFFF"/>
                </a:solidFill>
                <a:cs typeface="Times New Roman" panose="02020603050405020304" pitchFamily="18" charset="0"/>
              </a:rPr>
              <a:t>，它保留了一个指向一个</a:t>
            </a:r>
            <a:r>
              <a:rPr lang="en-US" altLang="zh-CN" sz="2800" b="1" kern="100" dirty="0" smtClean="0">
                <a:solidFill>
                  <a:srgbClr val="66FFFF"/>
                </a:solidFill>
              </a:rPr>
              <a:t>ODBC</a:t>
            </a:r>
            <a:r>
              <a:rPr lang="zh-CN" altLang="zh-CN" sz="2800" b="1" kern="100" dirty="0" smtClean="0">
                <a:solidFill>
                  <a:srgbClr val="66FFFF"/>
                </a:solidFill>
                <a:cs typeface="Times New Roman" panose="02020603050405020304" pitchFamily="18" charset="0"/>
              </a:rPr>
              <a:t>的数据源连接的句柄</a:t>
            </a:r>
            <a:endParaRPr lang="zh-CN" altLang="en-US" sz="2800" b="1" dirty="0">
              <a:solidFill>
                <a:srgbClr val="66FFFF"/>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4220582144"/>
              </p:ext>
            </p:extLst>
          </p:nvPr>
        </p:nvGraphicFramePr>
        <p:xfrm>
          <a:off x="72008" y="85680"/>
          <a:ext cx="8964488" cy="6583680"/>
        </p:xfrm>
        <a:graphic>
          <a:graphicData uri="http://schemas.openxmlformats.org/drawingml/2006/table">
            <a:tbl>
              <a:tblPr>
                <a:tableStyleId>{5C22544A-7EE6-4342-B048-85BDC9FD1C3A}</a:tableStyleId>
              </a:tblPr>
              <a:tblGrid>
                <a:gridCol w="2123728">
                  <a:extLst>
                    <a:ext uri="{9D8B030D-6E8A-4147-A177-3AD203B41FA5}">
                      <a16:colId xmlns:a16="http://schemas.microsoft.com/office/drawing/2014/main" val="20000"/>
                    </a:ext>
                  </a:extLst>
                </a:gridCol>
                <a:gridCol w="6840760">
                  <a:extLst>
                    <a:ext uri="{9D8B030D-6E8A-4147-A177-3AD203B41FA5}">
                      <a16:colId xmlns:a16="http://schemas.microsoft.com/office/drawing/2014/main" val="20001"/>
                    </a:ext>
                  </a:extLst>
                </a:gridCol>
              </a:tblGrid>
              <a:tr h="0">
                <a:tc>
                  <a:txBody>
                    <a:bodyPr/>
                    <a:lstStyle/>
                    <a:p>
                      <a:pPr algn="ctr">
                        <a:spcAft>
                          <a:spcPts val="0"/>
                        </a:spcAft>
                      </a:pPr>
                      <a:r>
                        <a:rPr lang="zh-CN" sz="2400" b="1" kern="100">
                          <a:solidFill>
                            <a:srgbClr val="002060"/>
                          </a:solidFill>
                          <a:effectLst/>
                        </a:rPr>
                        <a:t>成员函数</a:t>
                      </a:r>
                      <a:endParaRPr lang="zh-CN" sz="2400" b="1" kern="100">
                        <a:solidFill>
                          <a:srgbClr val="00206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400" b="1" kern="100">
                          <a:solidFill>
                            <a:srgbClr val="002060"/>
                          </a:solidFill>
                          <a:effectLst/>
                        </a:rPr>
                        <a:t>含义</a:t>
                      </a:r>
                      <a:endParaRPr lang="zh-CN" sz="2400" b="1" kern="100">
                        <a:solidFill>
                          <a:srgbClr val="00206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en-US" sz="2400" b="1" kern="100" dirty="0">
                          <a:solidFill>
                            <a:srgbClr val="002060"/>
                          </a:solidFill>
                          <a:effectLst/>
                        </a:rPr>
                        <a:t>Open</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b="1" kern="100" dirty="0">
                          <a:solidFill>
                            <a:srgbClr val="002060"/>
                          </a:solidFill>
                          <a:effectLst/>
                        </a:rPr>
                        <a:t>打开一个数据源，成功返回非零值，否则返回零值，一般都是与</a:t>
                      </a:r>
                      <a:r>
                        <a:rPr lang="en-US" sz="2400" b="1" kern="100" dirty="0">
                          <a:solidFill>
                            <a:srgbClr val="002060"/>
                          </a:solidFill>
                          <a:effectLst/>
                        </a:rPr>
                        <a:t>throw</a:t>
                      </a:r>
                      <a:r>
                        <a:rPr lang="zh-CN" sz="2400" b="1" kern="100" dirty="0">
                          <a:solidFill>
                            <a:srgbClr val="002060"/>
                          </a:solidFill>
                          <a:effectLst/>
                        </a:rPr>
                        <a:t>函数合用</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en-US" sz="2400" b="1" kern="100" dirty="0">
                          <a:solidFill>
                            <a:srgbClr val="002060"/>
                          </a:solidFill>
                          <a:effectLst/>
                        </a:rPr>
                        <a:t>Close</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b="1" kern="100" dirty="0">
                          <a:solidFill>
                            <a:srgbClr val="002060"/>
                          </a:solidFill>
                          <a:effectLst/>
                        </a:rPr>
                        <a:t>关闭一个</a:t>
                      </a:r>
                      <a:r>
                        <a:rPr lang="en-US" sz="2400" b="1" kern="100" dirty="0" err="1">
                          <a:solidFill>
                            <a:srgbClr val="002060"/>
                          </a:solidFill>
                          <a:effectLst/>
                        </a:rPr>
                        <a:t>CDatabase</a:t>
                      </a:r>
                      <a:r>
                        <a:rPr lang="zh-CN" sz="2400" b="1" kern="100" dirty="0">
                          <a:solidFill>
                            <a:srgbClr val="002060"/>
                          </a:solidFill>
                          <a:effectLst/>
                        </a:rPr>
                        <a:t>关联的数据源</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en-US" sz="2400" b="1" kern="100" dirty="0" err="1">
                          <a:solidFill>
                            <a:srgbClr val="002060"/>
                          </a:solidFill>
                          <a:effectLst/>
                        </a:rPr>
                        <a:t>ExecuteSQL</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b="1" kern="100" dirty="0">
                          <a:solidFill>
                            <a:srgbClr val="002060"/>
                          </a:solidFill>
                          <a:effectLst/>
                        </a:rPr>
                        <a:t>用这个函数直接执行语句</a:t>
                      </a:r>
                      <a:r>
                        <a:rPr lang="en-US" sz="2400" b="1" kern="100" dirty="0">
                          <a:solidFill>
                            <a:srgbClr val="002060"/>
                          </a:solidFill>
                          <a:effectLst/>
                        </a:rPr>
                        <a:t>SQL</a:t>
                      </a:r>
                      <a:r>
                        <a:rPr lang="zh-CN" sz="2400" b="1" kern="100" dirty="0">
                          <a:solidFill>
                            <a:srgbClr val="002060"/>
                          </a:solidFill>
                          <a:effectLst/>
                        </a:rPr>
                        <a:t>语句，其参数是指向</a:t>
                      </a:r>
                      <a:r>
                        <a:rPr lang="en-US" sz="2400" b="1" kern="100" dirty="0">
                          <a:solidFill>
                            <a:srgbClr val="002060"/>
                          </a:solidFill>
                          <a:effectLst/>
                        </a:rPr>
                        <a:t>SQL</a:t>
                      </a:r>
                      <a:r>
                        <a:rPr lang="zh-CN" sz="2400" b="1" kern="100" dirty="0">
                          <a:solidFill>
                            <a:srgbClr val="002060"/>
                          </a:solidFill>
                          <a:effectLst/>
                        </a:rPr>
                        <a:t>语句的字符指针</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0">
                <a:tc>
                  <a:txBody>
                    <a:bodyPr/>
                    <a:lstStyle/>
                    <a:p>
                      <a:pPr algn="just">
                        <a:spcAft>
                          <a:spcPts val="0"/>
                        </a:spcAft>
                      </a:pPr>
                      <a:r>
                        <a:rPr lang="en-US" sz="2400" b="1" kern="100" dirty="0" err="1">
                          <a:solidFill>
                            <a:srgbClr val="002060"/>
                          </a:solidFill>
                          <a:effectLst/>
                        </a:rPr>
                        <a:t>CanTransact</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b="1" kern="100" dirty="0">
                          <a:solidFill>
                            <a:srgbClr val="002060"/>
                          </a:solidFill>
                          <a:effectLst/>
                        </a:rPr>
                        <a:t>用来判断数据源是否支持事务处理</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0">
                <a:tc>
                  <a:txBody>
                    <a:bodyPr/>
                    <a:lstStyle/>
                    <a:p>
                      <a:pPr algn="just">
                        <a:spcAft>
                          <a:spcPts val="0"/>
                        </a:spcAft>
                      </a:pPr>
                      <a:r>
                        <a:rPr lang="en-US" sz="2400" b="1" kern="100" dirty="0" err="1">
                          <a:solidFill>
                            <a:srgbClr val="002060"/>
                          </a:solidFill>
                          <a:effectLst/>
                        </a:rPr>
                        <a:t>SetLoginTimeout</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b="1" kern="100" dirty="0">
                          <a:solidFill>
                            <a:srgbClr val="002060"/>
                          </a:solidFill>
                          <a:effectLst/>
                        </a:rPr>
                        <a:t>用来设置连接时间，以秒为单位，要是超时，则连接失败</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0">
                <a:tc>
                  <a:txBody>
                    <a:bodyPr/>
                    <a:lstStyle/>
                    <a:p>
                      <a:pPr algn="just">
                        <a:spcAft>
                          <a:spcPts val="0"/>
                        </a:spcAft>
                      </a:pPr>
                      <a:r>
                        <a:rPr lang="en-US" sz="2400" b="1" kern="100" dirty="0" err="1">
                          <a:solidFill>
                            <a:srgbClr val="002060"/>
                          </a:solidFill>
                          <a:effectLst/>
                        </a:rPr>
                        <a:t>GetConnect</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b="1" kern="100" dirty="0">
                          <a:solidFill>
                            <a:srgbClr val="002060"/>
                          </a:solidFill>
                          <a:effectLst/>
                        </a:rPr>
                        <a:t>返回当前的对象所连接的数据源的</a:t>
                      </a:r>
                      <a:r>
                        <a:rPr lang="en-US" sz="2400" b="1" kern="100" dirty="0">
                          <a:solidFill>
                            <a:srgbClr val="002060"/>
                          </a:solidFill>
                          <a:effectLst/>
                        </a:rPr>
                        <a:t>ODBC</a:t>
                      </a:r>
                      <a:r>
                        <a:rPr lang="zh-CN" sz="2400" b="1" kern="100" dirty="0">
                          <a:solidFill>
                            <a:srgbClr val="002060"/>
                          </a:solidFill>
                          <a:effectLst/>
                        </a:rPr>
                        <a:t>连接名字</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r h="0">
                <a:tc>
                  <a:txBody>
                    <a:bodyPr/>
                    <a:lstStyle/>
                    <a:p>
                      <a:pPr algn="just">
                        <a:spcAft>
                          <a:spcPts val="0"/>
                        </a:spcAft>
                      </a:pPr>
                      <a:r>
                        <a:rPr lang="en-US" sz="2400" b="1" kern="100" dirty="0">
                          <a:solidFill>
                            <a:srgbClr val="002060"/>
                          </a:solidFill>
                          <a:effectLst/>
                        </a:rPr>
                        <a:t>Rollback</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b="1" kern="100" dirty="0">
                          <a:solidFill>
                            <a:srgbClr val="002060"/>
                          </a:solidFill>
                          <a:effectLst/>
                        </a:rPr>
                        <a:t>事务回滚</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7"/>
                  </a:ext>
                </a:extLst>
              </a:tr>
              <a:tr h="0">
                <a:tc>
                  <a:txBody>
                    <a:bodyPr/>
                    <a:lstStyle/>
                    <a:p>
                      <a:pPr algn="just">
                        <a:spcAft>
                          <a:spcPts val="0"/>
                        </a:spcAft>
                      </a:pPr>
                      <a:r>
                        <a:rPr lang="en-US" sz="2400" b="1" kern="100" dirty="0" err="1">
                          <a:solidFill>
                            <a:srgbClr val="002060"/>
                          </a:solidFill>
                          <a:effectLst/>
                        </a:rPr>
                        <a:t>GetDatabaseName</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b="1" kern="100" dirty="0">
                          <a:solidFill>
                            <a:srgbClr val="002060"/>
                          </a:solidFill>
                          <a:effectLst/>
                        </a:rPr>
                        <a:t>将返回当前所连接的数据源的名字，这个名字并不一定是在</a:t>
                      </a:r>
                      <a:r>
                        <a:rPr lang="en-US" sz="2400" b="1" kern="100" dirty="0">
                          <a:solidFill>
                            <a:srgbClr val="002060"/>
                          </a:solidFill>
                          <a:effectLst/>
                        </a:rPr>
                        <a:t>ODBC</a:t>
                      </a:r>
                      <a:r>
                        <a:rPr lang="zh-CN" sz="2400" b="1" kern="100" dirty="0">
                          <a:solidFill>
                            <a:srgbClr val="002060"/>
                          </a:solidFill>
                          <a:effectLst/>
                        </a:rPr>
                        <a:t>控制台登记的名字，这取决于不同的</a:t>
                      </a:r>
                      <a:r>
                        <a:rPr lang="en-US" sz="2400" b="1" kern="100" dirty="0">
                          <a:solidFill>
                            <a:srgbClr val="002060"/>
                          </a:solidFill>
                          <a:effectLst/>
                        </a:rPr>
                        <a:t>ODBC</a:t>
                      </a:r>
                      <a:r>
                        <a:rPr lang="zh-CN" sz="2400" b="1" kern="100" dirty="0">
                          <a:solidFill>
                            <a:srgbClr val="002060"/>
                          </a:solidFill>
                          <a:effectLst/>
                        </a:rPr>
                        <a:t>驱动</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8"/>
                  </a:ext>
                </a:extLst>
              </a:tr>
              <a:tr h="0">
                <a:tc>
                  <a:txBody>
                    <a:bodyPr/>
                    <a:lstStyle/>
                    <a:p>
                      <a:pPr algn="just">
                        <a:spcAft>
                          <a:spcPts val="0"/>
                        </a:spcAft>
                      </a:pPr>
                      <a:r>
                        <a:rPr lang="en-US" sz="2400" b="1" kern="100" dirty="0" err="1">
                          <a:solidFill>
                            <a:srgbClr val="002060"/>
                          </a:solidFill>
                          <a:effectLst/>
                        </a:rPr>
                        <a:t>IsOpen</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b="1" kern="100" dirty="0">
                          <a:solidFill>
                            <a:srgbClr val="002060"/>
                          </a:solidFill>
                          <a:effectLst/>
                        </a:rPr>
                        <a:t>用来判断当前的对象是否连接着数据源</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9"/>
                  </a:ext>
                </a:extLst>
              </a:tr>
              <a:tr h="0">
                <a:tc>
                  <a:txBody>
                    <a:bodyPr/>
                    <a:lstStyle/>
                    <a:p>
                      <a:pPr algn="just">
                        <a:spcAft>
                          <a:spcPts val="0"/>
                        </a:spcAft>
                      </a:pPr>
                      <a:r>
                        <a:rPr lang="en-US" sz="2400" b="1" kern="100" dirty="0" err="1">
                          <a:solidFill>
                            <a:srgbClr val="002060"/>
                          </a:solidFill>
                          <a:effectLst/>
                        </a:rPr>
                        <a:t>CanUpdate</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b="1" kern="100" dirty="0">
                          <a:solidFill>
                            <a:srgbClr val="002060"/>
                          </a:solidFill>
                          <a:effectLst/>
                        </a:rPr>
                        <a:t>用来判断数据源是否可以修改</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0"/>
                  </a:ext>
                </a:extLst>
              </a:tr>
              <a:tr h="0">
                <a:tc>
                  <a:txBody>
                    <a:bodyPr/>
                    <a:lstStyle/>
                    <a:p>
                      <a:pPr algn="just">
                        <a:spcAft>
                          <a:spcPts val="0"/>
                        </a:spcAft>
                      </a:pPr>
                      <a:r>
                        <a:rPr lang="en-US" sz="2400" b="1" kern="100" dirty="0" err="1">
                          <a:solidFill>
                            <a:srgbClr val="002060"/>
                          </a:solidFill>
                          <a:effectLst/>
                        </a:rPr>
                        <a:t>BeginTrans</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b="1" kern="100" dirty="0">
                          <a:solidFill>
                            <a:srgbClr val="002060"/>
                          </a:solidFill>
                          <a:effectLst/>
                        </a:rPr>
                        <a:t>开始一个事务的操作</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1"/>
                  </a:ext>
                </a:extLst>
              </a:tr>
              <a:tr h="0">
                <a:tc>
                  <a:txBody>
                    <a:bodyPr/>
                    <a:lstStyle/>
                    <a:p>
                      <a:pPr algn="just">
                        <a:spcAft>
                          <a:spcPts val="0"/>
                        </a:spcAft>
                      </a:pPr>
                      <a:r>
                        <a:rPr lang="en-US" sz="2400" b="1" kern="100" dirty="0" err="1">
                          <a:solidFill>
                            <a:srgbClr val="002060"/>
                          </a:solidFill>
                          <a:effectLst/>
                        </a:rPr>
                        <a:t>CommitTrans</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b="1" kern="100" dirty="0">
                          <a:solidFill>
                            <a:srgbClr val="002060"/>
                          </a:solidFill>
                          <a:effectLst/>
                        </a:rPr>
                        <a:t>提交一个数据库事务</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2477312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7504" y="44624"/>
            <a:ext cx="8928992" cy="6740307"/>
          </a:xfrm>
          <a:prstGeom prst="rect">
            <a:avLst/>
          </a:prstGeom>
        </p:spPr>
        <p:txBody>
          <a:bodyPr wrap="square">
            <a:spAutoFit/>
          </a:bodyPr>
          <a:lstStyle/>
          <a:p>
            <a:pPr algn="just">
              <a:spcAft>
                <a:spcPts val="0"/>
              </a:spcAft>
            </a:pPr>
            <a:r>
              <a:rPr lang="en-US" altLang="zh-CN" b="1" kern="100" dirty="0"/>
              <a:t>(1)Open</a:t>
            </a:r>
            <a:r>
              <a:rPr lang="zh-CN" altLang="zh-CN" b="1" kern="100" dirty="0"/>
              <a:t>函数的原型如下：</a:t>
            </a:r>
          </a:p>
          <a:p>
            <a:pPr indent="266700" algn="just">
              <a:spcAft>
                <a:spcPts val="0"/>
              </a:spcAft>
            </a:pPr>
            <a:r>
              <a:rPr lang="en-US" altLang="zh-CN" b="1" kern="100" dirty="0">
                <a:latin typeface="宋体" panose="02010600030101010101" pitchFamily="2" charset="-122"/>
              </a:rPr>
              <a:t>virtual BOOL </a:t>
            </a:r>
            <a:r>
              <a:rPr lang="en-US" altLang="zh-CN" b="1" kern="100" dirty="0" smtClean="0">
                <a:latin typeface="宋体" panose="02010600030101010101" pitchFamily="2" charset="-122"/>
              </a:rPr>
              <a:t>Open(LPCTSTR </a:t>
            </a:r>
            <a:r>
              <a:rPr lang="en-US" altLang="zh-CN" b="1" kern="100" dirty="0" err="1">
                <a:latin typeface="宋体" panose="02010600030101010101" pitchFamily="2" charset="-122"/>
              </a:rPr>
              <a:t>lpszDSN</a:t>
            </a:r>
            <a:r>
              <a:rPr lang="en-US" altLang="zh-CN" b="1" kern="100" dirty="0">
                <a:latin typeface="宋体" panose="02010600030101010101" pitchFamily="2" charset="-122"/>
              </a:rPr>
              <a:t>, </a:t>
            </a:r>
            <a:r>
              <a:rPr lang="en-US" altLang="zh-CN" b="1" kern="100" dirty="0" smtClean="0">
                <a:latin typeface="宋体" panose="02010600030101010101" pitchFamily="2" charset="-122"/>
              </a:rPr>
              <a:t>BOOL </a:t>
            </a:r>
            <a:r>
              <a:rPr lang="en-US" altLang="zh-CN" b="1" kern="100" dirty="0" err="1">
                <a:latin typeface="宋体" panose="02010600030101010101" pitchFamily="2" charset="-122"/>
              </a:rPr>
              <a:t>bExclusive</a:t>
            </a:r>
            <a:r>
              <a:rPr lang="en-US" altLang="zh-CN" b="1" kern="100" dirty="0" smtClean="0">
                <a:latin typeface="宋体" panose="02010600030101010101" pitchFamily="2" charset="-122"/>
              </a:rPr>
              <a:t>,</a:t>
            </a:r>
          </a:p>
          <a:p>
            <a:pPr indent="266700" algn="just">
              <a:spcAft>
                <a:spcPts val="0"/>
              </a:spcAft>
            </a:pPr>
            <a:r>
              <a:rPr lang="en-US" altLang="zh-CN" b="1" kern="100" dirty="0" smtClean="0">
                <a:latin typeface="宋体" panose="02010600030101010101" pitchFamily="2" charset="-122"/>
              </a:rPr>
              <a:t> </a:t>
            </a:r>
            <a:r>
              <a:rPr lang="en-US" altLang="zh-CN" b="1" kern="100" dirty="0" smtClean="0"/>
              <a:t>                                   </a:t>
            </a:r>
            <a:r>
              <a:rPr lang="en-US" altLang="zh-CN" b="1" kern="100" dirty="0" smtClean="0">
                <a:latin typeface="宋体" panose="02010600030101010101" pitchFamily="2" charset="-122"/>
              </a:rPr>
              <a:t>BOOL </a:t>
            </a:r>
            <a:r>
              <a:rPr lang="en-US" altLang="zh-CN" b="1" kern="100" dirty="0" err="1" smtClean="0">
                <a:latin typeface="宋体" panose="02010600030101010101" pitchFamily="2" charset="-122"/>
              </a:rPr>
              <a:t>bReadOnly</a:t>
            </a:r>
            <a:r>
              <a:rPr lang="en-US" altLang="zh-CN" b="1" kern="100" dirty="0">
                <a:latin typeface="宋体" panose="02010600030101010101" pitchFamily="2" charset="-122"/>
              </a:rPr>
              <a:t>, </a:t>
            </a:r>
            <a:r>
              <a:rPr lang="en-US" altLang="zh-CN" b="1" kern="100" dirty="0" smtClean="0">
                <a:latin typeface="宋体" panose="02010600030101010101" pitchFamily="2" charset="-122"/>
              </a:rPr>
              <a:t>LPCTSTR </a:t>
            </a:r>
            <a:r>
              <a:rPr lang="en-US" altLang="zh-CN" b="1" kern="100" dirty="0" err="1">
                <a:latin typeface="宋体" panose="02010600030101010101" pitchFamily="2" charset="-122"/>
              </a:rPr>
              <a:t>lpszConnect</a:t>
            </a:r>
            <a:r>
              <a:rPr lang="en-US" altLang="zh-CN" b="1" kern="100" dirty="0" smtClean="0">
                <a:latin typeface="宋体" panose="02010600030101010101" pitchFamily="2" charset="-122"/>
              </a:rPr>
              <a:t>,</a:t>
            </a:r>
          </a:p>
          <a:p>
            <a:pPr indent="266700" algn="just">
              <a:spcAft>
                <a:spcPts val="0"/>
              </a:spcAft>
            </a:pPr>
            <a:r>
              <a:rPr lang="en-US" altLang="zh-CN" b="1" kern="100" dirty="0">
                <a:latin typeface="宋体" panose="02010600030101010101" pitchFamily="2" charset="-122"/>
              </a:rPr>
              <a:t> </a:t>
            </a:r>
            <a:r>
              <a:rPr lang="en-US" altLang="zh-CN" b="1" kern="100" dirty="0" smtClean="0">
                <a:latin typeface="宋体" panose="02010600030101010101" pitchFamily="2" charset="-122"/>
              </a:rPr>
              <a:t>                  BOOL </a:t>
            </a:r>
            <a:r>
              <a:rPr lang="en-US" altLang="zh-CN" b="1" kern="100" dirty="0" err="1">
                <a:latin typeface="宋体" panose="02010600030101010101" pitchFamily="2" charset="-122"/>
              </a:rPr>
              <a:t>bUseCursorLib</a:t>
            </a:r>
            <a:r>
              <a:rPr lang="en-US" altLang="zh-CN" b="1" kern="100" dirty="0">
                <a:latin typeface="宋体" panose="02010600030101010101" pitchFamily="2" charset="-122"/>
              </a:rPr>
              <a:t>)</a:t>
            </a:r>
            <a:endParaRPr lang="zh-CN" altLang="zh-CN" b="1" kern="100" dirty="0"/>
          </a:p>
          <a:p>
            <a:pPr indent="266700" algn="just">
              <a:spcAft>
                <a:spcPts val="0"/>
              </a:spcAft>
            </a:pPr>
            <a:r>
              <a:rPr lang="zh-CN" altLang="zh-CN" b="1" kern="100" dirty="0"/>
              <a:t>其中：</a:t>
            </a:r>
          </a:p>
          <a:p>
            <a:pPr marL="342900" lvl="0" indent="-342900" algn="just">
              <a:spcAft>
                <a:spcPts val="0"/>
              </a:spcAft>
              <a:buFont typeface="Wingdings" panose="05000000000000000000" pitchFamily="2" charset="2"/>
              <a:buChar char=""/>
            </a:pPr>
            <a:r>
              <a:rPr lang="en-US" altLang="zh-CN" b="1" kern="100" dirty="0" err="1"/>
              <a:t>lpszDSN</a:t>
            </a:r>
            <a:r>
              <a:rPr lang="zh-CN" altLang="zh-CN" b="1" kern="100" dirty="0"/>
              <a:t>：用来设定一个数据源的名字，这个名字必须是在</a:t>
            </a:r>
            <a:r>
              <a:rPr lang="en-US" altLang="zh-CN" b="1" kern="100" dirty="0"/>
              <a:t>ODBC</a:t>
            </a:r>
            <a:r>
              <a:rPr lang="zh-CN" altLang="zh-CN" b="1" kern="100" dirty="0"/>
              <a:t>的控制台中注册的，如果在参数</a:t>
            </a:r>
            <a:r>
              <a:rPr lang="en-US" altLang="zh-CN" b="1" kern="100" dirty="0" err="1"/>
              <a:t>lpszConnect</a:t>
            </a:r>
            <a:r>
              <a:rPr lang="en-US" altLang="zh-CN" b="1" kern="100" dirty="0"/>
              <a:t> </a:t>
            </a:r>
            <a:r>
              <a:rPr lang="zh-CN" altLang="zh-CN" b="1" kern="100" dirty="0"/>
              <a:t>已经有了一个</a:t>
            </a:r>
            <a:r>
              <a:rPr lang="en-US" altLang="zh-CN" b="1" kern="100" dirty="0"/>
              <a:t>DSN</a:t>
            </a:r>
            <a:r>
              <a:rPr lang="zh-CN" altLang="zh-CN" b="1" kern="100" dirty="0"/>
              <a:t>值的话，这个参数可以设为</a:t>
            </a:r>
            <a:r>
              <a:rPr lang="en-US" altLang="zh-CN" b="1" kern="100" dirty="0"/>
              <a:t>NULL</a:t>
            </a:r>
            <a:r>
              <a:rPr lang="zh-CN" altLang="zh-CN" b="1" kern="100" dirty="0"/>
              <a:t>。</a:t>
            </a:r>
          </a:p>
          <a:p>
            <a:pPr marL="342900" lvl="0" indent="-342900" algn="just">
              <a:spcAft>
                <a:spcPts val="0"/>
              </a:spcAft>
              <a:buFont typeface="Wingdings" panose="05000000000000000000" pitchFamily="2" charset="2"/>
              <a:buChar char=""/>
            </a:pPr>
            <a:r>
              <a:rPr lang="en-US" altLang="zh-CN" b="1" kern="100" dirty="0" err="1"/>
              <a:t>bExclusive</a:t>
            </a:r>
            <a:r>
              <a:rPr lang="zh-CN" altLang="zh-CN" b="1" kern="100" dirty="0"/>
              <a:t>：由于现在数据源的打开方式是共享的，所以必须是</a:t>
            </a:r>
            <a:r>
              <a:rPr lang="en-US" altLang="zh-CN" b="1" kern="100" dirty="0"/>
              <a:t>FALSE</a:t>
            </a:r>
            <a:r>
              <a:rPr lang="zh-CN" altLang="zh-CN" b="1" kern="100" dirty="0"/>
              <a:t>。</a:t>
            </a:r>
          </a:p>
          <a:p>
            <a:pPr marL="342900" lvl="0" indent="-342900" algn="just">
              <a:spcAft>
                <a:spcPts val="0"/>
              </a:spcAft>
              <a:buFont typeface="Wingdings" panose="05000000000000000000" pitchFamily="2" charset="2"/>
              <a:buChar char=""/>
            </a:pPr>
            <a:r>
              <a:rPr lang="en-US" altLang="zh-CN" b="1" kern="100" dirty="0" err="1"/>
              <a:t>bReadOnly</a:t>
            </a:r>
            <a:r>
              <a:rPr lang="zh-CN" altLang="zh-CN" b="1" kern="100" dirty="0"/>
              <a:t>：为真时，数据源将以只读的方式读出，否则可以修改。</a:t>
            </a:r>
          </a:p>
          <a:p>
            <a:pPr marL="342900" lvl="0" indent="-342900" algn="just">
              <a:spcAft>
                <a:spcPts val="0"/>
              </a:spcAft>
              <a:buFont typeface="Wingdings" panose="05000000000000000000" pitchFamily="2" charset="2"/>
              <a:buChar char=""/>
            </a:pPr>
            <a:r>
              <a:rPr lang="en-US" altLang="zh-CN" b="1" kern="100" dirty="0" err="1"/>
              <a:t>pszConnect</a:t>
            </a:r>
            <a:r>
              <a:rPr lang="zh-CN" altLang="zh-CN" b="1" kern="100" dirty="0"/>
              <a:t>：描述一个连接的字符串，可能包括一个数据源的名字，或用户的</a:t>
            </a:r>
            <a:r>
              <a:rPr lang="en-US" altLang="zh-CN" b="1" kern="100" dirty="0"/>
              <a:t>ID</a:t>
            </a:r>
            <a:r>
              <a:rPr lang="zh-CN" altLang="zh-CN" b="1" kern="100" dirty="0"/>
              <a:t>，或管理员的</a:t>
            </a:r>
            <a:r>
              <a:rPr lang="en-US" altLang="zh-CN" b="1" kern="100" dirty="0"/>
              <a:t>ID</a:t>
            </a:r>
            <a:r>
              <a:rPr lang="zh-CN" altLang="zh-CN" b="1" kern="100" dirty="0"/>
              <a:t>和密码。</a:t>
            </a:r>
          </a:p>
          <a:p>
            <a:pPr marL="342900" lvl="0" indent="-342900" algn="just">
              <a:spcAft>
                <a:spcPts val="0"/>
              </a:spcAft>
              <a:buFont typeface="Wingdings" panose="05000000000000000000" pitchFamily="2" charset="2"/>
              <a:buChar char=""/>
            </a:pPr>
            <a:r>
              <a:rPr lang="en-US" altLang="zh-CN" b="1" kern="100" dirty="0" err="1"/>
              <a:t>bUseCursorLib</a:t>
            </a:r>
            <a:r>
              <a:rPr lang="zh-CN" altLang="zh-CN" b="1" kern="100" dirty="0"/>
              <a:t>：为真时，加载</a:t>
            </a:r>
            <a:r>
              <a:rPr lang="en-US" altLang="zh-CN" b="1" kern="100" dirty="0"/>
              <a:t>ODBC</a:t>
            </a:r>
            <a:r>
              <a:rPr lang="zh-CN" altLang="zh-CN" b="1" kern="100" dirty="0"/>
              <a:t>的</a:t>
            </a:r>
            <a:r>
              <a:rPr lang="en-US" altLang="zh-CN" b="1" kern="100" dirty="0"/>
              <a:t>Cursor Library DLL</a:t>
            </a:r>
            <a:r>
              <a:rPr lang="zh-CN" altLang="zh-CN" b="1" kern="100" dirty="0"/>
              <a:t>文件。否则，不加载。</a:t>
            </a:r>
          </a:p>
          <a:p>
            <a:pPr indent="266700" algn="just">
              <a:spcAft>
                <a:spcPts val="0"/>
              </a:spcAft>
            </a:pPr>
            <a:r>
              <a:rPr lang="zh-CN" altLang="zh-CN" b="1" kern="100" dirty="0"/>
              <a:t>调用这个函数就是为了初始化一个</a:t>
            </a:r>
            <a:r>
              <a:rPr lang="en-US" altLang="zh-CN" b="1" kern="100" dirty="0" err="1"/>
              <a:t>CDatabase</a:t>
            </a:r>
            <a:r>
              <a:rPr lang="zh-CN" altLang="zh-CN" b="1" kern="100" dirty="0"/>
              <a:t>对象。但是推荐使用</a:t>
            </a:r>
            <a:r>
              <a:rPr lang="en-US" altLang="zh-CN" b="1" kern="100" dirty="0" err="1"/>
              <a:t>OpenEx</a:t>
            </a:r>
            <a:r>
              <a:rPr lang="zh-CN" altLang="zh-CN" b="1" kern="100" dirty="0"/>
              <a:t>函数来打开一个数据源，因为</a:t>
            </a:r>
            <a:r>
              <a:rPr lang="en-US" altLang="zh-CN" b="1" kern="100" dirty="0" err="1"/>
              <a:t>OpenEx</a:t>
            </a:r>
            <a:r>
              <a:rPr lang="zh-CN" altLang="zh-CN" b="1" kern="100" dirty="0"/>
              <a:t>函数会更加有效。</a:t>
            </a:r>
          </a:p>
        </p:txBody>
      </p:sp>
    </p:spTree>
    <p:extLst>
      <p:ext uri="{BB962C8B-B14F-4D97-AF65-F5344CB8AC3E}">
        <p14:creationId xmlns:p14="http://schemas.microsoft.com/office/powerpoint/2010/main" val="26449735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188640"/>
            <a:ext cx="8856984" cy="3970318"/>
          </a:xfrm>
          <a:prstGeom prst="rect">
            <a:avLst/>
          </a:prstGeom>
        </p:spPr>
        <p:txBody>
          <a:bodyPr wrap="square">
            <a:spAutoFit/>
          </a:bodyPr>
          <a:lstStyle/>
          <a:p>
            <a:pPr indent="266700" algn="just">
              <a:spcAft>
                <a:spcPts val="0"/>
              </a:spcAft>
            </a:pPr>
            <a:r>
              <a:rPr lang="en-US" altLang="zh-CN" sz="2800" b="1" kern="100" dirty="0"/>
              <a:t>(2) </a:t>
            </a:r>
            <a:r>
              <a:rPr lang="en-US" altLang="zh-CN" sz="2800" b="1" kern="100" dirty="0" err="1"/>
              <a:t>OpenEx</a:t>
            </a:r>
            <a:r>
              <a:rPr lang="zh-CN" altLang="zh-CN" sz="2800" b="1" kern="100" dirty="0"/>
              <a:t>函数的原型如下：</a:t>
            </a:r>
          </a:p>
          <a:p>
            <a:pPr indent="266700" algn="just">
              <a:spcAft>
                <a:spcPts val="0"/>
              </a:spcAft>
            </a:pPr>
            <a:r>
              <a:rPr lang="en-US" altLang="zh-CN" sz="2800" b="1" kern="100" dirty="0"/>
              <a:t>virtual BOOL </a:t>
            </a:r>
            <a:r>
              <a:rPr lang="en-US" altLang="zh-CN" sz="2800" b="1" kern="100" dirty="0" err="1"/>
              <a:t>OpenEx</a:t>
            </a:r>
            <a:r>
              <a:rPr lang="en-US" altLang="zh-CN" sz="2800" b="1" kern="100" dirty="0"/>
              <a:t>( LPCTSTR </a:t>
            </a:r>
            <a:r>
              <a:rPr lang="en-US" altLang="zh-CN" sz="2800" b="1" kern="100" dirty="0" err="1"/>
              <a:t>lpszConnectString</a:t>
            </a:r>
            <a:r>
              <a:rPr lang="en-US" altLang="zh-CN" sz="2800" b="1" kern="100" dirty="0" smtClean="0"/>
              <a:t>,</a:t>
            </a:r>
          </a:p>
          <a:p>
            <a:pPr indent="266700" algn="just">
              <a:spcAft>
                <a:spcPts val="0"/>
              </a:spcAft>
            </a:pPr>
            <a:r>
              <a:rPr lang="en-US" altLang="zh-CN" sz="2800" b="1" kern="100" dirty="0"/>
              <a:t> </a:t>
            </a:r>
            <a:r>
              <a:rPr lang="en-US" altLang="zh-CN" sz="2800" b="1" kern="100" dirty="0" smtClean="0"/>
              <a:t>                                        </a:t>
            </a:r>
            <a:r>
              <a:rPr lang="en-US" altLang="zh-CN" sz="2800" b="1" kern="100" dirty="0"/>
              <a:t>DWORD </a:t>
            </a:r>
            <a:r>
              <a:rPr lang="en-US" altLang="zh-CN" sz="2800" b="1" kern="100" dirty="0" err="1"/>
              <a:t>dwOptions</a:t>
            </a:r>
            <a:r>
              <a:rPr lang="en-US" altLang="zh-CN" sz="2800" b="1" kern="100" dirty="0"/>
              <a:t> = )</a:t>
            </a:r>
            <a:r>
              <a:rPr lang="zh-CN" altLang="zh-CN" sz="2800" b="1" kern="100" dirty="0"/>
              <a:t>；</a:t>
            </a:r>
          </a:p>
          <a:p>
            <a:pPr indent="266700" algn="just">
              <a:spcAft>
                <a:spcPts val="0"/>
              </a:spcAft>
            </a:pPr>
            <a:r>
              <a:rPr lang="zh-CN" altLang="zh-CN" sz="2800" b="1" kern="100" dirty="0"/>
              <a:t>其中：</a:t>
            </a:r>
          </a:p>
          <a:p>
            <a:pPr marL="342900" lvl="0" indent="-342900" algn="just">
              <a:spcAft>
                <a:spcPts val="0"/>
              </a:spcAft>
              <a:buFont typeface="Arial" panose="020B0604020202020204" pitchFamily="34" charset="0"/>
              <a:buChar char="•"/>
              <a:tabLst>
                <a:tab pos="-1485900" algn="l"/>
              </a:tabLst>
            </a:pPr>
            <a:r>
              <a:rPr lang="en-US" altLang="zh-CN" b="1" kern="100" dirty="0" err="1"/>
              <a:t>lpszConnectString</a:t>
            </a:r>
            <a:r>
              <a:rPr lang="zh-CN" altLang="zh-CN" b="1" kern="100" dirty="0"/>
              <a:t>：</a:t>
            </a:r>
            <a:r>
              <a:rPr lang="zh-CN" altLang="zh-CN" sz="2800" b="1" kern="100" dirty="0"/>
              <a:t>用来描述一个</a:t>
            </a:r>
            <a:r>
              <a:rPr lang="en-US" altLang="zh-CN" b="1" kern="100" dirty="0"/>
              <a:t>ODBC</a:t>
            </a:r>
            <a:r>
              <a:rPr lang="zh-CN" altLang="zh-CN" sz="2800" b="1" kern="100" dirty="0"/>
              <a:t>连接，是一个字符串。是包含一个</a:t>
            </a:r>
            <a:r>
              <a:rPr lang="en-US" altLang="zh-CN" sz="2800" b="1" kern="100" dirty="0"/>
              <a:t>ODBC</a:t>
            </a:r>
            <a:r>
              <a:rPr lang="zh-CN" altLang="zh-CN" sz="2800" b="1" kern="100" dirty="0"/>
              <a:t>数据源名字，或用户</a:t>
            </a:r>
            <a:r>
              <a:rPr lang="en-US" altLang="zh-CN" sz="2800" b="1" kern="100" dirty="0"/>
              <a:t>ID</a:t>
            </a:r>
            <a:r>
              <a:rPr lang="zh-CN" altLang="zh-CN" sz="2800" b="1" kern="100" dirty="0"/>
              <a:t>，或密码。例如</a:t>
            </a:r>
            <a:r>
              <a:rPr lang="zh-CN" altLang="zh-CN" sz="2800" b="1" kern="100" dirty="0" smtClean="0"/>
              <a:t>：</a:t>
            </a:r>
            <a:endParaRPr lang="en-US" altLang="zh-CN" sz="2800" b="1" kern="100" dirty="0" smtClean="0"/>
          </a:p>
          <a:p>
            <a:pPr lvl="0" algn="just">
              <a:spcAft>
                <a:spcPts val="0"/>
              </a:spcAft>
              <a:tabLst>
                <a:tab pos="-1485900" algn="l"/>
              </a:tabLst>
            </a:pPr>
            <a:r>
              <a:rPr lang="en-US" altLang="zh-CN" sz="2800" b="1" kern="100" dirty="0"/>
              <a:t> </a:t>
            </a:r>
            <a:r>
              <a:rPr lang="en-US" altLang="zh-CN" sz="2800" b="1" kern="100" dirty="0" smtClean="0"/>
              <a:t>  "DSN=</a:t>
            </a:r>
            <a:r>
              <a:rPr lang="en-US" altLang="zh-CN" sz="2800" b="1" kern="100" dirty="0" err="1" smtClean="0"/>
              <a:t>SQLServer_Source;UID</a:t>
            </a:r>
            <a:r>
              <a:rPr lang="en-US" altLang="zh-CN" sz="2800" b="1" kern="100" dirty="0" smtClean="0"/>
              <a:t>=SA;PWD=abc123“</a:t>
            </a:r>
          </a:p>
          <a:p>
            <a:pPr marL="457200" indent="-457200">
              <a:buFont typeface="Arial" panose="020B0604020202020204" pitchFamily="34" charset="0"/>
              <a:buChar char="•"/>
            </a:pPr>
            <a:r>
              <a:rPr lang="en-US" altLang="zh-CN" sz="2800" b="1" kern="100" dirty="0" err="1" smtClean="0"/>
              <a:t>dwOptions</a:t>
            </a:r>
            <a:r>
              <a:rPr lang="zh-CN" altLang="zh-CN" sz="2800" b="1" kern="100" dirty="0">
                <a:cs typeface="Times New Roman" panose="02020603050405020304" pitchFamily="18" charset="0"/>
              </a:rPr>
              <a:t>：用来描叙数据源</a:t>
            </a:r>
            <a:r>
              <a:rPr lang="zh-CN" altLang="zh-CN" sz="2800" b="1" kern="100" dirty="0">
                <a:solidFill>
                  <a:srgbClr val="66FFFF"/>
                </a:solidFill>
                <a:cs typeface="Times New Roman" panose="02020603050405020304" pitchFamily="18" charset="0"/>
              </a:rPr>
              <a:t>打开方式</a:t>
            </a:r>
            <a:r>
              <a:rPr lang="zh-CN" altLang="zh-CN" sz="2800" b="1" kern="100" dirty="0" smtClean="0">
                <a:cs typeface="Times New Roman" panose="02020603050405020304" pitchFamily="18" charset="0"/>
              </a:rPr>
              <a:t>。</a:t>
            </a:r>
            <a:endParaRPr lang="en-US" altLang="zh-CN" sz="2800" b="1" kern="100" dirty="0" smtClean="0">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376282195"/>
              </p:ext>
            </p:extLst>
          </p:nvPr>
        </p:nvGraphicFramePr>
        <p:xfrm>
          <a:off x="395536" y="4391744"/>
          <a:ext cx="8496944" cy="2133600"/>
        </p:xfrm>
        <a:graphic>
          <a:graphicData uri="http://schemas.openxmlformats.org/drawingml/2006/table">
            <a:tbl>
              <a:tblPr>
                <a:tableStyleId>{5C22544A-7EE6-4342-B048-85BDC9FD1C3A}</a:tableStyleId>
              </a:tblPr>
              <a:tblGrid>
                <a:gridCol w="2952328">
                  <a:extLst>
                    <a:ext uri="{9D8B030D-6E8A-4147-A177-3AD203B41FA5}">
                      <a16:colId xmlns:a16="http://schemas.microsoft.com/office/drawing/2014/main" val="20000"/>
                    </a:ext>
                  </a:extLst>
                </a:gridCol>
                <a:gridCol w="5544616">
                  <a:extLst>
                    <a:ext uri="{9D8B030D-6E8A-4147-A177-3AD203B41FA5}">
                      <a16:colId xmlns:a16="http://schemas.microsoft.com/office/drawing/2014/main" val="20001"/>
                    </a:ext>
                  </a:extLst>
                </a:gridCol>
              </a:tblGrid>
              <a:tr h="417646">
                <a:tc>
                  <a:txBody>
                    <a:bodyPr/>
                    <a:lstStyle/>
                    <a:p>
                      <a:pPr algn="ctr">
                        <a:spcAft>
                          <a:spcPts val="0"/>
                        </a:spcAft>
                      </a:pPr>
                      <a:r>
                        <a:rPr lang="zh-CN" sz="2800" b="1" kern="100" dirty="0">
                          <a:solidFill>
                            <a:schemeClr val="bg1">
                              <a:lumMod val="50000"/>
                            </a:schemeClr>
                          </a:solidFill>
                          <a:effectLst/>
                        </a:rPr>
                        <a:t>参数</a:t>
                      </a:r>
                      <a:endParaRPr lang="zh-CN" sz="2800" b="1" kern="100" dirty="0">
                        <a:solidFill>
                          <a:schemeClr val="bg1">
                            <a:lumMod val="50000"/>
                          </a:schemeClr>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800" b="1" kern="100" dirty="0">
                          <a:solidFill>
                            <a:schemeClr val="bg1">
                              <a:lumMod val="50000"/>
                            </a:schemeClr>
                          </a:solidFill>
                          <a:effectLst/>
                        </a:rPr>
                        <a:t>说明</a:t>
                      </a:r>
                      <a:endParaRPr lang="zh-CN" sz="2800" b="1" kern="100" dirty="0">
                        <a:solidFill>
                          <a:schemeClr val="bg1">
                            <a:lumMod val="50000"/>
                          </a:schemeClr>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417646">
                <a:tc>
                  <a:txBody>
                    <a:bodyPr/>
                    <a:lstStyle/>
                    <a:p>
                      <a:pPr algn="just">
                        <a:spcAft>
                          <a:spcPts val="0"/>
                        </a:spcAft>
                      </a:pPr>
                      <a:r>
                        <a:rPr lang="en-US" sz="2800" b="1" kern="100">
                          <a:solidFill>
                            <a:schemeClr val="bg1">
                              <a:lumMod val="50000"/>
                            </a:schemeClr>
                          </a:solidFill>
                          <a:effectLst/>
                        </a:rPr>
                        <a:t>openReadOnly   </a:t>
                      </a:r>
                      <a:endParaRPr lang="zh-CN" sz="2800" b="1" kern="100">
                        <a:solidFill>
                          <a:schemeClr val="bg1">
                            <a:lumMod val="50000"/>
                          </a:schemeClr>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800" b="1" kern="100">
                          <a:solidFill>
                            <a:schemeClr val="bg1">
                              <a:lumMod val="50000"/>
                            </a:schemeClr>
                          </a:solidFill>
                          <a:effectLst/>
                        </a:rPr>
                        <a:t>以只读的方式读出</a:t>
                      </a:r>
                      <a:endParaRPr lang="zh-CN" sz="2800" b="1" kern="100">
                        <a:solidFill>
                          <a:schemeClr val="bg1">
                            <a:lumMod val="50000"/>
                          </a:schemeClr>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417646">
                <a:tc>
                  <a:txBody>
                    <a:bodyPr/>
                    <a:lstStyle/>
                    <a:p>
                      <a:pPr algn="just">
                        <a:spcAft>
                          <a:spcPts val="0"/>
                        </a:spcAft>
                      </a:pPr>
                      <a:r>
                        <a:rPr lang="en-US" sz="2800" b="1" kern="100">
                          <a:solidFill>
                            <a:schemeClr val="bg1">
                              <a:lumMod val="50000"/>
                            </a:schemeClr>
                          </a:solidFill>
                          <a:effectLst/>
                        </a:rPr>
                        <a:t>useCursorLib   </a:t>
                      </a:r>
                      <a:endParaRPr lang="zh-CN" sz="2800" b="1" kern="100">
                        <a:solidFill>
                          <a:schemeClr val="bg1">
                            <a:lumMod val="50000"/>
                          </a:schemeClr>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800" b="1" kern="100">
                          <a:solidFill>
                            <a:schemeClr val="bg1">
                              <a:lumMod val="50000"/>
                            </a:schemeClr>
                          </a:solidFill>
                          <a:effectLst/>
                        </a:rPr>
                        <a:t>加载</a:t>
                      </a:r>
                      <a:r>
                        <a:rPr lang="en-US" sz="2800" b="1" kern="100">
                          <a:solidFill>
                            <a:schemeClr val="bg1">
                              <a:lumMod val="50000"/>
                            </a:schemeClr>
                          </a:solidFill>
                          <a:effectLst/>
                        </a:rPr>
                        <a:t>ODBC Cursor Library DLL</a:t>
                      </a:r>
                      <a:endParaRPr lang="zh-CN" sz="2800" b="1" kern="100">
                        <a:solidFill>
                          <a:schemeClr val="bg1">
                            <a:lumMod val="50000"/>
                          </a:schemeClr>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417646">
                <a:tc>
                  <a:txBody>
                    <a:bodyPr/>
                    <a:lstStyle/>
                    <a:p>
                      <a:pPr algn="just">
                        <a:spcAft>
                          <a:spcPts val="0"/>
                        </a:spcAft>
                      </a:pPr>
                      <a:r>
                        <a:rPr lang="en-US" sz="2800" b="1" kern="100">
                          <a:solidFill>
                            <a:schemeClr val="bg1">
                              <a:lumMod val="50000"/>
                            </a:schemeClr>
                          </a:solidFill>
                          <a:effectLst/>
                        </a:rPr>
                        <a:t>noOdbcDialog   </a:t>
                      </a:r>
                      <a:endParaRPr lang="zh-CN" sz="2800" b="1" kern="100">
                        <a:solidFill>
                          <a:schemeClr val="bg1">
                            <a:lumMod val="50000"/>
                          </a:schemeClr>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800" b="1" kern="100">
                          <a:solidFill>
                            <a:schemeClr val="bg1">
                              <a:lumMod val="50000"/>
                            </a:schemeClr>
                          </a:solidFill>
                          <a:effectLst/>
                        </a:rPr>
                        <a:t>不出现</a:t>
                      </a:r>
                      <a:r>
                        <a:rPr lang="en-US" sz="2800" b="1" kern="100">
                          <a:solidFill>
                            <a:schemeClr val="bg1">
                              <a:lumMod val="50000"/>
                            </a:schemeClr>
                          </a:solidFill>
                          <a:effectLst/>
                        </a:rPr>
                        <a:t>ODBC</a:t>
                      </a:r>
                      <a:r>
                        <a:rPr lang="zh-CN" sz="2800" b="1" kern="100">
                          <a:solidFill>
                            <a:schemeClr val="bg1">
                              <a:lumMod val="50000"/>
                            </a:schemeClr>
                          </a:solidFill>
                          <a:effectLst/>
                        </a:rPr>
                        <a:t>连接对话框</a:t>
                      </a:r>
                      <a:endParaRPr lang="zh-CN" sz="2800" b="1" kern="100">
                        <a:solidFill>
                          <a:schemeClr val="bg1">
                            <a:lumMod val="50000"/>
                          </a:schemeClr>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417646">
                <a:tc>
                  <a:txBody>
                    <a:bodyPr/>
                    <a:lstStyle/>
                    <a:p>
                      <a:pPr algn="just">
                        <a:spcAft>
                          <a:spcPts val="0"/>
                        </a:spcAft>
                      </a:pPr>
                      <a:r>
                        <a:rPr lang="en-US" sz="2800" b="1" kern="100">
                          <a:solidFill>
                            <a:schemeClr val="bg1">
                              <a:lumMod val="50000"/>
                            </a:schemeClr>
                          </a:solidFill>
                          <a:effectLst/>
                        </a:rPr>
                        <a:t>forceOdbcDialog   </a:t>
                      </a:r>
                      <a:endParaRPr lang="zh-CN" sz="2800" b="1" kern="100">
                        <a:solidFill>
                          <a:schemeClr val="bg1">
                            <a:lumMod val="50000"/>
                          </a:schemeClr>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800" b="1" kern="100" dirty="0">
                          <a:solidFill>
                            <a:schemeClr val="bg1">
                              <a:lumMod val="50000"/>
                            </a:schemeClr>
                          </a:solidFill>
                          <a:effectLst/>
                        </a:rPr>
                        <a:t>总要出现</a:t>
                      </a:r>
                      <a:r>
                        <a:rPr lang="en-US" sz="2800" b="1" kern="100" dirty="0">
                          <a:solidFill>
                            <a:schemeClr val="bg1">
                              <a:lumMod val="50000"/>
                            </a:schemeClr>
                          </a:solidFill>
                          <a:effectLst/>
                        </a:rPr>
                        <a:t>ODBC</a:t>
                      </a:r>
                      <a:r>
                        <a:rPr lang="zh-CN" sz="2800" b="1" kern="100" dirty="0">
                          <a:solidFill>
                            <a:schemeClr val="bg1">
                              <a:lumMod val="50000"/>
                            </a:schemeClr>
                          </a:solidFill>
                          <a:effectLst/>
                        </a:rPr>
                        <a:t>连接对话框</a:t>
                      </a:r>
                      <a:endParaRPr lang="zh-CN" sz="2800" b="1" kern="100" dirty="0">
                        <a:solidFill>
                          <a:schemeClr val="bg1">
                            <a:lumMod val="50000"/>
                          </a:schemeClr>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bl>
          </a:graphicData>
        </a:graphic>
      </p:graphicFrame>
      <p:sp>
        <p:nvSpPr>
          <p:cNvPr id="7" name="右弧形箭头 6"/>
          <p:cNvSpPr/>
          <p:nvPr/>
        </p:nvSpPr>
        <p:spPr bwMode="auto">
          <a:xfrm>
            <a:off x="6732240" y="3654902"/>
            <a:ext cx="936104" cy="1286266"/>
          </a:xfrm>
          <a:prstGeom prst="curvedLeftArrow">
            <a:avLst/>
          </a:prstGeom>
          <a:solidFill>
            <a:srgbClr val="66FF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7620194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3F0DD92-88FB-43F0-98F8-726B1045763E}" type="slidenum">
              <a:rPr lang="en-US" altLang="zh-CN"/>
              <a:pPr/>
              <a:t>45</a:t>
            </a:fld>
            <a:endParaRPr lang="en-US" altLang="zh-CN"/>
          </a:p>
        </p:txBody>
      </p:sp>
      <p:sp>
        <p:nvSpPr>
          <p:cNvPr id="36868" name="Text Box 4"/>
          <p:cNvSpPr txBox="1">
            <a:spLocks noChangeArrowheads="1"/>
          </p:cNvSpPr>
          <p:nvPr/>
        </p:nvSpPr>
        <p:spPr bwMode="auto">
          <a:xfrm>
            <a:off x="381000" y="304800"/>
            <a:ext cx="158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66FFFF"/>
                </a:solidFill>
              </a:rPr>
              <a:t>4 RFX </a:t>
            </a:r>
          </a:p>
        </p:txBody>
      </p:sp>
      <p:sp>
        <p:nvSpPr>
          <p:cNvPr id="36869" name="Text Box 5"/>
          <p:cNvSpPr txBox="1">
            <a:spLocks noChangeArrowheads="1"/>
          </p:cNvSpPr>
          <p:nvPr/>
        </p:nvSpPr>
        <p:spPr bwMode="auto">
          <a:xfrm>
            <a:off x="593725" y="1011238"/>
            <a:ext cx="8245475"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dirty="0" smtClean="0">
                <a:latin typeface="Arial Narrow" panose="020B0606020202030204" pitchFamily="34" charset="0"/>
                <a:cs typeface="Times New Roman" panose="02020603050405020304" pitchFamily="18" charset="0"/>
              </a:rPr>
              <a:t>        RFX </a:t>
            </a:r>
            <a:r>
              <a:rPr lang="en-US" altLang="zh-CN" sz="3200" b="1" dirty="0">
                <a:latin typeface="Arial Narrow" panose="020B0606020202030204" pitchFamily="34" charset="0"/>
                <a:cs typeface="Times New Roman" panose="02020603050405020304" pitchFamily="18" charset="0"/>
              </a:rPr>
              <a:t>(Record Field Exchange)</a:t>
            </a:r>
            <a:r>
              <a:rPr lang="zh-CN" altLang="en-US" sz="3200" b="1" dirty="0">
                <a:latin typeface="Arial Narrow" panose="020B0606020202030204" pitchFamily="34" charset="0"/>
              </a:rPr>
              <a:t>是支持应用程序的一个交换机制，当从</a:t>
            </a:r>
            <a:r>
              <a:rPr lang="en-US" altLang="zh-CN" sz="3200" b="1" dirty="0" err="1">
                <a:latin typeface="Arial Narrow" panose="020B0606020202030204" pitchFamily="34" charset="0"/>
                <a:cs typeface="Times New Roman" panose="02020603050405020304" pitchFamily="18" charset="0"/>
              </a:rPr>
              <a:t>CRecordset</a:t>
            </a:r>
            <a:r>
              <a:rPr lang="en-US" altLang="zh-CN" sz="3200" b="1" dirty="0">
                <a:latin typeface="Arial Narrow" panose="020B0606020202030204" pitchFamily="34" charset="0"/>
                <a:cs typeface="Times New Roman" panose="02020603050405020304" pitchFamily="18" charset="0"/>
              </a:rPr>
              <a:t> </a:t>
            </a:r>
            <a:r>
              <a:rPr lang="zh-CN" altLang="en-US" sz="3200" b="1" dirty="0">
                <a:latin typeface="Arial Narrow" panose="020B0606020202030204" pitchFamily="34" charset="0"/>
              </a:rPr>
              <a:t>类派生一个类，在交换数据的时候没有选择大容量交换的方式（</a:t>
            </a:r>
            <a:r>
              <a:rPr lang="en-US" altLang="zh-CN" sz="3200" b="1" dirty="0">
                <a:latin typeface="Arial Narrow" panose="020B0606020202030204" pitchFamily="34" charset="0"/>
                <a:cs typeface="Times New Roman" panose="02020603050405020304" pitchFamily="18" charset="0"/>
              </a:rPr>
              <a:t>Bulk RFX</a:t>
            </a:r>
            <a:r>
              <a:rPr lang="zh-CN" altLang="en-US" sz="3200" b="1" dirty="0">
                <a:latin typeface="Arial Narrow" panose="020B0606020202030204" pitchFamily="34" charset="0"/>
              </a:rPr>
              <a:t>）时，</a:t>
            </a:r>
            <a:r>
              <a:rPr lang="en-US" altLang="zh-CN" sz="3200" b="1" dirty="0">
                <a:latin typeface="Arial Narrow" panose="020B0606020202030204" pitchFamily="34" charset="0"/>
                <a:cs typeface="Times New Roman" panose="02020603050405020304" pitchFamily="18" charset="0"/>
              </a:rPr>
              <a:t>RFX</a:t>
            </a:r>
            <a:r>
              <a:rPr lang="zh-CN" altLang="en-US" sz="3200" b="1" dirty="0">
                <a:latin typeface="Arial Narrow" panose="020B0606020202030204" pitchFamily="34" charset="0"/>
              </a:rPr>
              <a:t>机制将在数据交换中起作用。</a:t>
            </a:r>
            <a:endParaRPr lang="zh-CN" altLang="en-US" sz="3200" b="1" dirty="0">
              <a:latin typeface="Arial Narrow" panose="020B0606020202030204" pitchFamily="34" charset="0"/>
              <a:cs typeface="Times New Roman" panose="02020603050405020304" pitchFamily="18" charset="0"/>
            </a:endParaRPr>
          </a:p>
          <a:p>
            <a:r>
              <a:rPr lang="zh-CN" altLang="en-US" sz="3200" b="1" dirty="0">
                <a:latin typeface="Arial Narrow" panose="020B0606020202030204" pitchFamily="34" charset="0"/>
                <a:cs typeface="Times New Roman" panose="02020603050405020304" pitchFamily="18" charset="0"/>
              </a:rPr>
              <a:t>    </a:t>
            </a:r>
            <a:r>
              <a:rPr lang="zh-CN" altLang="en-US" sz="3200" b="1" dirty="0" smtClean="0">
                <a:latin typeface="Arial Narrow" panose="020B0606020202030204" pitchFamily="34" charset="0"/>
                <a:cs typeface="Times New Roman" panose="02020603050405020304" pitchFamily="18" charset="0"/>
              </a:rPr>
              <a:t>    </a:t>
            </a:r>
            <a:r>
              <a:rPr lang="en-US" altLang="zh-CN" sz="3200" b="1" dirty="0" smtClean="0">
                <a:latin typeface="Arial Narrow" panose="020B0606020202030204" pitchFamily="34" charset="0"/>
                <a:cs typeface="Times New Roman" panose="02020603050405020304" pitchFamily="18" charset="0"/>
              </a:rPr>
              <a:t>RFX </a:t>
            </a:r>
            <a:r>
              <a:rPr lang="zh-CN" altLang="en-US" sz="3200" b="1" dirty="0">
                <a:latin typeface="Arial Narrow" panose="020B0606020202030204" pitchFamily="34" charset="0"/>
              </a:rPr>
              <a:t>在视图和数据源之间自动交换数据，由于一次交换的数据可能不止一个，为此可能要多次调用</a:t>
            </a:r>
            <a:r>
              <a:rPr lang="en-US" altLang="zh-CN" sz="3200" b="1" dirty="0" err="1">
                <a:latin typeface="Arial Narrow" panose="020B0606020202030204" pitchFamily="34" charset="0"/>
                <a:cs typeface="Times New Roman" panose="02020603050405020304" pitchFamily="18" charset="0"/>
              </a:rPr>
              <a:t>DoFieldExchange</a:t>
            </a:r>
            <a:r>
              <a:rPr lang="en-US" altLang="zh-CN" sz="3200" b="1" dirty="0">
                <a:latin typeface="Arial Narrow" panose="020B0606020202030204" pitchFamily="34" charset="0"/>
                <a:cs typeface="Times New Roman" panose="02020603050405020304" pitchFamily="18" charset="0"/>
              </a:rPr>
              <a:t> </a:t>
            </a:r>
            <a:r>
              <a:rPr lang="zh-CN" altLang="en-US" sz="3200" b="1" dirty="0">
                <a:latin typeface="Arial Narrow" panose="020B0606020202030204" pitchFamily="34" charset="0"/>
              </a:rPr>
              <a:t>函数，同时它也是应用程序框架和</a:t>
            </a:r>
            <a:r>
              <a:rPr lang="en-US" altLang="zh-CN" sz="3200" b="1" dirty="0">
                <a:latin typeface="Arial Narrow" panose="020B0606020202030204" pitchFamily="34" charset="0"/>
                <a:cs typeface="Times New Roman" panose="02020603050405020304" pitchFamily="18" charset="0"/>
              </a:rPr>
              <a:t>ODBC</a:t>
            </a:r>
            <a:r>
              <a:rPr lang="zh-CN" altLang="en-US" sz="3200" b="1" dirty="0">
                <a:latin typeface="Arial Narrow" panose="020B0606020202030204" pitchFamily="34" charset="0"/>
              </a:rPr>
              <a:t>交流的媒介。</a:t>
            </a:r>
          </a:p>
          <a:p>
            <a:r>
              <a:rPr lang="zh-CN" altLang="en-US" sz="3200" b="1" dirty="0">
                <a:latin typeface="Arial Narrow" panose="020B0606020202030204" pitchFamily="34" charset="0"/>
              </a:rPr>
              <a:t>     </a:t>
            </a:r>
            <a:r>
              <a:rPr lang="zh-CN" altLang="en-US" sz="3200" b="1" dirty="0" smtClean="0">
                <a:latin typeface="Arial Narrow" panose="020B0606020202030204" pitchFamily="34" charset="0"/>
              </a:rPr>
              <a:t>  </a:t>
            </a:r>
            <a:r>
              <a:rPr lang="en-US" altLang="zh-CN" sz="3200" b="1" dirty="0" smtClean="0">
                <a:latin typeface="Arial Narrow" panose="020B0606020202030204" pitchFamily="34" charset="0"/>
                <a:cs typeface="Times New Roman" panose="02020603050405020304" pitchFamily="18" charset="0"/>
              </a:rPr>
              <a:t>RFX</a:t>
            </a:r>
            <a:r>
              <a:rPr lang="zh-CN" altLang="en-US" sz="3200" b="1" dirty="0">
                <a:latin typeface="Arial Narrow" panose="020B0606020202030204" pitchFamily="34" charset="0"/>
              </a:rPr>
              <a:t>机制能够安全的通过调用</a:t>
            </a:r>
            <a:r>
              <a:rPr lang="en-US" altLang="zh-CN" sz="3200" b="1" dirty="0">
                <a:latin typeface="Arial Narrow" panose="020B0606020202030204" pitchFamily="34" charset="0"/>
                <a:cs typeface="Times New Roman" panose="02020603050405020304" pitchFamily="18" charset="0"/>
              </a:rPr>
              <a:t>(</a:t>
            </a:r>
            <a:r>
              <a:rPr lang="zh-CN" altLang="en-US" sz="3200" b="1" dirty="0">
                <a:latin typeface="Arial Narrow" panose="020B0606020202030204" pitchFamily="34" charset="0"/>
              </a:rPr>
              <a:t>例如</a:t>
            </a:r>
            <a:r>
              <a:rPr lang="en-US" altLang="zh-CN" sz="3200" b="1" dirty="0">
                <a:latin typeface="Arial Narrow" panose="020B0606020202030204" pitchFamily="34" charset="0"/>
                <a:cs typeface="Times New Roman" panose="02020603050405020304" pitchFamily="18" charset="0"/>
              </a:rPr>
              <a:t>ODBC </a:t>
            </a:r>
            <a:r>
              <a:rPr lang="zh-CN" altLang="en-US" sz="3200" b="1" dirty="0">
                <a:latin typeface="Arial Narrow" panose="020B0606020202030204" pitchFamily="34" charset="0"/>
              </a:rPr>
              <a:t>函数</a:t>
            </a:r>
            <a:r>
              <a:rPr lang="en-US" altLang="zh-CN" sz="3200" b="1" dirty="0" err="1">
                <a:latin typeface="Arial Narrow" panose="020B0606020202030204" pitchFamily="34" charset="0"/>
                <a:cs typeface="Times New Roman" panose="02020603050405020304" pitchFamily="18" charset="0"/>
              </a:rPr>
              <a:t>SQLBindCol</a:t>
            </a:r>
            <a:r>
              <a:rPr lang="en-US" altLang="zh-CN" sz="3200" b="1" dirty="0">
                <a:latin typeface="Arial Narrow" panose="020B0606020202030204" pitchFamily="34" charset="0"/>
                <a:cs typeface="Times New Roman" panose="02020603050405020304" pitchFamily="18" charset="0"/>
              </a:rPr>
              <a:t>)</a:t>
            </a:r>
            <a:r>
              <a:rPr lang="zh-CN" altLang="en-US" sz="3200" b="1" dirty="0">
                <a:latin typeface="Arial Narrow" panose="020B0606020202030204" pitchFamily="34" charset="0"/>
              </a:rPr>
              <a:t>来保存用户的工作。</a:t>
            </a:r>
            <a:endParaRPr lang="zh-CN" altLang="en-US" sz="3200" b="1" dirty="0">
              <a:latin typeface="Arial Narrow" panose="020B0606020202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标注 1"/>
          <p:cNvSpPr/>
          <p:nvPr/>
        </p:nvSpPr>
        <p:spPr bwMode="auto">
          <a:xfrm>
            <a:off x="4788024" y="4653136"/>
            <a:ext cx="3888432" cy="2052464"/>
          </a:xfrm>
          <a:prstGeom prst="wedgeRoundRectCallout">
            <a:avLst>
              <a:gd name="adj1" fmla="val -46805"/>
              <a:gd name="adj2" fmla="val -206138"/>
              <a:gd name="adj3" fmla="val 16667"/>
            </a:avLst>
          </a:prstGeom>
          <a:solidFill>
            <a:schemeClr val="accent1">
              <a:alpha val="7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CN" b="1" dirty="0" err="1" smtClean="0">
                <a:solidFill>
                  <a:srgbClr val="002060"/>
                </a:solidFill>
              </a:rPr>
              <a:t>DoFieldExchange</a:t>
            </a:r>
            <a:r>
              <a:rPr lang="en-US" altLang="zh-CN" b="1" dirty="0" smtClean="0">
                <a:solidFill>
                  <a:srgbClr val="002060"/>
                </a:solidFill>
              </a:rPr>
              <a:t> </a:t>
            </a:r>
            <a:r>
              <a:rPr lang="zh-CN" altLang="zh-CN" b="1" dirty="0">
                <a:solidFill>
                  <a:srgbClr val="002060"/>
                </a:solidFill>
              </a:rPr>
              <a:t>是</a:t>
            </a:r>
            <a:r>
              <a:rPr lang="en-US" altLang="zh-CN" b="1" dirty="0">
                <a:solidFill>
                  <a:srgbClr val="002060"/>
                </a:solidFill>
              </a:rPr>
              <a:t>RFX</a:t>
            </a:r>
            <a:r>
              <a:rPr lang="zh-CN" altLang="zh-CN" b="1" dirty="0">
                <a:solidFill>
                  <a:srgbClr val="002060"/>
                </a:solidFill>
              </a:rPr>
              <a:t>机制的中枢，任何时候应用框架需要从数据源到数据库或是从数据库到数据源，都要调</a:t>
            </a:r>
            <a:r>
              <a:rPr lang="zh-CN" altLang="zh-CN" b="1" dirty="0" smtClean="0">
                <a:solidFill>
                  <a:srgbClr val="002060"/>
                </a:solidFill>
              </a:rPr>
              <a:t>用</a:t>
            </a:r>
            <a:r>
              <a:rPr lang="zh-CN" altLang="en-US" b="1" dirty="0" smtClean="0">
                <a:solidFill>
                  <a:srgbClr val="002060"/>
                </a:solidFill>
              </a:rPr>
              <a:t>该</a:t>
            </a:r>
            <a:r>
              <a:rPr lang="zh-CN" altLang="zh-CN" b="1" dirty="0" smtClean="0">
                <a:solidFill>
                  <a:srgbClr val="002060"/>
                </a:solidFill>
              </a:rPr>
              <a:t>函数</a:t>
            </a:r>
            <a:endParaRPr lang="zh-CN" altLang="zh-CN" b="1" dirty="0">
              <a:solidFill>
                <a:srgbClr val="002060"/>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smtClean="0">
              <a:ln>
                <a:noFill/>
              </a:ln>
              <a:solidFill>
                <a:srgbClr val="002060"/>
              </a:solidFill>
              <a:effectLst/>
            </a:endParaRPr>
          </a:p>
        </p:txBody>
      </p:sp>
      <p:sp>
        <p:nvSpPr>
          <p:cNvPr id="5" name="灯片编号占位符 5"/>
          <p:cNvSpPr>
            <a:spLocks noGrp="1"/>
          </p:cNvSpPr>
          <p:nvPr>
            <p:ph type="sldNum" sz="quarter" idx="12"/>
          </p:nvPr>
        </p:nvSpPr>
        <p:spPr/>
        <p:txBody>
          <a:bodyPr/>
          <a:lstStyle/>
          <a:p>
            <a:fld id="{36CCFF43-B027-4C0A-BEBD-A9BA5F2C8DEA}" type="slidenum">
              <a:rPr lang="en-US" altLang="zh-CN"/>
              <a:pPr/>
              <a:t>46</a:t>
            </a:fld>
            <a:endParaRPr lang="en-US" altLang="zh-CN"/>
          </a:p>
        </p:txBody>
      </p:sp>
      <p:sp>
        <p:nvSpPr>
          <p:cNvPr id="38916" name="Text Box 4"/>
          <p:cNvSpPr txBox="1">
            <a:spLocks noChangeArrowheads="1"/>
          </p:cNvSpPr>
          <p:nvPr/>
        </p:nvSpPr>
        <p:spPr bwMode="auto">
          <a:xfrm>
            <a:off x="251520" y="188640"/>
            <a:ext cx="859517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latin typeface="Arial Narrow" panose="020B0606020202030204" pitchFamily="34" charset="0"/>
              </a:rPr>
              <a:t>下面代码就是</a:t>
            </a:r>
            <a:r>
              <a:rPr lang="en-US" altLang="zh-CN" sz="2800" b="1" dirty="0">
                <a:latin typeface="Arial Narrow" panose="020B0606020202030204" pitchFamily="34" charset="0"/>
              </a:rPr>
              <a:t>【</a:t>
            </a:r>
            <a:r>
              <a:rPr lang="zh-CN" altLang="en-US" sz="2800" b="1" dirty="0">
                <a:latin typeface="Arial Narrow" panose="020B0606020202030204" pitchFamily="34" charset="0"/>
              </a:rPr>
              <a:t>例</a:t>
            </a:r>
            <a:r>
              <a:rPr lang="en-US" altLang="zh-CN" sz="2800" b="1" dirty="0" smtClean="0">
                <a:latin typeface="Arial Narrow" panose="020B0606020202030204" pitchFamily="34" charset="0"/>
                <a:cs typeface="Times New Roman" panose="02020603050405020304" pitchFamily="18" charset="0"/>
              </a:rPr>
              <a:t>12-2</a:t>
            </a:r>
            <a:r>
              <a:rPr lang="en-US" altLang="zh-CN" sz="2800" b="1" dirty="0" smtClean="0">
                <a:latin typeface="Arial Narrow" panose="020B0606020202030204" pitchFamily="34" charset="0"/>
              </a:rPr>
              <a:t>】</a:t>
            </a:r>
            <a:r>
              <a:rPr lang="zh-CN" altLang="en-US" sz="2800" b="1" dirty="0">
                <a:latin typeface="Arial Narrow" panose="020B0606020202030204" pitchFamily="34" charset="0"/>
              </a:rPr>
              <a:t>工程文件中</a:t>
            </a:r>
            <a:r>
              <a:rPr lang="en-US" altLang="zh-CN" sz="2800" b="1" dirty="0">
                <a:latin typeface="Arial Narrow" panose="020B0606020202030204" pitchFamily="34" charset="0"/>
                <a:cs typeface="Times New Roman" panose="02020603050405020304" pitchFamily="18" charset="0"/>
              </a:rPr>
              <a:t>AppWizard</a:t>
            </a:r>
            <a:r>
              <a:rPr lang="zh-CN" altLang="en-US" sz="2800" b="1" dirty="0">
                <a:solidFill>
                  <a:srgbClr val="66FFFF"/>
                </a:solidFill>
                <a:latin typeface="Arial Narrow" panose="020B0606020202030204" pitchFamily="34" charset="0"/>
              </a:rPr>
              <a:t>自动</a:t>
            </a:r>
            <a:r>
              <a:rPr lang="zh-CN" altLang="en-US" sz="2800" b="1" dirty="0">
                <a:latin typeface="Arial Narrow" panose="020B0606020202030204" pitchFamily="34" charset="0"/>
              </a:rPr>
              <a:t>加入的</a:t>
            </a:r>
            <a:r>
              <a:rPr lang="en-US" altLang="zh-CN" sz="2800" b="1" dirty="0">
                <a:latin typeface="Arial Narrow" panose="020B0606020202030204" pitchFamily="34" charset="0"/>
                <a:cs typeface="Times New Roman" panose="02020603050405020304" pitchFamily="18" charset="0"/>
              </a:rPr>
              <a:t>RFX</a:t>
            </a:r>
            <a:r>
              <a:rPr lang="zh-CN" altLang="en-US" sz="2800" b="1" dirty="0">
                <a:latin typeface="Arial Narrow" panose="020B0606020202030204" pitchFamily="34" charset="0"/>
              </a:rPr>
              <a:t>代码，见</a:t>
            </a:r>
            <a:r>
              <a:rPr lang="zh-CN" altLang="en-US" sz="2800" b="1" dirty="0">
                <a:solidFill>
                  <a:srgbClr val="66FFFF"/>
                </a:solidFill>
                <a:latin typeface="Arial Narrow" panose="020B0606020202030204" pitchFamily="34" charset="0"/>
              </a:rPr>
              <a:t>粗斜体</a:t>
            </a:r>
            <a:r>
              <a:rPr lang="zh-CN" altLang="en-US" sz="2800" b="1" dirty="0">
                <a:latin typeface="Arial Narrow" panose="020B0606020202030204" pitchFamily="34" charset="0"/>
              </a:rPr>
              <a:t>部分：</a:t>
            </a:r>
            <a:endParaRPr lang="zh-CN" altLang="en-US" sz="2800" b="1" dirty="0">
              <a:latin typeface="Arial Narrow" panose="020B0606020202030204" pitchFamily="34" charset="0"/>
              <a:cs typeface="Times New Roman" panose="02020603050405020304" pitchFamily="18" charset="0"/>
            </a:endParaRPr>
          </a:p>
          <a:p>
            <a:r>
              <a:rPr lang="en-US" altLang="zh-CN" sz="2800" b="1" dirty="0">
                <a:latin typeface="Arial Narrow" panose="020B0606020202030204" pitchFamily="34" charset="0"/>
                <a:cs typeface="Times New Roman" panose="02020603050405020304" pitchFamily="18" charset="0"/>
              </a:rPr>
              <a:t>void </a:t>
            </a:r>
            <a:r>
              <a:rPr lang="en-US" altLang="zh-CN" sz="2800" b="1" dirty="0" smtClean="0">
                <a:latin typeface="Arial Narrow" panose="020B0606020202030204" pitchFamily="34" charset="0"/>
                <a:cs typeface="Times New Roman" panose="02020603050405020304" pitchFamily="18" charset="0"/>
              </a:rPr>
              <a:t>CMy12_2</a:t>
            </a:r>
            <a:r>
              <a:rPr lang="en-US" altLang="zh-CN" sz="2800" b="1" dirty="0" smtClean="0">
                <a:solidFill>
                  <a:srgbClr val="00FF00"/>
                </a:solidFill>
                <a:latin typeface="Arial Narrow" panose="020B0606020202030204" pitchFamily="34" charset="0"/>
                <a:cs typeface="Times New Roman" panose="02020603050405020304" pitchFamily="18" charset="0"/>
              </a:rPr>
              <a:t>Set</a:t>
            </a:r>
            <a:r>
              <a:rPr lang="en-US" altLang="zh-CN" sz="2800" b="1" dirty="0">
                <a:latin typeface="Arial Narrow" panose="020B0606020202030204" pitchFamily="34" charset="0"/>
                <a:cs typeface="Times New Roman" panose="02020603050405020304" pitchFamily="18" charset="0"/>
              </a:rPr>
              <a:t>::</a:t>
            </a:r>
            <a:r>
              <a:rPr lang="en-US" altLang="zh-CN" sz="2800" b="1" dirty="0" err="1">
                <a:latin typeface="Arial Narrow" panose="020B0606020202030204" pitchFamily="34" charset="0"/>
                <a:cs typeface="Times New Roman" panose="02020603050405020304" pitchFamily="18" charset="0"/>
              </a:rPr>
              <a:t>Do</a:t>
            </a:r>
            <a:r>
              <a:rPr lang="en-US" altLang="zh-CN" sz="2800" b="1" dirty="0" err="1">
                <a:solidFill>
                  <a:srgbClr val="00FF00"/>
                </a:solidFill>
                <a:latin typeface="Arial Narrow" panose="020B0606020202030204" pitchFamily="34" charset="0"/>
                <a:cs typeface="Times New Roman" panose="02020603050405020304" pitchFamily="18" charset="0"/>
              </a:rPr>
              <a:t>Field</a:t>
            </a:r>
            <a:r>
              <a:rPr lang="en-US" altLang="zh-CN" sz="2800" b="1" dirty="0" err="1">
                <a:latin typeface="Arial Narrow" panose="020B0606020202030204" pitchFamily="34" charset="0"/>
                <a:cs typeface="Times New Roman" panose="02020603050405020304" pitchFamily="18" charset="0"/>
              </a:rPr>
              <a:t>Exchange</a:t>
            </a:r>
            <a:r>
              <a:rPr lang="en-US" altLang="zh-CN" sz="2800" b="1" dirty="0">
                <a:latin typeface="Arial Narrow" panose="020B0606020202030204" pitchFamily="34" charset="0"/>
                <a:cs typeface="Times New Roman" panose="02020603050405020304" pitchFamily="18" charset="0"/>
              </a:rPr>
              <a:t>(</a:t>
            </a:r>
            <a:r>
              <a:rPr lang="en-US" altLang="zh-CN" sz="2800" b="1" dirty="0" err="1">
                <a:latin typeface="Arial Narrow" panose="020B0606020202030204" pitchFamily="34" charset="0"/>
                <a:cs typeface="Times New Roman" panose="02020603050405020304" pitchFamily="18" charset="0"/>
              </a:rPr>
              <a:t>CFieldExchange</a:t>
            </a:r>
            <a:r>
              <a:rPr lang="en-US" altLang="zh-CN" sz="2800" b="1" dirty="0">
                <a:latin typeface="Arial Narrow" panose="020B0606020202030204" pitchFamily="34" charset="0"/>
                <a:cs typeface="Times New Roman" panose="02020603050405020304" pitchFamily="18" charset="0"/>
              </a:rPr>
              <a:t>* </a:t>
            </a:r>
            <a:r>
              <a:rPr lang="en-US" altLang="zh-CN" sz="2800" b="1" dirty="0" err="1">
                <a:latin typeface="Arial Narrow" panose="020B0606020202030204" pitchFamily="34" charset="0"/>
                <a:cs typeface="Times New Roman" panose="02020603050405020304" pitchFamily="18" charset="0"/>
              </a:rPr>
              <a:t>pFX</a:t>
            </a:r>
            <a:r>
              <a:rPr lang="en-US" altLang="zh-CN" sz="2800" b="1" dirty="0">
                <a:latin typeface="Arial Narrow" panose="020B0606020202030204" pitchFamily="34" charset="0"/>
                <a:cs typeface="Times New Roman" panose="02020603050405020304" pitchFamily="18" charset="0"/>
              </a:rPr>
              <a:t>)</a:t>
            </a:r>
          </a:p>
          <a:p>
            <a:r>
              <a:rPr lang="en-US" altLang="zh-CN" sz="2800" b="1" dirty="0">
                <a:latin typeface="Arial Narrow" panose="020B0606020202030204" pitchFamily="34" charset="0"/>
                <a:cs typeface="Times New Roman" panose="02020603050405020304" pitchFamily="18" charset="0"/>
              </a:rPr>
              <a:t>{</a:t>
            </a:r>
          </a:p>
          <a:p>
            <a:r>
              <a:rPr lang="en-US" altLang="zh-CN" sz="2800" b="1" dirty="0">
                <a:latin typeface="Arial Narrow" panose="020B0606020202030204" pitchFamily="34" charset="0"/>
                <a:cs typeface="Times New Roman" panose="02020603050405020304" pitchFamily="18" charset="0"/>
              </a:rPr>
              <a:t>//{{AFX_FIELD_MAP(</a:t>
            </a:r>
            <a:r>
              <a:rPr lang="en-US" altLang="zh-CN" sz="2800" b="1" dirty="0" err="1">
                <a:latin typeface="Arial Narrow" panose="020B0606020202030204" pitchFamily="34" charset="0"/>
                <a:cs typeface="Times New Roman" panose="02020603050405020304" pitchFamily="18" charset="0"/>
              </a:rPr>
              <a:t>CODBCSet</a:t>
            </a:r>
            <a:r>
              <a:rPr lang="en-US" altLang="zh-CN" sz="2800" b="1" dirty="0">
                <a:latin typeface="Arial Narrow" panose="020B0606020202030204" pitchFamily="34" charset="0"/>
                <a:cs typeface="Times New Roman" panose="02020603050405020304" pitchFamily="18" charset="0"/>
              </a:rPr>
              <a:t>)</a:t>
            </a:r>
          </a:p>
          <a:p>
            <a:r>
              <a:rPr lang="en-US" altLang="zh-CN" sz="2800" b="1" i="1" dirty="0">
                <a:latin typeface="Arial Narrow" panose="020B0606020202030204" pitchFamily="34" charset="0"/>
              </a:rPr>
              <a:t> </a:t>
            </a:r>
            <a:r>
              <a:rPr lang="en-US" altLang="zh-CN" sz="2800" b="1" i="1" dirty="0" err="1">
                <a:solidFill>
                  <a:srgbClr val="66FFFF"/>
                </a:solidFill>
                <a:latin typeface="Arial Narrow" panose="020B0606020202030204" pitchFamily="34" charset="0"/>
              </a:rPr>
              <a:t>pFX</a:t>
            </a:r>
            <a:r>
              <a:rPr lang="en-US" altLang="zh-CN" sz="2800" b="1" i="1" dirty="0">
                <a:solidFill>
                  <a:srgbClr val="66FFFF"/>
                </a:solidFill>
                <a:latin typeface="Arial Narrow" panose="020B0606020202030204" pitchFamily="34" charset="0"/>
              </a:rPr>
              <a:t>-&gt;</a:t>
            </a:r>
            <a:r>
              <a:rPr lang="en-US" altLang="zh-CN" sz="2800" b="1" i="1" dirty="0" err="1">
                <a:solidFill>
                  <a:srgbClr val="66FFFF"/>
                </a:solidFill>
                <a:latin typeface="Arial Narrow" panose="020B0606020202030204" pitchFamily="34" charset="0"/>
              </a:rPr>
              <a:t>SetFieldType</a:t>
            </a:r>
            <a:r>
              <a:rPr lang="en-US" altLang="zh-CN" sz="2800" b="1" i="1" dirty="0">
                <a:solidFill>
                  <a:srgbClr val="66FFFF"/>
                </a:solidFill>
                <a:latin typeface="Arial Narrow" panose="020B0606020202030204" pitchFamily="34" charset="0"/>
              </a:rPr>
              <a:t>(</a:t>
            </a:r>
            <a:r>
              <a:rPr lang="en-US" altLang="zh-CN" sz="2800" b="1" i="1" dirty="0" err="1">
                <a:solidFill>
                  <a:srgbClr val="66FFFF"/>
                </a:solidFill>
                <a:latin typeface="Arial Narrow" panose="020B0606020202030204" pitchFamily="34" charset="0"/>
              </a:rPr>
              <a:t>CFieldExchange</a:t>
            </a:r>
            <a:r>
              <a:rPr lang="en-US" altLang="zh-CN" sz="2800" b="1" i="1" dirty="0">
                <a:solidFill>
                  <a:srgbClr val="66FFFF"/>
                </a:solidFill>
                <a:latin typeface="Arial Narrow" panose="020B0606020202030204" pitchFamily="34" charset="0"/>
              </a:rPr>
              <a:t>::</a:t>
            </a:r>
            <a:r>
              <a:rPr lang="en-US" altLang="zh-CN" sz="2800" b="1" i="1" dirty="0" err="1">
                <a:solidFill>
                  <a:srgbClr val="66FFFF"/>
                </a:solidFill>
                <a:latin typeface="Arial Narrow" panose="020B0606020202030204" pitchFamily="34" charset="0"/>
              </a:rPr>
              <a:t>outputColumn</a:t>
            </a:r>
            <a:r>
              <a:rPr lang="en-US" altLang="zh-CN" sz="2800" b="1" i="1" dirty="0">
                <a:solidFill>
                  <a:srgbClr val="66FFFF"/>
                </a:solidFill>
                <a:latin typeface="Arial Narrow" panose="020B0606020202030204" pitchFamily="34" charset="0"/>
              </a:rPr>
              <a:t>);</a:t>
            </a:r>
            <a:endParaRPr lang="en-US" altLang="zh-CN" sz="2800" b="1" dirty="0">
              <a:solidFill>
                <a:srgbClr val="66FFFF"/>
              </a:solidFill>
              <a:latin typeface="Arial Narrow" panose="020B0606020202030204" pitchFamily="34" charset="0"/>
              <a:cs typeface="Times New Roman" panose="02020603050405020304" pitchFamily="18" charset="0"/>
            </a:endParaRPr>
          </a:p>
          <a:p>
            <a:r>
              <a:rPr lang="en-US" altLang="zh-CN" sz="2800" b="1" i="1" dirty="0">
                <a:solidFill>
                  <a:srgbClr val="66FFFF"/>
                </a:solidFill>
                <a:latin typeface="Arial Narrow" panose="020B0606020202030204" pitchFamily="34" charset="0"/>
              </a:rPr>
              <a:t> </a:t>
            </a:r>
            <a:r>
              <a:rPr lang="en-US" altLang="zh-CN" sz="2800" b="1" i="1" dirty="0" err="1">
                <a:solidFill>
                  <a:srgbClr val="66FFFF"/>
                </a:solidFill>
              </a:rPr>
              <a:t>RFX_Long</a:t>
            </a:r>
            <a:r>
              <a:rPr lang="en-US" altLang="zh-CN" sz="2800" b="1" i="1" dirty="0">
                <a:solidFill>
                  <a:srgbClr val="66FFFF"/>
                </a:solidFill>
              </a:rPr>
              <a:t>(</a:t>
            </a:r>
            <a:r>
              <a:rPr lang="en-US" altLang="zh-CN" sz="2800" b="1" i="1" dirty="0" err="1">
                <a:solidFill>
                  <a:srgbClr val="66FFFF"/>
                </a:solidFill>
              </a:rPr>
              <a:t>pFX</a:t>
            </a:r>
            <a:r>
              <a:rPr lang="en-US" altLang="zh-CN" sz="2800" b="1" i="1" dirty="0">
                <a:solidFill>
                  <a:srgbClr val="66FFFF"/>
                </a:solidFill>
              </a:rPr>
              <a:t>, _T("[</a:t>
            </a:r>
            <a:r>
              <a:rPr lang="zh-CN" altLang="en-US" sz="2800" b="1" i="1" dirty="0">
                <a:solidFill>
                  <a:srgbClr val="66FFFF"/>
                </a:solidFill>
              </a:rPr>
              <a:t>书籍</a:t>
            </a:r>
            <a:r>
              <a:rPr lang="en-US" altLang="zh-CN" sz="2800" b="1" i="1" dirty="0">
                <a:solidFill>
                  <a:srgbClr val="66FFFF"/>
                </a:solidFill>
              </a:rPr>
              <a:t>ID]"), </a:t>
            </a:r>
            <a:r>
              <a:rPr lang="en-US" altLang="zh-CN" sz="2800" b="1" i="1" dirty="0" err="1">
                <a:solidFill>
                  <a:srgbClr val="66FFFF"/>
                </a:solidFill>
              </a:rPr>
              <a:t>m_ID</a:t>
            </a:r>
            <a:r>
              <a:rPr lang="en-US" altLang="zh-CN" sz="2800" b="1" i="1" dirty="0">
                <a:solidFill>
                  <a:srgbClr val="66FFFF"/>
                </a:solidFill>
              </a:rPr>
              <a:t>);</a:t>
            </a:r>
          </a:p>
          <a:p>
            <a:r>
              <a:rPr lang="en-US" altLang="zh-CN" sz="2800" b="1" i="1" dirty="0" err="1">
                <a:solidFill>
                  <a:srgbClr val="66FFFF"/>
                </a:solidFill>
              </a:rPr>
              <a:t>RFX_Text</a:t>
            </a:r>
            <a:r>
              <a:rPr lang="en-US" altLang="zh-CN" sz="2800" b="1" i="1" dirty="0">
                <a:solidFill>
                  <a:srgbClr val="66FFFF"/>
                </a:solidFill>
              </a:rPr>
              <a:t>(</a:t>
            </a:r>
            <a:r>
              <a:rPr lang="en-US" altLang="zh-CN" sz="2800" b="1" i="1" dirty="0" err="1">
                <a:solidFill>
                  <a:srgbClr val="66FFFF"/>
                </a:solidFill>
              </a:rPr>
              <a:t>pFX</a:t>
            </a:r>
            <a:r>
              <a:rPr lang="en-US" altLang="zh-CN" sz="2800" b="1" i="1" dirty="0">
                <a:solidFill>
                  <a:srgbClr val="66FFFF"/>
                </a:solidFill>
              </a:rPr>
              <a:t>, _T("[</a:t>
            </a:r>
            <a:r>
              <a:rPr lang="zh-CN" altLang="en-US" sz="2800" b="1" i="1" dirty="0">
                <a:solidFill>
                  <a:srgbClr val="66FFFF"/>
                </a:solidFill>
              </a:rPr>
              <a:t>作者</a:t>
            </a:r>
            <a:r>
              <a:rPr lang="en-US" altLang="zh-CN" sz="2800" b="1" i="1" dirty="0">
                <a:solidFill>
                  <a:srgbClr val="66FFFF"/>
                </a:solidFill>
              </a:rPr>
              <a:t>]"), column1);</a:t>
            </a:r>
          </a:p>
          <a:p>
            <a:r>
              <a:rPr lang="en-US" altLang="zh-CN" sz="2800" b="1" i="1" dirty="0" err="1">
                <a:solidFill>
                  <a:srgbClr val="66FFFF"/>
                </a:solidFill>
              </a:rPr>
              <a:t>RFX_Text</a:t>
            </a:r>
            <a:r>
              <a:rPr lang="en-US" altLang="zh-CN" sz="2800" b="1" i="1" dirty="0">
                <a:solidFill>
                  <a:srgbClr val="66FFFF"/>
                </a:solidFill>
              </a:rPr>
              <a:t>(</a:t>
            </a:r>
            <a:r>
              <a:rPr lang="en-US" altLang="zh-CN" sz="2800" b="1" i="1" dirty="0" err="1">
                <a:solidFill>
                  <a:srgbClr val="66FFFF"/>
                </a:solidFill>
              </a:rPr>
              <a:t>pFX</a:t>
            </a:r>
            <a:r>
              <a:rPr lang="en-US" altLang="zh-CN" sz="2800" b="1" i="1" dirty="0">
                <a:solidFill>
                  <a:srgbClr val="66FFFF"/>
                </a:solidFill>
              </a:rPr>
              <a:t>, _T("[</a:t>
            </a:r>
            <a:r>
              <a:rPr lang="zh-CN" altLang="en-US" sz="2800" b="1" i="1" dirty="0">
                <a:solidFill>
                  <a:srgbClr val="66FFFF"/>
                </a:solidFill>
              </a:rPr>
              <a:t>出版社</a:t>
            </a:r>
            <a:r>
              <a:rPr lang="en-US" altLang="zh-CN" sz="2800" b="1" i="1" dirty="0">
                <a:solidFill>
                  <a:srgbClr val="66FFFF"/>
                </a:solidFill>
              </a:rPr>
              <a:t>]"), column2);</a:t>
            </a:r>
          </a:p>
          <a:p>
            <a:r>
              <a:rPr lang="en-US" altLang="zh-CN" sz="2800" b="1" i="1" dirty="0" err="1">
                <a:solidFill>
                  <a:srgbClr val="66FFFF"/>
                </a:solidFill>
              </a:rPr>
              <a:t>RFX_Double</a:t>
            </a:r>
            <a:r>
              <a:rPr lang="en-US" altLang="zh-CN" sz="2800" b="1" i="1" dirty="0">
                <a:solidFill>
                  <a:srgbClr val="66FFFF"/>
                </a:solidFill>
              </a:rPr>
              <a:t>(</a:t>
            </a:r>
            <a:r>
              <a:rPr lang="en-US" altLang="zh-CN" sz="2800" b="1" i="1" dirty="0" err="1">
                <a:solidFill>
                  <a:srgbClr val="66FFFF"/>
                </a:solidFill>
              </a:rPr>
              <a:t>pFX</a:t>
            </a:r>
            <a:r>
              <a:rPr lang="en-US" altLang="zh-CN" sz="2800" b="1" i="1" dirty="0">
                <a:solidFill>
                  <a:srgbClr val="66FFFF"/>
                </a:solidFill>
              </a:rPr>
              <a:t>, _T("[</a:t>
            </a:r>
            <a:r>
              <a:rPr lang="zh-CN" altLang="en-US" sz="2800" b="1" i="1" dirty="0">
                <a:solidFill>
                  <a:srgbClr val="66FFFF"/>
                </a:solidFill>
              </a:rPr>
              <a:t>价格</a:t>
            </a:r>
            <a:r>
              <a:rPr lang="en-US" altLang="zh-CN" sz="2800" b="1" i="1" dirty="0">
                <a:solidFill>
                  <a:srgbClr val="66FFFF"/>
                </a:solidFill>
              </a:rPr>
              <a:t>]"), column3);</a:t>
            </a:r>
            <a:r>
              <a:rPr lang="en-US" altLang="zh-CN" sz="2800" b="1" i="1" dirty="0" smtClean="0">
                <a:solidFill>
                  <a:srgbClr val="66FFFF"/>
                </a:solidFill>
                <a:latin typeface="Arial Narrow" panose="020B0606020202030204" pitchFamily="34" charset="0"/>
                <a:cs typeface="Times New Roman" panose="02020603050405020304" pitchFamily="18" charset="0"/>
              </a:rPr>
              <a:t> </a:t>
            </a:r>
            <a:r>
              <a:rPr lang="en-US" altLang="zh-CN" sz="2800" b="1" dirty="0">
                <a:latin typeface="Arial Narrow" panose="020B0606020202030204" pitchFamily="34" charset="0"/>
                <a:cs typeface="Times New Roman" panose="02020603050405020304" pitchFamily="18" charset="0"/>
              </a:rPr>
              <a:t>//}}AFX_FIELD_MAP</a:t>
            </a:r>
          </a:p>
          <a:p>
            <a:r>
              <a:rPr lang="en-US" altLang="zh-CN" sz="2800" b="1" dirty="0">
                <a:latin typeface="Arial Narrow" panose="020B0606020202030204" pitchFamily="34" charset="0"/>
              </a:rPr>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4F03216F-B06D-4332-9AB2-632AC92A84CD}" type="slidenum">
              <a:rPr lang="en-US" altLang="zh-CN"/>
              <a:pPr/>
              <a:t>47</a:t>
            </a:fld>
            <a:endParaRPr lang="en-US" altLang="zh-CN"/>
          </a:p>
        </p:txBody>
      </p:sp>
      <p:sp>
        <p:nvSpPr>
          <p:cNvPr id="40964" name="Text Box 4"/>
          <p:cNvSpPr txBox="1">
            <a:spLocks noChangeArrowheads="1"/>
          </p:cNvSpPr>
          <p:nvPr/>
        </p:nvSpPr>
        <p:spPr bwMode="auto">
          <a:xfrm>
            <a:off x="35496" y="44624"/>
            <a:ext cx="9071992" cy="6777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pPr>
            <a:r>
              <a:rPr lang="zh-CN" altLang="en-US" sz="2800" b="1" dirty="0" smtClean="0">
                <a:latin typeface="Arial Narrow" panose="020B0606020202030204" pitchFamily="34" charset="0"/>
              </a:rPr>
              <a:t>下</a:t>
            </a:r>
            <a:r>
              <a:rPr lang="zh-CN" altLang="en-US" sz="2800" b="1" dirty="0">
                <a:latin typeface="Arial Narrow" panose="020B0606020202030204" pitchFamily="34" charset="0"/>
              </a:rPr>
              <a:t>面是</a:t>
            </a:r>
            <a:r>
              <a:rPr lang="en-US" altLang="zh-CN" sz="2800" b="1" dirty="0" err="1">
                <a:latin typeface="Arial Narrow" panose="020B0606020202030204" pitchFamily="34" charset="0"/>
                <a:cs typeface="Times New Roman" panose="02020603050405020304" pitchFamily="18" charset="0"/>
              </a:rPr>
              <a:t>CRecordset</a:t>
            </a:r>
            <a:r>
              <a:rPr lang="zh-CN" altLang="en-US" sz="2800" b="1" dirty="0">
                <a:latin typeface="Arial Narrow" panose="020B0606020202030204" pitchFamily="34" charset="0"/>
              </a:rPr>
              <a:t>派生类的头文件，其中关于</a:t>
            </a:r>
            <a:r>
              <a:rPr lang="en-US" altLang="zh-CN" sz="2800" b="1" dirty="0">
                <a:latin typeface="Arial Narrow" panose="020B0606020202030204" pitchFamily="34" charset="0"/>
                <a:cs typeface="Times New Roman" panose="02020603050405020304" pitchFamily="18" charset="0"/>
              </a:rPr>
              <a:t>RFX</a:t>
            </a:r>
            <a:r>
              <a:rPr lang="zh-CN" altLang="en-US" sz="2800" b="1" dirty="0">
                <a:latin typeface="Arial Narrow" panose="020B0606020202030204" pitchFamily="34" charset="0"/>
              </a:rPr>
              <a:t>机制的部分已经用</a:t>
            </a:r>
            <a:r>
              <a:rPr lang="zh-CN" altLang="en-US" sz="2800" b="1" dirty="0">
                <a:solidFill>
                  <a:srgbClr val="66FFFF"/>
                </a:solidFill>
                <a:latin typeface="Arial Narrow" panose="020B0606020202030204" pitchFamily="34" charset="0"/>
              </a:rPr>
              <a:t>粗斜体</a:t>
            </a:r>
            <a:r>
              <a:rPr lang="zh-CN" altLang="en-US" sz="2800" b="1" dirty="0">
                <a:latin typeface="Arial Narrow" panose="020B0606020202030204" pitchFamily="34" charset="0"/>
              </a:rPr>
              <a:t>显示：</a:t>
            </a:r>
            <a:endParaRPr lang="zh-CN" altLang="en-US" sz="2800" b="1" dirty="0">
              <a:latin typeface="Arial Narrow" panose="020B0606020202030204" pitchFamily="34" charset="0"/>
              <a:cs typeface="Times New Roman" panose="02020603050405020304" pitchFamily="18" charset="0"/>
            </a:endParaRPr>
          </a:p>
          <a:p>
            <a:r>
              <a:rPr lang="en-US" altLang="zh-CN" b="1" dirty="0">
                <a:latin typeface="+mn-lt"/>
              </a:rPr>
              <a:t>class CMy12_2Set : public </a:t>
            </a:r>
            <a:r>
              <a:rPr lang="en-US" altLang="zh-CN" b="1" dirty="0" err="1">
                <a:latin typeface="+mn-lt"/>
              </a:rPr>
              <a:t>CRecordset</a:t>
            </a:r>
            <a:endParaRPr lang="zh-CN" altLang="zh-CN" b="1" dirty="0">
              <a:latin typeface="+mn-lt"/>
            </a:endParaRPr>
          </a:p>
          <a:p>
            <a:r>
              <a:rPr lang="en-US" altLang="zh-CN" b="1" dirty="0" smtClean="0">
                <a:latin typeface="+mn-lt"/>
              </a:rPr>
              <a:t>{ public</a:t>
            </a:r>
            <a:r>
              <a:rPr lang="en-US" altLang="zh-CN" b="1" dirty="0">
                <a:latin typeface="+mn-lt"/>
              </a:rPr>
              <a:t>:</a:t>
            </a:r>
            <a:endParaRPr lang="zh-CN" altLang="zh-CN" b="1" dirty="0">
              <a:latin typeface="+mn-lt"/>
            </a:endParaRPr>
          </a:p>
          <a:p>
            <a:r>
              <a:rPr lang="en-US" altLang="zh-CN" b="1" dirty="0" smtClean="0">
                <a:latin typeface="+mn-lt"/>
              </a:rPr>
              <a:t>     CMy12_2Set(</a:t>
            </a:r>
            <a:r>
              <a:rPr lang="en-US" altLang="zh-CN" b="1" dirty="0" err="1" smtClean="0">
                <a:latin typeface="+mn-lt"/>
              </a:rPr>
              <a:t>CDatabase</a:t>
            </a:r>
            <a:r>
              <a:rPr lang="en-US" altLang="zh-CN" b="1" dirty="0">
                <a:latin typeface="+mn-lt"/>
              </a:rPr>
              <a:t>* </a:t>
            </a:r>
            <a:r>
              <a:rPr lang="en-US" altLang="zh-CN" b="1" dirty="0" err="1">
                <a:latin typeface="+mn-lt"/>
              </a:rPr>
              <a:t>pDatabase</a:t>
            </a:r>
            <a:r>
              <a:rPr lang="en-US" altLang="zh-CN" b="1" dirty="0">
                <a:latin typeface="+mn-lt"/>
              </a:rPr>
              <a:t> = NULL);</a:t>
            </a:r>
            <a:endParaRPr lang="zh-CN" altLang="zh-CN" b="1" dirty="0">
              <a:latin typeface="+mn-lt"/>
            </a:endParaRPr>
          </a:p>
          <a:p>
            <a:r>
              <a:rPr lang="en-US" altLang="zh-CN" b="1" dirty="0" smtClean="0">
                <a:latin typeface="+mn-lt"/>
              </a:rPr>
              <a:t>     DECLARE_DYNAMIC(CMy12_2Set</a:t>
            </a:r>
            <a:r>
              <a:rPr lang="en-US" altLang="zh-CN" b="1" dirty="0">
                <a:latin typeface="+mn-lt"/>
              </a:rPr>
              <a:t>)</a:t>
            </a:r>
            <a:endParaRPr lang="zh-CN" altLang="zh-CN" b="1" dirty="0">
              <a:latin typeface="+mn-lt"/>
            </a:endParaRPr>
          </a:p>
          <a:p>
            <a:r>
              <a:rPr lang="en-US" altLang="zh-CN" b="1" i="1" dirty="0" smtClean="0">
                <a:solidFill>
                  <a:srgbClr val="66FFFF"/>
                </a:solidFill>
                <a:latin typeface="+mn-lt"/>
              </a:rPr>
              <a:t>     long</a:t>
            </a:r>
            <a:r>
              <a:rPr lang="en-US" altLang="zh-CN" b="1" i="1" dirty="0">
                <a:solidFill>
                  <a:srgbClr val="66FFFF"/>
                </a:solidFill>
                <a:latin typeface="+mn-lt"/>
              </a:rPr>
              <a:t>	</a:t>
            </a:r>
            <a:r>
              <a:rPr lang="en-US" altLang="zh-CN" b="1" i="1" dirty="0" err="1">
                <a:solidFill>
                  <a:srgbClr val="66FFFF"/>
                </a:solidFill>
                <a:latin typeface="+mn-lt"/>
              </a:rPr>
              <a:t>m_ID</a:t>
            </a:r>
            <a:r>
              <a:rPr lang="en-US" altLang="zh-CN" b="1" i="1" dirty="0">
                <a:solidFill>
                  <a:srgbClr val="66FFFF"/>
                </a:solidFill>
                <a:latin typeface="+mn-lt"/>
              </a:rPr>
              <a:t>;</a:t>
            </a:r>
            <a:endParaRPr lang="zh-CN" altLang="zh-CN" b="1" dirty="0">
              <a:solidFill>
                <a:srgbClr val="66FFFF"/>
              </a:solidFill>
              <a:latin typeface="+mn-lt"/>
            </a:endParaRPr>
          </a:p>
          <a:p>
            <a:r>
              <a:rPr lang="en-US" altLang="zh-CN" b="1" i="1" dirty="0" smtClean="0">
                <a:solidFill>
                  <a:srgbClr val="66FFFF"/>
                </a:solidFill>
                <a:latin typeface="+mn-lt"/>
              </a:rPr>
              <a:t>     </a:t>
            </a:r>
            <a:r>
              <a:rPr lang="en-US" altLang="zh-CN" b="1" i="1" dirty="0" err="1" smtClean="0">
                <a:solidFill>
                  <a:srgbClr val="66FFFF"/>
                </a:solidFill>
                <a:latin typeface="+mn-lt"/>
              </a:rPr>
              <a:t>CStringW</a:t>
            </a:r>
            <a:r>
              <a:rPr lang="en-US" altLang="zh-CN" b="1" i="1" dirty="0">
                <a:solidFill>
                  <a:srgbClr val="66FFFF"/>
                </a:solidFill>
                <a:latin typeface="+mn-lt"/>
              </a:rPr>
              <a:t>	column1;</a:t>
            </a:r>
            <a:endParaRPr lang="zh-CN" altLang="zh-CN" b="1" dirty="0">
              <a:solidFill>
                <a:srgbClr val="66FFFF"/>
              </a:solidFill>
              <a:latin typeface="+mn-lt"/>
            </a:endParaRPr>
          </a:p>
          <a:p>
            <a:r>
              <a:rPr lang="en-US" altLang="zh-CN" b="1" i="1" dirty="0" smtClean="0">
                <a:solidFill>
                  <a:srgbClr val="66FFFF"/>
                </a:solidFill>
                <a:latin typeface="+mn-lt"/>
              </a:rPr>
              <a:t>     </a:t>
            </a:r>
            <a:r>
              <a:rPr lang="en-US" altLang="zh-CN" b="1" i="1" dirty="0" err="1" smtClean="0">
                <a:solidFill>
                  <a:srgbClr val="66FFFF"/>
                </a:solidFill>
                <a:latin typeface="+mn-lt"/>
              </a:rPr>
              <a:t>CStringW</a:t>
            </a:r>
            <a:r>
              <a:rPr lang="en-US" altLang="zh-CN" b="1" i="1" dirty="0">
                <a:solidFill>
                  <a:srgbClr val="66FFFF"/>
                </a:solidFill>
                <a:latin typeface="+mn-lt"/>
              </a:rPr>
              <a:t>	column2;</a:t>
            </a:r>
            <a:endParaRPr lang="zh-CN" altLang="zh-CN" b="1" dirty="0">
              <a:solidFill>
                <a:srgbClr val="66FFFF"/>
              </a:solidFill>
              <a:latin typeface="+mn-lt"/>
            </a:endParaRPr>
          </a:p>
          <a:p>
            <a:r>
              <a:rPr lang="en-US" altLang="zh-CN" b="1" i="1" dirty="0" smtClean="0">
                <a:solidFill>
                  <a:srgbClr val="66FFFF"/>
                </a:solidFill>
                <a:latin typeface="+mn-lt"/>
              </a:rPr>
              <a:t>     double</a:t>
            </a:r>
            <a:r>
              <a:rPr lang="en-US" altLang="zh-CN" b="1" i="1" dirty="0">
                <a:solidFill>
                  <a:srgbClr val="66FFFF"/>
                </a:solidFill>
                <a:latin typeface="+mn-lt"/>
              </a:rPr>
              <a:t>	column3;</a:t>
            </a:r>
            <a:endParaRPr lang="zh-CN" altLang="zh-CN" b="1" dirty="0">
              <a:solidFill>
                <a:srgbClr val="66FFFF"/>
              </a:solidFill>
              <a:latin typeface="+mn-lt"/>
            </a:endParaRPr>
          </a:p>
          <a:p>
            <a:r>
              <a:rPr lang="en-US" altLang="zh-CN" b="1" i="1" dirty="0">
                <a:latin typeface="+mn-lt"/>
              </a:rPr>
              <a:t> </a:t>
            </a:r>
            <a:r>
              <a:rPr lang="en-US" altLang="zh-CN" b="1" i="1" dirty="0" smtClean="0">
                <a:latin typeface="+mn-lt"/>
              </a:rPr>
              <a:t>  </a:t>
            </a:r>
            <a:r>
              <a:rPr lang="en-US" altLang="zh-CN" b="1" dirty="0" smtClean="0">
                <a:latin typeface="+mn-lt"/>
              </a:rPr>
              <a:t>// </a:t>
            </a:r>
            <a:r>
              <a:rPr lang="zh-CN" altLang="zh-CN" b="1" dirty="0">
                <a:latin typeface="+mn-lt"/>
              </a:rPr>
              <a:t>向导生成的虚函数重写</a:t>
            </a:r>
          </a:p>
          <a:p>
            <a:r>
              <a:rPr lang="en-US" altLang="zh-CN" b="1" dirty="0" smtClean="0">
                <a:latin typeface="+mn-lt"/>
              </a:rPr>
              <a:t>  public</a:t>
            </a:r>
            <a:r>
              <a:rPr lang="en-US" altLang="zh-CN" b="1" dirty="0">
                <a:latin typeface="+mn-lt"/>
              </a:rPr>
              <a:t>:</a:t>
            </a:r>
            <a:endParaRPr lang="zh-CN" altLang="zh-CN" b="1" dirty="0">
              <a:latin typeface="+mn-lt"/>
            </a:endParaRPr>
          </a:p>
          <a:p>
            <a:r>
              <a:rPr lang="en-US" altLang="zh-CN" b="1" dirty="0" smtClean="0">
                <a:latin typeface="+mn-lt"/>
              </a:rPr>
              <a:t>     virtual </a:t>
            </a:r>
            <a:r>
              <a:rPr lang="en-US" altLang="zh-CN" b="1" dirty="0" err="1">
                <a:latin typeface="+mn-lt"/>
              </a:rPr>
              <a:t>CString</a:t>
            </a:r>
            <a:r>
              <a:rPr lang="en-US" altLang="zh-CN" b="1" dirty="0">
                <a:latin typeface="+mn-lt"/>
              </a:rPr>
              <a:t> </a:t>
            </a:r>
            <a:r>
              <a:rPr lang="en-US" altLang="zh-CN" b="1" dirty="0" err="1">
                <a:latin typeface="+mn-lt"/>
              </a:rPr>
              <a:t>GetDefaultConnect</a:t>
            </a:r>
            <a:r>
              <a:rPr lang="en-US" altLang="zh-CN" b="1" dirty="0">
                <a:latin typeface="+mn-lt"/>
              </a:rPr>
              <a:t>();	// </a:t>
            </a:r>
            <a:r>
              <a:rPr lang="zh-CN" altLang="zh-CN" b="1" dirty="0">
                <a:latin typeface="+mn-lt"/>
              </a:rPr>
              <a:t>默认连接字符串</a:t>
            </a:r>
          </a:p>
          <a:p>
            <a:r>
              <a:rPr lang="en-US" altLang="zh-CN" b="1" dirty="0" smtClean="0">
                <a:latin typeface="+mn-lt"/>
              </a:rPr>
              <a:t>     virtual </a:t>
            </a:r>
            <a:r>
              <a:rPr lang="en-US" altLang="zh-CN" b="1" dirty="0" err="1">
                <a:latin typeface="+mn-lt"/>
              </a:rPr>
              <a:t>CString</a:t>
            </a:r>
            <a:r>
              <a:rPr lang="en-US" altLang="zh-CN" b="1" dirty="0">
                <a:latin typeface="+mn-lt"/>
              </a:rPr>
              <a:t> </a:t>
            </a:r>
            <a:r>
              <a:rPr lang="en-US" altLang="zh-CN" b="1" dirty="0" err="1">
                <a:latin typeface="+mn-lt"/>
              </a:rPr>
              <a:t>GetDefaultSQL</a:t>
            </a:r>
            <a:r>
              <a:rPr lang="en-US" altLang="zh-CN" b="1" dirty="0">
                <a:latin typeface="+mn-lt"/>
              </a:rPr>
              <a:t>(); 	// </a:t>
            </a:r>
            <a:r>
              <a:rPr lang="zh-CN" altLang="zh-CN" b="1" dirty="0">
                <a:latin typeface="+mn-lt"/>
              </a:rPr>
              <a:t>记录集的默认</a:t>
            </a:r>
            <a:r>
              <a:rPr lang="en-US" altLang="zh-CN" b="1" dirty="0">
                <a:latin typeface="+mn-lt"/>
              </a:rPr>
              <a:t> SQL</a:t>
            </a:r>
            <a:endParaRPr lang="zh-CN" altLang="zh-CN" b="1" dirty="0">
              <a:latin typeface="+mn-lt"/>
            </a:endParaRPr>
          </a:p>
          <a:p>
            <a:r>
              <a:rPr lang="en-US" altLang="zh-CN" b="1" dirty="0" smtClean="0">
                <a:latin typeface="+mn-lt"/>
              </a:rPr>
              <a:t>     virtual </a:t>
            </a:r>
            <a:r>
              <a:rPr lang="en-US" altLang="zh-CN" b="1" dirty="0">
                <a:latin typeface="+mn-lt"/>
              </a:rPr>
              <a:t>void </a:t>
            </a:r>
            <a:r>
              <a:rPr lang="en-US" altLang="zh-CN" b="1" dirty="0" err="1">
                <a:latin typeface="+mn-lt"/>
              </a:rPr>
              <a:t>DoFieldExchange</a:t>
            </a:r>
            <a:r>
              <a:rPr lang="en-US" altLang="zh-CN" b="1" dirty="0">
                <a:latin typeface="+mn-lt"/>
              </a:rPr>
              <a:t>(</a:t>
            </a:r>
            <a:r>
              <a:rPr lang="en-US" altLang="zh-CN" b="1" dirty="0" err="1">
                <a:latin typeface="+mn-lt"/>
              </a:rPr>
              <a:t>CFieldExchange</a:t>
            </a:r>
            <a:r>
              <a:rPr lang="en-US" altLang="zh-CN" b="1" dirty="0">
                <a:latin typeface="+mn-lt"/>
              </a:rPr>
              <a:t>* </a:t>
            </a:r>
            <a:r>
              <a:rPr lang="en-US" altLang="zh-CN" b="1" dirty="0" err="1">
                <a:latin typeface="+mn-lt"/>
              </a:rPr>
              <a:t>pFX</a:t>
            </a:r>
            <a:r>
              <a:rPr lang="en-US" altLang="zh-CN" sz="2000" b="1" dirty="0" smtClean="0">
                <a:latin typeface="+mn-lt"/>
              </a:rPr>
              <a:t>);// </a:t>
            </a:r>
            <a:r>
              <a:rPr lang="en-US" altLang="zh-CN" sz="2000" b="1" dirty="0">
                <a:latin typeface="+mn-lt"/>
              </a:rPr>
              <a:t>RFX </a:t>
            </a:r>
            <a:r>
              <a:rPr lang="zh-CN" altLang="zh-CN" sz="2000" b="1" dirty="0">
                <a:latin typeface="+mn-lt"/>
              </a:rPr>
              <a:t>支持</a:t>
            </a:r>
          </a:p>
          <a:p>
            <a:r>
              <a:rPr lang="en-US" altLang="zh-CN" b="1" i="1" dirty="0">
                <a:latin typeface="+mn-lt"/>
              </a:rPr>
              <a:t> </a:t>
            </a:r>
            <a:r>
              <a:rPr lang="en-US" altLang="zh-CN" b="1" dirty="0" smtClean="0">
                <a:latin typeface="+mn-lt"/>
              </a:rPr>
              <a:t>// </a:t>
            </a:r>
            <a:r>
              <a:rPr lang="zh-CN" altLang="zh-CN" b="1" dirty="0">
                <a:latin typeface="+mn-lt"/>
              </a:rPr>
              <a:t>实现</a:t>
            </a:r>
          </a:p>
          <a:p>
            <a:r>
              <a:rPr lang="en-US" altLang="zh-CN" b="1" dirty="0" smtClean="0">
                <a:latin typeface="+mn-lt"/>
              </a:rPr>
              <a:t>……</a:t>
            </a:r>
            <a:endParaRPr lang="zh-CN" altLang="zh-CN" b="1" dirty="0">
              <a:latin typeface="+mn-lt"/>
            </a:endParaRPr>
          </a:p>
          <a:p>
            <a:r>
              <a:rPr lang="en-US" altLang="zh-CN" b="1" i="1" dirty="0">
                <a:latin typeface="+mn-lt"/>
              </a:rPr>
              <a:t>};</a:t>
            </a:r>
            <a:endParaRPr lang="zh-CN" altLang="zh-CN" b="1" dirty="0">
              <a:latin typeface="+mn-lt"/>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ED765459-1C40-4B3A-8CAC-75CD775FA4F2}" type="slidenum">
              <a:rPr lang="en-US" altLang="zh-CN"/>
              <a:pPr/>
              <a:t>48</a:t>
            </a:fld>
            <a:endParaRPr lang="en-US" altLang="zh-CN"/>
          </a:p>
        </p:txBody>
      </p:sp>
      <p:sp>
        <p:nvSpPr>
          <p:cNvPr id="43012" name="Text Box 4"/>
          <p:cNvSpPr txBox="1">
            <a:spLocks noChangeArrowheads="1"/>
          </p:cNvSpPr>
          <p:nvPr/>
        </p:nvSpPr>
        <p:spPr bwMode="auto">
          <a:xfrm>
            <a:off x="381000" y="152400"/>
            <a:ext cx="32019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66FFFF"/>
                </a:solidFill>
                <a:latin typeface="Arial Narrow" panose="020B0606020202030204" pitchFamily="34" charset="0"/>
              </a:rPr>
              <a:t>5 CDBException </a:t>
            </a:r>
          </a:p>
        </p:txBody>
      </p:sp>
      <p:sp>
        <p:nvSpPr>
          <p:cNvPr id="43013" name="Text Box 5"/>
          <p:cNvSpPr txBox="1">
            <a:spLocks noChangeArrowheads="1"/>
          </p:cNvSpPr>
          <p:nvPr/>
        </p:nvSpPr>
        <p:spPr bwMode="auto">
          <a:xfrm>
            <a:off x="533400" y="762000"/>
            <a:ext cx="80010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altLang="zh-CN" sz="3200" b="1" dirty="0">
                <a:latin typeface="Arial Narrow" panose="020B0606020202030204" pitchFamily="34" charset="0"/>
              </a:rPr>
              <a:t>    </a:t>
            </a:r>
            <a:r>
              <a:rPr lang="en-US" altLang="zh-CN" sz="3200" b="1" dirty="0" err="1">
                <a:latin typeface="Arial Narrow" panose="020B0606020202030204" pitchFamily="34" charset="0"/>
              </a:rPr>
              <a:t>CDBException</a:t>
            </a:r>
            <a:r>
              <a:rPr lang="zh-CN" altLang="en-US" sz="3200" b="1" dirty="0">
                <a:latin typeface="Arial Narrow" panose="020B0606020202030204" pitchFamily="34" charset="0"/>
              </a:rPr>
              <a:t>是用来处理从其它</a:t>
            </a:r>
            <a:r>
              <a:rPr lang="en-US" altLang="zh-CN" sz="3200" b="1" dirty="0">
                <a:latin typeface="Arial Narrow" panose="020B0606020202030204" pitchFamily="34" charset="0"/>
              </a:rPr>
              <a:t>ODBC</a:t>
            </a:r>
            <a:r>
              <a:rPr lang="zh-CN" altLang="en-US" sz="3200" b="1" dirty="0">
                <a:latin typeface="Arial Narrow" panose="020B0606020202030204" pitchFamily="34" charset="0"/>
              </a:rPr>
              <a:t>类传过来的异常情况的。这个类一般是和关键字</a:t>
            </a:r>
            <a:r>
              <a:rPr lang="en-US" altLang="zh-CN" sz="3200" b="1" dirty="0">
                <a:latin typeface="Arial Narrow" panose="020B0606020202030204" pitchFamily="34" charset="0"/>
              </a:rPr>
              <a:t>CATCH</a:t>
            </a:r>
            <a:r>
              <a:rPr lang="zh-CN" altLang="en-US" sz="3200" b="1" dirty="0">
                <a:latin typeface="Arial Narrow" panose="020B0606020202030204" pitchFamily="34" charset="0"/>
              </a:rPr>
              <a:t>连用的。同样的用户也可以用全局函数</a:t>
            </a:r>
            <a:r>
              <a:rPr lang="en-US" altLang="zh-CN" sz="3200" b="1" dirty="0" err="1">
                <a:latin typeface="Arial Narrow" panose="020B0606020202030204" pitchFamily="34" charset="0"/>
              </a:rPr>
              <a:t>AfxThrowDBException</a:t>
            </a:r>
            <a:r>
              <a:rPr lang="zh-CN" altLang="en-US" sz="3200" b="1" dirty="0">
                <a:latin typeface="Arial Narrow" panose="020B0606020202030204" pitchFamily="34" charset="0"/>
              </a:rPr>
              <a:t>抛出一个异常情况 </a:t>
            </a:r>
          </a:p>
        </p:txBody>
      </p:sp>
      <p:sp>
        <p:nvSpPr>
          <p:cNvPr id="43014" name="Text Box 6"/>
          <p:cNvSpPr txBox="1">
            <a:spLocks noChangeArrowheads="1"/>
          </p:cNvSpPr>
          <p:nvPr/>
        </p:nvSpPr>
        <p:spPr bwMode="auto">
          <a:xfrm>
            <a:off x="457200" y="2743200"/>
            <a:ext cx="8382000" cy="2663825"/>
          </a:xfrm>
          <a:prstGeom prst="rect">
            <a:avLst/>
          </a:prstGeom>
          <a:noFill/>
          <a:ln w="952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66FFFF"/>
                </a:solidFill>
                <a:latin typeface="Arial Narrow" panose="020B0606020202030204" pitchFamily="34" charset="0"/>
                <a:cs typeface="Times New Roman" panose="02020603050405020304" pitchFamily="18" charset="0"/>
              </a:rPr>
              <a:t>m_nRetCode</a:t>
            </a:r>
            <a:r>
              <a:rPr lang="zh-CN" altLang="en-US" sz="2800" b="1">
                <a:solidFill>
                  <a:srgbClr val="66FFFF"/>
                </a:solidFill>
                <a:latin typeface="Arial Narrow" panose="020B0606020202030204" pitchFamily="34" charset="0"/>
              </a:rPr>
              <a:t>：</a:t>
            </a:r>
            <a:r>
              <a:rPr lang="zh-CN" altLang="en-US" sz="2800" b="1">
                <a:latin typeface="Arial Narrow" panose="020B0606020202030204" pitchFamily="34" charset="0"/>
              </a:rPr>
              <a:t>它包含了一个结构体</a:t>
            </a:r>
            <a:r>
              <a:rPr lang="en-US" altLang="zh-CN" sz="2800" b="1">
                <a:latin typeface="Arial Narrow" panose="020B0606020202030204" pitchFamily="34" charset="0"/>
                <a:cs typeface="Times New Roman" panose="02020603050405020304" pitchFamily="18" charset="0"/>
              </a:rPr>
              <a:t>RETCODE </a:t>
            </a:r>
            <a:r>
              <a:rPr lang="zh-CN" altLang="en-US" sz="2800" b="1">
                <a:latin typeface="Arial Narrow" panose="020B0606020202030204" pitchFamily="34" charset="0"/>
              </a:rPr>
              <a:t>，里面包含了</a:t>
            </a:r>
            <a:r>
              <a:rPr lang="en-US" altLang="zh-CN" sz="2800" b="1">
                <a:latin typeface="Arial Narrow" panose="020B0606020202030204" pitchFamily="34" charset="0"/>
                <a:cs typeface="Times New Roman" panose="02020603050405020304" pitchFamily="18" charset="0"/>
              </a:rPr>
              <a:t>ODBC</a:t>
            </a:r>
            <a:r>
              <a:rPr lang="zh-CN" altLang="en-US" sz="2800" b="1">
                <a:latin typeface="Arial Narrow" panose="020B0606020202030204" pitchFamily="34" charset="0"/>
              </a:rPr>
              <a:t>的错误信息的描述。</a:t>
            </a:r>
            <a:r>
              <a:rPr lang="zh-CN" altLang="en-US" sz="2800" b="1">
                <a:latin typeface="Arial Narrow" panose="020B0606020202030204" pitchFamily="34" charset="0"/>
                <a:cs typeface="Times New Roman" panose="02020603050405020304" pitchFamily="18" charset="0"/>
              </a:rPr>
              <a:t> </a:t>
            </a:r>
          </a:p>
          <a:p>
            <a:r>
              <a:rPr lang="en-US" altLang="zh-CN" sz="2800" b="1">
                <a:solidFill>
                  <a:srgbClr val="66FFFF"/>
                </a:solidFill>
                <a:latin typeface="Arial Narrow" panose="020B0606020202030204" pitchFamily="34" charset="0"/>
                <a:cs typeface="Times New Roman" panose="02020603050405020304" pitchFamily="18" charset="0"/>
              </a:rPr>
              <a:t>m_strError</a:t>
            </a:r>
            <a:r>
              <a:rPr lang="zh-CN" altLang="en-US" sz="2800" b="1">
                <a:solidFill>
                  <a:srgbClr val="66FFFF"/>
                </a:solidFill>
                <a:latin typeface="Arial Narrow" panose="020B0606020202030204" pitchFamily="34" charset="0"/>
              </a:rPr>
              <a:t>：</a:t>
            </a:r>
            <a:r>
              <a:rPr lang="zh-CN" altLang="en-US" sz="2800" b="1">
                <a:latin typeface="Arial Narrow" panose="020B0606020202030204" pitchFamily="34" charset="0"/>
              </a:rPr>
              <a:t>包含一个描叙异常情况的字符串。</a:t>
            </a:r>
            <a:endParaRPr lang="zh-CN" altLang="en-US" sz="2800" b="1">
              <a:latin typeface="Arial Narrow" panose="020B0606020202030204" pitchFamily="34" charset="0"/>
              <a:cs typeface="Times New Roman" panose="02020603050405020304" pitchFamily="18" charset="0"/>
            </a:endParaRPr>
          </a:p>
          <a:p>
            <a:r>
              <a:rPr lang="en-US" altLang="zh-CN" sz="2800" b="1">
                <a:solidFill>
                  <a:srgbClr val="66FFFF"/>
                </a:solidFill>
                <a:latin typeface="Arial Narrow" panose="020B0606020202030204" pitchFamily="34" charset="0"/>
                <a:cs typeface="Times New Roman" panose="02020603050405020304" pitchFamily="18" charset="0"/>
              </a:rPr>
              <a:t>m_strStateNativeOrigin</a:t>
            </a:r>
            <a:r>
              <a:rPr lang="zh-CN" altLang="en-US" sz="2800" b="1">
                <a:solidFill>
                  <a:srgbClr val="66FFFF"/>
                </a:solidFill>
                <a:latin typeface="Arial Narrow" panose="020B0606020202030204" pitchFamily="34" charset="0"/>
              </a:rPr>
              <a:t>：</a:t>
            </a:r>
            <a:r>
              <a:rPr lang="zh-CN" altLang="en-US" sz="2800" b="1">
                <a:latin typeface="Arial Narrow" panose="020B0606020202030204" pitchFamily="34" charset="0"/>
              </a:rPr>
              <a:t>包含描述异常情况的字符串</a:t>
            </a:r>
            <a:endParaRPr lang="zh-CN" altLang="en-US" sz="2800" b="1">
              <a:latin typeface="Arial Narrow" panose="020B0606020202030204" pitchFamily="34" charset="0"/>
              <a:cs typeface="Times New Roman" panose="02020603050405020304" pitchFamily="18" charset="0"/>
            </a:endParaRPr>
          </a:p>
          <a:p>
            <a:r>
              <a:rPr lang="en-US" altLang="zh-CN" sz="2800" b="1">
                <a:solidFill>
                  <a:srgbClr val="66FFFF"/>
                </a:solidFill>
                <a:latin typeface="Arial Narrow" panose="020B0606020202030204" pitchFamily="34" charset="0"/>
                <a:cs typeface="Times New Roman" panose="02020603050405020304" pitchFamily="18" charset="0"/>
              </a:rPr>
              <a:t>m_strStateNativeOrigin</a:t>
            </a:r>
            <a:r>
              <a:rPr lang="zh-CN" altLang="en-US" sz="2800" b="1">
                <a:latin typeface="Arial Narrow" panose="020B0606020202030204" pitchFamily="34" charset="0"/>
              </a:rPr>
              <a:t>；如果变量包含多个错误的描述，错误会分行显示。</a:t>
            </a:r>
          </a:p>
        </p:txBody>
      </p:sp>
      <p:sp>
        <p:nvSpPr>
          <p:cNvPr id="43015" name="AutoShape 7"/>
          <p:cNvSpPr>
            <a:spLocks noChangeArrowheads="1"/>
          </p:cNvSpPr>
          <p:nvPr/>
        </p:nvSpPr>
        <p:spPr bwMode="auto">
          <a:xfrm>
            <a:off x="4267200" y="5562600"/>
            <a:ext cx="2667000" cy="1066800"/>
          </a:xfrm>
          <a:prstGeom prst="wedgeRoundRectCallout">
            <a:avLst>
              <a:gd name="adj1" fmla="val -28750"/>
              <a:gd name="adj2" fmla="val -67111"/>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800" b="1">
                <a:solidFill>
                  <a:schemeClr val="bg1"/>
                </a:solidFill>
                <a:latin typeface="Arial Narrow" panose="020B0606020202030204" pitchFamily="34" charset="0"/>
              </a:rPr>
              <a:t>CDBException</a:t>
            </a:r>
            <a:r>
              <a:rPr lang="zh-CN" altLang="en-US" sz="2800" b="1">
                <a:solidFill>
                  <a:schemeClr val="bg1"/>
                </a:solidFill>
                <a:latin typeface="Arial Narrow" panose="020B0606020202030204" pitchFamily="34" charset="0"/>
              </a:rPr>
              <a:t>类的成员变量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383812" y="2639031"/>
            <a:ext cx="5788588" cy="3290888"/>
          </a:xfrm>
          <a:prstGeom prst="rect">
            <a:avLst/>
          </a:prstGeom>
        </p:spPr>
      </p:pic>
      <p:sp>
        <p:nvSpPr>
          <p:cNvPr id="11" name="灯片编号占位符 5"/>
          <p:cNvSpPr>
            <a:spLocks noGrp="1"/>
          </p:cNvSpPr>
          <p:nvPr>
            <p:ph type="sldNum" sz="quarter" idx="12"/>
          </p:nvPr>
        </p:nvSpPr>
        <p:spPr/>
        <p:txBody>
          <a:bodyPr/>
          <a:lstStyle/>
          <a:p>
            <a:fld id="{B07236D7-0368-469F-A4CB-720B0F103849}" type="slidenum">
              <a:rPr lang="en-US" altLang="zh-CN"/>
              <a:pPr/>
              <a:t>49</a:t>
            </a:fld>
            <a:endParaRPr lang="en-US" altLang="zh-CN"/>
          </a:p>
        </p:txBody>
      </p:sp>
      <p:sp>
        <p:nvSpPr>
          <p:cNvPr id="45060" name="Text Box 4"/>
          <p:cNvSpPr txBox="1">
            <a:spLocks noChangeArrowheads="1"/>
          </p:cNvSpPr>
          <p:nvPr/>
        </p:nvSpPr>
        <p:spPr bwMode="auto">
          <a:xfrm>
            <a:off x="179512" y="116632"/>
            <a:ext cx="873081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zh-CN" sz="2800" b="1" dirty="0"/>
              <a:t>【例</a:t>
            </a:r>
            <a:r>
              <a:rPr lang="en-US" altLang="zh-CN" sz="2800" b="1" dirty="0"/>
              <a:t>12-3</a:t>
            </a:r>
            <a:r>
              <a:rPr lang="zh-CN" altLang="zh-CN" sz="2800" b="1" dirty="0"/>
              <a:t>】在【例</a:t>
            </a:r>
            <a:r>
              <a:rPr lang="en-US" altLang="zh-CN" sz="2800" b="1" dirty="0"/>
              <a:t>12-2</a:t>
            </a:r>
            <a:r>
              <a:rPr lang="zh-CN" altLang="zh-CN" sz="2800" b="1" dirty="0"/>
              <a:t>】的基础上增加“删除一个记录”、“更新记录”和“清除域”三个菜单项，并实现相应的操作</a:t>
            </a:r>
            <a:r>
              <a:rPr lang="zh-CN" altLang="zh-CN" sz="2800" b="1" dirty="0" smtClean="0"/>
              <a:t>。</a:t>
            </a:r>
            <a:endParaRPr lang="zh-CN" altLang="en-US" sz="2800" b="1" dirty="0">
              <a:latin typeface="Arial Narrow" panose="020B0606020202030204" pitchFamily="34" charset="0"/>
            </a:endParaRPr>
          </a:p>
        </p:txBody>
      </p:sp>
      <p:grpSp>
        <p:nvGrpSpPr>
          <p:cNvPr id="4" name="组合 3"/>
          <p:cNvGrpSpPr/>
          <p:nvPr/>
        </p:nvGrpSpPr>
        <p:grpSpPr>
          <a:xfrm>
            <a:off x="2389746" y="5015519"/>
            <a:ext cx="2819194" cy="1690081"/>
            <a:chOff x="2389746" y="5015519"/>
            <a:chExt cx="2819194" cy="1690081"/>
          </a:xfrm>
        </p:grpSpPr>
        <p:sp>
          <p:nvSpPr>
            <p:cNvPr id="45064" name="AutoShape 8"/>
            <p:cNvSpPr>
              <a:spLocks/>
            </p:cNvSpPr>
            <p:nvPr/>
          </p:nvSpPr>
          <p:spPr bwMode="auto">
            <a:xfrm>
              <a:off x="5056540" y="5015519"/>
              <a:ext cx="152400" cy="914400"/>
            </a:xfrm>
            <a:prstGeom prst="leftBrace">
              <a:avLst>
                <a:gd name="adj1" fmla="val 50000"/>
                <a:gd name="adj2" fmla="val 50000"/>
              </a:avLst>
            </a:prstGeom>
            <a:noFill/>
            <a:ln w="3810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bg1"/>
                </a:solidFill>
              </a:endParaRPr>
            </a:p>
          </p:txBody>
        </p:sp>
        <p:sp>
          <p:nvSpPr>
            <p:cNvPr id="45065" name="AutoShape 9"/>
            <p:cNvSpPr>
              <a:spLocks noChangeArrowheads="1"/>
            </p:cNvSpPr>
            <p:nvPr/>
          </p:nvSpPr>
          <p:spPr bwMode="auto">
            <a:xfrm>
              <a:off x="2389746" y="5412761"/>
              <a:ext cx="1676400" cy="1292839"/>
            </a:xfrm>
            <a:prstGeom prst="wedgeRoundRectCallout">
              <a:avLst>
                <a:gd name="adj1" fmla="val 106682"/>
                <a:gd name="adj2" fmla="val -46359"/>
                <a:gd name="adj3" fmla="val 16667"/>
              </a:avLst>
            </a:prstGeom>
            <a:solidFill>
              <a:schemeClr val="accent1"/>
            </a:solidFill>
            <a:ln w="381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dirty="0">
                  <a:solidFill>
                    <a:schemeClr val="bg1"/>
                  </a:solidFill>
                  <a:latin typeface="Arial Narrow" panose="020B0606020202030204" pitchFamily="34" charset="0"/>
                </a:rPr>
                <a:t>响应</a:t>
              </a:r>
              <a:r>
                <a:rPr lang="en-US" altLang="zh-CN" b="1" dirty="0">
                  <a:solidFill>
                    <a:schemeClr val="bg1"/>
                  </a:solidFill>
                  <a:latin typeface="Arial Narrow" panose="020B0606020202030204" pitchFamily="34" charset="0"/>
                </a:rPr>
                <a:t>COMMAND</a:t>
              </a:r>
              <a:r>
                <a:rPr lang="zh-CN" altLang="en-US" b="1" dirty="0">
                  <a:solidFill>
                    <a:schemeClr val="bg1"/>
                  </a:solidFill>
                  <a:latin typeface="Arial Narrow" panose="020B0606020202030204" pitchFamily="34" charset="0"/>
                </a:rPr>
                <a:t>命令</a:t>
              </a:r>
            </a:p>
          </p:txBody>
        </p:sp>
      </p:grpSp>
      <p:grpSp>
        <p:nvGrpSpPr>
          <p:cNvPr id="5" name="组合 4"/>
          <p:cNvGrpSpPr/>
          <p:nvPr/>
        </p:nvGrpSpPr>
        <p:grpSpPr>
          <a:xfrm>
            <a:off x="6372200" y="1570038"/>
            <a:ext cx="2753464" cy="4019202"/>
            <a:chOff x="6372200" y="1570038"/>
            <a:chExt cx="2753464" cy="4019202"/>
          </a:xfrm>
        </p:grpSpPr>
        <p:sp>
          <p:nvSpPr>
            <p:cNvPr id="45066" name="AutoShape 10"/>
            <p:cNvSpPr>
              <a:spLocks/>
            </p:cNvSpPr>
            <p:nvPr/>
          </p:nvSpPr>
          <p:spPr bwMode="auto">
            <a:xfrm>
              <a:off x="6516216" y="4979640"/>
              <a:ext cx="152400" cy="609600"/>
            </a:xfrm>
            <a:prstGeom prst="rightBrace">
              <a:avLst>
                <a:gd name="adj1" fmla="val 33333"/>
                <a:gd name="adj2" fmla="val 50000"/>
              </a:avLst>
            </a:prstGeom>
            <a:noFill/>
            <a:ln w="3810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7" name="AutoShape 11"/>
            <p:cNvSpPr>
              <a:spLocks noChangeArrowheads="1"/>
            </p:cNvSpPr>
            <p:nvPr/>
          </p:nvSpPr>
          <p:spPr bwMode="auto">
            <a:xfrm>
              <a:off x="6372200" y="1570038"/>
              <a:ext cx="2753464" cy="990600"/>
            </a:xfrm>
            <a:prstGeom prst="wedgeRoundRectCallout">
              <a:avLst>
                <a:gd name="adj1" fmla="val -37854"/>
                <a:gd name="adj2" fmla="val 324057"/>
                <a:gd name="adj3" fmla="val 16667"/>
              </a:avLst>
            </a:prstGeom>
            <a:solidFill>
              <a:schemeClr val="accent1"/>
            </a:solidFill>
            <a:ln w="381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dirty="0">
                  <a:solidFill>
                    <a:schemeClr val="bg1"/>
                  </a:solidFill>
                  <a:latin typeface="Arial Narrow" panose="020B0606020202030204" pitchFamily="34" charset="0"/>
                </a:rPr>
                <a:t>响应命令</a:t>
              </a:r>
              <a:r>
                <a:rPr lang="en-US" altLang="zh-CN" sz="2000" b="1" dirty="0">
                  <a:solidFill>
                    <a:schemeClr val="bg1"/>
                  </a:solidFill>
                  <a:latin typeface="Arial Narrow" panose="020B0606020202030204" pitchFamily="34" charset="0"/>
                </a:rPr>
                <a:t>UPDATE_COMMAND_UI</a:t>
              </a:r>
            </a:p>
          </p:txBody>
        </p:sp>
      </p:grpSp>
      <p:sp>
        <p:nvSpPr>
          <p:cNvPr id="45068" name="Text Box 12"/>
          <p:cNvSpPr txBox="1">
            <a:spLocks noChangeArrowheads="1"/>
          </p:cNvSpPr>
          <p:nvPr/>
        </p:nvSpPr>
        <p:spPr bwMode="auto">
          <a:xfrm>
            <a:off x="228600" y="1556792"/>
            <a:ext cx="2743200" cy="579438"/>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chemeClr val="bg1"/>
                </a:solidFill>
              </a:rPr>
              <a:t>1 </a:t>
            </a:r>
            <a:r>
              <a:rPr lang="zh-CN" altLang="en-US" sz="3200" b="1">
                <a:solidFill>
                  <a:schemeClr val="bg1"/>
                </a:solidFill>
                <a:latin typeface="宋体" panose="02010600030101010101" pitchFamily="2" charset="-122"/>
              </a:rPr>
              <a:t>加入菜单项</a:t>
            </a:r>
            <a:r>
              <a:rPr lang="zh-CN" altLang="en-US" sz="3200" b="1">
                <a:solidFill>
                  <a:schemeClr val="bg1"/>
                </a:solidFill>
              </a:rPr>
              <a:t> </a:t>
            </a:r>
          </a:p>
        </p:txBody>
      </p:sp>
      <p:graphicFrame>
        <p:nvGraphicFramePr>
          <p:cNvPr id="3" name="表格 2"/>
          <p:cNvGraphicFramePr>
            <a:graphicFrameLocks noGrp="1"/>
          </p:cNvGraphicFramePr>
          <p:nvPr>
            <p:extLst>
              <p:ext uri="{D42A27DB-BD31-4B8C-83A1-F6EECF244321}">
                <p14:modId xmlns:p14="http://schemas.microsoft.com/office/powerpoint/2010/main" val="952927736"/>
              </p:ext>
            </p:extLst>
          </p:nvPr>
        </p:nvGraphicFramePr>
        <p:xfrm>
          <a:off x="29275" y="3570839"/>
          <a:ext cx="4686741" cy="1219200"/>
        </p:xfrm>
        <a:graphic>
          <a:graphicData uri="http://schemas.openxmlformats.org/drawingml/2006/table">
            <a:tbl>
              <a:tblPr>
                <a:tableStyleId>{5C22544A-7EE6-4342-B048-85BDC9FD1C3A}</a:tableStyleId>
              </a:tblPr>
              <a:tblGrid>
                <a:gridCol w="1806035">
                  <a:extLst>
                    <a:ext uri="{9D8B030D-6E8A-4147-A177-3AD203B41FA5}">
                      <a16:colId xmlns:a16="http://schemas.microsoft.com/office/drawing/2014/main" val="20000"/>
                    </a:ext>
                  </a:extLst>
                </a:gridCol>
                <a:gridCol w="2880706">
                  <a:extLst>
                    <a:ext uri="{9D8B030D-6E8A-4147-A177-3AD203B41FA5}">
                      <a16:colId xmlns:a16="http://schemas.microsoft.com/office/drawing/2014/main" val="20001"/>
                    </a:ext>
                  </a:extLst>
                </a:gridCol>
              </a:tblGrid>
              <a:tr h="0">
                <a:tc>
                  <a:txBody>
                    <a:bodyPr/>
                    <a:lstStyle/>
                    <a:p>
                      <a:pPr algn="just">
                        <a:spcAft>
                          <a:spcPts val="0"/>
                        </a:spcAft>
                      </a:pPr>
                      <a:r>
                        <a:rPr lang="zh-CN" sz="2000" b="1" kern="100" dirty="0">
                          <a:solidFill>
                            <a:srgbClr val="002060"/>
                          </a:solidFill>
                          <a:effectLst/>
                        </a:rPr>
                        <a:t>菜单命令</a:t>
                      </a:r>
                      <a:endParaRPr lang="zh-CN" sz="20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b="1" kern="100">
                          <a:solidFill>
                            <a:srgbClr val="002060"/>
                          </a:solidFill>
                          <a:effectLst/>
                        </a:rPr>
                        <a:t>菜单</a:t>
                      </a:r>
                      <a:r>
                        <a:rPr lang="en-US" sz="2000" b="1" kern="100">
                          <a:solidFill>
                            <a:srgbClr val="002060"/>
                          </a:solidFill>
                          <a:effectLst/>
                        </a:rPr>
                        <a:t>ID</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zh-CN" sz="2000" b="1" kern="100">
                          <a:solidFill>
                            <a:srgbClr val="002060"/>
                          </a:solidFill>
                          <a:effectLst/>
                        </a:rPr>
                        <a:t>删除一个记录</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b="1" kern="100" dirty="0">
                          <a:solidFill>
                            <a:srgbClr val="002060"/>
                          </a:solidFill>
                          <a:effectLst/>
                        </a:rPr>
                        <a:t>ID_DELETE_RECORD</a:t>
                      </a:r>
                      <a:endParaRPr lang="zh-CN" sz="20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zh-CN" sz="2000" b="1" kern="100">
                          <a:solidFill>
                            <a:srgbClr val="002060"/>
                          </a:solidFill>
                          <a:effectLst/>
                        </a:rPr>
                        <a:t>更新记录</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b="1" kern="100" dirty="0">
                          <a:solidFill>
                            <a:srgbClr val="002060"/>
                          </a:solidFill>
                          <a:effectLst/>
                        </a:rPr>
                        <a:t>ID_UPDATE_RECORD</a:t>
                      </a:r>
                      <a:endParaRPr lang="zh-CN" sz="20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zh-CN" sz="2000" b="1" kern="100">
                          <a:solidFill>
                            <a:srgbClr val="002060"/>
                          </a:solidFill>
                          <a:effectLst/>
                        </a:rPr>
                        <a:t>清除域</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b="1" kern="100" dirty="0">
                          <a:solidFill>
                            <a:srgbClr val="002060"/>
                          </a:solidFill>
                          <a:effectLst/>
                        </a:rPr>
                        <a:t>ID_CLEAR_DOMAIN</a:t>
                      </a:r>
                      <a:endParaRPr lang="zh-CN" sz="2000" b="1" kern="100" dirty="0">
                        <a:solidFill>
                          <a:srgbClr val="00206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6632"/>
            <a:ext cx="8712968" cy="1008112"/>
          </a:xfrm>
        </p:spPr>
        <p:txBody>
          <a:bodyPr/>
          <a:lstStyle/>
          <a:p>
            <a:r>
              <a:rPr lang="zh-CN" altLang="zh-CN" sz="2800" b="1" dirty="0"/>
              <a:t>为</a:t>
            </a:r>
            <a:r>
              <a:rPr lang="en-US" altLang="zh-CN" sz="2800" b="1" dirty="0"/>
              <a:t>“</a:t>
            </a:r>
            <a:r>
              <a:rPr lang="zh-CN" altLang="zh-CN" sz="2800" b="1" dirty="0"/>
              <a:t>打开文件</a:t>
            </a:r>
            <a:r>
              <a:rPr lang="en-US" altLang="zh-CN" sz="2800" b="1" dirty="0"/>
              <a:t>”</a:t>
            </a:r>
            <a:r>
              <a:rPr lang="zh-CN" altLang="zh-CN" sz="2800" b="1" dirty="0"/>
              <a:t>按钮添加消息响</a:t>
            </a:r>
            <a:r>
              <a:rPr lang="zh-CN" altLang="zh-CN" sz="2800" b="1" dirty="0" smtClean="0"/>
              <a:t>应，</a:t>
            </a:r>
            <a:r>
              <a:rPr lang="zh-CN" altLang="zh-CN" sz="2800" b="1" dirty="0"/>
              <a:t>实现</a:t>
            </a:r>
            <a:r>
              <a:rPr lang="en-US" altLang="zh-CN" sz="2800" b="1" dirty="0"/>
              <a:t>“</a:t>
            </a:r>
            <a:r>
              <a:rPr lang="zh-CN" altLang="zh-CN" sz="2800" b="1" dirty="0"/>
              <a:t>打开文件</a:t>
            </a:r>
            <a:r>
              <a:rPr lang="en-US" altLang="zh-CN" sz="2800" b="1" dirty="0"/>
              <a:t>”</a:t>
            </a:r>
            <a:r>
              <a:rPr lang="zh-CN" altLang="zh-CN" sz="2800" b="1" dirty="0"/>
              <a:t>的操作，并读取记录显示在</a:t>
            </a:r>
            <a:r>
              <a:rPr lang="en-US" altLang="zh-CN" sz="2800" b="1" dirty="0"/>
              <a:t>list control</a:t>
            </a:r>
            <a:r>
              <a:rPr lang="zh-CN" altLang="zh-CN" sz="2800" b="1" dirty="0"/>
              <a:t>控件中的功能</a:t>
            </a:r>
            <a:r>
              <a:rPr lang="zh-CN" altLang="zh-CN" sz="2800" b="1" dirty="0" smtClean="0"/>
              <a:t>。</a:t>
            </a:r>
            <a:endParaRPr lang="zh-CN" altLang="en-US" sz="2800" b="1" dirty="0"/>
          </a:p>
        </p:txBody>
      </p:sp>
      <p:sp>
        <p:nvSpPr>
          <p:cNvPr id="4" name="灯片编号占位符 3"/>
          <p:cNvSpPr>
            <a:spLocks noGrp="1"/>
          </p:cNvSpPr>
          <p:nvPr>
            <p:ph type="sldNum" sz="quarter" idx="12"/>
          </p:nvPr>
        </p:nvSpPr>
        <p:spPr/>
        <p:txBody>
          <a:bodyPr/>
          <a:lstStyle/>
          <a:p>
            <a:fld id="{EE7E4FC1-1A1C-4ABB-94BF-3BDF3544A6D2}" type="slidenum">
              <a:rPr lang="en-US" altLang="zh-CN" smtClean="0"/>
              <a:pPr/>
              <a:t>5</a:t>
            </a:fld>
            <a:endParaRPr lang="en-US" altLang="zh-CN"/>
          </a:p>
        </p:txBody>
      </p:sp>
      <p:sp>
        <p:nvSpPr>
          <p:cNvPr id="5" name="文本框 4"/>
          <p:cNvSpPr txBox="1"/>
          <p:nvPr/>
        </p:nvSpPr>
        <p:spPr>
          <a:xfrm>
            <a:off x="251520" y="1124744"/>
            <a:ext cx="8712968" cy="5632311"/>
          </a:xfrm>
          <a:prstGeom prst="rect">
            <a:avLst/>
          </a:prstGeom>
          <a:noFill/>
        </p:spPr>
        <p:txBody>
          <a:bodyPr wrap="square" rtlCol="0">
            <a:spAutoFit/>
          </a:bodyPr>
          <a:lstStyle/>
          <a:p>
            <a:r>
              <a:rPr lang="en-US" altLang="zh-CN" sz="2000" b="1" dirty="0"/>
              <a:t>void Cdatabase1Dlg::</a:t>
            </a:r>
            <a:r>
              <a:rPr lang="en-US" altLang="zh-CN" sz="2000" b="1" dirty="0" err="1"/>
              <a:t>OnBnClickedButtonOpen</a:t>
            </a:r>
            <a:r>
              <a:rPr lang="en-US" altLang="zh-CN" sz="2000" b="1" dirty="0"/>
              <a:t>()</a:t>
            </a:r>
            <a:endParaRPr lang="zh-CN" altLang="zh-CN" sz="2000" b="1" dirty="0"/>
          </a:p>
          <a:p>
            <a:r>
              <a:rPr lang="en-US" altLang="zh-CN" sz="2000" b="1" dirty="0" smtClean="0"/>
              <a:t>{ // </a:t>
            </a:r>
            <a:r>
              <a:rPr lang="en-US" altLang="zh-CN" sz="2000" b="1" dirty="0"/>
              <a:t>TODO: </a:t>
            </a:r>
            <a:r>
              <a:rPr lang="zh-CN" altLang="zh-CN" sz="2000" b="1" dirty="0"/>
              <a:t>在此添加控件通知处理程序代码</a:t>
            </a:r>
          </a:p>
          <a:p>
            <a:r>
              <a:rPr lang="en-US" altLang="zh-CN" sz="2000" b="1" dirty="0" smtClean="0"/>
              <a:t>  </a:t>
            </a:r>
            <a:r>
              <a:rPr lang="en-US" altLang="zh-CN" sz="2000" b="1" dirty="0" err="1"/>
              <a:t>CString</a:t>
            </a:r>
            <a:r>
              <a:rPr lang="en-US" altLang="zh-CN" sz="2000" b="1" dirty="0"/>
              <a:t> </a:t>
            </a:r>
            <a:r>
              <a:rPr lang="en-US" altLang="zh-CN" sz="2000" b="1" dirty="0" err="1"/>
              <a:t>pszFilter</a:t>
            </a:r>
            <a:r>
              <a:rPr lang="en-US" altLang="zh-CN" sz="2000" b="1" dirty="0"/>
              <a:t> = _T("Access</a:t>
            </a:r>
            <a:r>
              <a:rPr lang="zh-CN" altLang="en-US" sz="2000" b="1" dirty="0"/>
              <a:t>数据库 </a:t>
            </a:r>
            <a:r>
              <a:rPr lang="en-US" altLang="zh-CN" sz="2000" b="1" dirty="0"/>
              <a:t>(*.</a:t>
            </a:r>
            <a:r>
              <a:rPr lang="en-US" altLang="zh-CN" sz="2000" b="1" dirty="0" err="1"/>
              <a:t>mdb</a:t>
            </a:r>
            <a:r>
              <a:rPr lang="en-US" altLang="zh-CN" sz="2000" b="1" dirty="0"/>
              <a:t>)|*.</a:t>
            </a:r>
            <a:r>
              <a:rPr lang="en-US" altLang="zh-CN" sz="2000" b="1" dirty="0" err="1"/>
              <a:t>mdb|All</a:t>
            </a:r>
            <a:r>
              <a:rPr lang="en-US" altLang="zh-CN" sz="2000" b="1" dirty="0"/>
              <a:t> Files (*.*)|*.*||");</a:t>
            </a:r>
          </a:p>
          <a:p>
            <a:r>
              <a:rPr lang="en-US" altLang="zh-CN" sz="2000" b="1" dirty="0" smtClean="0"/>
              <a:t> </a:t>
            </a:r>
            <a:r>
              <a:rPr lang="en-US" altLang="zh-CN" sz="2000" b="1" dirty="0" err="1" smtClean="0"/>
              <a:t>CFileDialog</a:t>
            </a:r>
            <a:r>
              <a:rPr lang="en-US" altLang="zh-CN" sz="2000" b="1" dirty="0" smtClean="0"/>
              <a:t> </a:t>
            </a:r>
            <a:r>
              <a:rPr lang="en-US" altLang="zh-CN" sz="2000" b="1" dirty="0" err="1"/>
              <a:t>dlg</a:t>
            </a:r>
            <a:r>
              <a:rPr lang="en-US" altLang="zh-CN" sz="2000" b="1" dirty="0"/>
              <a:t>(TRUE, NULL, NULL, OFN_HIDEREADONLY | </a:t>
            </a:r>
            <a:r>
              <a:rPr lang="en-US" altLang="zh-CN" sz="2000" b="1" dirty="0" err="1"/>
              <a:t>OFN_OVERWRITEPROMPT,pszFilter</a:t>
            </a:r>
            <a:r>
              <a:rPr lang="en-US" altLang="zh-CN" sz="2000" b="1" dirty="0"/>
              <a:t>, this); // </a:t>
            </a:r>
            <a:r>
              <a:rPr lang="zh-CN" altLang="en-US" sz="2000" b="1" dirty="0"/>
              <a:t>通过打开按钮时显示的内容</a:t>
            </a:r>
          </a:p>
          <a:p>
            <a:r>
              <a:rPr lang="en-US" altLang="zh-CN" sz="2000" b="1" dirty="0" err="1"/>
              <a:t>dlg.m_ofn.lpstrInitialDir</a:t>
            </a:r>
            <a:r>
              <a:rPr lang="en-US" altLang="zh-CN" sz="2000" b="1" dirty="0"/>
              <a:t> = _T("12_1"); //</a:t>
            </a:r>
            <a:r>
              <a:rPr lang="zh-CN" altLang="en-US" sz="2000" b="1" dirty="0"/>
              <a:t>设置对话框默认呈现的路径</a:t>
            </a:r>
          </a:p>
          <a:p>
            <a:r>
              <a:rPr lang="en-US" altLang="zh-CN" sz="2000" b="1" dirty="0"/>
              <a:t>if (</a:t>
            </a:r>
            <a:r>
              <a:rPr lang="en-US" altLang="zh-CN" sz="2000" b="1" dirty="0" err="1"/>
              <a:t>dlg.DoModal</a:t>
            </a:r>
            <a:r>
              <a:rPr lang="en-US" altLang="zh-CN" sz="2000" b="1" dirty="0"/>
              <a:t>()==IDOK)</a:t>
            </a:r>
          </a:p>
          <a:p>
            <a:r>
              <a:rPr lang="en-US" altLang="zh-CN" sz="2000" b="1" dirty="0"/>
              <a:t>{</a:t>
            </a:r>
          </a:p>
          <a:p>
            <a:r>
              <a:rPr lang="en-US" altLang="zh-CN" sz="2000" b="1" dirty="0" smtClean="0"/>
              <a:t> </a:t>
            </a:r>
            <a:r>
              <a:rPr lang="en-US" altLang="zh-CN" sz="2000" b="1" dirty="0" err="1" smtClean="0"/>
              <a:t>CDatabase</a:t>
            </a:r>
            <a:r>
              <a:rPr lang="en-US" altLang="zh-CN" sz="2000" b="1" dirty="0" smtClean="0"/>
              <a:t> </a:t>
            </a:r>
            <a:r>
              <a:rPr lang="en-US" altLang="zh-CN" sz="2000" b="1" dirty="0" err="1"/>
              <a:t>db</a:t>
            </a:r>
            <a:r>
              <a:rPr lang="en-US" altLang="zh-CN" sz="2000" b="1" dirty="0"/>
              <a:t>;</a:t>
            </a:r>
          </a:p>
          <a:p>
            <a:r>
              <a:rPr lang="en-US" altLang="zh-CN" sz="2000" b="1" dirty="0" smtClean="0"/>
              <a:t> </a:t>
            </a:r>
            <a:r>
              <a:rPr lang="en-US" altLang="zh-CN" sz="2000" b="1" dirty="0" err="1" smtClean="0"/>
              <a:t>CString</a:t>
            </a:r>
            <a:r>
              <a:rPr lang="en-US" altLang="zh-CN" sz="2000" b="1" dirty="0" smtClean="0"/>
              <a:t> </a:t>
            </a:r>
            <a:r>
              <a:rPr lang="en-US" altLang="zh-CN" sz="2000" b="1" dirty="0"/>
              <a:t>filename = </a:t>
            </a:r>
            <a:r>
              <a:rPr lang="en-US" altLang="zh-CN" sz="2000" b="1" dirty="0" err="1"/>
              <a:t>dlg.GetPathName</a:t>
            </a:r>
            <a:r>
              <a:rPr lang="en-US" altLang="zh-CN" sz="2000" b="1" dirty="0"/>
              <a:t>();</a:t>
            </a:r>
          </a:p>
          <a:p>
            <a:r>
              <a:rPr lang="en-US" altLang="zh-CN" sz="2000" b="1" dirty="0" err="1"/>
              <a:t>CString</a:t>
            </a:r>
            <a:r>
              <a:rPr lang="en-US" altLang="zh-CN" sz="2000" b="1" dirty="0"/>
              <a:t> </a:t>
            </a:r>
            <a:r>
              <a:rPr lang="en-US" altLang="zh-CN" sz="2000" b="1" dirty="0" err="1"/>
              <a:t>strDB</a:t>
            </a:r>
            <a:r>
              <a:rPr lang="en-US" altLang="zh-CN" sz="2000" b="1" dirty="0"/>
              <a:t> = _T("DBQ=")+</a:t>
            </a:r>
            <a:r>
              <a:rPr lang="en-US" altLang="zh-CN" sz="2000" b="1" dirty="0" err="1"/>
              <a:t>filename+_T</a:t>
            </a:r>
            <a:r>
              <a:rPr lang="en-US" altLang="zh-CN" sz="2000" b="1" dirty="0"/>
              <a:t>(";</a:t>
            </a:r>
            <a:r>
              <a:rPr lang="en-US" altLang="zh-CN" sz="2000" b="1" dirty="0" err="1"/>
              <a:t>DefaultDir</a:t>
            </a:r>
            <a:r>
              <a:rPr lang="en-US" altLang="zh-CN" sz="2000" b="1" dirty="0"/>
              <a:t>=database1;Driver={Driver do Microsoft Access (*.</a:t>
            </a:r>
            <a:r>
              <a:rPr lang="en-US" altLang="zh-CN" sz="2000" b="1" dirty="0" err="1"/>
              <a:t>mdb</a:t>
            </a:r>
            <a:r>
              <a:rPr lang="en-US" altLang="zh-CN" sz="2000" b="1" dirty="0"/>
              <a:t>)};</a:t>
            </a:r>
            <a:r>
              <a:rPr lang="en-US" altLang="zh-CN" sz="2000" b="1" dirty="0" err="1"/>
              <a:t>DriverId</a:t>
            </a:r>
            <a:r>
              <a:rPr lang="en-US" altLang="zh-CN" sz="2000" b="1" dirty="0"/>
              <a:t>=25;FIL=MS Access;;</a:t>
            </a:r>
            <a:r>
              <a:rPr lang="en-US" altLang="zh-CN" sz="2000" b="1" dirty="0" err="1"/>
              <a:t>MaxBufferSize</a:t>
            </a:r>
            <a:r>
              <a:rPr lang="en-US" altLang="zh-CN" sz="2000" b="1" dirty="0"/>
              <a:t>=2048;MaxScanRows=8;PageTimeout=5;SafeTransactions=0;Threads=3;UID=</a:t>
            </a:r>
            <a:r>
              <a:rPr lang="en-US" altLang="zh-CN" sz="2000" b="1" dirty="0" err="1"/>
              <a:t>admin;UserCommitSync</a:t>
            </a:r>
            <a:r>
              <a:rPr lang="en-US" altLang="zh-CN" sz="2000" b="1" dirty="0"/>
              <a:t>=Yes;");</a:t>
            </a:r>
          </a:p>
          <a:p>
            <a:r>
              <a:rPr lang="en-US" altLang="zh-CN" sz="2000" b="1" dirty="0" err="1"/>
              <a:t>db.Open</a:t>
            </a:r>
            <a:r>
              <a:rPr lang="en-US" altLang="zh-CN" sz="2000" b="1" dirty="0"/>
              <a:t>(</a:t>
            </a:r>
            <a:r>
              <a:rPr lang="en-US" altLang="zh-CN" sz="2000" b="1" dirty="0" err="1"/>
              <a:t>NULL,FALSE,FALSE,strDB</a:t>
            </a:r>
            <a:r>
              <a:rPr lang="en-US" altLang="zh-CN" sz="2000" b="1" dirty="0"/>
              <a:t>); // </a:t>
            </a:r>
            <a:r>
              <a:rPr lang="zh-CN" altLang="en-US" sz="2000" b="1" dirty="0"/>
              <a:t>打开数据库</a:t>
            </a:r>
          </a:p>
          <a:p>
            <a:r>
              <a:rPr lang="en-US" altLang="zh-CN" sz="2000" b="1" dirty="0" err="1"/>
              <a:t>CRecordset</a:t>
            </a:r>
            <a:r>
              <a:rPr lang="en-US" altLang="zh-CN" sz="2000" b="1" dirty="0"/>
              <a:t> </a:t>
            </a:r>
            <a:r>
              <a:rPr lang="en-US" altLang="zh-CN" sz="2000" b="1" dirty="0" err="1"/>
              <a:t>rs</a:t>
            </a:r>
            <a:r>
              <a:rPr lang="en-US" altLang="zh-CN" sz="2000" b="1" dirty="0"/>
              <a:t>( &amp;</a:t>
            </a:r>
            <a:r>
              <a:rPr lang="en-US" altLang="zh-CN" sz="2000" b="1" dirty="0" err="1"/>
              <a:t>db</a:t>
            </a:r>
            <a:r>
              <a:rPr lang="en-US" altLang="zh-CN" sz="2000" b="1" dirty="0"/>
              <a:t> );</a:t>
            </a:r>
          </a:p>
          <a:p>
            <a:r>
              <a:rPr lang="en-US" altLang="zh-CN" sz="2000" b="1" dirty="0" err="1"/>
              <a:t>CString</a:t>
            </a:r>
            <a:r>
              <a:rPr lang="en-US" altLang="zh-CN" sz="2000" b="1" dirty="0"/>
              <a:t> </a:t>
            </a:r>
            <a:r>
              <a:rPr lang="en-US" altLang="zh-CN" sz="2000" b="1" dirty="0" err="1"/>
              <a:t>cmdStr</a:t>
            </a:r>
            <a:r>
              <a:rPr lang="en-US" altLang="zh-CN" sz="2000" b="1" dirty="0"/>
              <a:t> = _T("SELECT * FROM </a:t>
            </a:r>
            <a:r>
              <a:rPr lang="en-US" altLang="zh-CN" sz="2000" b="1" dirty="0" err="1"/>
              <a:t>My_Table</a:t>
            </a:r>
            <a:r>
              <a:rPr lang="en-US" altLang="zh-CN" sz="2000" b="1" dirty="0" smtClean="0"/>
              <a:t>");</a:t>
            </a:r>
            <a:endParaRPr lang="en-US" altLang="zh-CN" sz="2000" b="1" dirty="0"/>
          </a:p>
        </p:txBody>
      </p:sp>
    </p:spTree>
    <p:extLst>
      <p:ext uri="{BB962C8B-B14F-4D97-AF65-F5344CB8AC3E}">
        <p14:creationId xmlns:p14="http://schemas.microsoft.com/office/powerpoint/2010/main" val="29381749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E8938EA-BA2F-4E11-BB08-92D31D0731E2}" type="slidenum">
              <a:rPr lang="en-US" altLang="zh-CN"/>
              <a:pPr/>
              <a:t>50</a:t>
            </a:fld>
            <a:endParaRPr lang="en-US" altLang="zh-CN"/>
          </a:p>
        </p:txBody>
      </p:sp>
      <p:sp>
        <p:nvSpPr>
          <p:cNvPr id="51203" name="Rectangle 3"/>
          <p:cNvSpPr>
            <a:spLocks noGrp="1" noChangeArrowheads="1"/>
          </p:cNvSpPr>
          <p:nvPr>
            <p:ph type="body" idx="1"/>
          </p:nvPr>
        </p:nvSpPr>
        <p:spPr>
          <a:xfrm>
            <a:off x="304800" y="152400"/>
            <a:ext cx="4343400" cy="762000"/>
          </a:xfrm>
        </p:spPr>
        <p:txBody>
          <a:bodyPr/>
          <a:lstStyle/>
          <a:p>
            <a:pPr>
              <a:buFontTx/>
              <a:buNone/>
            </a:pPr>
            <a:r>
              <a:rPr lang="en-US" altLang="zh-CN" sz="3600" b="1" dirty="0" smtClean="0"/>
              <a:t>2 </a:t>
            </a:r>
            <a:r>
              <a:rPr lang="zh-CN" altLang="en-US" sz="3600" b="1" dirty="0">
                <a:latin typeface="宋体" panose="02010600030101010101" pitchFamily="2" charset="-122"/>
              </a:rPr>
              <a:t>添加菜单响应函数</a:t>
            </a:r>
            <a:r>
              <a:rPr lang="zh-CN" altLang="en-US" b="1" dirty="0"/>
              <a:t> </a:t>
            </a:r>
          </a:p>
        </p:txBody>
      </p:sp>
      <p:sp>
        <p:nvSpPr>
          <p:cNvPr id="51204" name="Text Box 4"/>
          <p:cNvSpPr txBox="1">
            <a:spLocks noChangeArrowheads="1"/>
          </p:cNvSpPr>
          <p:nvPr/>
        </p:nvSpPr>
        <p:spPr bwMode="auto">
          <a:xfrm>
            <a:off x="107504" y="800114"/>
            <a:ext cx="8496944"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400"/>
              </a:lnSpc>
            </a:pPr>
            <a:r>
              <a:rPr lang="en-US" altLang="zh-CN" b="1" dirty="0"/>
              <a:t>void CMy12_2View::</a:t>
            </a:r>
            <a:r>
              <a:rPr lang="en-US" altLang="zh-CN" b="1" dirty="0" err="1"/>
              <a:t>OnDeleteRecord</a:t>
            </a:r>
            <a:r>
              <a:rPr lang="en-US" altLang="zh-CN" b="1" dirty="0"/>
              <a:t>() </a:t>
            </a:r>
            <a:endParaRPr lang="en-US" altLang="zh-CN" b="1" dirty="0" smtClean="0"/>
          </a:p>
          <a:p>
            <a:pPr>
              <a:lnSpc>
                <a:spcPts val="2400"/>
              </a:lnSpc>
            </a:pPr>
            <a:r>
              <a:rPr lang="en-US" altLang="zh-CN" b="1" dirty="0" smtClean="0"/>
              <a:t>{ // </a:t>
            </a:r>
            <a:r>
              <a:rPr lang="en-US" altLang="zh-CN" b="1" dirty="0"/>
              <a:t>TODO: Add your command handler code here</a:t>
            </a:r>
            <a:endParaRPr lang="zh-CN" altLang="zh-CN" b="1" dirty="0"/>
          </a:p>
          <a:p>
            <a:pPr>
              <a:lnSpc>
                <a:spcPts val="2400"/>
              </a:lnSpc>
            </a:pPr>
            <a:r>
              <a:rPr lang="en-US" altLang="zh-CN" b="1" i="1" dirty="0" smtClean="0"/>
              <a:t>  </a:t>
            </a:r>
            <a:r>
              <a:rPr lang="en-US" altLang="zh-CN" b="1" i="1" dirty="0" err="1" smtClean="0"/>
              <a:t>CRecordsetStatus</a:t>
            </a:r>
            <a:r>
              <a:rPr lang="en-US" altLang="zh-CN" b="1" i="1" dirty="0" smtClean="0"/>
              <a:t> </a:t>
            </a:r>
            <a:r>
              <a:rPr lang="en-US" altLang="zh-CN" b="1" i="1" dirty="0" err="1"/>
              <a:t>m_cStatus</a:t>
            </a:r>
            <a:r>
              <a:rPr lang="en-US" altLang="zh-CN" b="1" i="1" dirty="0"/>
              <a:t>;</a:t>
            </a:r>
            <a:endParaRPr lang="zh-CN" altLang="zh-CN" b="1" dirty="0"/>
          </a:p>
          <a:p>
            <a:pPr>
              <a:lnSpc>
                <a:spcPts val="2400"/>
              </a:lnSpc>
            </a:pPr>
            <a:r>
              <a:rPr lang="en-US" altLang="zh-CN" b="1" i="1" dirty="0" smtClean="0"/>
              <a:t>  </a:t>
            </a:r>
            <a:r>
              <a:rPr lang="en-US" altLang="zh-CN" b="1" i="1" dirty="0" smtClean="0">
                <a:solidFill>
                  <a:srgbClr val="FFCCFF"/>
                </a:solidFill>
              </a:rPr>
              <a:t>try</a:t>
            </a:r>
            <a:r>
              <a:rPr lang="en-US" altLang="zh-CN" b="1" i="1" dirty="0" smtClean="0"/>
              <a:t>{</a:t>
            </a:r>
            <a:r>
              <a:rPr lang="en-US" altLang="zh-CN" b="1" i="1" dirty="0"/>
              <a:t>	</a:t>
            </a:r>
            <a:r>
              <a:rPr lang="en-US" altLang="zh-CN" b="1" i="1" dirty="0" err="1"/>
              <a:t>m_pSet</a:t>
            </a:r>
            <a:r>
              <a:rPr lang="en-US" altLang="zh-CN" b="1" i="1" dirty="0"/>
              <a:t>-&gt;Delete</a:t>
            </a:r>
            <a:r>
              <a:rPr lang="en-US" altLang="zh-CN" b="1" i="1" dirty="0" smtClean="0"/>
              <a:t>();  </a:t>
            </a:r>
            <a:r>
              <a:rPr lang="en-US" altLang="zh-CN" b="1" i="1" dirty="0"/>
              <a:t>}</a:t>
            </a:r>
            <a:endParaRPr lang="zh-CN" altLang="zh-CN" b="1" dirty="0"/>
          </a:p>
          <a:p>
            <a:pPr>
              <a:lnSpc>
                <a:spcPts val="2400"/>
              </a:lnSpc>
            </a:pPr>
            <a:r>
              <a:rPr lang="en-US" altLang="zh-CN" b="1" i="1" dirty="0" smtClean="0"/>
              <a:t>   </a:t>
            </a:r>
            <a:r>
              <a:rPr lang="en-US" altLang="zh-CN" b="1" i="1" dirty="0" smtClean="0">
                <a:solidFill>
                  <a:srgbClr val="FFCCFF"/>
                </a:solidFill>
              </a:rPr>
              <a:t>catch</a:t>
            </a:r>
            <a:r>
              <a:rPr lang="en-US" altLang="zh-CN" b="1" i="1" dirty="0" smtClean="0"/>
              <a:t>(</a:t>
            </a:r>
            <a:r>
              <a:rPr lang="en-US" altLang="zh-CN" b="1" i="1" dirty="0" err="1" smtClean="0"/>
              <a:t>CDBException</a:t>
            </a:r>
            <a:r>
              <a:rPr lang="en-US" altLang="zh-CN" b="1" i="1" dirty="0"/>
              <a:t>* </a:t>
            </a:r>
            <a:r>
              <a:rPr lang="en-US" altLang="zh-CN" b="1" i="1" dirty="0" err="1"/>
              <a:t>m_pEx</a:t>
            </a:r>
            <a:r>
              <a:rPr lang="en-US" altLang="zh-CN" b="1" i="1" dirty="0"/>
              <a:t>)</a:t>
            </a:r>
            <a:endParaRPr lang="zh-CN" altLang="zh-CN" b="1" dirty="0"/>
          </a:p>
          <a:p>
            <a:pPr>
              <a:lnSpc>
                <a:spcPts val="2400"/>
              </a:lnSpc>
            </a:pPr>
            <a:r>
              <a:rPr lang="en-US" altLang="zh-CN" b="1" i="1" dirty="0" smtClean="0"/>
              <a:t>   </a:t>
            </a:r>
            <a:r>
              <a:rPr lang="en-US" altLang="zh-CN" b="1" i="1" dirty="0" smtClean="0">
                <a:solidFill>
                  <a:srgbClr val="FFCCFF"/>
                </a:solidFill>
              </a:rPr>
              <a:t>{</a:t>
            </a:r>
            <a:r>
              <a:rPr lang="en-US" altLang="zh-CN" b="1" i="1" dirty="0" smtClean="0"/>
              <a:t> </a:t>
            </a:r>
            <a:r>
              <a:rPr lang="en-US" altLang="zh-CN" b="1" i="1" dirty="0" err="1" smtClean="0"/>
              <a:t>AfxMessageBox</a:t>
            </a:r>
            <a:r>
              <a:rPr lang="en-US" altLang="zh-CN" b="1" i="1" dirty="0" smtClean="0"/>
              <a:t>(</a:t>
            </a:r>
            <a:r>
              <a:rPr lang="en-US" altLang="zh-CN" b="1" i="1" dirty="0" err="1" smtClean="0"/>
              <a:t>m_pEx</a:t>
            </a:r>
            <a:r>
              <a:rPr lang="en-US" altLang="zh-CN" b="1" i="1" dirty="0" smtClean="0"/>
              <a:t>-</a:t>
            </a:r>
            <a:r>
              <a:rPr lang="en-US" altLang="zh-CN" b="1" i="1" dirty="0"/>
              <a:t>&gt;</a:t>
            </a:r>
            <a:r>
              <a:rPr lang="en-US" altLang="zh-CN" b="1" i="1" dirty="0" err="1"/>
              <a:t>m_strError</a:t>
            </a:r>
            <a:r>
              <a:rPr lang="en-US" altLang="zh-CN" b="1" i="1" dirty="0"/>
              <a:t>);</a:t>
            </a:r>
            <a:endParaRPr lang="zh-CN" altLang="zh-CN" b="1" dirty="0"/>
          </a:p>
          <a:p>
            <a:pPr>
              <a:lnSpc>
                <a:spcPts val="2400"/>
              </a:lnSpc>
            </a:pPr>
            <a:r>
              <a:rPr lang="en-US" altLang="zh-CN" b="1" i="1" dirty="0" smtClean="0"/>
              <a:t>    </a:t>
            </a:r>
            <a:r>
              <a:rPr lang="en-US" altLang="zh-CN" b="1" i="1" dirty="0" err="1" smtClean="0"/>
              <a:t>m_pEx</a:t>
            </a:r>
            <a:r>
              <a:rPr lang="en-US" altLang="zh-CN" b="1" i="1" dirty="0" smtClean="0"/>
              <a:t>-</a:t>
            </a:r>
            <a:r>
              <a:rPr lang="en-US" altLang="zh-CN" b="1" i="1" dirty="0"/>
              <a:t>&gt;Delete();</a:t>
            </a:r>
            <a:endParaRPr lang="zh-CN" altLang="zh-CN" b="1" dirty="0"/>
          </a:p>
          <a:p>
            <a:pPr>
              <a:lnSpc>
                <a:spcPts val="2400"/>
              </a:lnSpc>
            </a:pPr>
            <a:r>
              <a:rPr lang="en-US" altLang="zh-CN" b="1" i="1" dirty="0" smtClean="0"/>
              <a:t>    </a:t>
            </a:r>
            <a:r>
              <a:rPr lang="en-US" altLang="zh-CN" b="1" i="1" dirty="0" err="1" smtClean="0">
                <a:solidFill>
                  <a:srgbClr val="66FFFF"/>
                </a:solidFill>
              </a:rPr>
              <a:t>m_pSet</a:t>
            </a:r>
            <a:r>
              <a:rPr lang="en-US" altLang="zh-CN" b="1" i="1" dirty="0" smtClean="0">
                <a:solidFill>
                  <a:srgbClr val="66FFFF"/>
                </a:solidFill>
              </a:rPr>
              <a:t>-</a:t>
            </a:r>
            <a:r>
              <a:rPr lang="en-US" altLang="zh-CN" b="1" i="1" dirty="0">
                <a:solidFill>
                  <a:srgbClr val="66FFFF"/>
                </a:solidFill>
              </a:rPr>
              <a:t>&gt;</a:t>
            </a:r>
            <a:r>
              <a:rPr lang="en-US" altLang="zh-CN" b="1" i="1" dirty="0" err="1">
                <a:solidFill>
                  <a:srgbClr val="66FFFF"/>
                </a:solidFill>
              </a:rPr>
              <a:t>MoveFirst</a:t>
            </a:r>
            <a:r>
              <a:rPr lang="en-US" altLang="zh-CN" b="1" i="1" dirty="0" smtClean="0">
                <a:solidFill>
                  <a:srgbClr val="66FFFF"/>
                </a:solidFill>
              </a:rPr>
              <a:t>();</a:t>
            </a:r>
          </a:p>
          <a:p>
            <a:pPr>
              <a:lnSpc>
                <a:spcPts val="2400"/>
              </a:lnSpc>
            </a:pPr>
            <a:r>
              <a:rPr lang="en-US" altLang="zh-CN" b="1" i="1" dirty="0">
                <a:solidFill>
                  <a:srgbClr val="66FFFF"/>
                </a:solidFill>
              </a:rPr>
              <a:t> </a:t>
            </a:r>
            <a:r>
              <a:rPr lang="en-US" altLang="zh-CN" b="1" i="1" dirty="0" smtClean="0">
                <a:solidFill>
                  <a:srgbClr val="66FFFF"/>
                </a:solidFill>
              </a:rPr>
              <a:t>  //</a:t>
            </a:r>
            <a:r>
              <a:rPr lang="zh-CN" altLang="zh-CN" b="1" i="1" dirty="0">
                <a:solidFill>
                  <a:srgbClr val="66FFFF"/>
                </a:solidFill>
              </a:rPr>
              <a:t>失败的话，将记录指针移到第一个记录</a:t>
            </a:r>
            <a:endParaRPr lang="zh-CN" altLang="zh-CN" b="1" dirty="0">
              <a:solidFill>
                <a:srgbClr val="66FFFF"/>
              </a:solidFill>
            </a:endParaRPr>
          </a:p>
          <a:p>
            <a:pPr>
              <a:lnSpc>
                <a:spcPts val="2400"/>
              </a:lnSpc>
            </a:pPr>
            <a:r>
              <a:rPr lang="en-US" altLang="zh-CN" b="1" i="1" dirty="0" smtClean="0"/>
              <a:t>   </a:t>
            </a:r>
            <a:r>
              <a:rPr lang="en-US" altLang="zh-CN" b="1" i="1" dirty="0" err="1" smtClean="0"/>
              <a:t>UpdateData</a:t>
            </a:r>
            <a:r>
              <a:rPr lang="en-US" altLang="zh-CN" b="1" i="1" dirty="0" smtClean="0"/>
              <a:t>(FALSE</a:t>
            </a:r>
            <a:r>
              <a:rPr lang="en-US" altLang="zh-CN" b="1" i="1" dirty="0"/>
              <a:t>);</a:t>
            </a:r>
            <a:endParaRPr lang="zh-CN" altLang="zh-CN" b="1" dirty="0"/>
          </a:p>
          <a:p>
            <a:pPr>
              <a:lnSpc>
                <a:spcPts val="2400"/>
              </a:lnSpc>
            </a:pPr>
            <a:r>
              <a:rPr lang="en-US" altLang="zh-CN" b="1" i="1" dirty="0" smtClean="0"/>
              <a:t>   return</a:t>
            </a:r>
            <a:r>
              <a:rPr lang="en-US" altLang="zh-CN" b="1" i="1" dirty="0"/>
              <a:t>;</a:t>
            </a:r>
            <a:endParaRPr lang="zh-CN" altLang="zh-CN" b="1" dirty="0"/>
          </a:p>
          <a:p>
            <a:pPr>
              <a:lnSpc>
                <a:spcPts val="2400"/>
              </a:lnSpc>
            </a:pPr>
            <a:r>
              <a:rPr lang="en-US" altLang="zh-CN" b="1" i="1" dirty="0" smtClean="0"/>
              <a:t>   </a:t>
            </a:r>
            <a:r>
              <a:rPr lang="en-US" altLang="zh-CN" b="1" i="1" dirty="0" smtClean="0">
                <a:solidFill>
                  <a:srgbClr val="FFCCFF"/>
                </a:solidFill>
              </a:rPr>
              <a:t>}</a:t>
            </a:r>
            <a:endParaRPr lang="zh-CN" altLang="zh-CN" b="1" dirty="0">
              <a:solidFill>
                <a:srgbClr val="FFCCFF"/>
              </a:solidFill>
            </a:endParaRPr>
          </a:p>
          <a:p>
            <a:pPr>
              <a:lnSpc>
                <a:spcPts val="2400"/>
              </a:lnSpc>
            </a:pPr>
            <a:r>
              <a:rPr lang="en-US" altLang="zh-CN" b="1" i="1" dirty="0" smtClean="0"/>
              <a:t>   </a:t>
            </a:r>
            <a:r>
              <a:rPr lang="en-US" altLang="zh-CN" b="1" i="1" dirty="0" err="1" smtClean="0"/>
              <a:t>m_pSet</a:t>
            </a:r>
            <a:r>
              <a:rPr lang="en-US" altLang="zh-CN" b="1" i="1" dirty="0" smtClean="0"/>
              <a:t>-</a:t>
            </a:r>
            <a:r>
              <a:rPr lang="en-US" altLang="zh-CN" b="1" i="1" dirty="0"/>
              <a:t>&gt;</a:t>
            </a:r>
            <a:r>
              <a:rPr lang="en-US" altLang="zh-CN" b="1" i="1" dirty="0" err="1"/>
              <a:t>GetStatus</a:t>
            </a:r>
            <a:r>
              <a:rPr lang="en-US" altLang="zh-CN" b="1" i="1" dirty="0"/>
              <a:t>(</a:t>
            </a:r>
            <a:r>
              <a:rPr lang="en-US" altLang="zh-CN" b="1" i="1" dirty="0" err="1"/>
              <a:t>m_cStatus</a:t>
            </a:r>
            <a:r>
              <a:rPr lang="en-US" altLang="zh-CN" b="1" i="1" dirty="0"/>
              <a:t>);</a:t>
            </a:r>
            <a:endParaRPr lang="zh-CN" altLang="zh-CN" b="1" dirty="0"/>
          </a:p>
          <a:p>
            <a:pPr>
              <a:lnSpc>
                <a:spcPts val="2400"/>
              </a:lnSpc>
            </a:pPr>
            <a:r>
              <a:rPr lang="en-US" altLang="zh-CN" b="1" i="1" dirty="0" smtClean="0"/>
              <a:t>   if(</a:t>
            </a:r>
            <a:r>
              <a:rPr lang="en-US" altLang="zh-CN" b="1" i="1" dirty="0" err="1" smtClean="0"/>
              <a:t>m_cStatus.m_lCurrentRecord</a:t>
            </a:r>
            <a:r>
              <a:rPr lang="en-US" altLang="zh-CN" b="1" i="1" dirty="0"/>
              <a:t>==0)</a:t>
            </a:r>
            <a:endParaRPr lang="zh-CN" altLang="zh-CN" b="1" dirty="0"/>
          </a:p>
          <a:p>
            <a:pPr>
              <a:lnSpc>
                <a:spcPts val="2400"/>
              </a:lnSpc>
            </a:pPr>
            <a:r>
              <a:rPr lang="en-US" altLang="zh-CN" b="1" i="1" dirty="0"/>
              <a:t>	</a:t>
            </a:r>
            <a:r>
              <a:rPr lang="en-US" altLang="zh-CN" b="1" i="1" dirty="0" err="1"/>
              <a:t>m_pSet</a:t>
            </a:r>
            <a:r>
              <a:rPr lang="en-US" altLang="zh-CN" b="1" i="1" dirty="0"/>
              <a:t>-&gt;</a:t>
            </a:r>
            <a:r>
              <a:rPr lang="en-US" altLang="zh-CN" b="1" i="1" dirty="0" err="1"/>
              <a:t>MoveFirst</a:t>
            </a:r>
            <a:r>
              <a:rPr lang="en-US" altLang="zh-CN" b="1" i="1" dirty="0"/>
              <a:t>();	</a:t>
            </a:r>
            <a:r>
              <a:rPr lang="en-US" altLang="zh-CN" b="1" i="1" dirty="0" smtClean="0"/>
              <a:t>//</a:t>
            </a:r>
            <a:r>
              <a:rPr lang="zh-CN" altLang="zh-CN" b="1" i="1" dirty="0"/>
              <a:t>删除了最后一个记录</a:t>
            </a:r>
            <a:endParaRPr lang="zh-CN" altLang="zh-CN" b="1" dirty="0"/>
          </a:p>
          <a:p>
            <a:pPr>
              <a:lnSpc>
                <a:spcPts val="2400"/>
              </a:lnSpc>
            </a:pPr>
            <a:r>
              <a:rPr lang="en-US" altLang="zh-CN" b="1" i="1" dirty="0" smtClean="0"/>
              <a:t>   else</a:t>
            </a:r>
            <a:endParaRPr lang="zh-CN" altLang="zh-CN" b="1" dirty="0"/>
          </a:p>
          <a:p>
            <a:pPr>
              <a:lnSpc>
                <a:spcPts val="2400"/>
              </a:lnSpc>
            </a:pPr>
            <a:r>
              <a:rPr lang="en-US" altLang="zh-CN" b="1" i="1" dirty="0"/>
              <a:t>	</a:t>
            </a:r>
            <a:r>
              <a:rPr lang="en-US" altLang="zh-CN" b="1" i="1" dirty="0" err="1"/>
              <a:t>m_pSet</a:t>
            </a:r>
            <a:r>
              <a:rPr lang="en-US" altLang="zh-CN" b="1" i="1" dirty="0"/>
              <a:t>-&gt;</a:t>
            </a:r>
            <a:r>
              <a:rPr lang="en-US" altLang="zh-CN" b="1" i="1" dirty="0" err="1"/>
              <a:t>MoveNext</a:t>
            </a:r>
            <a:r>
              <a:rPr lang="en-US" altLang="zh-CN" b="1" i="1" dirty="0"/>
              <a:t>();</a:t>
            </a:r>
            <a:endParaRPr lang="zh-CN" altLang="zh-CN" b="1" dirty="0"/>
          </a:p>
          <a:p>
            <a:pPr>
              <a:lnSpc>
                <a:spcPts val="2400"/>
              </a:lnSpc>
            </a:pPr>
            <a:r>
              <a:rPr lang="en-US" altLang="zh-CN" b="1" i="1" dirty="0" smtClean="0"/>
              <a:t> </a:t>
            </a:r>
            <a:r>
              <a:rPr lang="en-US" altLang="zh-CN" b="1" i="1" dirty="0" err="1" smtClean="0"/>
              <a:t>UpdateData</a:t>
            </a:r>
            <a:r>
              <a:rPr lang="en-US" altLang="zh-CN" b="1" i="1" dirty="0" smtClean="0"/>
              <a:t>(FALSE</a:t>
            </a:r>
            <a:r>
              <a:rPr lang="en-US" altLang="zh-CN" b="1" i="1" dirty="0"/>
              <a:t>);</a:t>
            </a:r>
            <a:endParaRPr lang="zh-CN" altLang="zh-CN" b="1" dirty="0"/>
          </a:p>
          <a:p>
            <a:pPr>
              <a:lnSpc>
                <a:spcPts val="2400"/>
              </a:lnSpc>
            </a:pPr>
            <a:r>
              <a:rPr lang="en-US" altLang="zh-CN" b="1" dirty="0"/>
              <a:t>}</a:t>
            </a:r>
            <a:endParaRPr lang="zh-CN" altLang="zh-CN" b="1" dirty="0"/>
          </a:p>
        </p:txBody>
      </p:sp>
      <p:sp>
        <p:nvSpPr>
          <p:cNvPr id="3" name="矩形标注 2"/>
          <p:cNvSpPr/>
          <p:nvPr/>
        </p:nvSpPr>
        <p:spPr bwMode="auto">
          <a:xfrm>
            <a:off x="5868144" y="44624"/>
            <a:ext cx="3168352" cy="4947845"/>
          </a:xfrm>
          <a:prstGeom prst="wedgeRectCallout">
            <a:avLst>
              <a:gd name="adj1" fmla="val -81866"/>
              <a:gd name="adj2" fmla="val -10139"/>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altLang="zh-CN" sz="2000" b="1" dirty="0">
                <a:solidFill>
                  <a:srgbClr val="FF0000"/>
                </a:solidFill>
              </a:rPr>
              <a:t>try</a:t>
            </a:r>
          </a:p>
          <a:p>
            <a:r>
              <a:rPr lang="en-US" altLang="zh-CN" sz="2000" b="1" dirty="0">
                <a:solidFill>
                  <a:srgbClr val="FF0000"/>
                </a:solidFill>
              </a:rPr>
              <a:t>{</a:t>
            </a:r>
            <a:r>
              <a:rPr lang="zh-CN" altLang="en-US" sz="2000" b="1" dirty="0">
                <a:solidFill>
                  <a:srgbClr val="FF0000"/>
                </a:solidFill>
              </a:rPr>
              <a:t>用户输入的信息的代码</a:t>
            </a:r>
            <a:r>
              <a:rPr lang="en-US" altLang="zh-CN" sz="2000" b="1" dirty="0">
                <a:solidFill>
                  <a:srgbClr val="FF0000"/>
                </a:solidFill>
              </a:rPr>
              <a:t>}</a:t>
            </a:r>
          </a:p>
          <a:p>
            <a:r>
              <a:rPr lang="en-US" altLang="zh-CN" sz="2000" b="1" dirty="0">
                <a:solidFill>
                  <a:srgbClr val="FF0000"/>
                </a:solidFill>
              </a:rPr>
              <a:t>catch(</a:t>
            </a:r>
            <a:r>
              <a:rPr lang="en-US" altLang="zh-CN" sz="2000" b="1" dirty="0" err="1">
                <a:solidFill>
                  <a:srgbClr val="FF0000"/>
                </a:solidFill>
              </a:rPr>
              <a:t>Exceptionex</a:t>
            </a:r>
            <a:r>
              <a:rPr lang="en-US" altLang="zh-CN" sz="2000" b="1" dirty="0">
                <a:solidFill>
                  <a:srgbClr val="FF0000"/>
                </a:solidFill>
              </a:rPr>
              <a:t>)</a:t>
            </a:r>
          </a:p>
          <a:p>
            <a:r>
              <a:rPr lang="en-US" altLang="zh-CN" sz="2000" b="1" dirty="0">
                <a:solidFill>
                  <a:srgbClr val="FF0000"/>
                </a:solidFill>
              </a:rPr>
              <a:t>{</a:t>
            </a:r>
            <a:r>
              <a:rPr lang="zh-CN" altLang="en-US" sz="2000" b="1" dirty="0">
                <a:solidFill>
                  <a:srgbClr val="FF0000"/>
                </a:solidFill>
              </a:rPr>
              <a:t>处理异常的代码</a:t>
            </a:r>
            <a:r>
              <a:rPr lang="en-US" altLang="zh-CN" sz="2000" b="1" dirty="0">
                <a:solidFill>
                  <a:srgbClr val="FF0000"/>
                </a:solidFill>
              </a:rPr>
              <a:t>}</a:t>
            </a:r>
          </a:p>
          <a:p>
            <a:r>
              <a:rPr lang="en-US" altLang="zh-CN" sz="2000" b="1" dirty="0">
                <a:solidFill>
                  <a:srgbClr val="FF0000"/>
                </a:solidFill>
              </a:rPr>
              <a:t>finally</a:t>
            </a:r>
          </a:p>
          <a:p>
            <a:r>
              <a:rPr lang="en-US" altLang="zh-CN" sz="2000" b="1" dirty="0">
                <a:solidFill>
                  <a:srgbClr val="FF0000"/>
                </a:solidFill>
              </a:rPr>
              <a:t>{</a:t>
            </a:r>
            <a:r>
              <a:rPr lang="zh-CN" altLang="en-US" sz="2000" b="1" dirty="0">
                <a:solidFill>
                  <a:srgbClr val="FF0000"/>
                </a:solidFill>
              </a:rPr>
              <a:t>不管有没有异常</a:t>
            </a:r>
            <a:r>
              <a:rPr lang="en-US" altLang="zh-CN" sz="2000" b="1" dirty="0">
                <a:solidFill>
                  <a:srgbClr val="FF0000"/>
                </a:solidFill>
              </a:rPr>
              <a:t>,</a:t>
            </a:r>
          </a:p>
          <a:p>
            <a:r>
              <a:rPr lang="zh-CN" altLang="en-US" sz="2000" b="1" dirty="0">
                <a:solidFill>
                  <a:srgbClr val="FF0000"/>
                </a:solidFill>
              </a:rPr>
              <a:t> 都得执行的代码</a:t>
            </a:r>
            <a:r>
              <a:rPr lang="en-US" altLang="zh-CN" sz="2000" b="1" dirty="0">
                <a:solidFill>
                  <a:srgbClr val="FF0000"/>
                </a:solidFill>
              </a:rPr>
              <a:t>}</a:t>
            </a:r>
          </a:p>
          <a:p>
            <a:endParaRPr lang="en-US" altLang="zh-CN" sz="2000" b="1" dirty="0">
              <a:solidFill>
                <a:srgbClr val="FF0000"/>
              </a:solidFill>
            </a:endParaRPr>
          </a:p>
          <a:p>
            <a:r>
              <a:rPr lang="en-US" altLang="zh-CN" sz="2000" b="1" dirty="0">
                <a:solidFill>
                  <a:srgbClr val="FF0000"/>
                </a:solidFill>
              </a:rPr>
              <a:t>Exception</a:t>
            </a:r>
            <a:r>
              <a:rPr lang="zh-CN" altLang="en-US" sz="2000" b="1" dirty="0">
                <a:solidFill>
                  <a:srgbClr val="FF0000"/>
                </a:solidFill>
              </a:rPr>
              <a:t>可由下面的异常代替</a:t>
            </a:r>
          </a:p>
          <a:p>
            <a:r>
              <a:rPr lang="zh-CN" altLang="en-US" sz="2000" b="1" dirty="0">
                <a:solidFill>
                  <a:srgbClr val="FF0000"/>
                </a:solidFill>
              </a:rPr>
              <a:t>检查算数溢</a:t>
            </a:r>
            <a:r>
              <a:rPr lang="zh-CN" altLang="en-US" sz="2000" b="1" dirty="0" smtClean="0">
                <a:solidFill>
                  <a:srgbClr val="FF0000"/>
                </a:solidFill>
              </a:rPr>
              <a:t>出</a:t>
            </a:r>
            <a:r>
              <a:rPr lang="en-US" altLang="zh-CN" sz="2000" b="1" dirty="0" err="1" smtClean="0">
                <a:solidFill>
                  <a:srgbClr val="FF0000"/>
                </a:solidFill>
              </a:rPr>
              <a:t>OverflowException</a:t>
            </a:r>
            <a:endParaRPr lang="en-US" altLang="zh-CN" sz="2000" b="1" dirty="0">
              <a:solidFill>
                <a:srgbClr val="FF0000"/>
              </a:solidFill>
            </a:endParaRPr>
          </a:p>
          <a:p>
            <a:r>
              <a:rPr lang="zh-CN" altLang="en-US" sz="2000" b="1" dirty="0">
                <a:solidFill>
                  <a:srgbClr val="FF0000"/>
                </a:solidFill>
              </a:rPr>
              <a:t>除数为零</a:t>
            </a:r>
            <a:r>
              <a:rPr lang="en-US" altLang="zh-CN" sz="2000" b="1" dirty="0" err="1">
                <a:solidFill>
                  <a:srgbClr val="FF0000"/>
                </a:solidFill>
              </a:rPr>
              <a:t>DivideByZeroException</a:t>
            </a:r>
            <a:endParaRPr lang="en-US" altLang="zh-CN" sz="2000" b="1" dirty="0">
              <a:solidFill>
                <a:srgbClr val="FF0000"/>
              </a:solidFill>
            </a:endParaRPr>
          </a:p>
          <a:p>
            <a:r>
              <a:rPr lang="zh-CN" altLang="en-US" sz="2000" b="1" dirty="0">
                <a:solidFill>
                  <a:srgbClr val="FF0000"/>
                </a:solidFill>
              </a:rPr>
              <a:t>索引越界</a:t>
            </a:r>
            <a:r>
              <a:rPr lang="en-US" altLang="zh-CN" sz="2000" b="1" dirty="0" err="1">
                <a:solidFill>
                  <a:srgbClr val="FF0000"/>
                </a:solidFill>
              </a:rPr>
              <a:t>IndexOutRangeException</a:t>
            </a:r>
            <a:endParaRPr lang="zh-CN" altLang="en-US" sz="2000" b="1" dirty="0">
              <a:solidFill>
                <a:srgbClr val="FF0000"/>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0" i="0" u="none" strike="noStrike" cap="none" normalizeH="0" baseline="0" dirty="0" smtClean="0">
              <a:ln>
                <a:noFill/>
              </a:ln>
              <a:solidFill>
                <a:srgbClr val="FF0000"/>
              </a:solidFill>
              <a:effectLst/>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48DCEA9-7368-46F5-BAF1-DADD3446C4FF}" type="slidenum">
              <a:rPr lang="en-US" altLang="zh-CN"/>
              <a:pPr/>
              <a:t>51</a:t>
            </a:fld>
            <a:endParaRPr lang="en-US" altLang="zh-CN"/>
          </a:p>
        </p:txBody>
      </p:sp>
      <p:sp>
        <p:nvSpPr>
          <p:cNvPr id="53251" name="Rectangle 3"/>
          <p:cNvSpPr>
            <a:spLocks noGrp="1" noChangeArrowheads="1"/>
          </p:cNvSpPr>
          <p:nvPr>
            <p:ph type="body" idx="1"/>
          </p:nvPr>
        </p:nvSpPr>
        <p:spPr>
          <a:xfrm>
            <a:off x="107504" y="116632"/>
            <a:ext cx="8915400" cy="6264696"/>
          </a:xfrm>
        </p:spPr>
        <p:txBody>
          <a:bodyPr/>
          <a:lstStyle/>
          <a:p>
            <a:pPr marL="0" indent="0">
              <a:buNone/>
            </a:pPr>
            <a:r>
              <a:rPr lang="en-US" altLang="zh-CN" sz="2400" b="1" dirty="0"/>
              <a:t>void CMy12_2View::</a:t>
            </a:r>
            <a:r>
              <a:rPr lang="en-US" altLang="zh-CN" sz="2400" b="1" dirty="0" err="1"/>
              <a:t>OnUpdateDeleteRecord</a:t>
            </a:r>
            <a:r>
              <a:rPr lang="en-US" altLang="zh-CN" sz="2400" b="1" dirty="0"/>
              <a:t>(</a:t>
            </a:r>
            <a:r>
              <a:rPr lang="en-US" altLang="zh-CN" sz="2400" b="1" dirty="0" err="1"/>
              <a:t>CCmdUI</a:t>
            </a:r>
            <a:r>
              <a:rPr lang="en-US" altLang="zh-CN" sz="2400" b="1" dirty="0"/>
              <a:t>* </a:t>
            </a:r>
            <a:r>
              <a:rPr lang="en-US" altLang="zh-CN" sz="2400" b="1" dirty="0" err="1"/>
              <a:t>pCmdUI</a:t>
            </a:r>
            <a:r>
              <a:rPr lang="en-US" altLang="zh-CN" sz="2400" b="1" dirty="0"/>
              <a:t>) //</a:t>
            </a:r>
            <a:r>
              <a:rPr lang="zh-CN" altLang="zh-CN" sz="2400" b="1" dirty="0"/>
              <a:t>删除后的刷新</a:t>
            </a:r>
          </a:p>
          <a:p>
            <a:pPr marL="0" indent="0">
              <a:buNone/>
            </a:pPr>
            <a:r>
              <a:rPr lang="en-US" altLang="zh-CN" sz="2800" b="1" dirty="0" smtClean="0"/>
              <a:t>{</a:t>
            </a:r>
          </a:p>
          <a:p>
            <a:pPr marL="0" indent="0">
              <a:buNone/>
            </a:pPr>
            <a:r>
              <a:rPr lang="en-US" altLang="zh-CN" sz="2800" b="1" i="1" dirty="0"/>
              <a:t>	</a:t>
            </a:r>
            <a:r>
              <a:rPr lang="en-US" altLang="zh-CN" sz="2800" b="1" i="1" dirty="0" err="1"/>
              <a:t>pCmdUI</a:t>
            </a:r>
            <a:r>
              <a:rPr lang="en-US" altLang="zh-CN" sz="2800" b="1" i="1" dirty="0"/>
              <a:t>-&gt;Enable(!</a:t>
            </a:r>
            <a:r>
              <a:rPr lang="en-US" altLang="zh-CN" sz="2800" b="1" i="1" dirty="0" err="1"/>
              <a:t>m_pSet</a:t>
            </a:r>
            <a:r>
              <a:rPr lang="en-US" altLang="zh-CN" sz="2800" b="1" i="1" dirty="0"/>
              <a:t>-&gt;</a:t>
            </a:r>
            <a:r>
              <a:rPr lang="en-US" altLang="zh-CN" sz="2800" b="1" i="1" dirty="0" err="1"/>
              <a:t>IsEOF</a:t>
            </a:r>
            <a:r>
              <a:rPr lang="en-US" altLang="zh-CN" sz="2800" b="1" i="1" dirty="0" smtClean="0"/>
              <a:t>());</a:t>
            </a:r>
          </a:p>
          <a:p>
            <a:pPr marL="0" indent="0">
              <a:buNone/>
            </a:pPr>
            <a:r>
              <a:rPr lang="en-US" altLang="zh-CN" sz="2800" b="1" dirty="0" smtClean="0"/>
              <a:t>}</a:t>
            </a:r>
            <a:endParaRPr lang="zh-CN" altLang="zh-CN" sz="2800" b="1" dirty="0"/>
          </a:p>
          <a:p>
            <a:pPr marL="0" indent="0">
              <a:buNone/>
            </a:pPr>
            <a:r>
              <a:rPr lang="en-US" altLang="zh-CN" sz="2800" b="1" i="1" dirty="0"/>
              <a:t> </a:t>
            </a:r>
            <a:endParaRPr lang="zh-CN" altLang="zh-CN" sz="2800" b="1" dirty="0"/>
          </a:p>
          <a:p>
            <a:pPr marL="0" indent="0">
              <a:buNone/>
            </a:pPr>
            <a:r>
              <a:rPr lang="en-US" altLang="zh-CN" sz="2800" b="1" dirty="0"/>
              <a:t>void CMy12_2View::</a:t>
            </a:r>
            <a:r>
              <a:rPr lang="en-US" altLang="zh-CN" sz="2800" b="1" dirty="0" err="1"/>
              <a:t>OnUpdateRecord</a:t>
            </a:r>
            <a:r>
              <a:rPr lang="en-US" altLang="zh-CN" sz="2800" b="1" dirty="0"/>
              <a:t>() </a:t>
            </a:r>
            <a:endParaRPr lang="zh-CN" altLang="zh-CN" sz="2800" b="1" dirty="0"/>
          </a:p>
          <a:p>
            <a:pPr marL="0" indent="0">
              <a:buNone/>
            </a:pPr>
            <a:r>
              <a:rPr lang="en-US" altLang="zh-CN" sz="2800" b="1" dirty="0" smtClean="0"/>
              <a:t>{</a:t>
            </a:r>
            <a:r>
              <a:rPr lang="en-US" altLang="zh-CN" sz="2800" b="1" i="1" dirty="0"/>
              <a:t>	</a:t>
            </a:r>
            <a:r>
              <a:rPr lang="en-US" altLang="zh-CN" sz="2800" b="1" i="1" dirty="0" err="1"/>
              <a:t>m_pSet</a:t>
            </a:r>
            <a:r>
              <a:rPr lang="en-US" altLang="zh-CN" sz="2800" b="1" i="1" dirty="0"/>
              <a:t>-&gt;Edit();</a:t>
            </a:r>
            <a:endParaRPr lang="zh-CN" altLang="zh-CN" sz="2800" b="1" dirty="0"/>
          </a:p>
          <a:p>
            <a:pPr marL="0" indent="0">
              <a:buNone/>
            </a:pPr>
            <a:r>
              <a:rPr lang="en-US" altLang="zh-CN" sz="2800" b="1" i="1" dirty="0"/>
              <a:t>	</a:t>
            </a:r>
            <a:r>
              <a:rPr lang="en-US" altLang="zh-CN" sz="2800" b="1" i="1" dirty="0" err="1"/>
              <a:t>UpdateData</a:t>
            </a:r>
            <a:r>
              <a:rPr lang="en-US" altLang="zh-CN" sz="2800" b="1" i="1" dirty="0"/>
              <a:t>(TRUE);</a:t>
            </a:r>
            <a:endParaRPr lang="zh-CN" altLang="zh-CN" sz="2800" b="1" dirty="0"/>
          </a:p>
          <a:p>
            <a:pPr marL="0" indent="0">
              <a:buNone/>
            </a:pPr>
            <a:r>
              <a:rPr lang="en-US" altLang="zh-CN" sz="2800" b="1" i="1" dirty="0"/>
              <a:t>	if(</a:t>
            </a:r>
            <a:r>
              <a:rPr lang="en-US" altLang="zh-CN" sz="2800" b="1" i="1" dirty="0" err="1"/>
              <a:t>m_pSet</a:t>
            </a:r>
            <a:r>
              <a:rPr lang="en-US" altLang="zh-CN" sz="2800" b="1" i="1" dirty="0"/>
              <a:t>-&gt;</a:t>
            </a:r>
            <a:r>
              <a:rPr lang="en-US" altLang="zh-CN" sz="2800" b="1" i="1" dirty="0" err="1"/>
              <a:t>CanUpdate</a:t>
            </a:r>
            <a:r>
              <a:rPr lang="en-US" altLang="zh-CN" sz="2800" b="1" i="1" dirty="0"/>
              <a:t>())</a:t>
            </a:r>
            <a:endParaRPr lang="zh-CN" altLang="zh-CN" sz="2800" b="1" dirty="0"/>
          </a:p>
          <a:p>
            <a:pPr marL="0" indent="0">
              <a:buNone/>
            </a:pPr>
            <a:r>
              <a:rPr lang="en-US" altLang="zh-CN" sz="2800" b="1" i="1" dirty="0"/>
              <a:t>		</a:t>
            </a:r>
            <a:r>
              <a:rPr lang="en-US" altLang="zh-CN" sz="2800" b="1" i="1" dirty="0" err="1"/>
              <a:t>m_pSet</a:t>
            </a:r>
            <a:r>
              <a:rPr lang="en-US" altLang="zh-CN" sz="2800" b="1" i="1" dirty="0"/>
              <a:t>-&gt;Update();</a:t>
            </a:r>
            <a:endParaRPr lang="zh-CN" altLang="zh-CN" sz="2800" b="1" dirty="0"/>
          </a:p>
          <a:p>
            <a:pPr marL="0" indent="0">
              <a:buNone/>
            </a:pPr>
            <a:r>
              <a:rPr lang="en-US" altLang="zh-CN" sz="2800" b="1" dirty="0" smtClean="0"/>
              <a:t>}</a:t>
            </a:r>
            <a:r>
              <a:rPr lang="en-US" altLang="zh-CN" sz="2800" b="1" i="1" dirty="0"/>
              <a:t> </a:t>
            </a:r>
            <a:endParaRPr lang="zh-CN" altLang="zh-CN" sz="2800" b="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07504" y="116632"/>
            <a:ext cx="8915400" cy="626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altLang="zh-CN" sz="2400" b="1" dirty="0" smtClean="0"/>
              <a:t>void CMy12_2View::</a:t>
            </a:r>
            <a:r>
              <a:rPr lang="en-US" altLang="zh-CN" sz="2400" b="1" dirty="0" err="1" smtClean="0"/>
              <a:t>OnUpdateUpdateRecord</a:t>
            </a:r>
            <a:r>
              <a:rPr lang="en-US" altLang="zh-CN" sz="2400" b="1" dirty="0" smtClean="0"/>
              <a:t>(</a:t>
            </a:r>
            <a:r>
              <a:rPr lang="en-US" altLang="zh-CN" sz="2400" b="1" dirty="0" err="1" smtClean="0"/>
              <a:t>CCmdUI</a:t>
            </a:r>
            <a:r>
              <a:rPr lang="en-US" altLang="zh-CN" sz="2400" b="1" dirty="0" smtClean="0"/>
              <a:t>* </a:t>
            </a:r>
            <a:r>
              <a:rPr lang="en-US" altLang="zh-CN" sz="2400" b="1" dirty="0" err="1" smtClean="0"/>
              <a:t>pCmdUI</a:t>
            </a:r>
            <a:r>
              <a:rPr lang="en-US" altLang="zh-CN" sz="2400" b="1" dirty="0" smtClean="0"/>
              <a:t>) //</a:t>
            </a:r>
            <a:r>
              <a:rPr lang="zh-CN" altLang="zh-CN" sz="2400" b="1" dirty="0" smtClean="0"/>
              <a:t>刷新纪录集</a:t>
            </a:r>
          </a:p>
          <a:p>
            <a:pPr marL="0" indent="0">
              <a:buFontTx/>
              <a:buNone/>
            </a:pPr>
            <a:r>
              <a:rPr lang="en-US" altLang="zh-CN" sz="2800" b="1" dirty="0" smtClean="0"/>
              <a:t>{</a:t>
            </a:r>
            <a:r>
              <a:rPr lang="en-US" altLang="zh-CN" sz="2800" b="1" i="1" dirty="0" smtClean="0"/>
              <a:t>	</a:t>
            </a:r>
            <a:r>
              <a:rPr lang="en-US" altLang="zh-CN" sz="2800" b="1" i="1" dirty="0" err="1" smtClean="0"/>
              <a:t>pCmdUI</a:t>
            </a:r>
            <a:r>
              <a:rPr lang="en-US" altLang="zh-CN" sz="2800" b="1" i="1" dirty="0" smtClean="0"/>
              <a:t>-&gt;Enable(!</a:t>
            </a:r>
            <a:r>
              <a:rPr lang="en-US" altLang="zh-CN" sz="2800" b="1" i="1" dirty="0" err="1" smtClean="0"/>
              <a:t>m_pSet</a:t>
            </a:r>
            <a:r>
              <a:rPr lang="en-US" altLang="zh-CN" sz="2800" b="1" i="1" dirty="0" smtClean="0"/>
              <a:t>-&gt;</a:t>
            </a:r>
            <a:r>
              <a:rPr lang="en-US" altLang="zh-CN" sz="2800" b="1" i="1" dirty="0" err="1" smtClean="0"/>
              <a:t>IsEOF</a:t>
            </a:r>
            <a:r>
              <a:rPr lang="en-US" altLang="zh-CN" sz="2800" b="1" i="1" dirty="0" smtClean="0"/>
              <a:t>());	</a:t>
            </a:r>
            <a:r>
              <a:rPr lang="en-US" altLang="zh-CN" sz="2800" b="1" dirty="0" smtClean="0"/>
              <a:t>}</a:t>
            </a:r>
            <a:endParaRPr lang="zh-CN" altLang="zh-CN" sz="2800" b="1" dirty="0" smtClean="0"/>
          </a:p>
          <a:p>
            <a:pPr marL="0" indent="0">
              <a:buFontTx/>
              <a:buNone/>
            </a:pPr>
            <a:r>
              <a:rPr lang="en-US" altLang="zh-CN" sz="2800" b="1" i="1" dirty="0" smtClean="0"/>
              <a:t> </a:t>
            </a:r>
            <a:endParaRPr lang="zh-CN" altLang="zh-CN" sz="2800" b="1" dirty="0" smtClean="0"/>
          </a:p>
          <a:p>
            <a:pPr marL="0" indent="0">
              <a:buFontTx/>
              <a:buNone/>
            </a:pPr>
            <a:r>
              <a:rPr lang="en-US" altLang="zh-CN" sz="2800" b="1" dirty="0" smtClean="0"/>
              <a:t>void CMy12_2View::</a:t>
            </a:r>
            <a:r>
              <a:rPr lang="en-US" altLang="zh-CN" sz="2800" b="1" dirty="0" err="1" smtClean="0"/>
              <a:t>OnClearDomain</a:t>
            </a:r>
            <a:r>
              <a:rPr lang="en-US" altLang="zh-CN" sz="2800" b="1" dirty="0" smtClean="0"/>
              <a:t>() 	//</a:t>
            </a:r>
            <a:r>
              <a:rPr lang="zh-CN" altLang="zh-CN" sz="2800" b="1" dirty="0" smtClean="0"/>
              <a:t>清</a:t>
            </a:r>
            <a:r>
              <a:rPr lang="zh-CN" altLang="en-US" sz="2800" b="1" dirty="0" smtClean="0"/>
              <a:t>除</a:t>
            </a:r>
            <a:r>
              <a:rPr lang="zh-CN" altLang="zh-CN" sz="2800" b="1" dirty="0" smtClean="0"/>
              <a:t>域</a:t>
            </a:r>
          </a:p>
          <a:p>
            <a:pPr marL="0" indent="0">
              <a:buFontTx/>
              <a:buNone/>
            </a:pPr>
            <a:r>
              <a:rPr lang="en-US" altLang="zh-CN" sz="2800" b="1" dirty="0" smtClean="0"/>
              <a:t>{</a:t>
            </a:r>
            <a:endParaRPr lang="zh-CN" altLang="zh-CN" sz="2800" b="1" dirty="0" smtClean="0"/>
          </a:p>
          <a:p>
            <a:pPr marL="0" indent="0">
              <a:buFontTx/>
              <a:buNone/>
            </a:pPr>
            <a:r>
              <a:rPr lang="en-US" altLang="zh-CN" sz="2800" b="1" dirty="0" smtClean="0"/>
              <a:t>	</a:t>
            </a:r>
            <a:r>
              <a:rPr lang="en-US" altLang="zh-CN" sz="2800" b="1" dirty="0" err="1" smtClean="0"/>
              <a:t>m_pSet</a:t>
            </a:r>
            <a:r>
              <a:rPr lang="en-US" altLang="zh-CN" sz="2800" b="1" dirty="0" smtClean="0"/>
              <a:t>-&gt;</a:t>
            </a:r>
            <a:r>
              <a:rPr lang="en-US" altLang="zh-CN" sz="2800" b="1" dirty="0" err="1" smtClean="0"/>
              <a:t>SetFieldNull</a:t>
            </a:r>
            <a:r>
              <a:rPr lang="en-US" altLang="zh-CN" sz="2800" b="1" dirty="0" smtClean="0"/>
              <a:t>(NULL);</a:t>
            </a:r>
            <a:endParaRPr lang="zh-CN" altLang="zh-CN" sz="2800" b="1" dirty="0" smtClean="0"/>
          </a:p>
          <a:p>
            <a:pPr marL="0" indent="0">
              <a:buFontTx/>
              <a:buNone/>
            </a:pPr>
            <a:r>
              <a:rPr lang="en-US" altLang="zh-CN" sz="2800" b="1" dirty="0" smtClean="0"/>
              <a:t>	</a:t>
            </a:r>
            <a:r>
              <a:rPr lang="en-US" altLang="zh-CN" sz="2800" b="1" dirty="0" err="1" smtClean="0"/>
              <a:t>UpdateData</a:t>
            </a:r>
            <a:r>
              <a:rPr lang="en-US" altLang="zh-CN" sz="2800" b="1" dirty="0" smtClean="0"/>
              <a:t>(FALSE);</a:t>
            </a:r>
            <a:endParaRPr lang="zh-CN" altLang="zh-CN" sz="2800" b="1" dirty="0" smtClean="0"/>
          </a:p>
          <a:p>
            <a:pPr marL="0" indent="0">
              <a:buFontTx/>
              <a:buNone/>
            </a:pPr>
            <a:r>
              <a:rPr lang="en-US" altLang="zh-CN" sz="2800" b="1" dirty="0" smtClean="0"/>
              <a:t>}</a:t>
            </a:r>
            <a:endParaRPr lang="zh-CN" altLang="zh-CN" sz="2800" b="1" dirty="0"/>
          </a:p>
        </p:txBody>
      </p:sp>
    </p:spTree>
    <p:extLst>
      <p:ext uri="{BB962C8B-B14F-4D97-AF65-F5344CB8AC3E}">
        <p14:creationId xmlns:p14="http://schemas.microsoft.com/office/powerpoint/2010/main" val="4398041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CCD0ED1-6FC7-45B3-ADD5-0CDA893E52A3}" type="slidenum">
              <a:rPr lang="en-US" altLang="zh-CN"/>
              <a:pPr/>
              <a:t>53</a:t>
            </a:fld>
            <a:endParaRPr lang="en-US" altLang="zh-CN"/>
          </a:p>
        </p:txBody>
      </p:sp>
      <p:sp>
        <p:nvSpPr>
          <p:cNvPr id="47108" name="Text Box 4"/>
          <p:cNvSpPr txBox="1">
            <a:spLocks noChangeArrowheads="1"/>
          </p:cNvSpPr>
          <p:nvPr/>
        </p:nvSpPr>
        <p:spPr bwMode="auto">
          <a:xfrm>
            <a:off x="107504" y="116632"/>
            <a:ext cx="37353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smtClean="0"/>
              <a:t>3 </a:t>
            </a:r>
            <a:r>
              <a:rPr lang="zh-CN" altLang="en-US" sz="3200" b="1" dirty="0">
                <a:latin typeface="宋体" panose="02010600030101010101" pitchFamily="2" charset="-122"/>
              </a:rPr>
              <a:t>重载</a:t>
            </a:r>
            <a:r>
              <a:rPr lang="en-US" altLang="zh-CN" sz="3200" b="1" dirty="0" err="1"/>
              <a:t>OnMove</a:t>
            </a:r>
            <a:r>
              <a:rPr lang="zh-CN" altLang="en-US" sz="3200" b="1" dirty="0">
                <a:latin typeface="宋体" panose="02010600030101010101" pitchFamily="2" charset="-122"/>
              </a:rPr>
              <a:t>函数</a:t>
            </a:r>
            <a:r>
              <a:rPr lang="zh-CN" altLang="en-US" sz="3200" b="1" dirty="0"/>
              <a:t> </a:t>
            </a:r>
          </a:p>
        </p:txBody>
      </p:sp>
      <p:sp>
        <p:nvSpPr>
          <p:cNvPr id="3" name="矩形 2"/>
          <p:cNvSpPr/>
          <p:nvPr/>
        </p:nvSpPr>
        <p:spPr>
          <a:xfrm>
            <a:off x="125750" y="980728"/>
            <a:ext cx="3202399" cy="1384995"/>
          </a:xfrm>
          <a:prstGeom prst="rect">
            <a:avLst/>
          </a:prstGeom>
        </p:spPr>
        <p:txBody>
          <a:bodyPr wrap="square">
            <a:spAutoFit/>
          </a:bodyPr>
          <a:lstStyle/>
          <a:p>
            <a:r>
              <a:rPr lang="zh-CN" altLang="en-US" sz="2800" b="1" kern="100" dirty="0" smtClean="0"/>
              <a:t>选中</a:t>
            </a:r>
            <a:r>
              <a:rPr lang="en-US" altLang="zh-CN" sz="2800" b="1" kern="100" dirty="0" smtClean="0"/>
              <a:t>CMy12_2View</a:t>
            </a:r>
            <a:r>
              <a:rPr lang="zh-CN" altLang="zh-CN" sz="2800" b="1" kern="100" dirty="0" smtClean="0">
                <a:cs typeface="Times New Roman" panose="02020603050405020304" pitchFamily="18" charset="0"/>
              </a:rPr>
              <a:t>类，</a:t>
            </a:r>
            <a:r>
              <a:rPr lang="zh-CN" altLang="zh-CN" sz="2800" b="1" kern="100" dirty="0">
                <a:cs typeface="Times New Roman" panose="02020603050405020304" pitchFamily="18" charset="0"/>
              </a:rPr>
              <a:t>单击鼠标右键</a:t>
            </a:r>
            <a:r>
              <a:rPr lang="zh-CN" altLang="zh-CN" sz="2800" b="1" kern="100" dirty="0" smtClean="0">
                <a:cs typeface="Times New Roman" panose="02020603050405020304" pitchFamily="18" charset="0"/>
              </a:rPr>
              <a:t>，</a:t>
            </a:r>
            <a:r>
              <a:rPr lang="zh-CN" altLang="en-US" sz="2800" b="1" kern="100" dirty="0" smtClean="0">
                <a:cs typeface="Times New Roman" panose="02020603050405020304" pitchFamily="18" charset="0"/>
              </a:rPr>
              <a:t>选择“类向导”。</a:t>
            </a:r>
            <a:endParaRPr lang="zh-CN" altLang="en-US" sz="2800" b="1"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4928" y="116632"/>
            <a:ext cx="4896544"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26358" y="5253007"/>
            <a:ext cx="8666122" cy="1200329"/>
          </a:xfrm>
          <a:prstGeom prst="rect">
            <a:avLst/>
          </a:prstGeom>
        </p:spPr>
        <p:txBody>
          <a:bodyPr wrap="square">
            <a:spAutoFit/>
          </a:bodyPr>
          <a:lstStyle/>
          <a:p>
            <a:pPr algn="just">
              <a:spcAft>
                <a:spcPts val="0"/>
              </a:spcAft>
            </a:pPr>
            <a:r>
              <a:rPr lang="zh-CN" altLang="zh-CN" b="1" kern="100" dirty="0"/>
              <a:t>请注意，系统原来生成的一行父类</a:t>
            </a:r>
            <a:r>
              <a:rPr lang="en-US" altLang="zh-CN" b="1" i="1" kern="100" dirty="0" err="1">
                <a:latin typeface="宋体" panose="02010600030101010101" pitchFamily="2" charset="-122"/>
              </a:rPr>
              <a:t>CRecordView</a:t>
            </a:r>
            <a:r>
              <a:rPr lang="zh-CN" altLang="zh-CN" b="1" kern="100" dirty="0"/>
              <a:t>的函数代码：</a:t>
            </a:r>
          </a:p>
          <a:p>
            <a:pPr algn="just">
              <a:spcAft>
                <a:spcPts val="0"/>
              </a:spcAft>
            </a:pPr>
            <a:r>
              <a:rPr lang="en-US" altLang="zh-CN" b="1" i="1" kern="100" dirty="0">
                <a:latin typeface="宋体" panose="02010600030101010101" pitchFamily="2" charset="-122"/>
              </a:rPr>
              <a:t>	return </a:t>
            </a:r>
            <a:r>
              <a:rPr lang="en-US" altLang="zh-CN" b="1" i="1" kern="100" dirty="0" err="1">
                <a:latin typeface="宋体" panose="02010600030101010101" pitchFamily="2" charset="-122"/>
              </a:rPr>
              <a:t>CRecordView</a:t>
            </a:r>
            <a:r>
              <a:rPr lang="en-US" altLang="zh-CN" b="1" i="1" kern="100" dirty="0">
                <a:latin typeface="宋体" panose="02010600030101010101" pitchFamily="2" charset="-122"/>
              </a:rPr>
              <a:t>::</a:t>
            </a:r>
            <a:r>
              <a:rPr lang="en-US" altLang="zh-CN" b="1" i="1" kern="100" dirty="0" err="1">
                <a:latin typeface="宋体" panose="02010600030101010101" pitchFamily="2" charset="-122"/>
              </a:rPr>
              <a:t>OnMove</a:t>
            </a:r>
            <a:r>
              <a:rPr lang="en-US" altLang="zh-CN" b="1" i="1" kern="100" dirty="0">
                <a:latin typeface="宋体" panose="02010600030101010101" pitchFamily="2" charset="-122"/>
              </a:rPr>
              <a:t>(</a:t>
            </a:r>
            <a:r>
              <a:rPr lang="en-US" altLang="zh-CN" b="1" i="1" kern="100" dirty="0" err="1">
                <a:latin typeface="宋体" panose="02010600030101010101" pitchFamily="2" charset="-122"/>
              </a:rPr>
              <a:t>nIDMoveCommand</a:t>
            </a:r>
            <a:r>
              <a:rPr lang="en-US" altLang="zh-CN" b="1" i="1" kern="100" dirty="0">
                <a:latin typeface="宋体" panose="02010600030101010101" pitchFamily="2" charset="-122"/>
              </a:rPr>
              <a:t>); </a:t>
            </a:r>
            <a:endParaRPr lang="zh-CN" altLang="zh-CN" b="1" kern="100" dirty="0"/>
          </a:p>
          <a:p>
            <a:pPr algn="just">
              <a:spcAft>
                <a:spcPts val="0"/>
              </a:spcAft>
            </a:pPr>
            <a:r>
              <a:rPr lang="zh-CN" altLang="zh-CN" b="1" kern="100" dirty="0">
                <a:solidFill>
                  <a:srgbClr val="FFCCFF"/>
                </a:solidFill>
              </a:rPr>
              <a:t>要注释掉，或者直接删除，不需要这个功能</a:t>
            </a:r>
            <a:r>
              <a:rPr lang="zh-CN" altLang="zh-CN" b="1" kern="1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0FD3420-3034-42C0-B2D3-D9CAF44EABA1}" type="slidenum">
              <a:rPr lang="en-US" altLang="zh-CN"/>
              <a:pPr/>
              <a:t>54</a:t>
            </a:fld>
            <a:endParaRPr lang="en-US" altLang="zh-CN"/>
          </a:p>
        </p:txBody>
      </p:sp>
      <p:sp>
        <p:nvSpPr>
          <p:cNvPr id="49156" name="Text Box 4"/>
          <p:cNvSpPr txBox="1">
            <a:spLocks noChangeArrowheads="1"/>
          </p:cNvSpPr>
          <p:nvPr/>
        </p:nvSpPr>
        <p:spPr bwMode="auto">
          <a:xfrm>
            <a:off x="35496" y="-27384"/>
            <a:ext cx="9073008" cy="687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300"/>
              </a:lnSpc>
            </a:pPr>
            <a:r>
              <a:rPr lang="en-US" altLang="zh-CN" b="1" dirty="0"/>
              <a:t>BOOL CMy12_2View::</a:t>
            </a:r>
            <a:r>
              <a:rPr lang="en-US" altLang="zh-CN" b="1" dirty="0" err="1"/>
              <a:t>OnMove</a:t>
            </a:r>
            <a:r>
              <a:rPr lang="en-US" altLang="zh-CN" b="1" dirty="0"/>
              <a:t>(UINT </a:t>
            </a:r>
            <a:r>
              <a:rPr lang="en-US" altLang="zh-CN" b="1" dirty="0" err="1"/>
              <a:t>nIDMoveCommand</a:t>
            </a:r>
            <a:r>
              <a:rPr lang="en-US" altLang="zh-CN" b="1" dirty="0"/>
              <a:t>)</a:t>
            </a:r>
            <a:endParaRPr lang="zh-CN" altLang="zh-CN" b="1" dirty="0"/>
          </a:p>
          <a:p>
            <a:pPr>
              <a:lnSpc>
                <a:spcPts val="2300"/>
              </a:lnSpc>
            </a:pPr>
            <a:r>
              <a:rPr lang="en-US" altLang="zh-CN" b="1" dirty="0" smtClean="0"/>
              <a:t>{  </a:t>
            </a:r>
            <a:r>
              <a:rPr lang="en-US" altLang="zh-CN" b="1" i="1" dirty="0" smtClean="0"/>
              <a:t>switch(</a:t>
            </a:r>
            <a:r>
              <a:rPr lang="en-US" altLang="zh-CN" b="1" i="1" dirty="0" err="1" smtClean="0"/>
              <a:t>nIDMoveCommand</a:t>
            </a:r>
            <a:r>
              <a:rPr lang="en-US" altLang="zh-CN" b="1" i="1" dirty="0"/>
              <a:t>)</a:t>
            </a:r>
            <a:endParaRPr lang="zh-CN" altLang="zh-CN" b="1" dirty="0"/>
          </a:p>
          <a:p>
            <a:pPr>
              <a:lnSpc>
                <a:spcPts val="2300"/>
              </a:lnSpc>
            </a:pPr>
            <a:r>
              <a:rPr lang="en-US" altLang="zh-CN" b="1" i="1" dirty="0" smtClean="0"/>
              <a:t>   {  case </a:t>
            </a:r>
            <a:r>
              <a:rPr lang="en-US" altLang="zh-CN" b="1" i="1" dirty="0"/>
              <a:t>ID_RECORD_PREV:</a:t>
            </a:r>
            <a:endParaRPr lang="zh-CN" altLang="zh-CN" b="1" dirty="0"/>
          </a:p>
          <a:p>
            <a:pPr>
              <a:lnSpc>
                <a:spcPts val="2300"/>
              </a:lnSpc>
            </a:pPr>
            <a:r>
              <a:rPr lang="en-US" altLang="zh-CN" b="1" i="1" dirty="0"/>
              <a:t>	</a:t>
            </a:r>
            <a:r>
              <a:rPr lang="en-US" altLang="zh-CN" b="1" i="1" dirty="0" err="1" smtClean="0"/>
              <a:t>m_pSet</a:t>
            </a:r>
            <a:r>
              <a:rPr lang="en-US" altLang="zh-CN" b="1" i="1" dirty="0" smtClean="0"/>
              <a:t>-</a:t>
            </a:r>
            <a:r>
              <a:rPr lang="en-US" altLang="zh-CN" b="1" i="1" dirty="0"/>
              <a:t>&gt;</a:t>
            </a:r>
            <a:r>
              <a:rPr lang="en-US" altLang="zh-CN" b="1" i="1" dirty="0" err="1"/>
              <a:t>MovePrev</a:t>
            </a:r>
            <a:r>
              <a:rPr lang="en-US" altLang="zh-CN" b="1" i="1" dirty="0"/>
              <a:t>();</a:t>
            </a:r>
            <a:endParaRPr lang="zh-CN" altLang="zh-CN" b="1" dirty="0"/>
          </a:p>
          <a:p>
            <a:pPr>
              <a:lnSpc>
                <a:spcPts val="2300"/>
              </a:lnSpc>
            </a:pPr>
            <a:r>
              <a:rPr lang="en-US" altLang="zh-CN" b="1" i="1" dirty="0"/>
              <a:t>	</a:t>
            </a:r>
            <a:r>
              <a:rPr lang="en-US" altLang="zh-CN" b="1" i="1" dirty="0" smtClean="0"/>
              <a:t>if</a:t>
            </a:r>
            <a:r>
              <a:rPr lang="en-US" altLang="zh-CN" b="1" i="1" dirty="0"/>
              <a:t>(!</a:t>
            </a:r>
            <a:r>
              <a:rPr lang="en-US" altLang="zh-CN" b="1" i="1" dirty="0" err="1"/>
              <a:t>m_pSet</a:t>
            </a:r>
            <a:r>
              <a:rPr lang="en-US" altLang="zh-CN" b="1" i="1" dirty="0"/>
              <a:t>-&gt;</a:t>
            </a:r>
            <a:r>
              <a:rPr lang="en-US" altLang="zh-CN" b="1" i="1" dirty="0" err="1"/>
              <a:t>IsBOF</a:t>
            </a:r>
            <a:r>
              <a:rPr lang="en-US" altLang="zh-CN" b="1" i="1" dirty="0"/>
              <a:t>())</a:t>
            </a:r>
            <a:endParaRPr lang="zh-CN" altLang="zh-CN" b="1" dirty="0"/>
          </a:p>
          <a:p>
            <a:pPr>
              <a:lnSpc>
                <a:spcPts val="2300"/>
              </a:lnSpc>
            </a:pPr>
            <a:r>
              <a:rPr lang="en-US" altLang="zh-CN" b="1" i="1" dirty="0"/>
              <a:t>	</a:t>
            </a:r>
            <a:r>
              <a:rPr lang="en-US" altLang="zh-CN" b="1" i="1" dirty="0" smtClean="0"/>
              <a:t>    break;</a:t>
            </a:r>
            <a:r>
              <a:rPr lang="en-US" altLang="zh-CN" b="1" i="1" dirty="0"/>
              <a:t> </a:t>
            </a:r>
            <a:r>
              <a:rPr lang="en-US" altLang="zh-CN" b="1" i="1" dirty="0" smtClean="0"/>
              <a:t>//</a:t>
            </a:r>
            <a:r>
              <a:rPr lang="zh-CN" altLang="zh-CN" b="1" i="1" dirty="0"/>
              <a:t>如果移到数据库的开始，自动执行</a:t>
            </a:r>
            <a:r>
              <a:rPr lang="en-US" altLang="zh-CN" b="1" i="1" dirty="0" err="1"/>
              <a:t>MoveFirst</a:t>
            </a:r>
            <a:r>
              <a:rPr lang="zh-CN" altLang="zh-CN" b="1" i="1" dirty="0"/>
              <a:t>函数</a:t>
            </a:r>
            <a:endParaRPr lang="zh-CN" altLang="zh-CN" b="1" dirty="0"/>
          </a:p>
          <a:p>
            <a:pPr>
              <a:lnSpc>
                <a:spcPts val="2300"/>
              </a:lnSpc>
            </a:pPr>
            <a:r>
              <a:rPr lang="en-US" altLang="zh-CN" b="1" i="1" dirty="0"/>
              <a:t> </a:t>
            </a:r>
            <a:r>
              <a:rPr lang="en-US" altLang="zh-CN" b="1" i="1" dirty="0" smtClean="0"/>
              <a:t>     case </a:t>
            </a:r>
            <a:r>
              <a:rPr lang="en-US" altLang="zh-CN" b="1" i="1" dirty="0"/>
              <a:t>ID_RECORD_FIRST:</a:t>
            </a:r>
            <a:endParaRPr lang="zh-CN" altLang="zh-CN" b="1" dirty="0"/>
          </a:p>
          <a:p>
            <a:pPr>
              <a:lnSpc>
                <a:spcPts val="2300"/>
              </a:lnSpc>
            </a:pPr>
            <a:r>
              <a:rPr lang="en-US" altLang="zh-CN" b="1" i="1" dirty="0"/>
              <a:t>	</a:t>
            </a:r>
            <a:r>
              <a:rPr lang="en-US" altLang="zh-CN" b="1" i="1" dirty="0" err="1" smtClean="0"/>
              <a:t>m_pSet</a:t>
            </a:r>
            <a:r>
              <a:rPr lang="en-US" altLang="zh-CN" b="1" i="1" dirty="0" smtClean="0"/>
              <a:t>-</a:t>
            </a:r>
            <a:r>
              <a:rPr lang="en-US" altLang="zh-CN" b="1" i="1" dirty="0"/>
              <a:t>&gt;</a:t>
            </a:r>
            <a:r>
              <a:rPr lang="en-US" altLang="zh-CN" b="1" i="1" dirty="0" err="1"/>
              <a:t>MoveFirst</a:t>
            </a:r>
            <a:r>
              <a:rPr lang="en-US" altLang="zh-CN" b="1" i="1" dirty="0"/>
              <a:t>();</a:t>
            </a:r>
            <a:endParaRPr lang="zh-CN" altLang="zh-CN" b="1" dirty="0"/>
          </a:p>
          <a:p>
            <a:pPr>
              <a:lnSpc>
                <a:spcPts val="2300"/>
              </a:lnSpc>
            </a:pPr>
            <a:r>
              <a:rPr lang="en-US" altLang="zh-CN" b="1" i="1" dirty="0"/>
              <a:t>	</a:t>
            </a:r>
            <a:r>
              <a:rPr lang="en-US" altLang="zh-CN" b="1" i="1" dirty="0" smtClean="0"/>
              <a:t>break</a:t>
            </a:r>
            <a:r>
              <a:rPr lang="en-US" altLang="zh-CN" b="1" i="1" dirty="0"/>
              <a:t>;</a:t>
            </a:r>
            <a:endParaRPr lang="zh-CN" altLang="zh-CN" b="1" dirty="0"/>
          </a:p>
          <a:p>
            <a:pPr>
              <a:lnSpc>
                <a:spcPts val="2300"/>
              </a:lnSpc>
            </a:pPr>
            <a:r>
              <a:rPr lang="en-US" altLang="zh-CN" b="1" i="1" dirty="0"/>
              <a:t> </a:t>
            </a:r>
            <a:r>
              <a:rPr lang="en-US" altLang="zh-CN" b="1" i="1" dirty="0" smtClean="0"/>
              <a:t>     case </a:t>
            </a:r>
            <a:r>
              <a:rPr lang="en-US" altLang="zh-CN" b="1" i="1" dirty="0"/>
              <a:t>ID_RECORD_NEXT:</a:t>
            </a:r>
            <a:endParaRPr lang="zh-CN" altLang="zh-CN" b="1" dirty="0"/>
          </a:p>
          <a:p>
            <a:pPr>
              <a:lnSpc>
                <a:spcPts val="2300"/>
              </a:lnSpc>
            </a:pPr>
            <a:r>
              <a:rPr lang="en-US" altLang="zh-CN" b="1" i="1" dirty="0"/>
              <a:t>	</a:t>
            </a:r>
            <a:r>
              <a:rPr lang="en-US" altLang="zh-CN" b="1" i="1" dirty="0" err="1" smtClean="0"/>
              <a:t>m_pSet</a:t>
            </a:r>
            <a:r>
              <a:rPr lang="en-US" altLang="zh-CN" b="1" i="1" dirty="0" smtClean="0"/>
              <a:t>-</a:t>
            </a:r>
            <a:r>
              <a:rPr lang="en-US" altLang="zh-CN" b="1" i="1" dirty="0"/>
              <a:t>&gt;</a:t>
            </a:r>
            <a:r>
              <a:rPr lang="en-US" altLang="zh-CN" b="1" i="1" dirty="0" err="1"/>
              <a:t>MoveNext</a:t>
            </a:r>
            <a:r>
              <a:rPr lang="en-US" altLang="zh-CN" b="1" i="1" dirty="0"/>
              <a:t>();</a:t>
            </a:r>
            <a:endParaRPr lang="zh-CN" altLang="zh-CN" b="1" dirty="0"/>
          </a:p>
          <a:p>
            <a:pPr>
              <a:lnSpc>
                <a:spcPts val="2300"/>
              </a:lnSpc>
            </a:pPr>
            <a:r>
              <a:rPr lang="en-US" altLang="zh-CN" b="1" i="1" dirty="0"/>
              <a:t>	</a:t>
            </a:r>
            <a:r>
              <a:rPr lang="en-US" altLang="zh-CN" b="1" i="1" dirty="0" smtClean="0"/>
              <a:t>if</a:t>
            </a:r>
            <a:r>
              <a:rPr lang="en-US" altLang="zh-CN" b="1" i="1" dirty="0"/>
              <a:t>(!</a:t>
            </a:r>
            <a:r>
              <a:rPr lang="en-US" altLang="zh-CN" b="1" i="1" dirty="0" err="1"/>
              <a:t>m_pSet</a:t>
            </a:r>
            <a:r>
              <a:rPr lang="en-US" altLang="zh-CN" b="1" i="1" dirty="0"/>
              <a:t>-&gt;</a:t>
            </a:r>
            <a:r>
              <a:rPr lang="en-US" altLang="zh-CN" b="1" i="1" dirty="0" err="1"/>
              <a:t>IsEOF</a:t>
            </a:r>
            <a:r>
              <a:rPr lang="en-US" altLang="zh-CN" b="1" i="1" dirty="0" smtClean="0"/>
              <a:t>())	break</a:t>
            </a:r>
            <a:r>
              <a:rPr lang="en-US" altLang="zh-CN" b="1" i="1" dirty="0"/>
              <a:t>;</a:t>
            </a:r>
            <a:endParaRPr lang="zh-CN" altLang="zh-CN" b="1" dirty="0"/>
          </a:p>
          <a:p>
            <a:pPr>
              <a:lnSpc>
                <a:spcPts val="2300"/>
              </a:lnSpc>
            </a:pPr>
            <a:r>
              <a:rPr lang="en-US" altLang="zh-CN" b="1" i="1" dirty="0"/>
              <a:t>	if(!</a:t>
            </a:r>
            <a:r>
              <a:rPr lang="en-US" altLang="zh-CN" b="1" i="1" dirty="0" err="1"/>
              <a:t>m_pSet</a:t>
            </a:r>
            <a:r>
              <a:rPr lang="en-US" altLang="zh-CN" b="1" i="1" dirty="0"/>
              <a:t>-&gt;</a:t>
            </a:r>
            <a:r>
              <a:rPr lang="en-US" altLang="zh-CN" b="1" i="1" dirty="0" err="1"/>
              <a:t>CanScroll</a:t>
            </a:r>
            <a:r>
              <a:rPr lang="en-US" altLang="zh-CN" b="1" i="1" dirty="0"/>
              <a:t>())</a:t>
            </a:r>
            <a:endParaRPr lang="zh-CN" altLang="zh-CN" b="1" dirty="0"/>
          </a:p>
          <a:p>
            <a:pPr>
              <a:lnSpc>
                <a:spcPts val="2300"/>
              </a:lnSpc>
            </a:pPr>
            <a:r>
              <a:rPr lang="en-US" altLang="zh-CN" b="1" i="1" dirty="0"/>
              <a:t>	</a:t>
            </a:r>
            <a:r>
              <a:rPr lang="en-US" altLang="zh-CN" b="1" i="1" dirty="0" smtClean="0"/>
              <a:t>{</a:t>
            </a:r>
            <a:r>
              <a:rPr lang="en-US" altLang="zh-CN" b="1" i="1" dirty="0"/>
              <a:t>	</a:t>
            </a:r>
            <a:r>
              <a:rPr lang="en-US" altLang="zh-CN" b="1" i="1" dirty="0" err="1"/>
              <a:t>m_pSet</a:t>
            </a:r>
            <a:r>
              <a:rPr lang="en-US" altLang="zh-CN" b="1" i="1" dirty="0"/>
              <a:t>-&gt;</a:t>
            </a:r>
            <a:r>
              <a:rPr lang="en-US" altLang="zh-CN" b="1" i="1" dirty="0" err="1"/>
              <a:t>SetFieldNull</a:t>
            </a:r>
            <a:r>
              <a:rPr lang="en-US" altLang="zh-CN" b="1" i="1" dirty="0"/>
              <a:t>(NULL); //</a:t>
            </a:r>
            <a:r>
              <a:rPr lang="zh-CN" altLang="zh-CN" b="1" i="1" dirty="0"/>
              <a:t>清空屏幕</a:t>
            </a:r>
            <a:endParaRPr lang="zh-CN" altLang="zh-CN" b="1" dirty="0"/>
          </a:p>
          <a:p>
            <a:pPr>
              <a:lnSpc>
                <a:spcPts val="2300"/>
              </a:lnSpc>
            </a:pPr>
            <a:r>
              <a:rPr lang="en-US" altLang="zh-CN" b="1" i="1" dirty="0"/>
              <a:t>		break;</a:t>
            </a:r>
            <a:endParaRPr lang="zh-CN" altLang="zh-CN" b="1" dirty="0"/>
          </a:p>
          <a:p>
            <a:pPr>
              <a:lnSpc>
                <a:spcPts val="2300"/>
              </a:lnSpc>
            </a:pPr>
            <a:r>
              <a:rPr lang="en-US" altLang="zh-CN" b="1" i="1" dirty="0"/>
              <a:t>	</a:t>
            </a:r>
            <a:r>
              <a:rPr lang="en-US" altLang="zh-CN" b="1" i="1" dirty="0" smtClean="0"/>
              <a:t>}</a:t>
            </a:r>
            <a:endParaRPr lang="zh-CN" altLang="zh-CN" b="1" dirty="0"/>
          </a:p>
          <a:p>
            <a:pPr>
              <a:lnSpc>
                <a:spcPts val="2300"/>
              </a:lnSpc>
            </a:pPr>
            <a:r>
              <a:rPr lang="en-US" altLang="zh-CN" b="1" i="1" dirty="0" smtClean="0"/>
              <a:t>      case </a:t>
            </a:r>
            <a:r>
              <a:rPr lang="en-US" altLang="zh-CN" b="1" i="1" dirty="0"/>
              <a:t>ID_RECORD_LAST:</a:t>
            </a:r>
            <a:endParaRPr lang="zh-CN" altLang="zh-CN" b="1" dirty="0"/>
          </a:p>
          <a:p>
            <a:pPr>
              <a:lnSpc>
                <a:spcPts val="2300"/>
              </a:lnSpc>
            </a:pPr>
            <a:r>
              <a:rPr lang="en-US" altLang="zh-CN" b="1" i="1" dirty="0"/>
              <a:t>	</a:t>
            </a:r>
            <a:r>
              <a:rPr lang="en-US" altLang="zh-CN" b="1" i="1" dirty="0" err="1" smtClean="0"/>
              <a:t>m_pSet</a:t>
            </a:r>
            <a:r>
              <a:rPr lang="en-US" altLang="zh-CN" b="1" i="1" dirty="0" smtClean="0"/>
              <a:t>-</a:t>
            </a:r>
            <a:r>
              <a:rPr lang="en-US" altLang="zh-CN" b="1" i="1" dirty="0"/>
              <a:t>&gt;</a:t>
            </a:r>
            <a:r>
              <a:rPr lang="en-US" altLang="zh-CN" b="1" i="1" dirty="0" err="1"/>
              <a:t>MoveLast</a:t>
            </a:r>
            <a:r>
              <a:rPr lang="en-US" altLang="zh-CN" b="1" i="1" dirty="0" smtClean="0"/>
              <a:t>();	break</a:t>
            </a:r>
            <a:r>
              <a:rPr lang="en-US" altLang="zh-CN" b="1" i="1" dirty="0"/>
              <a:t>;</a:t>
            </a:r>
            <a:endParaRPr lang="zh-CN" altLang="zh-CN" b="1" dirty="0"/>
          </a:p>
          <a:p>
            <a:pPr>
              <a:lnSpc>
                <a:spcPts val="2300"/>
              </a:lnSpc>
            </a:pPr>
            <a:r>
              <a:rPr lang="en-US" altLang="zh-CN" b="1" i="1" dirty="0"/>
              <a:t> </a:t>
            </a:r>
            <a:r>
              <a:rPr lang="en-US" altLang="zh-CN" b="1" i="1" dirty="0" smtClean="0"/>
              <a:t>     default:</a:t>
            </a:r>
            <a:r>
              <a:rPr lang="en-US" altLang="zh-CN" b="1" i="1" dirty="0"/>
              <a:t>	ASSERT(FALSE); 		//</a:t>
            </a:r>
            <a:r>
              <a:rPr lang="zh-CN" altLang="zh-CN" b="1" i="1" dirty="0"/>
              <a:t>异常情况</a:t>
            </a:r>
            <a:endParaRPr lang="zh-CN" altLang="zh-CN" b="1" dirty="0"/>
          </a:p>
          <a:p>
            <a:pPr>
              <a:lnSpc>
                <a:spcPts val="2300"/>
              </a:lnSpc>
            </a:pPr>
            <a:r>
              <a:rPr lang="en-US" altLang="zh-CN" b="1" i="1" dirty="0" smtClean="0"/>
              <a:t>   }</a:t>
            </a:r>
            <a:endParaRPr lang="zh-CN" altLang="zh-CN" b="1" dirty="0"/>
          </a:p>
          <a:p>
            <a:pPr>
              <a:lnSpc>
                <a:spcPts val="2300"/>
              </a:lnSpc>
            </a:pPr>
            <a:r>
              <a:rPr lang="en-US" altLang="zh-CN" b="1" i="1" dirty="0" smtClean="0"/>
              <a:t>   </a:t>
            </a:r>
            <a:r>
              <a:rPr lang="en-US" altLang="zh-CN" b="1" i="1" dirty="0" err="1" smtClean="0"/>
              <a:t>UpdateData</a:t>
            </a:r>
            <a:r>
              <a:rPr lang="en-US" altLang="zh-CN" b="1" i="1" dirty="0" smtClean="0"/>
              <a:t>(FALSE</a:t>
            </a:r>
            <a:r>
              <a:rPr lang="en-US" altLang="zh-CN" b="1" i="1" dirty="0"/>
              <a:t>); 		</a:t>
            </a:r>
            <a:r>
              <a:rPr lang="en-US" altLang="zh-CN" b="1" i="1" dirty="0" smtClean="0"/>
              <a:t>	//</a:t>
            </a:r>
            <a:r>
              <a:rPr lang="zh-CN" altLang="zh-CN" b="1" i="1" dirty="0"/>
              <a:t>交换数据</a:t>
            </a:r>
            <a:endParaRPr lang="zh-CN" altLang="zh-CN" b="1" dirty="0"/>
          </a:p>
          <a:p>
            <a:pPr>
              <a:lnSpc>
                <a:spcPts val="2300"/>
              </a:lnSpc>
            </a:pPr>
            <a:r>
              <a:rPr lang="en-US" altLang="zh-CN" b="1" i="1" dirty="0" smtClean="0"/>
              <a:t>    return </a:t>
            </a:r>
            <a:r>
              <a:rPr lang="en-US" altLang="zh-CN" b="1" i="1" dirty="0"/>
              <a:t>TRUE</a:t>
            </a:r>
            <a:r>
              <a:rPr lang="en-US" altLang="zh-CN" b="1" i="1" dirty="0" smtClean="0"/>
              <a:t>;</a:t>
            </a:r>
            <a:endParaRPr lang="zh-CN" altLang="zh-CN" b="1" dirty="0"/>
          </a:p>
          <a:p>
            <a:pPr>
              <a:lnSpc>
                <a:spcPts val="2300"/>
              </a:lnSpc>
            </a:pPr>
            <a:r>
              <a:rPr lang="en-US" altLang="zh-CN" b="1" dirty="0"/>
              <a:t>}</a:t>
            </a:r>
            <a:endParaRPr lang="en-US" altLang="zh-CN" b="1" dirty="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179512" y="188640"/>
            <a:ext cx="8731696" cy="1219200"/>
          </a:xfrm>
        </p:spPr>
        <p:txBody>
          <a:bodyPr/>
          <a:lstStyle/>
          <a:p>
            <a:pPr marL="0" indent="0" algn="just">
              <a:buNone/>
            </a:pPr>
            <a:r>
              <a:rPr lang="zh-CN" altLang="zh-CN" dirty="0"/>
              <a:t>【例</a:t>
            </a:r>
            <a:r>
              <a:rPr lang="en-US" altLang="zh-CN" dirty="0"/>
              <a:t>12-4</a:t>
            </a:r>
            <a:r>
              <a:rPr lang="zh-CN" altLang="zh-CN" dirty="0"/>
              <a:t>】在【例</a:t>
            </a:r>
            <a:r>
              <a:rPr lang="en-US" altLang="zh-CN" dirty="0"/>
              <a:t>12-3</a:t>
            </a:r>
            <a:r>
              <a:rPr lang="zh-CN" altLang="zh-CN" dirty="0"/>
              <a:t>】</a:t>
            </a:r>
            <a:r>
              <a:rPr lang="zh-CN" altLang="en-US" b="1" dirty="0" smtClean="0">
                <a:latin typeface="宋体" panose="02010600030101010101" pitchFamily="2" charset="-122"/>
              </a:rPr>
              <a:t>的</a:t>
            </a:r>
            <a:r>
              <a:rPr lang="zh-CN" altLang="en-US" b="1" dirty="0">
                <a:latin typeface="宋体" panose="02010600030101010101" pitchFamily="2" charset="-122"/>
              </a:rPr>
              <a:t>基础上增加功能，使得程序能够向数据库中添加新记录。</a:t>
            </a:r>
            <a:endParaRPr lang="zh-CN" altLang="en-US" b="1" dirty="0">
              <a:latin typeface="宋体" panose="02010600030101010101" pitchFamily="2" charset="-122"/>
              <a:cs typeface="Times New Roman" panose="02020603050405020304" pitchFamily="18" charset="0"/>
            </a:endParaRPr>
          </a:p>
          <a:p>
            <a:pPr>
              <a:buFontTx/>
              <a:buNone/>
            </a:pPr>
            <a:endParaRPr lang="en-US" altLang="zh-CN" b="1" dirty="0"/>
          </a:p>
        </p:txBody>
      </p:sp>
      <p:sp>
        <p:nvSpPr>
          <p:cNvPr id="57348" name="AutoShape 4"/>
          <p:cNvSpPr>
            <a:spLocks noChangeArrowheads="1"/>
          </p:cNvSpPr>
          <p:nvPr/>
        </p:nvSpPr>
        <p:spPr bwMode="auto">
          <a:xfrm>
            <a:off x="4932040" y="1340768"/>
            <a:ext cx="4038600" cy="1524000"/>
          </a:xfrm>
          <a:prstGeom prst="wedgeRoundRectCallout">
            <a:avLst>
              <a:gd name="adj1" fmla="val -19394"/>
              <a:gd name="adj2" fmla="val -51872"/>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dirty="0">
                <a:solidFill>
                  <a:schemeClr val="bg1"/>
                </a:solidFill>
                <a:latin typeface="Arial Narrow" panose="020B0606020202030204" pitchFamily="34" charset="0"/>
              </a:rPr>
              <a:t>增加一个菜单项“增加一个新记录”，其</a:t>
            </a:r>
            <a:r>
              <a:rPr lang="en-US" altLang="zh-CN" sz="2800" b="1" dirty="0">
                <a:solidFill>
                  <a:schemeClr val="bg1"/>
                </a:solidFill>
                <a:latin typeface="Arial Narrow" panose="020B0606020202030204" pitchFamily="34" charset="0"/>
              </a:rPr>
              <a:t>ID</a:t>
            </a:r>
            <a:r>
              <a:rPr lang="zh-CN" altLang="en-US" sz="2800" b="1" dirty="0">
                <a:solidFill>
                  <a:schemeClr val="bg1"/>
                </a:solidFill>
                <a:latin typeface="Arial Narrow" panose="020B0606020202030204" pitchFamily="34" charset="0"/>
              </a:rPr>
              <a:t>标识为</a:t>
            </a:r>
            <a:r>
              <a:rPr lang="en-US" altLang="zh-CN" sz="2800" b="1" dirty="0">
                <a:solidFill>
                  <a:schemeClr val="bg1"/>
                </a:solidFill>
                <a:latin typeface="Arial Narrow" panose="020B0606020202030204" pitchFamily="34" charset="0"/>
              </a:rPr>
              <a:t>ID_ADD_RECORD </a:t>
            </a:r>
          </a:p>
        </p:txBody>
      </p:sp>
      <p:sp>
        <p:nvSpPr>
          <p:cNvPr id="6" name="Rectangle 3"/>
          <p:cNvSpPr txBox="1">
            <a:spLocks noChangeArrowheads="1"/>
          </p:cNvSpPr>
          <p:nvPr/>
        </p:nvSpPr>
        <p:spPr bwMode="auto">
          <a:xfrm>
            <a:off x="228600" y="1307976"/>
            <a:ext cx="8915400" cy="5217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8000" algn="just">
              <a:lnSpc>
                <a:spcPct val="150000"/>
              </a:lnSpc>
              <a:spcBef>
                <a:spcPts val="0"/>
              </a:spcBef>
              <a:buFontTx/>
              <a:buNone/>
            </a:pPr>
            <a:r>
              <a:rPr lang="zh-CN" altLang="en-US" sz="2800" b="1" dirty="0" smtClean="0">
                <a:solidFill>
                  <a:srgbClr val="FFCCFF"/>
                </a:solidFill>
                <a:latin typeface="宋体" panose="02010600030101010101" pitchFamily="2" charset="-122"/>
              </a:rPr>
              <a:t>在数据库中增加记录步骤：</a:t>
            </a:r>
          </a:p>
          <a:p>
            <a:pPr marL="288000" algn="just">
              <a:lnSpc>
                <a:spcPct val="150000"/>
              </a:lnSpc>
              <a:spcBef>
                <a:spcPts val="0"/>
              </a:spcBef>
            </a:pPr>
            <a:r>
              <a:rPr lang="zh-CN" altLang="en-US" sz="2800" b="1" dirty="0" smtClean="0">
                <a:solidFill>
                  <a:srgbClr val="00FF00"/>
                </a:solidFill>
                <a:latin typeface="宋体" panose="02010600030101010101" pitchFamily="2" charset="-122"/>
              </a:rPr>
              <a:t>得到最后一条记录的</a:t>
            </a:r>
            <a:r>
              <a:rPr lang="en-US" altLang="zh-CN" sz="2800" b="1" dirty="0" smtClean="0">
                <a:solidFill>
                  <a:srgbClr val="00FF00"/>
                </a:solidFill>
                <a:latin typeface="宋体" panose="02010600030101010101" pitchFamily="2" charset="-122"/>
              </a:rPr>
              <a:t>ID</a:t>
            </a:r>
            <a:r>
              <a:rPr lang="zh-CN" altLang="en-US" sz="2800" b="1" dirty="0" smtClean="0">
                <a:solidFill>
                  <a:srgbClr val="00FF00"/>
                </a:solidFill>
                <a:latin typeface="宋体" panose="02010600030101010101" pitchFamily="2" charset="-122"/>
              </a:rPr>
              <a:t>号</a:t>
            </a:r>
          </a:p>
          <a:p>
            <a:pPr marL="288000" algn="just">
              <a:lnSpc>
                <a:spcPct val="150000"/>
              </a:lnSpc>
              <a:spcBef>
                <a:spcPts val="0"/>
              </a:spcBef>
            </a:pPr>
            <a:r>
              <a:rPr lang="zh-CN" altLang="en-US" sz="2800" b="1" dirty="0" smtClean="0">
                <a:solidFill>
                  <a:srgbClr val="00FF00"/>
                </a:solidFill>
                <a:latin typeface="宋体" panose="02010600030101010101" pitchFamily="2" charset="-122"/>
              </a:rPr>
              <a:t>将其加</a:t>
            </a:r>
            <a:r>
              <a:rPr lang="en-US" altLang="zh-CN" sz="2800" b="1" dirty="0" smtClean="0">
                <a:solidFill>
                  <a:srgbClr val="00FF00"/>
                </a:solidFill>
                <a:latin typeface="宋体" panose="02010600030101010101" pitchFamily="2" charset="-122"/>
              </a:rPr>
              <a:t>1</a:t>
            </a:r>
          </a:p>
          <a:p>
            <a:pPr marL="288000" algn="just">
              <a:lnSpc>
                <a:spcPct val="150000"/>
              </a:lnSpc>
              <a:spcBef>
                <a:spcPts val="0"/>
              </a:spcBef>
            </a:pPr>
            <a:r>
              <a:rPr lang="zh-CN" altLang="en-US" sz="2800" b="1" dirty="0" smtClean="0">
                <a:solidFill>
                  <a:srgbClr val="00FF00"/>
                </a:solidFill>
                <a:latin typeface="宋体" panose="02010600030101010101" pitchFamily="2" charset="-122"/>
              </a:rPr>
              <a:t>通过</a:t>
            </a:r>
            <a:r>
              <a:rPr lang="en-US" altLang="zh-CN" sz="2800" b="1" dirty="0" err="1" smtClean="0">
                <a:solidFill>
                  <a:srgbClr val="00FF00"/>
                </a:solidFill>
                <a:latin typeface="宋体" panose="02010600030101010101" pitchFamily="2" charset="-122"/>
              </a:rPr>
              <a:t>AddNew</a:t>
            </a:r>
            <a:r>
              <a:rPr lang="zh-CN" altLang="en-US" sz="2800" b="1" dirty="0" smtClean="0">
                <a:solidFill>
                  <a:srgbClr val="00FF00"/>
                </a:solidFill>
                <a:latin typeface="宋体" panose="02010600030101010101" pitchFamily="2" charset="-122"/>
              </a:rPr>
              <a:t>函数来添加记录</a:t>
            </a:r>
          </a:p>
          <a:p>
            <a:pPr marL="288000" algn="just">
              <a:lnSpc>
                <a:spcPct val="150000"/>
              </a:lnSpc>
              <a:spcBef>
                <a:spcPts val="0"/>
              </a:spcBef>
            </a:pPr>
            <a:r>
              <a:rPr lang="zh-CN" altLang="en-US" sz="2800" b="1" dirty="0" smtClean="0">
                <a:solidFill>
                  <a:srgbClr val="00FF00"/>
                </a:solidFill>
                <a:latin typeface="宋体" panose="02010600030101010101" pitchFamily="2" charset="-122"/>
              </a:rPr>
              <a:t>把新的</a:t>
            </a:r>
            <a:r>
              <a:rPr lang="en-US" altLang="zh-CN" sz="2800" b="1" dirty="0" smtClean="0">
                <a:solidFill>
                  <a:srgbClr val="00FF00"/>
                </a:solidFill>
                <a:latin typeface="宋体" panose="02010600030101010101" pitchFamily="2" charset="-122"/>
              </a:rPr>
              <a:t>ID</a:t>
            </a:r>
            <a:r>
              <a:rPr lang="zh-CN" altLang="en-US" sz="2800" b="1" dirty="0" smtClean="0">
                <a:solidFill>
                  <a:srgbClr val="00FF00"/>
                </a:solidFill>
                <a:latin typeface="宋体" panose="02010600030101010101" pitchFamily="2" charset="-122"/>
              </a:rPr>
              <a:t>值设置为新增记录中的</a:t>
            </a:r>
            <a:r>
              <a:rPr lang="en-US" altLang="zh-CN" sz="2800" b="1" dirty="0" smtClean="0">
                <a:solidFill>
                  <a:srgbClr val="00FF00"/>
                </a:solidFill>
                <a:latin typeface="宋体" panose="02010600030101010101" pitchFamily="2" charset="-122"/>
              </a:rPr>
              <a:t>ID</a:t>
            </a:r>
            <a:r>
              <a:rPr lang="zh-CN" altLang="en-US" sz="2800" b="1" dirty="0" smtClean="0">
                <a:solidFill>
                  <a:srgbClr val="00FF00"/>
                </a:solidFill>
                <a:latin typeface="宋体" panose="02010600030101010101" pitchFamily="2" charset="-122"/>
              </a:rPr>
              <a:t>字段值</a:t>
            </a:r>
          </a:p>
          <a:p>
            <a:pPr marL="288000" algn="just">
              <a:lnSpc>
                <a:spcPct val="150000"/>
              </a:lnSpc>
              <a:spcBef>
                <a:spcPts val="0"/>
              </a:spcBef>
            </a:pPr>
            <a:r>
              <a:rPr lang="zh-CN" altLang="en-US" sz="2800" b="1" dirty="0" smtClean="0">
                <a:solidFill>
                  <a:srgbClr val="00FF00"/>
                </a:solidFill>
                <a:latin typeface="宋体" panose="02010600030101010101" pitchFamily="2" charset="-122"/>
              </a:rPr>
              <a:t>用</a:t>
            </a:r>
            <a:r>
              <a:rPr lang="en-US" altLang="zh-CN" sz="2800" b="1" dirty="0" smtClean="0">
                <a:solidFill>
                  <a:srgbClr val="00FF00"/>
                </a:solidFill>
                <a:latin typeface="宋体" panose="02010600030101010101" pitchFamily="2" charset="-122"/>
              </a:rPr>
              <a:t>Update</a:t>
            </a:r>
            <a:r>
              <a:rPr lang="zh-CN" altLang="en-US" sz="2800" b="1" dirty="0" smtClean="0">
                <a:solidFill>
                  <a:srgbClr val="00FF00"/>
                </a:solidFill>
                <a:latin typeface="宋体" panose="02010600030101010101" pitchFamily="2" charset="-122"/>
              </a:rPr>
              <a:t>函数保存新记录</a:t>
            </a:r>
          </a:p>
          <a:p>
            <a:pPr marL="288000" algn="just">
              <a:lnSpc>
                <a:spcPct val="150000"/>
              </a:lnSpc>
              <a:spcBef>
                <a:spcPts val="0"/>
              </a:spcBef>
            </a:pPr>
            <a:r>
              <a:rPr lang="zh-CN" altLang="en-US" sz="2800" b="1" dirty="0" smtClean="0">
                <a:solidFill>
                  <a:srgbClr val="00FF00"/>
                </a:solidFill>
                <a:latin typeface="宋体" panose="02010600030101010101" pitchFamily="2" charset="-122"/>
              </a:rPr>
              <a:t>调用</a:t>
            </a:r>
            <a:r>
              <a:rPr lang="en-US" altLang="zh-CN" sz="2800" b="1" dirty="0" err="1" smtClean="0">
                <a:solidFill>
                  <a:srgbClr val="00FF00"/>
                </a:solidFill>
                <a:latin typeface="宋体" panose="02010600030101010101" pitchFamily="2" charset="-122"/>
              </a:rPr>
              <a:t>Requery</a:t>
            </a:r>
            <a:r>
              <a:rPr lang="zh-CN" altLang="en-US" sz="2800" b="1" dirty="0" smtClean="0">
                <a:solidFill>
                  <a:srgbClr val="00FF00"/>
                </a:solidFill>
                <a:latin typeface="宋体" panose="02010600030101010101" pitchFamily="2" charset="-122"/>
              </a:rPr>
              <a:t>函数更新记录</a:t>
            </a:r>
          </a:p>
          <a:p>
            <a:pPr marL="288000" algn="just">
              <a:lnSpc>
                <a:spcPct val="150000"/>
              </a:lnSpc>
              <a:spcBef>
                <a:spcPts val="0"/>
              </a:spcBef>
            </a:pPr>
            <a:r>
              <a:rPr lang="zh-CN" altLang="en-US" sz="2800" b="1" dirty="0" smtClean="0">
                <a:solidFill>
                  <a:srgbClr val="00FF00"/>
                </a:solidFill>
                <a:latin typeface="宋体" panose="02010600030101010101" pitchFamily="2" charset="-122"/>
              </a:rPr>
              <a:t>把输入控制滚动到数据库中的最后一条记录上</a:t>
            </a:r>
            <a:endParaRPr lang="zh-CN" altLang="en-US" sz="2800" b="1" dirty="0">
              <a:solidFill>
                <a:srgbClr val="00FF00"/>
              </a:solidFill>
              <a:latin typeface="宋体" panose="02010600030101010101" pitchFamily="2" charset="-122"/>
              <a:cs typeface="Times New Roman" panose="02020603050405020304" pitchFamily="18" charset="0"/>
            </a:endParaRPr>
          </a:p>
        </p:txBody>
      </p:sp>
      <p:grpSp>
        <p:nvGrpSpPr>
          <p:cNvPr id="4" name="组合 3"/>
          <p:cNvGrpSpPr/>
          <p:nvPr/>
        </p:nvGrpSpPr>
        <p:grpSpPr>
          <a:xfrm>
            <a:off x="7812360" y="3048000"/>
            <a:ext cx="984947" cy="3477344"/>
            <a:chOff x="7812360" y="3048000"/>
            <a:chExt cx="984947" cy="3477344"/>
          </a:xfrm>
        </p:grpSpPr>
        <p:sp>
          <p:nvSpPr>
            <p:cNvPr id="2" name="右大括号 1"/>
            <p:cNvSpPr/>
            <p:nvPr/>
          </p:nvSpPr>
          <p:spPr bwMode="auto">
            <a:xfrm>
              <a:off x="7812360" y="3048000"/>
              <a:ext cx="288032" cy="3477344"/>
            </a:xfrm>
            <a:prstGeom prst="rightBrace">
              <a:avLst/>
            </a:prstGeom>
            <a:noFill/>
            <a:ln w="412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 name="文本框 2"/>
            <p:cNvSpPr txBox="1"/>
            <p:nvPr/>
          </p:nvSpPr>
          <p:spPr>
            <a:xfrm>
              <a:off x="8346531" y="3632510"/>
              <a:ext cx="450776" cy="2308324"/>
            </a:xfrm>
            <a:prstGeom prst="rect">
              <a:avLst/>
            </a:prstGeom>
            <a:noFill/>
          </p:spPr>
          <p:txBody>
            <a:bodyPr wrap="square" rtlCol="0">
              <a:spAutoFit/>
            </a:bodyPr>
            <a:lstStyle/>
            <a:p>
              <a:r>
                <a:rPr lang="zh-CN" altLang="en-US" b="1" dirty="0" smtClean="0"/>
                <a:t>详见后续代码</a:t>
              </a:r>
              <a:endParaRPr lang="zh-CN" altLang="en-US"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C6F009BA-453F-44D5-8026-9A1F38C2F960}" type="slidenum">
              <a:rPr lang="en-US" altLang="zh-CN"/>
              <a:pPr/>
              <a:t>56</a:t>
            </a:fld>
            <a:endParaRPr lang="en-US" altLang="zh-CN"/>
          </a:p>
        </p:txBody>
      </p:sp>
      <p:sp>
        <p:nvSpPr>
          <p:cNvPr id="61443" name="Rectangle 3"/>
          <p:cNvSpPr>
            <a:spLocks noGrp="1" noChangeArrowheads="1"/>
          </p:cNvSpPr>
          <p:nvPr>
            <p:ph type="body" idx="1"/>
          </p:nvPr>
        </p:nvSpPr>
        <p:spPr>
          <a:xfrm>
            <a:off x="179512" y="162918"/>
            <a:ext cx="8735888" cy="1897930"/>
          </a:xfrm>
        </p:spPr>
        <p:txBody>
          <a:bodyPr/>
          <a:lstStyle/>
          <a:p>
            <a:pPr marL="0" indent="0">
              <a:buNone/>
            </a:pPr>
            <a:r>
              <a:rPr lang="en-US" altLang="zh-CN" sz="2800" b="1" dirty="0">
                <a:latin typeface="Arial Narrow" panose="020B0606020202030204" pitchFamily="34" charset="0"/>
              </a:rPr>
              <a:t>   </a:t>
            </a:r>
            <a:r>
              <a:rPr lang="zh-CN" altLang="en-US" sz="3600" b="1" dirty="0">
                <a:latin typeface="Arial Narrow" panose="020B0606020202030204" pitchFamily="34" charset="0"/>
              </a:rPr>
              <a:t>为了计算新的</a:t>
            </a:r>
            <a:r>
              <a:rPr lang="en-US" altLang="zh-CN" sz="3600" b="1" dirty="0">
                <a:latin typeface="Arial Narrow" panose="020B0606020202030204" pitchFamily="34" charset="0"/>
              </a:rPr>
              <a:t>ID</a:t>
            </a:r>
            <a:r>
              <a:rPr lang="zh-CN" altLang="en-US" sz="3600" b="1" dirty="0">
                <a:latin typeface="Arial Narrow" panose="020B0606020202030204" pitchFamily="34" charset="0"/>
              </a:rPr>
              <a:t>号，需增加</a:t>
            </a:r>
            <a:r>
              <a:rPr lang="en-US" altLang="zh-CN" sz="3600" b="1" dirty="0" smtClean="0">
                <a:latin typeface="Arial Narrow" panose="020B0606020202030204" pitchFamily="34" charset="0"/>
              </a:rPr>
              <a:t>CMy12_1</a:t>
            </a:r>
            <a:r>
              <a:rPr lang="en-US" altLang="zh-CN" sz="3600" b="1" dirty="0" smtClean="0">
                <a:solidFill>
                  <a:srgbClr val="00FF00"/>
                </a:solidFill>
                <a:latin typeface="Arial Narrow" panose="020B0606020202030204" pitchFamily="34" charset="0"/>
              </a:rPr>
              <a:t>Set</a:t>
            </a:r>
            <a:r>
              <a:rPr lang="zh-CN" altLang="en-US" sz="3600" b="1" dirty="0">
                <a:latin typeface="Arial Narrow" panose="020B0606020202030204" pitchFamily="34" charset="0"/>
              </a:rPr>
              <a:t>类的成员函数</a:t>
            </a:r>
            <a:r>
              <a:rPr lang="en-US" altLang="zh-CN" sz="3600" b="1" dirty="0" err="1">
                <a:latin typeface="Arial Narrow" panose="020B0606020202030204" pitchFamily="34" charset="0"/>
              </a:rPr>
              <a:t>GetMaxID</a:t>
            </a:r>
            <a:r>
              <a:rPr lang="en-US" altLang="zh-CN" sz="3600" b="1" dirty="0">
                <a:latin typeface="Arial Narrow" panose="020B0606020202030204" pitchFamily="34" charset="0"/>
              </a:rPr>
              <a:t> </a:t>
            </a:r>
            <a:r>
              <a:rPr lang="zh-CN" altLang="en-US" sz="3600" b="1" dirty="0" smtClean="0">
                <a:latin typeface="Arial Narrow" panose="020B0606020202030204" pitchFamily="34" charset="0"/>
              </a:rPr>
              <a:t>，</a:t>
            </a:r>
            <a:r>
              <a:rPr lang="zh-CN" altLang="zh-CN" sz="3600" b="1" dirty="0"/>
              <a:t>此函数的访问权限为</a:t>
            </a:r>
            <a:r>
              <a:rPr lang="en-US" altLang="zh-CN" sz="3600" b="1" dirty="0"/>
              <a:t>Public</a:t>
            </a:r>
            <a:r>
              <a:rPr lang="zh-CN" altLang="zh-CN" sz="3600" b="1" dirty="0"/>
              <a:t>，返回值类型为</a:t>
            </a:r>
            <a:r>
              <a:rPr lang="en-US" altLang="zh-CN" sz="3600" b="1" dirty="0"/>
              <a:t>long</a:t>
            </a:r>
            <a:endParaRPr lang="en-US" altLang="zh-CN" sz="3600" b="1" dirty="0">
              <a:latin typeface="Arial Narrow" panose="020B0606020202030204" pitchFamily="34" charset="0"/>
            </a:endParaRPr>
          </a:p>
        </p:txBody>
      </p:sp>
      <p:sp>
        <p:nvSpPr>
          <p:cNvPr id="61446" name="Text Box 6"/>
          <p:cNvSpPr txBox="1">
            <a:spLocks noChangeArrowheads="1"/>
          </p:cNvSpPr>
          <p:nvPr/>
        </p:nvSpPr>
        <p:spPr bwMode="auto">
          <a:xfrm>
            <a:off x="515008" y="2060848"/>
            <a:ext cx="806489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600" b="1" dirty="0">
                <a:latin typeface="Arial Narrow" panose="020B0606020202030204" pitchFamily="34" charset="0"/>
              </a:rPr>
              <a:t>long </a:t>
            </a:r>
            <a:r>
              <a:rPr lang="en-US" altLang="zh-CN" sz="3600" b="1" dirty="0" smtClean="0">
                <a:latin typeface="Arial Narrow" panose="020B0606020202030204" pitchFamily="34" charset="0"/>
              </a:rPr>
              <a:t>CMy12_2Set</a:t>
            </a:r>
            <a:r>
              <a:rPr lang="en-US" altLang="zh-CN" sz="3600" b="1" dirty="0">
                <a:latin typeface="Arial Narrow" panose="020B0606020202030204" pitchFamily="34" charset="0"/>
              </a:rPr>
              <a:t>::</a:t>
            </a:r>
            <a:r>
              <a:rPr lang="en-US" altLang="zh-CN" sz="3600" b="1" dirty="0" err="1">
                <a:latin typeface="Arial Narrow" panose="020B0606020202030204" pitchFamily="34" charset="0"/>
              </a:rPr>
              <a:t>GetMaxID</a:t>
            </a:r>
            <a:r>
              <a:rPr lang="en-US" altLang="zh-CN" sz="3600" b="1" dirty="0">
                <a:latin typeface="Arial Narrow" panose="020B0606020202030204" pitchFamily="34" charset="0"/>
              </a:rPr>
              <a:t>()</a:t>
            </a:r>
            <a:endParaRPr lang="en-US" altLang="zh-CN" sz="3600" b="1" dirty="0">
              <a:latin typeface="Arial Narrow" panose="020B0606020202030204" pitchFamily="34" charset="0"/>
              <a:cs typeface="Times New Roman" panose="02020603050405020304" pitchFamily="18" charset="0"/>
            </a:endParaRPr>
          </a:p>
          <a:p>
            <a:r>
              <a:rPr lang="en-US" altLang="zh-CN" sz="3600" b="1" dirty="0">
                <a:latin typeface="Arial Narrow" panose="020B0606020202030204" pitchFamily="34" charset="0"/>
              </a:rPr>
              <a:t>{</a:t>
            </a:r>
            <a:r>
              <a:rPr lang="en-US" altLang="zh-CN" sz="3600" b="1" i="1" dirty="0">
                <a:latin typeface="Arial Narrow" panose="020B0606020202030204" pitchFamily="34" charset="0"/>
              </a:rPr>
              <a:t>	</a:t>
            </a:r>
            <a:r>
              <a:rPr lang="en-US" altLang="zh-CN" sz="3600" b="1" i="1" dirty="0" err="1">
                <a:latin typeface="Arial Narrow" panose="020B0606020202030204" pitchFamily="34" charset="0"/>
              </a:rPr>
              <a:t>MoveLast</a:t>
            </a:r>
            <a:r>
              <a:rPr lang="en-US" altLang="zh-CN" sz="3600" b="1" i="1" dirty="0">
                <a:latin typeface="Arial Narrow" panose="020B0606020202030204" pitchFamily="34" charset="0"/>
              </a:rPr>
              <a:t>();	</a:t>
            </a:r>
            <a:r>
              <a:rPr lang="en-US" altLang="zh-CN" sz="3600" b="1" i="1" dirty="0" smtClean="0">
                <a:latin typeface="Arial Narrow" panose="020B0606020202030204" pitchFamily="34" charset="0"/>
              </a:rPr>
              <a:t>//</a:t>
            </a:r>
            <a:r>
              <a:rPr lang="zh-CN" altLang="en-US" sz="3600" b="1" i="1" dirty="0">
                <a:latin typeface="Arial Narrow" panose="020B0606020202030204" pitchFamily="34" charset="0"/>
              </a:rPr>
              <a:t>移到最后一条记录</a:t>
            </a:r>
            <a:endParaRPr lang="zh-CN" altLang="en-US" sz="3600" b="1" dirty="0">
              <a:latin typeface="Arial Narrow" panose="020B0606020202030204" pitchFamily="34" charset="0"/>
              <a:cs typeface="Times New Roman" panose="02020603050405020304" pitchFamily="18" charset="0"/>
            </a:endParaRPr>
          </a:p>
          <a:p>
            <a:r>
              <a:rPr lang="zh-CN" altLang="en-US" sz="3600" b="1" i="1" dirty="0">
                <a:latin typeface="Arial Narrow" panose="020B0606020202030204" pitchFamily="34" charset="0"/>
              </a:rPr>
              <a:t>	</a:t>
            </a:r>
            <a:r>
              <a:rPr lang="en-US" altLang="zh-CN" sz="3600" b="1" i="1" dirty="0">
                <a:latin typeface="Arial Narrow" panose="020B0606020202030204" pitchFamily="34" charset="0"/>
              </a:rPr>
              <a:t>return </a:t>
            </a:r>
            <a:r>
              <a:rPr lang="en-US" altLang="zh-CN" sz="3600" b="1" i="1" dirty="0" err="1" smtClean="0">
                <a:latin typeface="Arial Narrow" panose="020B0606020202030204" pitchFamily="34" charset="0"/>
              </a:rPr>
              <a:t>m_ID</a:t>
            </a:r>
            <a:r>
              <a:rPr lang="en-US" altLang="zh-CN" sz="3600" b="1" i="1" dirty="0">
                <a:latin typeface="Arial Narrow" panose="020B0606020202030204" pitchFamily="34" charset="0"/>
              </a:rPr>
              <a:t>; 	</a:t>
            </a:r>
            <a:r>
              <a:rPr lang="en-US" altLang="zh-CN" sz="3600" b="1" i="1" dirty="0" smtClean="0">
                <a:latin typeface="Arial Narrow" panose="020B0606020202030204" pitchFamily="34" charset="0"/>
              </a:rPr>
              <a:t>//</a:t>
            </a:r>
            <a:r>
              <a:rPr lang="zh-CN" altLang="en-US" sz="3600" b="1" i="1" dirty="0">
                <a:latin typeface="Arial Narrow" panose="020B0606020202030204" pitchFamily="34" charset="0"/>
              </a:rPr>
              <a:t>返回该</a:t>
            </a:r>
            <a:r>
              <a:rPr lang="en-US" altLang="zh-CN" sz="3600" b="1" i="1" dirty="0">
                <a:latin typeface="Arial Narrow" panose="020B0606020202030204" pitchFamily="34" charset="0"/>
              </a:rPr>
              <a:t>ID</a:t>
            </a:r>
            <a:r>
              <a:rPr lang="zh-CN" altLang="en-US" sz="3600" b="1" i="1" dirty="0">
                <a:latin typeface="Arial Narrow" panose="020B0606020202030204" pitchFamily="34" charset="0"/>
              </a:rPr>
              <a:t>值</a:t>
            </a:r>
            <a:endParaRPr lang="zh-CN" altLang="en-US" sz="3600" b="1" dirty="0">
              <a:latin typeface="Arial Narrow" panose="020B0606020202030204" pitchFamily="34" charset="0"/>
              <a:cs typeface="Times New Roman" panose="02020603050405020304" pitchFamily="18" charset="0"/>
            </a:endParaRPr>
          </a:p>
          <a:p>
            <a:r>
              <a:rPr lang="en-US" altLang="zh-CN" sz="3600" b="1" dirty="0">
                <a:latin typeface="Arial Narrow" panose="020B0606020202030204" pitchFamily="34" charset="0"/>
              </a:rPr>
              <a:t>}</a:t>
            </a:r>
          </a:p>
        </p:txBody>
      </p:sp>
      <p:sp>
        <p:nvSpPr>
          <p:cNvPr id="2" name="云形标注 1"/>
          <p:cNvSpPr/>
          <p:nvPr/>
        </p:nvSpPr>
        <p:spPr bwMode="auto">
          <a:xfrm>
            <a:off x="2411759" y="3789040"/>
            <a:ext cx="5558533" cy="2808312"/>
          </a:xfrm>
          <a:prstGeom prst="cloudCallout">
            <a:avLst>
              <a:gd name="adj1" fmla="val -5080"/>
              <a:gd name="adj2" fmla="val 24594"/>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zh-CN" altLang="zh-CN" sz="3200" b="1" dirty="0">
                <a:solidFill>
                  <a:srgbClr val="002060"/>
                </a:solidFill>
              </a:rPr>
              <a:t>这时要把系统自动生成的“</a:t>
            </a:r>
            <a:r>
              <a:rPr lang="en-US" altLang="zh-CN" sz="3200" b="1" dirty="0">
                <a:solidFill>
                  <a:srgbClr val="002060"/>
                </a:solidFill>
              </a:rPr>
              <a:t>return 0;</a:t>
            </a:r>
            <a:r>
              <a:rPr lang="zh-CN" altLang="zh-CN" sz="3200" b="1" dirty="0">
                <a:solidFill>
                  <a:srgbClr val="002060"/>
                </a:solidFill>
              </a:rPr>
              <a:t>”这个语句删除。</a:t>
            </a:r>
            <a:endParaRPr kumimoji="1" lang="zh-CN" altLang="en-US" sz="3200" b="1" i="0" u="none" strike="noStrike" cap="none" normalizeH="0" baseline="0" dirty="0" smtClean="0">
              <a:ln>
                <a:noFill/>
              </a:ln>
              <a:solidFill>
                <a:srgbClr val="002060"/>
              </a:solidFill>
              <a:effectLst/>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8C25EE8-F0C2-4254-963A-7EC7A8CEDECD}" type="slidenum">
              <a:rPr lang="en-US" altLang="zh-CN"/>
              <a:pPr/>
              <a:t>57</a:t>
            </a:fld>
            <a:endParaRPr lang="en-US" altLang="zh-CN"/>
          </a:p>
        </p:txBody>
      </p:sp>
      <p:sp>
        <p:nvSpPr>
          <p:cNvPr id="63491" name="Rectangle 3"/>
          <p:cNvSpPr>
            <a:spLocks noGrp="1" noChangeArrowheads="1"/>
          </p:cNvSpPr>
          <p:nvPr>
            <p:ph type="body" idx="1"/>
          </p:nvPr>
        </p:nvSpPr>
        <p:spPr>
          <a:xfrm>
            <a:off x="179512" y="116632"/>
            <a:ext cx="8610600" cy="6408712"/>
          </a:xfrm>
        </p:spPr>
        <p:txBody>
          <a:bodyPr/>
          <a:lstStyle/>
          <a:p>
            <a:pPr marL="0" indent="0">
              <a:spcBef>
                <a:spcPts val="0"/>
              </a:spcBef>
              <a:buNone/>
            </a:pPr>
            <a:r>
              <a:rPr lang="en-US" altLang="zh-CN" sz="2400" b="1" dirty="0"/>
              <a:t>void CMy12_2View::</a:t>
            </a:r>
            <a:r>
              <a:rPr lang="en-US" altLang="zh-CN" sz="2400" b="1" dirty="0" err="1"/>
              <a:t>OnAddRecord</a:t>
            </a:r>
            <a:r>
              <a:rPr lang="en-US" altLang="zh-CN" sz="2400" b="1" dirty="0"/>
              <a:t>() </a:t>
            </a:r>
            <a:endParaRPr lang="zh-CN" altLang="zh-CN" sz="2400" b="1" dirty="0"/>
          </a:p>
          <a:p>
            <a:pPr marL="0" indent="0">
              <a:spcBef>
                <a:spcPts val="0"/>
              </a:spcBef>
              <a:buNone/>
            </a:pPr>
            <a:r>
              <a:rPr lang="en-US" altLang="zh-CN" sz="2400" b="1" dirty="0" smtClean="0"/>
              <a:t>{ </a:t>
            </a:r>
            <a:r>
              <a:rPr lang="en-US" altLang="zh-CN" sz="2400" b="1" i="1" dirty="0" err="1" smtClean="0"/>
              <a:t>CRecordset</a:t>
            </a:r>
            <a:r>
              <a:rPr lang="en-US" altLang="zh-CN" sz="2400" b="1" i="1" dirty="0" smtClean="0"/>
              <a:t> </a:t>
            </a:r>
            <a:r>
              <a:rPr lang="en-US" altLang="zh-CN" sz="2400" b="1" i="1" dirty="0"/>
              <a:t>* </a:t>
            </a:r>
            <a:r>
              <a:rPr lang="en-US" altLang="zh-CN" sz="2400" b="1" i="1" dirty="0" err="1"/>
              <a:t>pSet</a:t>
            </a:r>
            <a:r>
              <a:rPr lang="en-US" altLang="zh-CN" sz="2400" b="1" i="1" dirty="0"/>
              <a:t>=</a:t>
            </a:r>
            <a:r>
              <a:rPr lang="en-US" altLang="zh-CN" sz="2400" b="1" i="1" dirty="0" err="1"/>
              <a:t>OnGetRecordset</a:t>
            </a:r>
            <a:r>
              <a:rPr lang="en-US" altLang="zh-CN" sz="2400" b="1" i="1" dirty="0"/>
              <a:t>();//</a:t>
            </a:r>
            <a:r>
              <a:rPr lang="zh-CN" altLang="zh-CN" sz="2400" b="1" i="1" dirty="0"/>
              <a:t>获取指向数据库的指针</a:t>
            </a:r>
            <a:endParaRPr lang="zh-CN" altLang="zh-CN" sz="2400" b="1" dirty="0"/>
          </a:p>
          <a:p>
            <a:pPr marL="0" indent="0">
              <a:spcBef>
                <a:spcPts val="0"/>
              </a:spcBef>
              <a:buNone/>
            </a:pPr>
            <a:r>
              <a:rPr lang="en-US" altLang="zh-CN" sz="2400" b="1" i="1" dirty="0" smtClean="0"/>
              <a:t>  if(</a:t>
            </a:r>
            <a:r>
              <a:rPr lang="en-US" altLang="zh-CN" sz="2400" b="1" i="1" dirty="0" err="1" smtClean="0"/>
              <a:t>pSet</a:t>
            </a:r>
            <a:r>
              <a:rPr lang="en-US" altLang="zh-CN" sz="2400" b="1" i="1" dirty="0" smtClean="0"/>
              <a:t>-</a:t>
            </a:r>
            <a:r>
              <a:rPr lang="en-US" altLang="zh-CN" sz="2400" b="1" i="1" dirty="0"/>
              <a:t>&gt;</a:t>
            </a:r>
            <a:r>
              <a:rPr lang="en-US" altLang="zh-CN" sz="2400" b="1" i="1" dirty="0" err="1"/>
              <a:t>CanUpdate</a:t>
            </a:r>
            <a:r>
              <a:rPr lang="en-US" altLang="zh-CN" sz="2400" b="1" i="1" dirty="0"/>
              <a:t>()&amp;&amp;!</a:t>
            </a:r>
            <a:r>
              <a:rPr lang="en-US" altLang="zh-CN" sz="2400" b="1" i="1" dirty="0" err="1"/>
              <a:t>pSet</a:t>
            </a:r>
            <a:r>
              <a:rPr lang="en-US" altLang="zh-CN" sz="2400" b="1" i="1" dirty="0"/>
              <a:t>-&gt;</a:t>
            </a:r>
            <a:r>
              <a:rPr lang="en-US" altLang="zh-CN" sz="2400" b="1" i="1" dirty="0" err="1"/>
              <a:t>IsDeleted</a:t>
            </a:r>
            <a:r>
              <a:rPr lang="en-US" altLang="zh-CN" sz="2400" b="1" i="1" dirty="0" smtClean="0"/>
              <a:t>())</a:t>
            </a:r>
          </a:p>
          <a:p>
            <a:pPr marL="0" indent="0">
              <a:spcBef>
                <a:spcPts val="0"/>
              </a:spcBef>
              <a:buNone/>
            </a:pPr>
            <a:r>
              <a:rPr lang="en-US" altLang="zh-CN" sz="2400" b="1" i="1" dirty="0"/>
              <a:t>	</a:t>
            </a:r>
            <a:r>
              <a:rPr lang="en-US" altLang="zh-CN" sz="2400" b="1" i="1" dirty="0" smtClean="0"/>
              <a:t>			//</a:t>
            </a:r>
            <a:r>
              <a:rPr lang="zh-CN" altLang="zh-CN" sz="2400" b="1" i="1" dirty="0"/>
              <a:t>确认对数据库的任何修改均已保存</a:t>
            </a:r>
            <a:endParaRPr lang="zh-CN" altLang="zh-CN" sz="2400" b="1" dirty="0"/>
          </a:p>
          <a:p>
            <a:pPr marL="0" indent="0">
              <a:spcBef>
                <a:spcPts val="0"/>
              </a:spcBef>
              <a:buNone/>
            </a:pPr>
            <a:r>
              <a:rPr lang="en-US" altLang="zh-CN" sz="2400" b="1" i="1" dirty="0" smtClean="0"/>
              <a:t>  {</a:t>
            </a:r>
            <a:r>
              <a:rPr lang="en-US" altLang="zh-CN" sz="2400" b="1" i="1" dirty="0"/>
              <a:t>	</a:t>
            </a:r>
            <a:r>
              <a:rPr lang="en-US" altLang="zh-CN" sz="2400" b="1" i="1" dirty="0" err="1"/>
              <a:t>pSet</a:t>
            </a:r>
            <a:r>
              <a:rPr lang="en-US" altLang="zh-CN" sz="2400" b="1" i="1" dirty="0"/>
              <a:t>-&gt;Edit();</a:t>
            </a:r>
            <a:endParaRPr lang="zh-CN" altLang="zh-CN" sz="2400" b="1" dirty="0"/>
          </a:p>
          <a:p>
            <a:pPr marL="0" indent="0">
              <a:spcBef>
                <a:spcPts val="0"/>
              </a:spcBef>
              <a:buNone/>
            </a:pPr>
            <a:r>
              <a:rPr lang="en-US" altLang="zh-CN" sz="2400" b="1" i="1" dirty="0"/>
              <a:t>	if(!</a:t>
            </a:r>
            <a:r>
              <a:rPr lang="en-US" altLang="zh-CN" sz="2400" b="1" i="1" dirty="0" err="1"/>
              <a:t>UpdateData</a:t>
            </a:r>
            <a:r>
              <a:rPr lang="en-US" altLang="zh-CN" sz="2400" b="1" i="1" dirty="0"/>
              <a:t>())</a:t>
            </a:r>
            <a:endParaRPr lang="zh-CN" altLang="zh-CN" sz="2400" b="1" dirty="0"/>
          </a:p>
          <a:p>
            <a:pPr marL="0" indent="0">
              <a:spcBef>
                <a:spcPts val="0"/>
              </a:spcBef>
              <a:buNone/>
            </a:pPr>
            <a:r>
              <a:rPr lang="en-US" altLang="zh-CN" sz="2400" b="1" i="1" dirty="0"/>
              <a:t>		return;</a:t>
            </a:r>
            <a:endParaRPr lang="zh-CN" altLang="zh-CN" sz="2400" b="1" dirty="0"/>
          </a:p>
          <a:p>
            <a:pPr marL="0" indent="0">
              <a:spcBef>
                <a:spcPts val="0"/>
              </a:spcBef>
              <a:buNone/>
            </a:pPr>
            <a:r>
              <a:rPr lang="en-US" altLang="zh-CN" sz="2400" b="1" i="1" dirty="0"/>
              <a:t>	</a:t>
            </a:r>
            <a:r>
              <a:rPr lang="en-US" altLang="zh-CN" sz="2400" b="1" i="1" dirty="0" err="1"/>
              <a:t>pSet</a:t>
            </a:r>
            <a:r>
              <a:rPr lang="en-US" altLang="zh-CN" sz="2400" b="1" i="1" dirty="0"/>
              <a:t>-&gt;Update();</a:t>
            </a:r>
            <a:endParaRPr lang="zh-CN" altLang="zh-CN" sz="2400" b="1" dirty="0"/>
          </a:p>
          <a:p>
            <a:pPr marL="0" indent="0">
              <a:spcBef>
                <a:spcPts val="0"/>
              </a:spcBef>
              <a:buNone/>
            </a:pPr>
            <a:r>
              <a:rPr lang="en-US" altLang="zh-CN" sz="2400" b="1" i="1" dirty="0" smtClean="0"/>
              <a:t>  }</a:t>
            </a:r>
            <a:endParaRPr lang="zh-CN" altLang="zh-CN" sz="2400" b="1" dirty="0"/>
          </a:p>
          <a:p>
            <a:pPr marL="0" indent="0">
              <a:spcBef>
                <a:spcPts val="0"/>
              </a:spcBef>
              <a:buNone/>
            </a:pPr>
            <a:r>
              <a:rPr lang="en-US" altLang="zh-CN" sz="2400" b="1" i="1" dirty="0" smtClean="0"/>
              <a:t> long </a:t>
            </a:r>
            <a:r>
              <a:rPr lang="en-US" altLang="zh-CN" sz="2400" b="1" i="1" dirty="0" err="1"/>
              <a:t>m_lNewID</a:t>
            </a:r>
            <a:r>
              <a:rPr lang="en-US" altLang="zh-CN" sz="2400" b="1" i="1" dirty="0"/>
              <a:t>=</a:t>
            </a:r>
            <a:r>
              <a:rPr lang="en-US" altLang="zh-CN" sz="2400" b="1" i="1" dirty="0" err="1"/>
              <a:t>m_pSet</a:t>
            </a:r>
            <a:r>
              <a:rPr lang="en-US" altLang="zh-CN" sz="2400" b="1" i="1" dirty="0"/>
              <a:t>-&gt;</a:t>
            </a:r>
            <a:r>
              <a:rPr lang="en-US" altLang="zh-CN" sz="2400" b="1" i="1" dirty="0" err="1"/>
              <a:t>GetMaxID</a:t>
            </a:r>
            <a:r>
              <a:rPr lang="en-US" altLang="zh-CN" sz="2400" b="1" i="1" dirty="0"/>
              <a:t>()+1;	//</a:t>
            </a:r>
            <a:r>
              <a:rPr lang="zh-CN" altLang="zh-CN" sz="2400" b="1" i="1" dirty="0"/>
              <a:t>获取新的</a:t>
            </a:r>
            <a:r>
              <a:rPr lang="en-US" altLang="zh-CN" sz="2400" b="1" i="1" dirty="0"/>
              <a:t>ID</a:t>
            </a:r>
            <a:r>
              <a:rPr lang="zh-CN" altLang="zh-CN" sz="2400" b="1" i="1" dirty="0"/>
              <a:t>值</a:t>
            </a:r>
            <a:endParaRPr lang="zh-CN" altLang="zh-CN" sz="2400" b="1" dirty="0"/>
          </a:p>
          <a:p>
            <a:pPr marL="0" indent="0">
              <a:spcBef>
                <a:spcPts val="0"/>
              </a:spcBef>
              <a:buNone/>
            </a:pPr>
            <a:r>
              <a:rPr lang="en-US" altLang="zh-CN" sz="2400" b="1" i="1" dirty="0" smtClean="0"/>
              <a:t> </a:t>
            </a:r>
            <a:r>
              <a:rPr lang="en-US" altLang="zh-CN" sz="2400" b="1" i="1" dirty="0" err="1" smtClean="0"/>
              <a:t>m_pSet</a:t>
            </a:r>
            <a:r>
              <a:rPr lang="en-US" altLang="zh-CN" sz="2400" b="1" i="1" dirty="0" smtClean="0"/>
              <a:t>-</a:t>
            </a:r>
            <a:r>
              <a:rPr lang="en-US" altLang="zh-CN" sz="2400" b="1" i="1" dirty="0"/>
              <a:t>&gt;</a:t>
            </a:r>
            <a:r>
              <a:rPr lang="en-US" altLang="zh-CN" sz="2400" b="1" i="1" dirty="0" err="1"/>
              <a:t>AddNew</a:t>
            </a:r>
            <a:r>
              <a:rPr lang="en-US" altLang="zh-CN" sz="2400" b="1" i="1" dirty="0"/>
              <a:t>();				//</a:t>
            </a:r>
            <a:r>
              <a:rPr lang="zh-CN" altLang="zh-CN" sz="2400" b="1" i="1" dirty="0"/>
              <a:t>添加一个新记录</a:t>
            </a:r>
            <a:endParaRPr lang="zh-CN" altLang="zh-CN" sz="2400" b="1" dirty="0"/>
          </a:p>
          <a:p>
            <a:pPr marL="0" indent="0">
              <a:spcBef>
                <a:spcPts val="0"/>
              </a:spcBef>
              <a:buNone/>
            </a:pPr>
            <a:r>
              <a:rPr lang="en-US" altLang="zh-CN" sz="2400" b="1" i="1" dirty="0" smtClean="0"/>
              <a:t> </a:t>
            </a:r>
            <a:r>
              <a:rPr lang="en-US" altLang="zh-CN" sz="2400" b="1" i="1" dirty="0" err="1" smtClean="0"/>
              <a:t>m_pSet</a:t>
            </a:r>
            <a:r>
              <a:rPr lang="en-US" altLang="zh-CN" sz="2400" b="1" i="1" dirty="0" smtClean="0"/>
              <a:t>-</a:t>
            </a:r>
            <a:r>
              <a:rPr lang="en-US" altLang="zh-CN" sz="2400" b="1" i="1" dirty="0"/>
              <a:t>&gt;</a:t>
            </a:r>
            <a:r>
              <a:rPr lang="en-US" altLang="zh-CN" sz="2400" b="1" i="1" dirty="0" err="1" smtClean="0"/>
              <a:t>m_ID</a:t>
            </a:r>
            <a:r>
              <a:rPr lang="en-US" altLang="zh-CN" sz="2400" b="1" i="1" dirty="0" smtClean="0"/>
              <a:t>=</a:t>
            </a:r>
            <a:r>
              <a:rPr lang="en-US" altLang="zh-CN" sz="2400" b="1" i="1" dirty="0" err="1" smtClean="0"/>
              <a:t>m_lNewID</a:t>
            </a:r>
            <a:r>
              <a:rPr lang="en-US" altLang="zh-CN" sz="2400" b="1" i="1" dirty="0"/>
              <a:t>;		</a:t>
            </a:r>
            <a:r>
              <a:rPr lang="en-US" altLang="zh-CN" sz="2400" b="1" i="1" dirty="0" smtClean="0"/>
              <a:t>	//</a:t>
            </a:r>
            <a:r>
              <a:rPr lang="zh-CN" altLang="zh-CN" sz="2400" b="1" i="1" dirty="0"/>
              <a:t>设置新的</a:t>
            </a:r>
            <a:r>
              <a:rPr lang="en-US" altLang="zh-CN" sz="2400" b="1" i="1" dirty="0"/>
              <a:t>ID</a:t>
            </a:r>
            <a:r>
              <a:rPr lang="zh-CN" altLang="zh-CN" sz="2400" b="1" i="1" dirty="0"/>
              <a:t>标识</a:t>
            </a:r>
            <a:endParaRPr lang="zh-CN" altLang="zh-CN" sz="2400" b="1" dirty="0"/>
          </a:p>
          <a:p>
            <a:pPr marL="0" indent="0">
              <a:spcBef>
                <a:spcPts val="0"/>
              </a:spcBef>
              <a:buNone/>
            </a:pPr>
            <a:r>
              <a:rPr lang="en-US" altLang="zh-CN" sz="2400" b="1" i="1" dirty="0" smtClean="0"/>
              <a:t> </a:t>
            </a:r>
            <a:r>
              <a:rPr lang="en-US" altLang="zh-CN" sz="2400" b="1" i="1" dirty="0" err="1" smtClean="0"/>
              <a:t>m_pSet</a:t>
            </a:r>
            <a:r>
              <a:rPr lang="en-US" altLang="zh-CN" sz="2400" b="1" i="1" dirty="0" smtClean="0"/>
              <a:t>-</a:t>
            </a:r>
            <a:r>
              <a:rPr lang="en-US" altLang="zh-CN" sz="2400" b="1" i="1" dirty="0"/>
              <a:t>&gt;Update();				//</a:t>
            </a:r>
            <a:r>
              <a:rPr lang="zh-CN" altLang="zh-CN" sz="2400" b="1" i="1" dirty="0"/>
              <a:t>保存新的记录</a:t>
            </a:r>
            <a:endParaRPr lang="zh-CN" altLang="zh-CN" sz="2400" b="1" dirty="0"/>
          </a:p>
          <a:p>
            <a:pPr marL="0" indent="0">
              <a:spcBef>
                <a:spcPts val="0"/>
              </a:spcBef>
              <a:buNone/>
            </a:pPr>
            <a:r>
              <a:rPr lang="en-US" altLang="zh-CN" sz="2400" b="1" i="1" dirty="0"/>
              <a:t> </a:t>
            </a:r>
            <a:r>
              <a:rPr lang="en-US" altLang="zh-CN" sz="2400" b="1" i="1" dirty="0" err="1" smtClean="0"/>
              <a:t>m_pSet</a:t>
            </a:r>
            <a:r>
              <a:rPr lang="en-US" altLang="zh-CN" sz="2400" b="1" i="1" dirty="0" smtClean="0"/>
              <a:t>-</a:t>
            </a:r>
            <a:r>
              <a:rPr lang="en-US" altLang="zh-CN" sz="2400" b="1" i="1" dirty="0"/>
              <a:t>&gt;</a:t>
            </a:r>
            <a:r>
              <a:rPr lang="en-US" altLang="zh-CN" sz="2400" b="1" i="1" dirty="0" err="1"/>
              <a:t>Requery</a:t>
            </a:r>
            <a:r>
              <a:rPr lang="en-US" altLang="zh-CN" sz="2400" b="1" i="1" dirty="0"/>
              <a:t>();				//</a:t>
            </a:r>
            <a:r>
              <a:rPr lang="zh-CN" altLang="zh-CN" sz="2400" b="1" i="1" dirty="0"/>
              <a:t>刷新数据库</a:t>
            </a:r>
            <a:endParaRPr lang="zh-CN" altLang="zh-CN" sz="2400" b="1" dirty="0"/>
          </a:p>
          <a:p>
            <a:pPr marL="0" indent="0">
              <a:spcBef>
                <a:spcPts val="0"/>
              </a:spcBef>
              <a:buNone/>
            </a:pPr>
            <a:r>
              <a:rPr lang="en-US" altLang="zh-CN" sz="2400" b="1" i="1" dirty="0"/>
              <a:t> </a:t>
            </a:r>
            <a:r>
              <a:rPr lang="en-US" altLang="zh-CN" sz="2400" b="1" i="1" dirty="0" err="1" smtClean="0"/>
              <a:t>m_pSet</a:t>
            </a:r>
            <a:r>
              <a:rPr lang="en-US" altLang="zh-CN" sz="2400" b="1" i="1" dirty="0" smtClean="0"/>
              <a:t>-</a:t>
            </a:r>
            <a:r>
              <a:rPr lang="en-US" altLang="zh-CN" sz="2400" b="1" i="1" dirty="0"/>
              <a:t>&gt;</a:t>
            </a:r>
            <a:r>
              <a:rPr lang="en-US" altLang="zh-CN" sz="2400" b="1" i="1" dirty="0" err="1"/>
              <a:t>MoveLast</a:t>
            </a:r>
            <a:r>
              <a:rPr lang="en-US" altLang="zh-CN" sz="2400" b="1" i="1" dirty="0"/>
              <a:t>();		//</a:t>
            </a:r>
            <a:r>
              <a:rPr lang="zh-CN" altLang="zh-CN" sz="2400" b="1" i="1" dirty="0"/>
              <a:t>游标移到最后一条记录</a:t>
            </a:r>
            <a:endParaRPr lang="zh-CN" altLang="zh-CN" sz="2400" b="1" dirty="0"/>
          </a:p>
          <a:p>
            <a:pPr marL="0" indent="0">
              <a:spcBef>
                <a:spcPts val="0"/>
              </a:spcBef>
              <a:buNone/>
            </a:pPr>
            <a:r>
              <a:rPr lang="en-US" altLang="zh-CN" sz="2400" b="1" i="1" dirty="0"/>
              <a:t> </a:t>
            </a:r>
            <a:r>
              <a:rPr lang="en-US" altLang="zh-CN" sz="2400" b="1" i="1" dirty="0" err="1" smtClean="0"/>
              <a:t>UpdateData</a:t>
            </a:r>
            <a:r>
              <a:rPr lang="en-US" altLang="zh-CN" sz="2400" b="1" i="1" dirty="0" smtClean="0"/>
              <a:t>(FALSE);</a:t>
            </a:r>
            <a:r>
              <a:rPr lang="en-US" altLang="zh-CN" sz="2400" b="1" i="1" dirty="0"/>
              <a:t>			</a:t>
            </a:r>
            <a:r>
              <a:rPr lang="en-US" altLang="zh-CN" sz="2400" b="1" i="1" dirty="0" smtClean="0"/>
              <a:t>//</a:t>
            </a:r>
            <a:r>
              <a:rPr lang="zh-CN" altLang="zh-CN" sz="2400" b="1" i="1" dirty="0"/>
              <a:t>更新表单</a:t>
            </a:r>
            <a:endParaRPr lang="zh-CN" altLang="zh-CN" sz="2400" b="1" dirty="0"/>
          </a:p>
          <a:p>
            <a:pPr marL="0" indent="0">
              <a:spcBef>
                <a:spcPts val="0"/>
              </a:spcBef>
              <a:buNone/>
            </a:pPr>
            <a:r>
              <a:rPr lang="en-US" altLang="zh-CN" sz="2400" b="1" dirty="0"/>
              <a:t>}</a:t>
            </a:r>
            <a:endParaRPr lang="en-US" altLang="zh-CN" sz="2400" b="1" dirty="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4552" y="4943698"/>
            <a:ext cx="2895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灯片编号占位符 5"/>
          <p:cNvSpPr>
            <a:spLocks noGrp="1"/>
          </p:cNvSpPr>
          <p:nvPr>
            <p:ph type="sldNum" sz="quarter" idx="12"/>
          </p:nvPr>
        </p:nvSpPr>
        <p:spPr/>
        <p:txBody>
          <a:bodyPr/>
          <a:lstStyle/>
          <a:p>
            <a:fld id="{7F40E143-6F8F-4409-AAB5-9C238AFFC775}" type="slidenum">
              <a:rPr lang="en-US" altLang="zh-CN"/>
              <a:pPr/>
              <a:t>58</a:t>
            </a:fld>
            <a:endParaRPr lang="en-US" altLang="zh-CN"/>
          </a:p>
        </p:txBody>
      </p:sp>
      <p:sp>
        <p:nvSpPr>
          <p:cNvPr id="65539" name="Rectangle 3"/>
          <p:cNvSpPr>
            <a:spLocks noGrp="1" noChangeArrowheads="1"/>
          </p:cNvSpPr>
          <p:nvPr>
            <p:ph type="body" idx="1"/>
          </p:nvPr>
        </p:nvSpPr>
        <p:spPr>
          <a:xfrm>
            <a:off x="24292" y="95741"/>
            <a:ext cx="9084212" cy="5195983"/>
          </a:xfrm>
        </p:spPr>
        <p:txBody>
          <a:bodyPr/>
          <a:lstStyle/>
          <a:p>
            <a:pPr marL="0" indent="0" algn="just">
              <a:spcBef>
                <a:spcPts val="0"/>
              </a:spcBef>
              <a:buNone/>
            </a:pPr>
            <a:r>
              <a:rPr lang="zh-CN" altLang="zh-CN" sz="2400" b="1" dirty="0"/>
              <a:t>【例</a:t>
            </a:r>
            <a:r>
              <a:rPr lang="en-US" altLang="zh-CN" sz="2400" b="1" dirty="0"/>
              <a:t>12-5</a:t>
            </a:r>
            <a:r>
              <a:rPr lang="zh-CN" altLang="zh-CN" sz="2400" b="1" dirty="0"/>
              <a:t>】在【例</a:t>
            </a:r>
            <a:r>
              <a:rPr lang="en-US" altLang="zh-CN" sz="2400" b="1" dirty="0"/>
              <a:t>12-4</a:t>
            </a:r>
            <a:r>
              <a:rPr lang="zh-CN" altLang="zh-CN" sz="2400" b="1" dirty="0"/>
              <a:t>】</a:t>
            </a:r>
            <a:r>
              <a:rPr lang="zh-CN" altLang="en-US" sz="2400" b="1" dirty="0" smtClean="0">
                <a:latin typeface="宋体" panose="02010600030101010101" pitchFamily="2" charset="-122"/>
              </a:rPr>
              <a:t>的</a:t>
            </a:r>
            <a:r>
              <a:rPr lang="zh-CN" altLang="en-US" sz="2400" b="1" dirty="0">
                <a:latin typeface="宋体" panose="02010600030101010101" pitchFamily="2" charset="-122"/>
              </a:rPr>
              <a:t>基础上增加浏览记录的功能和对记录进行排序的功能。</a:t>
            </a:r>
          </a:p>
          <a:p>
            <a:pPr algn="just">
              <a:spcBef>
                <a:spcPts val="0"/>
              </a:spcBef>
            </a:pPr>
            <a:r>
              <a:rPr lang="zh-CN" altLang="zh-CN" sz="2400" b="1" dirty="0" smtClean="0"/>
              <a:t>为</a:t>
            </a:r>
            <a:r>
              <a:rPr lang="zh-CN" altLang="zh-CN" sz="2400" b="1" dirty="0" smtClean="0">
                <a:solidFill>
                  <a:srgbClr val="00FF00"/>
                </a:solidFill>
              </a:rPr>
              <a:t>对话框</a:t>
            </a:r>
            <a:r>
              <a:rPr lang="zh-CN" altLang="en-US" sz="2400" b="1" dirty="0" smtClean="0"/>
              <a:t>添加</a:t>
            </a:r>
            <a:r>
              <a:rPr lang="zh-CN" altLang="zh-CN" sz="2400" b="1" dirty="0" smtClean="0"/>
              <a:t>类</a:t>
            </a:r>
            <a:r>
              <a:rPr lang="zh-CN" altLang="zh-CN" sz="2400" b="1" dirty="0"/>
              <a:t>名为</a:t>
            </a:r>
            <a:r>
              <a:rPr lang="en-US" altLang="zh-CN" sz="2400" b="1" dirty="0" err="1" smtClean="0"/>
              <a:t>CMoveToRecord</a:t>
            </a:r>
            <a:endParaRPr lang="en-US" altLang="zh-CN" sz="2400" b="1" dirty="0" smtClean="0"/>
          </a:p>
          <a:p>
            <a:pPr algn="just">
              <a:spcBef>
                <a:spcPts val="0"/>
              </a:spcBef>
            </a:pPr>
            <a:r>
              <a:rPr lang="zh-CN" altLang="zh-CN" sz="2400" b="1" dirty="0" smtClean="0"/>
              <a:t>为</a:t>
            </a:r>
            <a:r>
              <a:rPr lang="zh-CN" altLang="zh-CN" sz="2400" b="1" dirty="0">
                <a:solidFill>
                  <a:srgbClr val="00FF00"/>
                </a:solidFill>
              </a:rPr>
              <a:t>编辑框</a:t>
            </a:r>
            <a:r>
              <a:rPr lang="zh-CN" altLang="zh-CN" sz="2400" b="1" dirty="0" smtClean="0"/>
              <a:t>连接类型为</a:t>
            </a:r>
            <a:r>
              <a:rPr lang="en-US" altLang="zh-CN" sz="2400" b="1" dirty="0" smtClean="0"/>
              <a:t>long</a:t>
            </a:r>
            <a:r>
              <a:rPr lang="zh-CN" altLang="zh-CN" sz="2400" b="1" dirty="0" smtClean="0"/>
              <a:t>的</a:t>
            </a:r>
            <a:r>
              <a:rPr lang="zh-CN" altLang="zh-CN" sz="2400" b="1" dirty="0"/>
              <a:t>变量</a:t>
            </a:r>
            <a:r>
              <a:rPr lang="en-US" altLang="zh-CN" sz="2000" b="1" dirty="0" err="1" smtClean="0"/>
              <a:t>m_RecordID</a:t>
            </a:r>
            <a:r>
              <a:rPr lang="zh-CN" altLang="zh-CN" sz="2400" b="1" dirty="0"/>
              <a:t>，访问类型为</a:t>
            </a:r>
            <a:r>
              <a:rPr lang="en-US" altLang="zh-CN" sz="2400" b="1" dirty="0"/>
              <a:t>public</a:t>
            </a:r>
            <a:r>
              <a:rPr lang="zh-CN" altLang="zh-CN" sz="2400" b="1" dirty="0" smtClean="0"/>
              <a:t>；</a:t>
            </a:r>
            <a:endParaRPr lang="en-US" altLang="zh-CN" sz="2400" b="1" dirty="0" smtClean="0"/>
          </a:p>
          <a:p>
            <a:pPr algn="just">
              <a:spcBef>
                <a:spcPts val="0"/>
              </a:spcBef>
            </a:pPr>
            <a:r>
              <a:rPr lang="zh-CN" altLang="zh-CN" sz="2400" b="1" dirty="0" smtClean="0"/>
              <a:t>在</a:t>
            </a:r>
            <a:r>
              <a:rPr lang="zh-CN" altLang="zh-CN" sz="2400" b="1" dirty="0" smtClean="0">
                <a:solidFill>
                  <a:srgbClr val="00FF00"/>
                </a:solidFill>
              </a:rPr>
              <a:t>“记录”</a:t>
            </a:r>
            <a:r>
              <a:rPr lang="zh-CN" altLang="zh-CN" sz="2400" b="1" dirty="0">
                <a:solidFill>
                  <a:srgbClr val="00FF00"/>
                </a:solidFill>
              </a:rPr>
              <a:t>菜单</a:t>
            </a:r>
            <a:r>
              <a:rPr lang="zh-CN" altLang="zh-CN" sz="2400" b="1" dirty="0"/>
              <a:t>中增加菜单项“移到第</a:t>
            </a:r>
            <a:r>
              <a:rPr lang="en-US" altLang="zh-CN" sz="2400" b="1" dirty="0"/>
              <a:t>…</a:t>
            </a:r>
            <a:r>
              <a:rPr lang="zh-CN" altLang="zh-CN" sz="2400" b="1" dirty="0"/>
              <a:t>条记录”，菜单项的</a:t>
            </a:r>
            <a:r>
              <a:rPr lang="en-US" altLang="zh-CN" sz="2400" b="1" dirty="0"/>
              <a:t>ID</a:t>
            </a:r>
            <a:r>
              <a:rPr lang="zh-CN" altLang="zh-CN" sz="2400" b="1" dirty="0"/>
              <a:t>为</a:t>
            </a:r>
            <a:r>
              <a:rPr lang="en-US" altLang="zh-CN" sz="2400" b="1" dirty="0" err="1"/>
              <a:t>ID_MoveToRecord</a:t>
            </a:r>
            <a:r>
              <a:rPr lang="en-US" altLang="zh-CN" sz="2400" b="1" dirty="0"/>
              <a:t>,</a:t>
            </a:r>
            <a:r>
              <a:rPr lang="zh-CN" altLang="zh-CN" sz="2400" b="1" dirty="0"/>
              <a:t>为此菜单项映射</a:t>
            </a:r>
            <a:r>
              <a:rPr lang="en-US" altLang="zh-CN" sz="2400" b="1" dirty="0"/>
              <a:t>COMMAND</a:t>
            </a:r>
            <a:r>
              <a:rPr lang="zh-CN" altLang="zh-CN" sz="2400" b="1" dirty="0"/>
              <a:t>消息响应函数</a:t>
            </a:r>
            <a:r>
              <a:rPr lang="en-US" altLang="zh-CN" sz="2400" b="1" dirty="0" err="1" smtClean="0"/>
              <a:t>OnMoveToRecord</a:t>
            </a:r>
            <a:endParaRPr lang="en-US" altLang="zh-CN" sz="2400" b="1" dirty="0">
              <a:latin typeface="宋体" panose="02010600030101010101" pitchFamily="2" charset="-122"/>
              <a:cs typeface="Times New Roman" panose="02020603050405020304" pitchFamily="18" charset="0"/>
            </a:endParaRPr>
          </a:p>
          <a:p>
            <a:pPr>
              <a:spcBef>
                <a:spcPts val="0"/>
              </a:spcBef>
            </a:pPr>
            <a:r>
              <a:rPr lang="zh-CN" altLang="zh-CN" sz="2400" b="1" dirty="0"/>
              <a:t>由于在视图中响应了对话框的操作，因此，在完成上述代码的编写之后，还需要</a:t>
            </a:r>
            <a:r>
              <a:rPr lang="zh-CN" altLang="zh-CN" sz="2400" b="1" dirty="0" smtClean="0"/>
              <a:t>在</a:t>
            </a:r>
            <a:r>
              <a:rPr lang="en-US" altLang="zh-CN" sz="2400" b="1" dirty="0">
                <a:solidFill>
                  <a:srgbClr val="FFCCFF"/>
                </a:solidFill>
              </a:rPr>
              <a:t>12_2View</a:t>
            </a:r>
            <a:r>
              <a:rPr lang="zh-CN" altLang="zh-CN" sz="2400" b="1" dirty="0" smtClean="0"/>
              <a:t>类</a:t>
            </a:r>
            <a:r>
              <a:rPr lang="zh-CN" altLang="zh-CN" sz="2400" b="1" dirty="0"/>
              <a:t>的实现</a:t>
            </a:r>
            <a:r>
              <a:rPr lang="zh-CN" altLang="zh-CN" sz="2400" b="1" dirty="0" smtClean="0"/>
              <a:t>文件</a:t>
            </a:r>
            <a:r>
              <a:rPr lang="en-US" altLang="zh-CN" sz="2400" b="1" dirty="0" smtClean="0">
                <a:solidFill>
                  <a:srgbClr val="FFCCFF"/>
                </a:solidFill>
              </a:rPr>
              <a:t>12_2View</a:t>
            </a:r>
            <a:r>
              <a:rPr lang="en-US" altLang="zh-CN" sz="2400" b="1" dirty="0" smtClean="0"/>
              <a:t>.cpp</a:t>
            </a:r>
            <a:r>
              <a:rPr lang="zh-CN" altLang="zh-CN" sz="2400" b="1" dirty="0"/>
              <a:t>中加入定义对话框类的头文件：</a:t>
            </a:r>
          </a:p>
          <a:p>
            <a:pPr marL="0" indent="0">
              <a:spcBef>
                <a:spcPts val="0"/>
              </a:spcBef>
              <a:buNone/>
            </a:pPr>
            <a:r>
              <a:rPr lang="en-US" altLang="zh-CN" sz="2400" b="1" i="1" dirty="0" smtClean="0">
                <a:solidFill>
                  <a:srgbClr val="FFCCFF"/>
                </a:solidFill>
              </a:rPr>
              <a:t>      #</a:t>
            </a:r>
            <a:r>
              <a:rPr lang="en-US" altLang="zh-CN" sz="2400" b="1" i="1" dirty="0">
                <a:solidFill>
                  <a:srgbClr val="FFCCFF"/>
                </a:solidFill>
              </a:rPr>
              <a:t>include "</a:t>
            </a:r>
            <a:r>
              <a:rPr lang="en-US" altLang="zh-CN" sz="2400" b="1" i="1" dirty="0" err="1" smtClean="0">
                <a:solidFill>
                  <a:srgbClr val="FFCCFF"/>
                </a:solidFill>
              </a:rPr>
              <a:t>MoveToRecord.h</a:t>
            </a:r>
            <a:r>
              <a:rPr lang="en-US" altLang="zh-CN" sz="2400" b="1" i="1" dirty="0" smtClean="0">
                <a:solidFill>
                  <a:srgbClr val="FFCCFF"/>
                </a:solidFill>
              </a:rPr>
              <a:t>" </a:t>
            </a:r>
          </a:p>
          <a:p>
            <a:pPr>
              <a:spcBef>
                <a:spcPts val="0"/>
              </a:spcBef>
            </a:pPr>
            <a:r>
              <a:rPr lang="zh-CN" altLang="zh-CN" sz="2400" b="1" dirty="0" smtClean="0"/>
              <a:t>在</a:t>
            </a:r>
            <a:r>
              <a:rPr lang="zh-CN" altLang="zh-CN" sz="2400" b="1" dirty="0"/>
              <a:t>工具栏中定义一个</a:t>
            </a:r>
            <a:r>
              <a:rPr lang="en-US" altLang="zh-CN" sz="2400" b="1" dirty="0"/>
              <a:t>Move</a:t>
            </a:r>
            <a:r>
              <a:rPr lang="zh-CN" altLang="zh-CN" sz="2400" b="1" dirty="0"/>
              <a:t>按钮，其</a:t>
            </a:r>
            <a:r>
              <a:rPr lang="en-US" altLang="zh-CN" sz="2400" b="1" dirty="0"/>
              <a:t>ID</a:t>
            </a:r>
            <a:r>
              <a:rPr lang="zh-CN" altLang="zh-CN" sz="2400" b="1" dirty="0"/>
              <a:t>与菜单项“移到第</a:t>
            </a:r>
            <a:r>
              <a:rPr lang="en-US" altLang="zh-CN" sz="2400" b="1" dirty="0"/>
              <a:t>…</a:t>
            </a:r>
            <a:r>
              <a:rPr lang="zh-CN" altLang="zh-CN" sz="2400" b="1" dirty="0"/>
              <a:t>条记录”的</a:t>
            </a:r>
            <a:r>
              <a:rPr lang="en-US" altLang="zh-CN" sz="2400" b="1" dirty="0"/>
              <a:t>ID</a:t>
            </a:r>
            <a:r>
              <a:rPr lang="zh-CN" altLang="zh-CN" sz="2400" b="1" dirty="0"/>
              <a:t>一致，</a:t>
            </a:r>
            <a:r>
              <a:rPr lang="en-US" altLang="zh-CN" sz="2400" b="1" dirty="0"/>
              <a:t>Move</a:t>
            </a:r>
            <a:r>
              <a:rPr lang="zh-CN" altLang="zh-CN" sz="2400" b="1" dirty="0"/>
              <a:t>按钮的</a:t>
            </a:r>
            <a:r>
              <a:rPr lang="en-US" altLang="zh-CN" sz="2400" b="1" dirty="0"/>
              <a:t>ID</a:t>
            </a:r>
            <a:r>
              <a:rPr lang="zh-CN" altLang="zh-CN" sz="2400" b="1" dirty="0"/>
              <a:t>为</a:t>
            </a:r>
            <a:r>
              <a:rPr lang="en-US" altLang="zh-CN" sz="2400" b="1" dirty="0" err="1"/>
              <a:t>ID_MoveToRecord</a:t>
            </a:r>
            <a:r>
              <a:rPr lang="zh-CN" altLang="zh-CN" sz="2400" b="1" dirty="0"/>
              <a:t>。</a:t>
            </a:r>
          </a:p>
          <a:p>
            <a:pPr marL="0" indent="0">
              <a:spcBef>
                <a:spcPts val="0"/>
              </a:spcBef>
              <a:buNone/>
            </a:pPr>
            <a:endParaRPr lang="zh-CN" altLang="zh-CN" sz="2400" b="1" dirty="0"/>
          </a:p>
          <a:p>
            <a:pPr algn="just">
              <a:spcBef>
                <a:spcPts val="0"/>
              </a:spcBef>
            </a:pPr>
            <a:endParaRPr lang="zh-CN" altLang="en-US" sz="2400" b="1" dirty="0">
              <a:latin typeface="宋体" panose="02010600030101010101" pitchFamily="2" charset="-122"/>
              <a:cs typeface="Times New Roman" panose="02020603050405020304" pitchFamily="18" charset="0"/>
            </a:endParaRPr>
          </a:p>
          <a:p>
            <a:pPr>
              <a:spcBef>
                <a:spcPts val="0"/>
              </a:spcBef>
              <a:buFontTx/>
              <a:buNone/>
            </a:pPr>
            <a:endParaRPr lang="en-US" altLang="zh-CN" sz="2400" b="1" dirty="0"/>
          </a:p>
        </p:txBody>
      </p:sp>
      <p:sp>
        <p:nvSpPr>
          <p:cNvPr id="65542" name="AutoShape 6"/>
          <p:cNvSpPr>
            <a:spLocks noChangeArrowheads="1"/>
          </p:cNvSpPr>
          <p:nvPr/>
        </p:nvSpPr>
        <p:spPr bwMode="auto">
          <a:xfrm>
            <a:off x="24292" y="5209687"/>
            <a:ext cx="3143250" cy="433694"/>
          </a:xfrm>
          <a:prstGeom prst="wedgeRoundRectCallout">
            <a:avLst>
              <a:gd name="adj1" fmla="val 84814"/>
              <a:gd name="adj2" fmla="val -63861"/>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solidFill>
                  <a:schemeClr val="bg1"/>
                </a:solidFill>
                <a:latin typeface="Arial Narrow" panose="020B0606020202030204" pitchFamily="34" charset="0"/>
                <a:cs typeface="Times New Roman" panose="02020603050405020304" pitchFamily="18" charset="0"/>
              </a:rPr>
              <a:t>IDD_MOVE_RECORD</a:t>
            </a:r>
          </a:p>
        </p:txBody>
      </p:sp>
      <p:sp>
        <p:nvSpPr>
          <p:cNvPr id="65543" name="AutoShape 7"/>
          <p:cNvSpPr>
            <a:spLocks noChangeArrowheads="1"/>
          </p:cNvSpPr>
          <p:nvPr/>
        </p:nvSpPr>
        <p:spPr bwMode="auto">
          <a:xfrm>
            <a:off x="90495" y="5942848"/>
            <a:ext cx="3010843" cy="839646"/>
          </a:xfrm>
          <a:prstGeom prst="wedgeRoundRectCallout">
            <a:avLst>
              <a:gd name="adj1" fmla="val 95370"/>
              <a:gd name="adj2" fmla="val -52738"/>
              <a:gd name="adj3" fmla="val 16667"/>
            </a:avLst>
          </a:prstGeom>
          <a:solidFill>
            <a:schemeClr val="accent1"/>
          </a:solidFill>
          <a:ln w="381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dirty="0">
                <a:solidFill>
                  <a:schemeClr val="bg1"/>
                </a:solidFill>
                <a:latin typeface="Arial Narrow" panose="020B0606020202030204" pitchFamily="34" charset="0"/>
                <a:cs typeface="Times New Roman" panose="02020603050405020304" pitchFamily="18" charset="0"/>
              </a:rPr>
              <a:t>IDC_RECORD_ID</a:t>
            </a:r>
          </a:p>
          <a:p>
            <a:pPr algn="ctr"/>
            <a:r>
              <a:rPr lang="en-US" altLang="zh-CN" b="1" dirty="0">
                <a:solidFill>
                  <a:schemeClr val="bg1"/>
                </a:solidFill>
                <a:latin typeface="Arial Narrow" panose="020B0606020202030204" pitchFamily="34" charset="0"/>
                <a:cs typeface="Times New Roman" panose="02020603050405020304" pitchFamily="18" charset="0"/>
              </a:rPr>
              <a:t>long </a:t>
            </a:r>
            <a:r>
              <a:rPr lang="en-US" altLang="zh-CN" b="1" dirty="0" err="1">
                <a:solidFill>
                  <a:schemeClr val="bg1"/>
                </a:solidFill>
                <a:latin typeface="Arial Narrow" panose="020B0606020202030204" pitchFamily="34" charset="0"/>
                <a:cs typeface="Times New Roman" panose="02020603050405020304" pitchFamily="18" charset="0"/>
              </a:rPr>
              <a:t>m_RecordID</a:t>
            </a:r>
            <a:endParaRPr lang="en-US" altLang="zh-CN" b="1" dirty="0">
              <a:solidFill>
                <a:schemeClr val="bg1"/>
              </a:solidFill>
              <a:latin typeface="Arial Narrow" panose="020B0606020202030204" pitchFamily="34" charset="0"/>
              <a:cs typeface="Times New Roman" panose="02020603050405020304" pitchFamily="18" charset="0"/>
            </a:endParaRPr>
          </a:p>
        </p:txBody>
      </p:sp>
      <p:sp>
        <p:nvSpPr>
          <p:cNvPr id="65544" name="Text Box 8"/>
          <p:cNvSpPr txBox="1">
            <a:spLocks noChangeArrowheads="1"/>
          </p:cNvSpPr>
          <p:nvPr/>
        </p:nvSpPr>
        <p:spPr bwMode="auto">
          <a:xfrm>
            <a:off x="5976366" y="5661248"/>
            <a:ext cx="3132138" cy="118745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FF0000"/>
                </a:solidFill>
              </a:rPr>
              <a:t>移动到</a:t>
            </a:r>
            <a:r>
              <a:rPr lang="en-US" altLang="zh-CN" b="1" dirty="0">
                <a:solidFill>
                  <a:srgbClr val="FF0000"/>
                </a:solidFill>
              </a:rPr>
              <a:t>…</a:t>
            </a:r>
            <a:r>
              <a:rPr lang="zh-CN" altLang="en-US" b="1" dirty="0">
                <a:solidFill>
                  <a:srgbClr val="FF0000"/>
                </a:solidFill>
              </a:rPr>
              <a:t>菜单项</a:t>
            </a:r>
            <a:r>
              <a:rPr lang="en-US" altLang="zh-CN" b="1" dirty="0">
                <a:solidFill>
                  <a:srgbClr val="FF0000"/>
                </a:solidFill>
              </a:rPr>
              <a:t>ID:</a:t>
            </a:r>
          </a:p>
          <a:p>
            <a:r>
              <a:rPr lang="en-US" altLang="zh-CN" b="1" dirty="0" err="1">
                <a:solidFill>
                  <a:srgbClr val="FF0000"/>
                </a:solidFill>
              </a:rPr>
              <a:t>ID_MoveToRecord</a:t>
            </a:r>
            <a:endParaRPr lang="en-US" altLang="zh-CN" b="1" dirty="0">
              <a:solidFill>
                <a:srgbClr val="FF0000"/>
              </a:solidFill>
            </a:endParaRPr>
          </a:p>
          <a:p>
            <a:r>
              <a:rPr lang="en-US" altLang="zh-CN" b="1" dirty="0">
                <a:solidFill>
                  <a:srgbClr val="FF0000"/>
                </a:solidFill>
              </a:rPr>
              <a:t>View</a:t>
            </a:r>
            <a:r>
              <a:rPr lang="zh-CN" altLang="en-US" b="1" dirty="0">
                <a:solidFill>
                  <a:srgbClr val="FF0000"/>
                </a:solidFill>
              </a:rPr>
              <a:t>中响应</a:t>
            </a:r>
            <a:r>
              <a:rPr lang="en-US" altLang="zh-CN" b="1" dirty="0">
                <a:solidFill>
                  <a:srgbClr val="FF0000"/>
                </a:solidFill>
              </a:rPr>
              <a:t>Command</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F54A440B-9A34-4B64-AFFC-4A6F6D66610F}" type="slidenum">
              <a:rPr lang="en-US" altLang="zh-CN"/>
              <a:pPr/>
              <a:t>59</a:t>
            </a:fld>
            <a:endParaRPr lang="en-US" altLang="zh-CN"/>
          </a:p>
        </p:txBody>
      </p:sp>
      <p:sp>
        <p:nvSpPr>
          <p:cNvPr id="67587" name="Rectangle 3"/>
          <p:cNvSpPr>
            <a:spLocks noGrp="1" noChangeArrowheads="1"/>
          </p:cNvSpPr>
          <p:nvPr>
            <p:ph type="body" idx="1"/>
          </p:nvPr>
        </p:nvSpPr>
        <p:spPr>
          <a:xfrm>
            <a:off x="35496" y="44624"/>
            <a:ext cx="9001000" cy="6741368"/>
          </a:xfrm>
        </p:spPr>
        <p:txBody>
          <a:bodyPr/>
          <a:lstStyle/>
          <a:p>
            <a:pPr marL="0" indent="0">
              <a:spcBef>
                <a:spcPts val="0"/>
              </a:spcBef>
              <a:buNone/>
            </a:pPr>
            <a:r>
              <a:rPr lang="en-US" altLang="zh-CN" sz="2400" b="1" dirty="0"/>
              <a:t>void CMy12_2View::</a:t>
            </a:r>
            <a:r>
              <a:rPr lang="en-US" altLang="zh-CN" sz="2400" b="1" dirty="0" err="1"/>
              <a:t>OnMoveToRecord</a:t>
            </a:r>
            <a:r>
              <a:rPr lang="en-US" altLang="zh-CN" sz="2400" b="1" dirty="0"/>
              <a:t>() </a:t>
            </a:r>
            <a:endParaRPr lang="zh-CN" altLang="zh-CN" sz="2400" b="1" dirty="0"/>
          </a:p>
          <a:p>
            <a:pPr marL="0" indent="0">
              <a:spcBef>
                <a:spcPts val="0"/>
              </a:spcBef>
              <a:buNone/>
            </a:pPr>
            <a:r>
              <a:rPr lang="en-US" altLang="zh-CN" sz="2400" b="1" dirty="0" smtClean="0"/>
              <a:t>{ // </a:t>
            </a:r>
            <a:r>
              <a:rPr lang="en-US" altLang="zh-CN" sz="2400" b="1" dirty="0"/>
              <a:t>TODO: Add your command handler code here</a:t>
            </a:r>
            <a:endParaRPr lang="zh-CN" altLang="zh-CN" sz="2400" b="1" dirty="0"/>
          </a:p>
          <a:p>
            <a:pPr marL="0" indent="0">
              <a:spcBef>
                <a:spcPts val="0"/>
              </a:spcBef>
              <a:buNone/>
            </a:pPr>
            <a:r>
              <a:rPr lang="en-US" altLang="zh-CN" sz="2400" b="1" i="1" dirty="0" smtClean="0"/>
              <a:t>  </a:t>
            </a:r>
            <a:r>
              <a:rPr lang="en-US" altLang="zh-CN" sz="2400" b="1" i="1" dirty="0" err="1" smtClean="0"/>
              <a:t>CMoveToRecord</a:t>
            </a:r>
            <a:r>
              <a:rPr lang="en-US" altLang="zh-CN" sz="2400" b="1" i="1" dirty="0" smtClean="0"/>
              <a:t> </a:t>
            </a:r>
            <a:r>
              <a:rPr lang="en-US" altLang="zh-CN" sz="2400" b="1" i="1" dirty="0" err="1"/>
              <a:t>dlgMoveTo</a:t>
            </a:r>
            <a:r>
              <a:rPr lang="en-US" altLang="zh-CN" sz="2400" b="1" i="1" dirty="0" smtClean="0"/>
              <a:t>;</a:t>
            </a:r>
            <a:r>
              <a:rPr lang="en-US" altLang="zh-CN" sz="2400" b="1" i="1" dirty="0"/>
              <a:t> </a:t>
            </a:r>
            <a:r>
              <a:rPr lang="en-US" altLang="zh-CN" sz="2400" b="1" i="1" dirty="0" smtClean="0"/>
              <a:t> //</a:t>
            </a:r>
            <a:r>
              <a:rPr lang="zh-CN" altLang="zh-CN" sz="2400" b="1" i="1" dirty="0"/>
              <a:t>创建</a:t>
            </a:r>
            <a:r>
              <a:rPr lang="en-US" altLang="zh-CN" sz="2400" b="1" i="1" dirty="0" err="1"/>
              <a:t>CMoveToRecord</a:t>
            </a:r>
            <a:r>
              <a:rPr lang="zh-CN" altLang="zh-CN" sz="2400" b="1" i="1" dirty="0"/>
              <a:t>类的对象实例</a:t>
            </a:r>
            <a:endParaRPr lang="zh-CN" altLang="zh-CN" sz="2400" b="1" dirty="0"/>
          </a:p>
          <a:p>
            <a:pPr marL="0" indent="0">
              <a:spcBef>
                <a:spcPts val="0"/>
              </a:spcBef>
              <a:buNone/>
            </a:pPr>
            <a:r>
              <a:rPr lang="en-US" altLang="zh-CN" sz="2400" b="1" i="1" dirty="0" smtClean="0"/>
              <a:t>  if(</a:t>
            </a:r>
            <a:r>
              <a:rPr lang="en-US" altLang="zh-CN" sz="2400" b="1" i="1" dirty="0" err="1" smtClean="0"/>
              <a:t>dlgMoveTo.DoModal</a:t>
            </a:r>
            <a:r>
              <a:rPr lang="en-US" altLang="zh-CN" sz="2400" b="1" i="1" dirty="0"/>
              <a:t>()==IDOK)</a:t>
            </a:r>
            <a:endParaRPr lang="zh-CN" altLang="zh-CN" sz="2400" b="1" dirty="0"/>
          </a:p>
          <a:p>
            <a:pPr marL="0" indent="0">
              <a:spcBef>
                <a:spcPts val="0"/>
              </a:spcBef>
              <a:buNone/>
            </a:pPr>
            <a:r>
              <a:rPr lang="en-US" altLang="zh-CN" sz="2400" b="1" i="1" dirty="0" smtClean="0"/>
              <a:t>  { </a:t>
            </a:r>
            <a:r>
              <a:rPr lang="en-US" altLang="zh-CN" sz="2400" b="1" i="1" dirty="0"/>
              <a:t>	</a:t>
            </a:r>
            <a:r>
              <a:rPr lang="en-US" altLang="zh-CN" sz="2400" b="1" i="1" dirty="0" err="1">
                <a:solidFill>
                  <a:srgbClr val="FFCCFF"/>
                </a:solidFill>
              </a:rPr>
              <a:t>CRecordset</a:t>
            </a:r>
            <a:r>
              <a:rPr lang="en-US" altLang="zh-CN" sz="2400" b="1" i="1" dirty="0">
                <a:solidFill>
                  <a:srgbClr val="FFCCFF"/>
                </a:solidFill>
              </a:rPr>
              <a:t> *</a:t>
            </a:r>
            <a:r>
              <a:rPr lang="en-US" altLang="zh-CN" sz="2400" b="1" i="1" dirty="0" err="1">
                <a:solidFill>
                  <a:srgbClr val="FFCCFF"/>
                </a:solidFill>
              </a:rPr>
              <a:t>pSet</a:t>
            </a:r>
            <a:r>
              <a:rPr lang="en-US" altLang="zh-CN" sz="2400" b="1" i="1" dirty="0">
                <a:solidFill>
                  <a:srgbClr val="FFCCFF"/>
                </a:solidFill>
              </a:rPr>
              <a:t>=</a:t>
            </a:r>
            <a:r>
              <a:rPr lang="en-US" altLang="zh-CN" sz="2400" b="1" i="1" dirty="0" err="1">
                <a:solidFill>
                  <a:srgbClr val="FFCCFF"/>
                </a:solidFill>
              </a:rPr>
              <a:t>OnGetRecordset</a:t>
            </a:r>
            <a:r>
              <a:rPr lang="en-US" altLang="zh-CN" sz="2400" b="1" i="1" dirty="0" smtClean="0">
                <a:solidFill>
                  <a:srgbClr val="FFCCFF"/>
                </a:solidFill>
              </a:rPr>
              <a:t>();</a:t>
            </a:r>
          </a:p>
          <a:p>
            <a:pPr marL="0" indent="0">
              <a:spcBef>
                <a:spcPts val="0"/>
              </a:spcBef>
              <a:buNone/>
            </a:pPr>
            <a:r>
              <a:rPr lang="en-US" altLang="zh-CN" sz="2400" b="1" i="1" dirty="0">
                <a:solidFill>
                  <a:srgbClr val="FFCCFF"/>
                </a:solidFill>
              </a:rPr>
              <a:t>				//</a:t>
            </a:r>
            <a:r>
              <a:rPr lang="zh-CN" altLang="zh-CN" sz="2400" b="1" i="1" dirty="0">
                <a:solidFill>
                  <a:srgbClr val="FFCCFF"/>
                </a:solidFill>
              </a:rPr>
              <a:t>获得指向数据库记录的指针</a:t>
            </a:r>
            <a:endParaRPr lang="zh-CN" altLang="zh-CN" sz="2400" b="1" dirty="0">
              <a:solidFill>
                <a:srgbClr val="FFCCFF"/>
              </a:solidFill>
            </a:endParaRPr>
          </a:p>
          <a:p>
            <a:pPr marL="0" indent="0">
              <a:spcBef>
                <a:spcPts val="0"/>
              </a:spcBef>
              <a:buNone/>
            </a:pPr>
            <a:r>
              <a:rPr lang="en-US" altLang="zh-CN" sz="2400" b="1" i="1" dirty="0"/>
              <a:t>	</a:t>
            </a:r>
            <a:r>
              <a:rPr lang="en-US" altLang="zh-CN" sz="2400" b="1" i="1" dirty="0" smtClean="0">
                <a:solidFill>
                  <a:srgbClr val="00FF00"/>
                </a:solidFill>
              </a:rPr>
              <a:t>if(</a:t>
            </a:r>
            <a:r>
              <a:rPr lang="en-US" altLang="zh-CN" sz="2400" b="1" i="1" dirty="0" err="1" smtClean="0">
                <a:solidFill>
                  <a:srgbClr val="00FF00"/>
                </a:solidFill>
              </a:rPr>
              <a:t>pSet</a:t>
            </a:r>
            <a:r>
              <a:rPr lang="en-US" altLang="zh-CN" sz="2400" b="1" i="1" dirty="0" smtClean="0">
                <a:solidFill>
                  <a:srgbClr val="00FF00"/>
                </a:solidFill>
              </a:rPr>
              <a:t>-</a:t>
            </a:r>
            <a:r>
              <a:rPr lang="en-US" altLang="zh-CN" sz="2400" b="1" i="1" dirty="0">
                <a:solidFill>
                  <a:srgbClr val="00FF00"/>
                </a:solidFill>
              </a:rPr>
              <a:t>&gt;</a:t>
            </a:r>
            <a:r>
              <a:rPr lang="en-US" altLang="zh-CN" sz="2400" b="1" i="1" dirty="0" err="1">
                <a:solidFill>
                  <a:srgbClr val="00FF00"/>
                </a:solidFill>
              </a:rPr>
              <a:t>CanUpdate</a:t>
            </a:r>
            <a:r>
              <a:rPr lang="en-US" altLang="zh-CN" sz="2400" b="1" i="1" dirty="0">
                <a:solidFill>
                  <a:srgbClr val="00FF00"/>
                </a:solidFill>
              </a:rPr>
              <a:t>() &amp;&amp; !</a:t>
            </a:r>
            <a:r>
              <a:rPr lang="en-US" altLang="zh-CN" sz="2400" b="1" i="1" dirty="0" err="1">
                <a:solidFill>
                  <a:srgbClr val="00FF00"/>
                </a:solidFill>
              </a:rPr>
              <a:t>pSet</a:t>
            </a:r>
            <a:r>
              <a:rPr lang="en-US" altLang="zh-CN" sz="2400" b="1" i="1" dirty="0">
                <a:solidFill>
                  <a:srgbClr val="00FF00"/>
                </a:solidFill>
              </a:rPr>
              <a:t>-&gt;</a:t>
            </a:r>
            <a:r>
              <a:rPr lang="en-US" altLang="zh-CN" sz="2400" b="1" i="1" dirty="0" err="1">
                <a:solidFill>
                  <a:srgbClr val="00FF00"/>
                </a:solidFill>
              </a:rPr>
              <a:t>IsDeleted</a:t>
            </a:r>
            <a:r>
              <a:rPr lang="en-US" altLang="zh-CN" sz="2400" b="1" i="1" dirty="0" smtClean="0">
                <a:solidFill>
                  <a:srgbClr val="00FF00"/>
                </a:solidFill>
              </a:rPr>
              <a:t>())</a:t>
            </a:r>
          </a:p>
          <a:p>
            <a:pPr marL="0" indent="0">
              <a:spcBef>
                <a:spcPts val="0"/>
              </a:spcBef>
              <a:buNone/>
            </a:pPr>
            <a:r>
              <a:rPr lang="en-US" altLang="zh-CN" sz="2400" b="1" i="1" dirty="0">
                <a:solidFill>
                  <a:srgbClr val="00FF00"/>
                </a:solidFill>
              </a:rPr>
              <a:t>	</a:t>
            </a:r>
            <a:r>
              <a:rPr lang="en-US" altLang="zh-CN" sz="2400" b="1" i="1" dirty="0" smtClean="0">
                <a:solidFill>
                  <a:srgbClr val="00FF00"/>
                </a:solidFill>
              </a:rPr>
              <a:t>			</a:t>
            </a:r>
            <a:r>
              <a:rPr lang="en-US" altLang="zh-CN" sz="2400" b="1" i="1" dirty="0">
                <a:solidFill>
                  <a:srgbClr val="00FF00"/>
                </a:solidFill>
              </a:rPr>
              <a:t>	//</a:t>
            </a:r>
            <a:r>
              <a:rPr lang="zh-CN" altLang="zh-CN" sz="2400" b="1" i="1" dirty="0">
                <a:solidFill>
                  <a:srgbClr val="00FF00"/>
                </a:solidFill>
              </a:rPr>
              <a:t>确认所有的修改已经保存</a:t>
            </a:r>
            <a:endParaRPr lang="zh-CN" altLang="zh-CN" sz="2400" b="1" dirty="0">
              <a:solidFill>
                <a:srgbClr val="00FF00"/>
              </a:solidFill>
            </a:endParaRPr>
          </a:p>
          <a:p>
            <a:pPr marL="0" indent="0">
              <a:spcBef>
                <a:spcPts val="0"/>
              </a:spcBef>
              <a:buNone/>
            </a:pPr>
            <a:r>
              <a:rPr lang="en-US" altLang="zh-CN" sz="2400" b="1" i="1" dirty="0"/>
              <a:t>	</a:t>
            </a:r>
            <a:r>
              <a:rPr lang="en-US" altLang="zh-CN" sz="2400" b="1" i="1" dirty="0" smtClean="0"/>
              <a:t>{  </a:t>
            </a:r>
            <a:r>
              <a:rPr lang="en-US" altLang="zh-CN" sz="2400" b="1" i="1" dirty="0" err="1" smtClean="0"/>
              <a:t>pSet</a:t>
            </a:r>
            <a:r>
              <a:rPr lang="en-US" altLang="zh-CN" sz="2400" b="1" i="1" dirty="0" smtClean="0"/>
              <a:t>-</a:t>
            </a:r>
            <a:r>
              <a:rPr lang="en-US" altLang="zh-CN" sz="2400" b="1" i="1" dirty="0"/>
              <a:t>&gt;Edit();</a:t>
            </a:r>
            <a:endParaRPr lang="zh-CN" altLang="zh-CN" sz="2400" b="1" dirty="0"/>
          </a:p>
          <a:p>
            <a:pPr marL="0" indent="0">
              <a:spcBef>
                <a:spcPts val="0"/>
              </a:spcBef>
              <a:buNone/>
            </a:pPr>
            <a:r>
              <a:rPr lang="en-US" altLang="zh-CN" sz="2400" b="1" i="1" dirty="0"/>
              <a:t>	</a:t>
            </a:r>
            <a:r>
              <a:rPr lang="en-US" altLang="zh-CN" sz="2400" b="1" i="1" dirty="0" smtClean="0"/>
              <a:t>   if</a:t>
            </a:r>
            <a:r>
              <a:rPr lang="en-US" altLang="zh-CN" sz="2400" b="1" i="1" dirty="0"/>
              <a:t>(!</a:t>
            </a:r>
            <a:r>
              <a:rPr lang="en-US" altLang="zh-CN" sz="2400" b="1" i="1" dirty="0" err="1"/>
              <a:t>UpdateData</a:t>
            </a:r>
            <a:r>
              <a:rPr lang="en-US" altLang="zh-CN" sz="2400" b="1" i="1" dirty="0"/>
              <a:t>())</a:t>
            </a:r>
            <a:endParaRPr lang="zh-CN" altLang="zh-CN" sz="2400" b="1" dirty="0"/>
          </a:p>
          <a:p>
            <a:pPr marL="0" indent="0">
              <a:spcBef>
                <a:spcPts val="0"/>
              </a:spcBef>
              <a:buNone/>
            </a:pPr>
            <a:r>
              <a:rPr lang="en-US" altLang="zh-CN" sz="2400" b="1" i="1" dirty="0"/>
              <a:t>		return;</a:t>
            </a:r>
            <a:endParaRPr lang="zh-CN" altLang="zh-CN" sz="2400" b="1" dirty="0"/>
          </a:p>
          <a:p>
            <a:pPr marL="0" indent="0">
              <a:spcBef>
                <a:spcPts val="0"/>
              </a:spcBef>
              <a:buNone/>
            </a:pPr>
            <a:r>
              <a:rPr lang="en-US" altLang="zh-CN" sz="2400" b="1" i="1" dirty="0"/>
              <a:t>	</a:t>
            </a:r>
            <a:r>
              <a:rPr lang="en-US" altLang="zh-CN" sz="2400" b="1" i="1" dirty="0" smtClean="0"/>
              <a:t>   </a:t>
            </a:r>
            <a:r>
              <a:rPr lang="en-US" altLang="zh-CN" sz="2400" b="1" i="1" dirty="0" err="1" smtClean="0"/>
              <a:t>pSet</a:t>
            </a:r>
            <a:r>
              <a:rPr lang="en-US" altLang="zh-CN" sz="2400" b="1" i="1" dirty="0" smtClean="0"/>
              <a:t>-</a:t>
            </a:r>
            <a:r>
              <a:rPr lang="en-US" altLang="zh-CN" sz="2400" b="1" i="1" dirty="0"/>
              <a:t>&gt;Update();</a:t>
            </a:r>
            <a:endParaRPr lang="zh-CN" altLang="zh-CN" sz="2400" b="1" dirty="0"/>
          </a:p>
          <a:p>
            <a:pPr marL="0" indent="0">
              <a:spcBef>
                <a:spcPts val="0"/>
              </a:spcBef>
              <a:buNone/>
            </a:pPr>
            <a:r>
              <a:rPr lang="en-US" altLang="zh-CN" sz="2400" b="1" i="1" dirty="0"/>
              <a:t>	</a:t>
            </a:r>
            <a:r>
              <a:rPr lang="en-US" altLang="zh-CN" sz="2400" b="1" i="1" dirty="0" smtClean="0"/>
              <a:t>}</a:t>
            </a:r>
            <a:endParaRPr lang="zh-CN" altLang="zh-CN" sz="2400" b="1" dirty="0"/>
          </a:p>
          <a:p>
            <a:pPr marL="0" indent="0">
              <a:spcBef>
                <a:spcPts val="0"/>
              </a:spcBef>
              <a:buNone/>
            </a:pPr>
            <a:r>
              <a:rPr lang="en-US" altLang="zh-CN" sz="2400" b="1" i="1" dirty="0"/>
              <a:t>	</a:t>
            </a:r>
            <a:r>
              <a:rPr lang="en-US" altLang="zh-CN" sz="2400" b="1" i="1" dirty="0" err="1">
                <a:solidFill>
                  <a:srgbClr val="66FFFF"/>
                </a:solidFill>
              </a:rPr>
              <a:t>pSet</a:t>
            </a:r>
            <a:r>
              <a:rPr lang="en-US" altLang="zh-CN" sz="2400" b="1" i="1" dirty="0">
                <a:solidFill>
                  <a:srgbClr val="66FFFF"/>
                </a:solidFill>
              </a:rPr>
              <a:t>-&gt;</a:t>
            </a:r>
            <a:r>
              <a:rPr lang="en-US" altLang="zh-CN" sz="2400" b="1" i="1" dirty="0" err="1">
                <a:solidFill>
                  <a:srgbClr val="66FFFF"/>
                </a:solidFill>
              </a:rPr>
              <a:t>SetAbsolutePosition</a:t>
            </a:r>
            <a:r>
              <a:rPr lang="en-US" altLang="zh-CN" sz="2400" b="1" i="1" dirty="0">
                <a:solidFill>
                  <a:srgbClr val="66FFFF"/>
                </a:solidFill>
              </a:rPr>
              <a:t>(</a:t>
            </a:r>
            <a:r>
              <a:rPr lang="en-US" altLang="zh-CN" sz="2400" b="1" i="1" dirty="0" err="1">
                <a:solidFill>
                  <a:srgbClr val="66FFFF"/>
                </a:solidFill>
              </a:rPr>
              <a:t>dlgMoveTo.m_RecordID</a:t>
            </a:r>
            <a:r>
              <a:rPr lang="en-US" altLang="zh-CN" sz="2400" b="1" i="1" dirty="0" smtClean="0">
                <a:solidFill>
                  <a:srgbClr val="66FFFF"/>
                </a:solidFill>
              </a:rPr>
              <a:t>);</a:t>
            </a:r>
          </a:p>
          <a:p>
            <a:pPr marL="0" indent="0">
              <a:spcBef>
                <a:spcPts val="0"/>
              </a:spcBef>
              <a:buNone/>
            </a:pPr>
            <a:r>
              <a:rPr lang="en-US" altLang="zh-CN" sz="2400" b="1" i="1" dirty="0">
                <a:solidFill>
                  <a:srgbClr val="66FFFF"/>
                </a:solidFill>
              </a:rPr>
              <a:t>	</a:t>
            </a:r>
            <a:r>
              <a:rPr lang="en-US" altLang="zh-CN" sz="2400" b="1" i="1" dirty="0" smtClean="0">
                <a:solidFill>
                  <a:srgbClr val="66FFFF"/>
                </a:solidFill>
              </a:rPr>
              <a:t>					</a:t>
            </a:r>
            <a:r>
              <a:rPr lang="en-US" altLang="zh-CN" sz="2400" b="1" i="1" dirty="0">
                <a:solidFill>
                  <a:srgbClr val="66FFFF"/>
                </a:solidFill>
              </a:rPr>
              <a:t>	//</a:t>
            </a:r>
            <a:r>
              <a:rPr lang="zh-CN" altLang="zh-CN" sz="2400" b="1" i="1" dirty="0">
                <a:solidFill>
                  <a:srgbClr val="66FFFF"/>
                </a:solidFill>
              </a:rPr>
              <a:t>设置新的位置</a:t>
            </a:r>
            <a:endParaRPr lang="zh-CN" altLang="zh-CN" sz="2400" b="1" dirty="0">
              <a:solidFill>
                <a:srgbClr val="66FFFF"/>
              </a:solidFill>
            </a:endParaRPr>
          </a:p>
          <a:p>
            <a:pPr marL="0" indent="0">
              <a:spcBef>
                <a:spcPts val="0"/>
              </a:spcBef>
              <a:buNone/>
            </a:pPr>
            <a:r>
              <a:rPr lang="en-US" altLang="zh-CN" sz="2400" b="1" i="1" dirty="0"/>
              <a:t>	</a:t>
            </a:r>
            <a:r>
              <a:rPr lang="en-US" altLang="zh-CN" sz="2400" b="1" i="1" dirty="0" err="1"/>
              <a:t>UpdateData</a:t>
            </a:r>
            <a:r>
              <a:rPr lang="en-US" altLang="zh-CN" sz="2400" b="1" i="1" dirty="0"/>
              <a:t>(FALSE);	//</a:t>
            </a:r>
            <a:r>
              <a:rPr lang="zh-CN" altLang="zh-CN" sz="2400" b="1" i="1" dirty="0"/>
              <a:t>更新表单</a:t>
            </a:r>
            <a:endParaRPr lang="zh-CN" altLang="zh-CN" sz="2400" b="1" dirty="0"/>
          </a:p>
          <a:p>
            <a:pPr marL="0" indent="0">
              <a:spcBef>
                <a:spcPts val="0"/>
              </a:spcBef>
              <a:buNone/>
            </a:pPr>
            <a:r>
              <a:rPr lang="en-US" altLang="zh-CN" sz="2400" b="1" i="1" dirty="0" smtClean="0"/>
              <a:t>   }</a:t>
            </a:r>
            <a:endParaRPr lang="zh-CN" altLang="zh-CN" sz="2400" b="1" dirty="0"/>
          </a:p>
          <a:p>
            <a:pPr marL="0" indent="0">
              <a:spcBef>
                <a:spcPts val="0"/>
              </a:spcBef>
              <a:buNone/>
            </a:pPr>
            <a:r>
              <a:rPr lang="en-US" altLang="zh-CN" sz="2400" b="1" dirty="0"/>
              <a:t>}</a:t>
            </a:r>
            <a:endParaRPr lang="en-US" altLang="zh-CN" sz="2400" b="1" dirty="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5496" y="116632"/>
            <a:ext cx="9036496" cy="6309420"/>
          </a:xfrm>
          <a:prstGeom prst="rect">
            <a:avLst/>
          </a:prstGeom>
          <a:noFill/>
        </p:spPr>
        <p:txBody>
          <a:bodyPr wrap="square" rtlCol="0">
            <a:spAutoFit/>
          </a:bodyPr>
          <a:lstStyle/>
          <a:p>
            <a:r>
              <a:rPr lang="en-US" altLang="zh-CN" b="1" dirty="0"/>
              <a:t> </a:t>
            </a:r>
            <a:r>
              <a:rPr lang="en-US" altLang="zh-CN" b="1" dirty="0" err="1"/>
              <a:t>rs.Open</a:t>
            </a:r>
            <a:r>
              <a:rPr lang="en-US" altLang="zh-CN" b="1" dirty="0"/>
              <a:t>( </a:t>
            </a:r>
            <a:r>
              <a:rPr lang="en-US" altLang="zh-CN" b="1" dirty="0" err="1"/>
              <a:t>CRecordset</a:t>
            </a:r>
            <a:r>
              <a:rPr lang="en-US" altLang="zh-CN" b="1" dirty="0"/>
              <a:t>::</a:t>
            </a:r>
            <a:r>
              <a:rPr lang="en-US" altLang="zh-CN" b="1" dirty="0" err="1"/>
              <a:t>forwardOnly</a:t>
            </a:r>
            <a:r>
              <a:rPr lang="en-US" altLang="zh-CN" b="1" dirty="0"/>
              <a:t>, (_T("%s"), </a:t>
            </a:r>
            <a:r>
              <a:rPr lang="en-US" altLang="zh-CN" b="1" dirty="0" err="1"/>
              <a:t>cmdStr</a:t>
            </a:r>
            <a:r>
              <a:rPr lang="en-US" altLang="zh-CN" b="1" dirty="0"/>
              <a:t>)); // </a:t>
            </a:r>
            <a:r>
              <a:rPr lang="zh-CN" altLang="en-US" b="1" dirty="0"/>
              <a:t>打开记录集</a:t>
            </a:r>
          </a:p>
          <a:p>
            <a:r>
              <a:rPr lang="en-US" altLang="zh-CN" b="1" dirty="0" err="1"/>
              <a:t>int</a:t>
            </a:r>
            <a:r>
              <a:rPr lang="en-US" altLang="zh-CN" b="1" dirty="0"/>
              <a:t> </a:t>
            </a:r>
            <a:r>
              <a:rPr lang="en-US" altLang="zh-CN" b="1" dirty="0" err="1"/>
              <a:t>fieldCount</a:t>
            </a:r>
            <a:r>
              <a:rPr lang="en-US" altLang="zh-CN" b="1" dirty="0"/>
              <a:t> = </a:t>
            </a:r>
            <a:r>
              <a:rPr lang="en-US" altLang="zh-CN" b="1" dirty="0" err="1"/>
              <a:t>rs.GetODBCFieldCount</a:t>
            </a:r>
            <a:r>
              <a:rPr lang="en-US" altLang="zh-CN" b="1" dirty="0"/>
              <a:t>(); // </a:t>
            </a:r>
            <a:r>
              <a:rPr lang="zh-CN" altLang="en-US" b="1" dirty="0"/>
              <a:t>获取表中字段的个数</a:t>
            </a:r>
          </a:p>
          <a:p>
            <a:r>
              <a:rPr lang="zh-CN" altLang="en-US" b="1" dirty="0"/>
              <a:t>      </a:t>
            </a:r>
            <a:r>
              <a:rPr lang="en-US" altLang="zh-CN" b="1" dirty="0"/>
              <a:t>// </a:t>
            </a:r>
            <a:r>
              <a:rPr lang="zh-CN" altLang="en-US" b="1" dirty="0"/>
              <a:t>每次打开新的表单需要删除上一次的内容</a:t>
            </a:r>
          </a:p>
          <a:p>
            <a:r>
              <a:rPr lang="en-US" altLang="zh-CN" b="1" dirty="0" err="1"/>
              <a:t>m_listField.RemoveAll</a:t>
            </a:r>
            <a:r>
              <a:rPr lang="en-US" altLang="zh-CN" b="1" dirty="0"/>
              <a:t>(); // </a:t>
            </a:r>
            <a:r>
              <a:rPr lang="zh-CN" altLang="en-US" b="1" dirty="0"/>
              <a:t>清空数组</a:t>
            </a:r>
          </a:p>
          <a:p>
            <a:r>
              <a:rPr lang="en-US" altLang="zh-CN" b="1" dirty="0" err="1"/>
              <a:t>m_list.DeleteAllItems</a:t>
            </a:r>
            <a:r>
              <a:rPr lang="en-US" altLang="zh-CN" b="1" dirty="0"/>
              <a:t>(); // </a:t>
            </a:r>
            <a:r>
              <a:rPr lang="zh-CN" altLang="en-US" b="1" dirty="0"/>
              <a:t>删除所有条目</a:t>
            </a:r>
          </a:p>
          <a:p>
            <a:r>
              <a:rPr lang="en-US" altLang="zh-CN" b="1" dirty="0"/>
              <a:t>for (</a:t>
            </a:r>
            <a:r>
              <a:rPr lang="en-US" altLang="zh-CN" b="1" dirty="0" err="1"/>
              <a:t>int</a:t>
            </a:r>
            <a:r>
              <a:rPr lang="en-US" altLang="zh-CN" b="1" dirty="0"/>
              <a:t> </a:t>
            </a:r>
            <a:r>
              <a:rPr lang="en-US" altLang="zh-CN" b="1" dirty="0" err="1"/>
              <a:t>i</a:t>
            </a:r>
            <a:r>
              <a:rPr lang="en-US" altLang="zh-CN" b="1" dirty="0"/>
              <a:t>= </a:t>
            </a:r>
            <a:r>
              <a:rPr lang="en-US" altLang="zh-CN" b="1" dirty="0" err="1"/>
              <a:t>m_list.GetHeaderCtrl</a:t>
            </a:r>
            <a:r>
              <a:rPr lang="en-US" altLang="zh-CN" b="1" dirty="0"/>
              <a:t>()-&gt;</a:t>
            </a:r>
            <a:r>
              <a:rPr lang="en-US" altLang="zh-CN" b="1" dirty="0" err="1"/>
              <a:t>GetItemCount</a:t>
            </a:r>
            <a:r>
              <a:rPr lang="en-US" altLang="zh-CN" b="1" dirty="0"/>
              <a:t>()-1; </a:t>
            </a:r>
            <a:r>
              <a:rPr lang="en-US" altLang="zh-CN" b="1" dirty="0" err="1"/>
              <a:t>i</a:t>
            </a:r>
            <a:r>
              <a:rPr lang="en-US" altLang="zh-CN" b="1" dirty="0"/>
              <a:t>&gt;=0; </a:t>
            </a:r>
            <a:r>
              <a:rPr lang="en-US" altLang="zh-CN" b="1" dirty="0" err="1"/>
              <a:t>i</a:t>
            </a:r>
            <a:r>
              <a:rPr lang="en-US" altLang="zh-CN" b="1" dirty="0"/>
              <a:t>--)</a:t>
            </a:r>
          </a:p>
          <a:p>
            <a:r>
              <a:rPr lang="en-US" altLang="zh-CN" b="1" dirty="0" err="1"/>
              <a:t>m_list.DeleteColumn</a:t>
            </a:r>
            <a:r>
              <a:rPr lang="en-US" altLang="zh-CN" b="1" dirty="0"/>
              <a:t>(</a:t>
            </a:r>
            <a:r>
              <a:rPr lang="en-US" altLang="zh-CN" b="1" dirty="0" err="1"/>
              <a:t>i</a:t>
            </a:r>
            <a:r>
              <a:rPr lang="en-US" altLang="zh-CN" b="1" dirty="0"/>
              <a:t>); // </a:t>
            </a:r>
            <a:r>
              <a:rPr lang="zh-CN" altLang="en-US" b="1" dirty="0"/>
              <a:t>删除列</a:t>
            </a:r>
          </a:p>
          <a:p>
            <a:r>
              <a:rPr lang="en-US" altLang="zh-CN" b="1" dirty="0"/>
              <a:t>// </a:t>
            </a:r>
            <a:r>
              <a:rPr lang="zh-CN" altLang="en-US" b="1" dirty="0"/>
              <a:t>读取表中字段名称，插入到</a:t>
            </a:r>
            <a:r>
              <a:rPr lang="en-US" altLang="zh-CN" b="1" dirty="0"/>
              <a:t>list control</a:t>
            </a:r>
            <a:r>
              <a:rPr lang="zh-CN" altLang="en-US" b="1" dirty="0"/>
              <a:t>控件中</a:t>
            </a:r>
          </a:p>
          <a:p>
            <a:r>
              <a:rPr lang="en-US" altLang="zh-CN" b="1" dirty="0"/>
              <a:t>for (</a:t>
            </a:r>
            <a:r>
              <a:rPr lang="en-US" altLang="zh-CN" b="1" dirty="0" err="1"/>
              <a:t>int</a:t>
            </a:r>
            <a:r>
              <a:rPr lang="en-US" altLang="zh-CN" b="1" dirty="0"/>
              <a:t> </a:t>
            </a:r>
            <a:r>
              <a:rPr lang="en-US" altLang="zh-CN" b="1" dirty="0" err="1"/>
              <a:t>i</a:t>
            </a:r>
            <a:r>
              <a:rPr lang="en-US" altLang="zh-CN" b="1" dirty="0"/>
              <a:t>=0; </a:t>
            </a:r>
            <a:r>
              <a:rPr lang="en-US" altLang="zh-CN" b="1" dirty="0" err="1"/>
              <a:t>i</a:t>
            </a:r>
            <a:r>
              <a:rPr lang="en-US" altLang="zh-CN" b="1" dirty="0"/>
              <a:t>&lt;</a:t>
            </a:r>
            <a:r>
              <a:rPr lang="en-US" altLang="zh-CN" b="1" dirty="0" err="1"/>
              <a:t>fieldCount</a:t>
            </a:r>
            <a:r>
              <a:rPr lang="en-US" altLang="zh-CN" b="1" dirty="0"/>
              <a:t>; </a:t>
            </a:r>
            <a:r>
              <a:rPr lang="en-US" altLang="zh-CN" b="1" dirty="0" err="1"/>
              <a:t>i</a:t>
            </a:r>
            <a:r>
              <a:rPr lang="en-US" altLang="zh-CN" b="1" dirty="0"/>
              <a:t>++)</a:t>
            </a:r>
          </a:p>
          <a:p>
            <a:r>
              <a:rPr lang="en-US" altLang="zh-CN" b="1" dirty="0"/>
              <a:t>{</a:t>
            </a:r>
          </a:p>
          <a:p>
            <a:r>
              <a:rPr lang="en-US" altLang="zh-CN" b="1" dirty="0" smtClean="0"/>
              <a:t>  </a:t>
            </a:r>
            <a:r>
              <a:rPr lang="en-US" altLang="zh-CN" b="1" dirty="0" err="1" smtClean="0"/>
              <a:t>CODBCFieldInfo</a:t>
            </a:r>
            <a:r>
              <a:rPr lang="en-US" altLang="zh-CN" b="1" dirty="0" smtClean="0"/>
              <a:t> </a:t>
            </a:r>
            <a:r>
              <a:rPr lang="en-US" altLang="zh-CN" b="1" dirty="0" err="1"/>
              <a:t>fieldName</a:t>
            </a:r>
            <a:r>
              <a:rPr lang="en-US" altLang="zh-CN" b="1" dirty="0"/>
              <a:t>;</a:t>
            </a:r>
          </a:p>
          <a:p>
            <a:r>
              <a:rPr lang="en-US" altLang="zh-CN" b="1" dirty="0" smtClean="0"/>
              <a:t>  </a:t>
            </a:r>
            <a:r>
              <a:rPr lang="en-US" altLang="zh-CN" b="1" dirty="0" err="1" smtClean="0"/>
              <a:t>rs.GetODBCFieldInfo</a:t>
            </a:r>
            <a:r>
              <a:rPr lang="en-US" altLang="zh-CN" b="1" dirty="0" smtClean="0"/>
              <a:t>(</a:t>
            </a:r>
            <a:r>
              <a:rPr lang="en-US" altLang="zh-CN" b="1" dirty="0" err="1" smtClean="0"/>
              <a:t>i</a:t>
            </a:r>
            <a:r>
              <a:rPr lang="en-US" altLang="zh-CN" b="1" dirty="0"/>
              <a:t>, </a:t>
            </a:r>
            <a:r>
              <a:rPr lang="en-US" altLang="zh-CN" b="1" dirty="0" err="1"/>
              <a:t>fieldName</a:t>
            </a:r>
            <a:r>
              <a:rPr lang="en-US" altLang="zh-CN" b="1" dirty="0"/>
              <a:t>);</a:t>
            </a:r>
          </a:p>
          <a:p>
            <a:r>
              <a:rPr lang="en-US" altLang="zh-CN" sz="2000" b="1" dirty="0" smtClean="0"/>
              <a:t>  </a:t>
            </a:r>
            <a:r>
              <a:rPr lang="en-US" altLang="zh-CN" sz="2000" b="1" dirty="0" err="1" smtClean="0"/>
              <a:t>m_list.InsertColumn</a:t>
            </a:r>
            <a:r>
              <a:rPr lang="en-US" altLang="zh-CN" sz="2000" b="1" dirty="0" smtClean="0"/>
              <a:t>(i+1</a:t>
            </a:r>
            <a:r>
              <a:rPr lang="en-US" altLang="zh-CN" sz="2000" b="1" dirty="0"/>
              <a:t>, </a:t>
            </a:r>
            <a:r>
              <a:rPr lang="en-US" altLang="zh-CN" sz="2000" b="1" dirty="0" err="1"/>
              <a:t>fieldName.m_strName</a:t>
            </a:r>
            <a:r>
              <a:rPr lang="en-US" altLang="zh-CN" sz="2000" b="1" dirty="0"/>
              <a:t>, </a:t>
            </a:r>
            <a:r>
              <a:rPr lang="en-US" altLang="zh-CN" sz="2000" b="1" dirty="0" smtClean="0"/>
              <a:t> LVCFMT_LEFT,80</a:t>
            </a:r>
            <a:r>
              <a:rPr lang="en-US" altLang="zh-CN" sz="2000" b="1" dirty="0"/>
              <a:t>);</a:t>
            </a:r>
          </a:p>
          <a:p>
            <a:r>
              <a:rPr lang="en-US" altLang="zh-CN" b="1" dirty="0" smtClean="0"/>
              <a:t> </a:t>
            </a:r>
            <a:r>
              <a:rPr lang="en-US" altLang="zh-CN" b="1" dirty="0" err="1" smtClean="0"/>
              <a:t>m_listField.Add</a:t>
            </a:r>
            <a:r>
              <a:rPr lang="en-US" altLang="zh-CN" b="1" dirty="0" smtClean="0"/>
              <a:t>(</a:t>
            </a:r>
            <a:r>
              <a:rPr lang="en-US" altLang="zh-CN" b="1" dirty="0" err="1" smtClean="0"/>
              <a:t>fieldName.m_strName</a:t>
            </a:r>
            <a:r>
              <a:rPr lang="en-US" altLang="zh-CN" b="1" dirty="0"/>
              <a:t>);</a:t>
            </a:r>
          </a:p>
          <a:p>
            <a:r>
              <a:rPr lang="en-US" altLang="zh-CN" b="1" dirty="0"/>
              <a:t>}</a:t>
            </a:r>
          </a:p>
          <a:p>
            <a:r>
              <a:rPr lang="zh-CN" altLang="en-US" b="1" dirty="0"/>
              <a:t>     </a:t>
            </a:r>
          </a:p>
        </p:txBody>
      </p:sp>
    </p:spTree>
    <p:extLst>
      <p:ext uri="{BB962C8B-B14F-4D97-AF65-F5344CB8AC3E}">
        <p14:creationId xmlns:p14="http://schemas.microsoft.com/office/powerpoint/2010/main" val="427966834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a:t>
            </a:r>
            <a:r>
              <a:rPr lang="en-US" altLang="zh-CN" dirty="0" err="1"/>
              <a:t>DoModal</a:t>
            </a:r>
            <a:r>
              <a:rPr lang="en-US" altLang="zh-CN" dirty="0" smtClean="0"/>
              <a:t>()</a:t>
            </a:r>
            <a:r>
              <a:rPr lang="zh-CN" altLang="en-US" dirty="0" smtClean="0"/>
              <a:t>函数</a:t>
            </a:r>
            <a:endParaRPr lang="zh-CN" altLang="en-US" dirty="0"/>
          </a:p>
        </p:txBody>
      </p:sp>
      <p:sp>
        <p:nvSpPr>
          <p:cNvPr id="3" name="内容占位符 2"/>
          <p:cNvSpPr>
            <a:spLocks noGrp="1"/>
          </p:cNvSpPr>
          <p:nvPr>
            <p:ph idx="1"/>
          </p:nvPr>
        </p:nvSpPr>
        <p:spPr>
          <a:xfrm>
            <a:off x="251520" y="1943100"/>
            <a:ext cx="8495828" cy="4114800"/>
          </a:xfrm>
        </p:spPr>
        <p:txBody>
          <a:bodyPr/>
          <a:lstStyle/>
          <a:p>
            <a:r>
              <a:rPr lang="en-US" altLang="zh-CN" b="1" dirty="0" err="1"/>
              <a:t>DoModal</a:t>
            </a:r>
            <a:r>
              <a:rPr lang="zh-CN" altLang="en-US" b="1" dirty="0"/>
              <a:t>是一个调用</a:t>
            </a:r>
            <a:r>
              <a:rPr lang="zh-CN" altLang="en-US" b="1" dirty="0" smtClean="0"/>
              <a:t>函数，返回</a:t>
            </a:r>
            <a:r>
              <a:rPr lang="en-US" altLang="zh-CN" b="1" dirty="0"/>
              <a:t>IDOK</a:t>
            </a:r>
            <a:r>
              <a:rPr lang="zh-CN" altLang="en-US" b="1" dirty="0"/>
              <a:t>或</a:t>
            </a:r>
            <a:r>
              <a:rPr lang="en-US" altLang="zh-CN" b="1" dirty="0"/>
              <a:t>IDCANCEL</a:t>
            </a:r>
            <a:r>
              <a:rPr lang="zh-CN" altLang="en-US" b="1" dirty="0"/>
              <a:t>。如果返回的是</a:t>
            </a:r>
            <a:r>
              <a:rPr lang="en-US" altLang="zh-CN" b="1" dirty="0"/>
              <a:t>IDCANCEL</a:t>
            </a:r>
            <a:r>
              <a:rPr lang="zh-CN" altLang="en-US" b="1" dirty="0"/>
              <a:t>，则要调用</a:t>
            </a:r>
            <a:r>
              <a:rPr lang="en-US" altLang="zh-CN" b="1" dirty="0" err="1"/>
              <a:t>WindowsCommDlgExtendedError</a:t>
            </a:r>
            <a:r>
              <a:rPr lang="zh-CN" altLang="en-US" b="1" dirty="0"/>
              <a:t>函数来确定是否发生了一个错误。</a:t>
            </a:r>
            <a:r>
              <a:rPr lang="en-US" altLang="zh-CN" b="1" dirty="0"/>
              <a:t>IDOK</a:t>
            </a:r>
            <a:r>
              <a:rPr lang="zh-CN" altLang="en-US" b="1" dirty="0"/>
              <a:t>和</a:t>
            </a:r>
            <a:r>
              <a:rPr lang="en-US" altLang="zh-CN" b="1" dirty="0"/>
              <a:t>IDCANCEL</a:t>
            </a:r>
            <a:r>
              <a:rPr lang="zh-CN" altLang="en-US" b="1" dirty="0"/>
              <a:t>都是常量，它表明用户选择的是</a:t>
            </a:r>
            <a:r>
              <a:rPr lang="en-US" altLang="zh-CN" b="1" dirty="0"/>
              <a:t>OK</a:t>
            </a:r>
            <a:r>
              <a:rPr lang="zh-CN" altLang="en-US" b="1" dirty="0"/>
              <a:t>按钮还是</a:t>
            </a:r>
            <a:r>
              <a:rPr lang="en-US" altLang="zh-CN" b="1" dirty="0"/>
              <a:t>Cancel</a:t>
            </a:r>
            <a:r>
              <a:rPr lang="zh-CN" altLang="en-US" b="1" dirty="0" smtClean="0"/>
              <a:t>按钮。</a:t>
            </a:r>
            <a:endParaRPr lang="zh-CN" altLang="en-US" b="1" dirty="0"/>
          </a:p>
        </p:txBody>
      </p:sp>
      <p:sp>
        <p:nvSpPr>
          <p:cNvPr id="4" name="灯片编号占位符 3"/>
          <p:cNvSpPr>
            <a:spLocks noGrp="1"/>
          </p:cNvSpPr>
          <p:nvPr>
            <p:ph type="sldNum" sz="quarter" idx="12"/>
          </p:nvPr>
        </p:nvSpPr>
        <p:spPr/>
        <p:txBody>
          <a:bodyPr/>
          <a:lstStyle/>
          <a:p>
            <a:fld id="{EE7E4FC1-1A1C-4ABB-94BF-3BDF3544A6D2}" type="slidenum">
              <a:rPr lang="en-US" altLang="zh-CN" smtClean="0"/>
              <a:pPr/>
              <a:t>60</a:t>
            </a:fld>
            <a:endParaRPr lang="en-US" altLang="zh-CN"/>
          </a:p>
        </p:txBody>
      </p:sp>
    </p:spTree>
    <p:extLst>
      <p:ext uri="{BB962C8B-B14F-4D97-AF65-F5344CB8AC3E}">
        <p14:creationId xmlns:p14="http://schemas.microsoft.com/office/powerpoint/2010/main" val="16364980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6A480AB9-A83B-4EE4-A723-F050E6EBE99B}" type="slidenum">
              <a:rPr lang="en-US" altLang="zh-CN"/>
              <a:pPr/>
              <a:t>61</a:t>
            </a:fld>
            <a:endParaRPr lang="en-US" altLang="zh-CN"/>
          </a:p>
        </p:txBody>
      </p:sp>
      <p:sp>
        <p:nvSpPr>
          <p:cNvPr id="71683" name="Rectangle 3"/>
          <p:cNvSpPr>
            <a:spLocks noGrp="1" noChangeArrowheads="1"/>
          </p:cNvSpPr>
          <p:nvPr>
            <p:ph type="body" idx="1"/>
          </p:nvPr>
        </p:nvSpPr>
        <p:spPr>
          <a:xfrm>
            <a:off x="179512" y="357336"/>
            <a:ext cx="8763000" cy="6096000"/>
          </a:xfrm>
        </p:spPr>
        <p:txBody>
          <a:bodyPr/>
          <a:lstStyle/>
          <a:p>
            <a:pPr marL="0" indent="0" algn="just">
              <a:lnSpc>
                <a:spcPct val="90000"/>
              </a:lnSpc>
              <a:buNone/>
            </a:pPr>
            <a:r>
              <a:rPr lang="zh-CN" altLang="en-US" sz="2800" b="1" dirty="0">
                <a:solidFill>
                  <a:srgbClr val="FFCCFF"/>
                </a:solidFill>
                <a:latin typeface="Arial Narrow" panose="020B0606020202030204" pitchFamily="34" charset="0"/>
              </a:rPr>
              <a:t> </a:t>
            </a:r>
            <a:r>
              <a:rPr lang="zh-CN" altLang="en-US" sz="2800" b="1" dirty="0" smtClean="0">
                <a:solidFill>
                  <a:srgbClr val="FFCCFF"/>
                </a:solidFill>
                <a:latin typeface="Arial Narrow" panose="020B0606020202030204" pitchFamily="34" charset="0"/>
              </a:rPr>
              <a:t>        最</a:t>
            </a:r>
            <a:r>
              <a:rPr lang="zh-CN" altLang="en-US" sz="2800" b="1" dirty="0">
                <a:solidFill>
                  <a:srgbClr val="FFCCFF"/>
                </a:solidFill>
                <a:latin typeface="Arial Narrow" panose="020B0606020202030204" pitchFamily="34" charset="0"/>
              </a:rPr>
              <a:t>后在工具栏中增加</a:t>
            </a:r>
            <a:r>
              <a:rPr lang="en-US" altLang="zh-CN" sz="2800" b="1" dirty="0">
                <a:solidFill>
                  <a:srgbClr val="FFCCFF"/>
                </a:solidFill>
                <a:latin typeface="Arial Narrow" panose="020B0606020202030204" pitchFamily="34" charset="0"/>
              </a:rPr>
              <a:t>Sort</a:t>
            </a:r>
            <a:r>
              <a:rPr lang="zh-CN" altLang="en-US" sz="2800" b="1" dirty="0">
                <a:solidFill>
                  <a:srgbClr val="FFCCFF"/>
                </a:solidFill>
                <a:latin typeface="Arial Narrow" panose="020B0606020202030204" pitchFamily="34" charset="0"/>
              </a:rPr>
              <a:t>工具按钮，实现菜单项“按价格排序”的功能。 </a:t>
            </a:r>
            <a:endParaRPr lang="en-US" altLang="zh-CN" sz="2800" b="1" dirty="0" smtClean="0">
              <a:latin typeface="Arial Narrow" panose="020B0606020202030204" pitchFamily="34" charset="0"/>
            </a:endParaRPr>
          </a:p>
          <a:p>
            <a:pPr marL="0" indent="0" algn="just">
              <a:lnSpc>
                <a:spcPct val="90000"/>
              </a:lnSpc>
              <a:buNone/>
            </a:pPr>
            <a:r>
              <a:rPr lang="zh-CN" altLang="en-US" sz="2800" b="1" dirty="0" smtClean="0">
                <a:latin typeface="Arial Narrow" panose="020B0606020202030204" pitchFamily="34" charset="0"/>
              </a:rPr>
              <a:t>        由于</a:t>
            </a:r>
            <a:r>
              <a:rPr lang="en-US" altLang="zh-CN" sz="2800" b="1" dirty="0" err="1">
                <a:latin typeface="Arial Narrow" panose="020B0606020202030204" pitchFamily="34" charset="0"/>
              </a:rPr>
              <a:t>CRecordset</a:t>
            </a:r>
            <a:r>
              <a:rPr lang="zh-CN" altLang="en-US" sz="2800" b="1" dirty="0">
                <a:latin typeface="Arial Narrow" panose="020B0606020202030204" pitchFamily="34" charset="0"/>
              </a:rPr>
              <a:t>类的对象或从</a:t>
            </a:r>
            <a:r>
              <a:rPr lang="en-US" altLang="zh-CN" sz="2800" b="1" dirty="0" err="1">
                <a:latin typeface="Arial Narrow" panose="020B0606020202030204" pitchFamily="34" charset="0"/>
              </a:rPr>
              <a:t>CRecordset</a:t>
            </a:r>
            <a:r>
              <a:rPr lang="zh-CN" altLang="en-US" sz="2800" b="1" dirty="0">
                <a:latin typeface="Arial Narrow" panose="020B0606020202030204" pitchFamily="34" charset="0"/>
              </a:rPr>
              <a:t>类继承的对象都拥有一个</a:t>
            </a:r>
            <a:r>
              <a:rPr lang="en-US" altLang="zh-CN" sz="2800" b="1" dirty="0" err="1">
                <a:latin typeface="Arial Narrow" panose="020B0606020202030204" pitchFamily="34" charset="0"/>
              </a:rPr>
              <a:t>m_strSort</a:t>
            </a:r>
            <a:r>
              <a:rPr lang="zh-CN" altLang="en-US" sz="2800" b="1" dirty="0">
                <a:latin typeface="Arial Narrow" panose="020B0606020202030204" pitchFamily="34" charset="0"/>
              </a:rPr>
              <a:t>成员，它决定了对记录的排序，在“记录”菜单中增加菜单项“按价格排序”，</a:t>
            </a:r>
            <a:r>
              <a:rPr lang="en-US" altLang="zh-CN" sz="2800" b="1" dirty="0">
                <a:latin typeface="Arial Narrow" panose="020B0606020202030204" pitchFamily="34" charset="0"/>
              </a:rPr>
              <a:t>(ID_SORT_PRICE)</a:t>
            </a:r>
            <a:r>
              <a:rPr lang="zh-CN" altLang="en-US" sz="2800" b="1" dirty="0">
                <a:latin typeface="Arial Narrow" panose="020B0606020202030204" pitchFamily="34" charset="0"/>
              </a:rPr>
              <a:t>，并为它映射</a:t>
            </a:r>
            <a:r>
              <a:rPr lang="en-US" altLang="zh-CN" sz="2800" b="1" dirty="0">
                <a:latin typeface="Arial Narrow" panose="020B0606020202030204" pitchFamily="34" charset="0"/>
              </a:rPr>
              <a:t>COMMAND</a:t>
            </a:r>
            <a:r>
              <a:rPr lang="zh-CN" altLang="en-US" sz="2800" b="1" dirty="0">
                <a:latin typeface="Arial Narrow" panose="020B0606020202030204" pitchFamily="34" charset="0"/>
              </a:rPr>
              <a:t>消息处理函数</a:t>
            </a:r>
            <a:r>
              <a:rPr lang="en-US" altLang="zh-CN" sz="2800" b="1" dirty="0" err="1">
                <a:latin typeface="Arial Narrow" panose="020B0606020202030204" pitchFamily="34" charset="0"/>
              </a:rPr>
              <a:t>OnSortPrice</a:t>
            </a:r>
            <a:r>
              <a:rPr lang="en-US" altLang="zh-CN" sz="2800" b="1" dirty="0">
                <a:latin typeface="Arial Narrow" panose="020B0606020202030204" pitchFamily="34" charset="0"/>
              </a:rPr>
              <a:t>()</a:t>
            </a:r>
            <a:r>
              <a:rPr lang="zh-CN" altLang="en-US" sz="2800" b="1" dirty="0">
                <a:latin typeface="Arial Narrow" panose="020B0606020202030204" pitchFamily="34" charset="0"/>
              </a:rPr>
              <a:t>。</a:t>
            </a:r>
          </a:p>
          <a:p>
            <a:pPr marL="0" indent="0">
              <a:spcBef>
                <a:spcPts val="0"/>
              </a:spcBef>
              <a:buNone/>
            </a:pPr>
            <a:r>
              <a:rPr lang="en-US" altLang="zh-CN" sz="2400" b="1" dirty="0"/>
              <a:t>void CMy12_2View::</a:t>
            </a:r>
            <a:r>
              <a:rPr lang="en-US" altLang="zh-CN" sz="2400" b="1" dirty="0" err="1"/>
              <a:t>OnSortPrice</a:t>
            </a:r>
            <a:r>
              <a:rPr lang="en-US" altLang="zh-CN" sz="2400" b="1" dirty="0"/>
              <a:t>() </a:t>
            </a:r>
            <a:endParaRPr lang="zh-CN" altLang="zh-CN" sz="2400" b="1" dirty="0"/>
          </a:p>
          <a:p>
            <a:pPr marL="0" indent="0">
              <a:spcBef>
                <a:spcPts val="0"/>
              </a:spcBef>
              <a:buNone/>
            </a:pPr>
            <a:r>
              <a:rPr lang="en-US" altLang="zh-CN" sz="2400" b="1" dirty="0" smtClean="0"/>
              <a:t>{</a:t>
            </a:r>
            <a:r>
              <a:rPr lang="en-US" altLang="zh-CN" sz="2400" b="1" i="1" dirty="0"/>
              <a:t>	</a:t>
            </a:r>
            <a:r>
              <a:rPr lang="en-US" altLang="zh-CN" sz="2400" b="1" i="1" dirty="0" err="1"/>
              <a:t>m_pSet</a:t>
            </a:r>
            <a:r>
              <a:rPr lang="en-US" altLang="zh-CN" sz="2400" b="1" i="1" dirty="0"/>
              <a:t>-&gt;Close();</a:t>
            </a:r>
            <a:endParaRPr lang="zh-CN" altLang="zh-CN" sz="2400" b="1" dirty="0"/>
          </a:p>
          <a:p>
            <a:pPr marL="0" indent="0">
              <a:spcBef>
                <a:spcPts val="0"/>
              </a:spcBef>
              <a:buNone/>
            </a:pPr>
            <a:r>
              <a:rPr lang="en-US" altLang="zh-CN" sz="2400" b="1" i="1" dirty="0"/>
              <a:t>	</a:t>
            </a:r>
            <a:r>
              <a:rPr lang="en-US" altLang="zh-CN" sz="2400" b="1" i="1" dirty="0" err="1"/>
              <a:t>m_pSet</a:t>
            </a:r>
            <a:r>
              <a:rPr lang="en-US" altLang="zh-CN" sz="2400" b="1" i="1" dirty="0"/>
              <a:t>-&gt;</a:t>
            </a:r>
            <a:r>
              <a:rPr lang="en-US" altLang="zh-CN" sz="2400" b="1" i="1" dirty="0" err="1"/>
              <a:t>m_strSort</a:t>
            </a:r>
            <a:r>
              <a:rPr lang="en-US" altLang="zh-CN" sz="2400" b="1" i="1" dirty="0"/>
              <a:t>=L"</a:t>
            </a:r>
            <a:r>
              <a:rPr lang="zh-CN" altLang="zh-CN" sz="2400" b="1" i="1" dirty="0"/>
              <a:t>价格</a:t>
            </a:r>
            <a:r>
              <a:rPr lang="en-US" altLang="zh-CN" sz="2400" b="1" i="1" dirty="0"/>
              <a:t>";</a:t>
            </a:r>
            <a:endParaRPr lang="zh-CN" altLang="zh-CN" sz="2400" b="1" dirty="0"/>
          </a:p>
          <a:p>
            <a:pPr marL="0" indent="0">
              <a:spcBef>
                <a:spcPts val="0"/>
              </a:spcBef>
              <a:buNone/>
            </a:pPr>
            <a:r>
              <a:rPr lang="en-US" altLang="zh-CN" sz="2400" b="1" i="1" dirty="0"/>
              <a:t>	</a:t>
            </a:r>
            <a:r>
              <a:rPr lang="en-US" altLang="zh-CN" sz="2400" b="1" i="1" dirty="0" err="1"/>
              <a:t>m_pSet</a:t>
            </a:r>
            <a:r>
              <a:rPr lang="en-US" altLang="zh-CN" sz="2400" b="1" i="1" dirty="0"/>
              <a:t>-&gt;Open();</a:t>
            </a:r>
            <a:endParaRPr lang="zh-CN" altLang="zh-CN" sz="2400" b="1" dirty="0"/>
          </a:p>
          <a:p>
            <a:pPr marL="0" indent="0">
              <a:spcBef>
                <a:spcPts val="0"/>
              </a:spcBef>
              <a:buNone/>
            </a:pPr>
            <a:r>
              <a:rPr lang="en-US" altLang="zh-CN" sz="2400" b="1" i="1" dirty="0"/>
              <a:t>	</a:t>
            </a:r>
            <a:r>
              <a:rPr lang="en-US" altLang="zh-CN" sz="2400" b="1" i="1" dirty="0" err="1"/>
              <a:t>UpdateData</a:t>
            </a:r>
            <a:r>
              <a:rPr lang="en-US" altLang="zh-CN" sz="2400" b="1" i="1" dirty="0"/>
              <a:t>(FALSE);</a:t>
            </a:r>
            <a:endParaRPr lang="zh-CN" altLang="zh-CN" sz="2400" b="1" dirty="0"/>
          </a:p>
          <a:p>
            <a:pPr marL="0" indent="0">
              <a:spcBef>
                <a:spcPts val="0"/>
              </a:spcBef>
              <a:buNone/>
            </a:pPr>
            <a:r>
              <a:rPr lang="en-US" altLang="zh-CN" sz="2400" b="1" dirty="0" smtClean="0"/>
              <a:t>}</a:t>
            </a:r>
          </a:p>
          <a:p>
            <a:pPr marL="0" indent="0">
              <a:buNone/>
            </a:pPr>
            <a:r>
              <a:rPr lang="zh-CN" altLang="en-US" sz="2800" b="1" dirty="0" smtClean="0">
                <a:latin typeface="Arial Narrow" panose="020B0606020202030204" pitchFamily="34" charset="0"/>
              </a:rPr>
              <a:t>       由</a:t>
            </a:r>
            <a:r>
              <a:rPr lang="zh-CN" altLang="en-US" sz="2800" b="1" dirty="0">
                <a:latin typeface="Arial Narrow" panose="020B0606020202030204" pitchFamily="34" charset="0"/>
              </a:rPr>
              <a:t>于用了</a:t>
            </a:r>
            <a:r>
              <a:rPr lang="en-US" altLang="zh-CN" sz="2800" b="1" dirty="0" err="1">
                <a:latin typeface="Arial Narrow" panose="020B0606020202030204" pitchFamily="34" charset="0"/>
              </a:rPr>
              <a:t>CRecordset</a:t>
            </a:r>
            <a:r>
              <a:rPr lang="zh-CN" altLang="en-US" sz="2800" b="1" dirty="0">
                <a:latin typeface="Arial Narrow" panose="020B0606020202030204" pitchFamily="34" charset="0"/>
              </a:rPr>
              <a:t>类的成员</a:t>
            </a:r>
            <a:r>
              <a:rPr lang="en-US" altLang="zh-CN" sz="2800" b="1" dirty="0" err="1">
                <a:latin typeface="Arial Narrow" panose="020B0606020202030204" pitchFamily="34" charset="0"/>
              </a:rPr>
              <a:t>m_strSort</a:t>
            </a:r>
            <a:r>
              <a:rPr lang="zh-CN" altLang="en-US" sz="2800" b="1" dirty="0">
                <a:latin typeface="Arial Narrow" panose="020B0606020202030204" pitchFamily="34" charset="0"/>
              </a:rPr>
              <a:t>，因此对数据库记录的排序不用进行太多的代码干预</a:t>
            </a:r>
            <a:r>
              <a:rPr lang="zh-CN" altLang="en-US" sz="2800" b="1" dirty="0" smtClean="0">
                <a:latin typeface="Arial Narrow" panose="020B0606020202030204" pitchFamily="34" charset="0"/>
              </a:rPr>
              <a:t>。</a:t>
            </a:r>
            <a:endParaRPr lang="zh-CN" altLang="en-US" sz="2800" b="1" dirty="0">
              <a:latin typeface="Arial Narrow" panose="020B0606020202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D9A1E769-C6C0-4D41-9E10-82F61FE5662F}" type="slidenum">
              <a:rPr lang="en-US" altLang="zh-CN"/>
              <a:pPr/>
              <a:t>62</a:t>
            </a:fld>
            <a:endParaRPr lang="en-US" altLang="zh-CN"/>
          </a:p>
        </p:txBody>
      </p:sp>
      <p:sp>
        <p:nvSpPr>
          <p:cNvPr id="73731" name="Rectangle 3"/>
          <p:cNvSpPr>
            <a:spLocks noGrp="1" noChangeArrowheads="1"/>
          </p:cNvSpPr>
          <p:nvPr>
            <p:ph type="body" idx="1"/>
          </p:nvPr>
        </p:nvSpPr>
        <p:spPr>
          <a:xfrm>
            <a:off x="304800" y="228600"/>
            <a:ext cx="8686800" cy="609600"/>
          </a:xfrm>
        </p:spPr>
        <p:txBody>
          <a:bodyPr/>
          <a:lstStyle/>
          <a:p>
            <a:pPr algn="just">
              <a:buFontTx/>
              <a:buNone/>
            </a:pPr>
            <a:r>
              <a:rPr lang="zh-CN" altLang="zh-CN" b="1" dirty="0"/>
              <a:t>【例</a:t>
            </a:r>
            <a:r>
              <a:rPr lang="en-US" altLang="zh-CN" b="1" dirty="0"/>
              <a:t>12-6</a:t>
            </a:r>
            <a:r>
              <a:rPr lang="zh-CN" altLang="zh-CN" b="1" dirty="0"/>
              <a:t>】在【例</a:t>
            </a:r>
            <a:r>
              <a:rPr lang="en-US" altLang="zh-CN" b="1" dirty="0"/>
              <a:t>12-5</a:t>
            </a:r>
            <a:r>
              <a:rPr lang="zh-CN" altLang="zh-CN" b="1" dirty="0"/>
              <a:t>】</a:t>
            </a:r>
            <a:r>
              <a:rPr lang="zh-CN" altLang="en-US" b="1" dirty="0" smtClean="0">
                <a:latin typeface="Arial Narrow" panose="020B0606020202030204" pitchFamily="34" charset="0"/>
              </a:rPr>
              <a:t>的</a:t>
            </a:r>
            <a:r>
              <a:rPr lang="zh-CN" altLang="en-US" b="1" dirty="0">
                <a:latin typeface="Arial Narrow" panose="020B0606020202030204" pitchFamily="34" charset="0"/>
              </a:rPr>
              <a:t>基础上增加查询功能</a:t>
            </a:r>
          </a:p>
        </p:txBody>
      </p:sp>
      <p:sp>
        <p:nvSpPr>
          <p:cNvPr id="73732" name="Text Box 4"/>
          <p:cNvSpPr txBox="1">
            <a:spLocks noChangeArrowheads="1"/>
          </p:cNvSpPr>
          <p:nvPr/>
        </p:nvSpPr>
        <p:spPr bwMode="auto">
          <a:xfrm>
            <a:off x="304800" y="764704"/>
            <a:ext cx="8610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smtClean="0">
                <a:latin typeface="Arial Narrow" panose="020B0606020202030204" pitchFamily="34" charset="0"/>
              </a:rPr>
              <a:t>        增加</a:t>
            </a:r>
            <a:r>
              <a:rPr lang="zh-CN" altLang="en-US" b="1" dirty="0">
                <a:latin typeface="Arial Narrow" panose="020B0606020202030204" pitchFamily="34" charset="0"/>
              </a:rPr>
              <a:t>菜单项“按作者查找” </a:t>
            </a:r>
            <a:r>
              <a:rPr lang="en-US" altLang="zh-CN" b="1" dirty="0">
                <a:latin typeface="Arial Narrow" panose="020B0606020202030204" pitchFamily="34" charset="0"/>
              </a:rPr>
              <a:t>(</a:t>
            </a:r>
            <a:r>
              <a:rPr lang="en-US" altLang="zh-CN" b="1" dirty="0" err="1">
                <a:latin typeface="Arial Narrow" panose="020B0606020202030204" pitchFamily="34" charset="0"/>
              </a:rPr>
              <a:t>ID_Search</a:t>
            </a:r>
            <a:r>
              <a:rPr lang="en-US" altLang="zh-CN" b="1" dirty="0">
                <a:latin typeface="Arial Narrow" panose="020B0606020202030204" pitchFamily="34" charset="0"/>
              </a:rPr>
              <a:t>) </a:t>
            </a:r>
            <a:r>
              <a:rPr lang="zh-CN" altLang="en-US" b="1" dirty="0">
                <a:latin typeface="Arial Narrow" panose="020B0606020202030204" pitchFamily="34" charset="0"/>
              </a:rPr>
              <a:t>，映射的</a:t>
            </a:r>
            <a:r>
              <a:rPr lang="en-US" altLang="zh-CN" b="1" dirty="0">
                <a:latin typeface="Arial Narrow" panose="020B0606020202030204" pitchFamily="34" charset="0"/>
              </a:rPr>
              <a:t>COMMAND</a:t>
            </a:r>
            <a:r>
              <a:rPr lang="zh-CN" altLang="en-US" b="1" dirty="0">
                <a:latin typeface="Arial Narrow" panose="020B0606020202030204" pitchFamily="34" charset="0"/>
              </a:rPr>
              <a:t>消息处理函数为</a:t>
            </a:r>
            <a:r>
              <a:rPr lang="en-US" altLang="zh-CN" b="1" dirty="0" err="1">
                <a:latin typeface="Arial Narrow" panose="020B0606020202030204" pitchFamily="34" charset="0"/>
              </a:rPr>
              <a:t>OnSearch</a:t>
            </a:r>
            <a:r>
              <a:rPr lang="en-US" altLang="zh-CN" b="1" dirty="0">
                <a:latin typeface="Arial Narrow" panose="020B0606020202030204" pitchFamily="34" charset="0"/>
              </a:rPr>
              <a:t>()</a:t>
            </a:r>
            <a:r>
              <a:rPr lang="zh-CN" altLang="en-US" b="1" dirty="0">
                <a:latin typeface="Arial Narrow" panose="020B0606020202030204" pitchFamily="34" charset="0"/>
              </a:rPr>
              <a:t>。</a:t>
            </a:r>
          </a:p>
        </p:txBody>
      </p:sp>
      <p:sp>
        <p:nvSpPr>
          <p:cNvPr id="2" name="文本框 1"/>
          <p:cNvSpPr txBox="1"/>
          <p:nvPr/>
        </p:nvSpPr>
        <p:spPr>
          <a:xfrm>
            <a:off x="257414" y="1556792"/>
            <a:ext cx="8657986" cy="2677656"/>
          </a:xfrm>
          <a:prstGeom prst="rect">
            <a:avLst/>
          </a:prstGeom>
          <a:noFill/>
        </p:spPr>
        <p:txBody>
          <a:bodyPr wrap="square" rtlCol="0">
            <a:spAutoFit/>
          </a:bodyPr>
          <a:lstStyle/>
          <a:p>
            <a:r>
              <a:rPr lang="en-US" altLang="zh-CN" b="1" dirty="0" smtClean="0"/>
              <a:t>        </a:t>
            </a:r>
            <a:r>
              <a:rPr lang="zh-CN" altLang="zh-CN" b="1" dirty="0" smtClean="0"/>
              <a:t>接着</a:t>
            </a:r>
            <a:r>
              <a:rPr lang="zh-CN" altLang="zh-CN" b="1" dirty="0"/>
              <a:t>需要创建一个名为“查找”的对话框，从这个对话框中输入待查找的字段</a:t>
            </a:r>
            <a:r>
              <a:rPr lang="zh-CN" altLang="zh-CN" b="1" dirty="0" smtClean="0"/>
              <a:t>内容</a:t>
            </a:r>
            <a:r>
              <a:rPr lang="zh-CN" altLang="en-US" b="1" dirty="0" smtClean="0"/>
              <a:t>：</a:t>
            </a:r>
            <a:endParaRPr lang="en-US" altLang="zh-CN" b="1" dirty="0" smtClean="0"/>
          </a:p>
          <a:p>
            <a:pPr marL="457200" indent="-457200">
              <a:buFont typeface="Arial" panose="020B0604020202020204" pitchFamily="34" charset="0"/>
              <a:buChar char="•"/>
            </a:pPr>
            <a:r>
              <a:rPr lang="zh-CN" altLang="zh-CN" b="1" dirty="0" smtClean="0"/>
              <a:t>对话框</a:t>
            </a:r>
            <a:r>
              <a:rPr lang="zh-CN" altLang="zh-CN" b="1" dirty="0"/>
              <a:t>的</a:t>
            </a:r>
            <a:r>
              <a:rPr lang="en-US" altLang="zh-CN" b="1" dirty="0"/>
              <a:t>ID</a:t>
            </a:r>
            <a:r>
              <a:rPr lang="zh-CN" altLang="zh-CN" b="1" dirty="0"/>
              <a:t>为</a:t>
            </a:r>
            <a:r>
              <a:rPr lang="en-US" altLang="zh-CN" b="1" dirty="0" err="1" smtClean="0"/>
              <a:t>IDD_Search</a:t>
            </a:r>
            <a:endParaRPr lang="en-US" altLang="zh-CN" b="1" dirty="0" smtClean="0"/>
          </a:p>
          <a:p>
            <a:pPr marL="457200" indent="-457200">
              <a:buFont typeface="Arial" panose="020B0604020202020204" pitchFamily="34" charset="0"/>
              <a:buChar char="•"/>
            </a:pPr>
            <a:r>
              <a:rPr lang="zh-CN" altLang="zh-CN" b="1" dirty="0" smtClean="0"/>
              <a:t>对话</a:t>
            </a:r>
            <a:r>
              <a:rPr lang="zh-CN" altLang="zh-CN" b="1" dirty="0"/>
              <a:t>框定的类的名称为</a:t>
            </a:r>
            <a:r>
              <a:rPr lang="en-US" altLang="zh-CN" b="1" dirty="0" err="1" smtClean="0"/>
              <a:t>CSearchDlg</a:t>
            </a:r>
            <a:endParaRPr lang="en-US" altLang="zh-CN" b="1" dirty="0" smtClean="0"/>
          </a:p>
          <a:p>
            <a:pPr marL="457200" indent="-457200">
              <a:buFont typeface="Arial" panose="020B0604020202020204" pitchFamily="34" charset="0"/>
              <a:buChar char="•"/>
            </a:pPr>
            <a:r>
              <a:rPr lang="zh-CN" altLang="zh-CN" b="1" dirty="0" smtClean="0"/>
              <a:t>对话框</a:t>
            </a:r>
            <a:r>
              <a:rPr lang="zh-CN" altLang="zh-CN" b="1" dirty="0"/>
              <a:t>中的编辑框的</a:t>
            </a:r>
            <a:r>
              <a:rPr lang="en-US" altLang="zh-CN" b="1" dirty="0"/>
              <a:t>ID</a:t>
            </a:r>
            <a:r>
              <a:rPr lang="zh-CN" altLang="zh-CN" b="1" dirty="0"/>
              <a:t>为</a:t>
            </a:r>
            <a:r>
              <a:rPr lang="en-US" altLang="zh-CN" b="1" dirty="0" err="1" smtClean="0"/>
              <a:t>IDC_Edit_Search</a:t>
            </a:r>
            <a:endParaRPr lang="en-US" altLang="zh-CN" b="1" dirty="0" smtClean="0"/>
          </a:p>
          <a:p>
            <a:pPr marL="457200" indent="-457200">
              <a:buFont typeface="Arial" panose="020B0604020202020204" pitchFamily="34" charset="0"/>
              <a:buChar char="•"/>
            </a:pPr>
            <a:r>
              <a:rPr lang="zh-CN" altLang="zh-CN" b="1" dirty="0" smtClean="0"/>
              <a:t>通过</a:t>
            </a:r>
            <a:r>
              <a:rPr lang="zh-CN" altLang="zh-CN" b="1" dirty="0"/>
              <a:t>类向导编辑框</a:t>
            </a:r>
            <a:r>
              <a:rPr lang="en-US" altLang="zh-CN" b="1" dirty="0" err="1"/>
              <a:t>IDC_Edit_Search</a:t>
            </a:r>
            <a:r>
              <a:rPr lang="zh-CN" altLang="zh-CN" b="1" dirty="0"/>
              <a:t>连接</a:t>
            </a:r>
            <a:r>
              <a:rPr lang="en-US" altLang="zh-CN" b="1" dirty="0" err="1"/>
              <a:t>CSearchDlg</a:t>
            </a:r>
            <a:r>
              <a:rPr lang="zh-CN" altLang="zh-CN" b="1" dirty="0"/>
              <a:t>类的成员变量</a:t>
            </a:r>
            <a:r>
              <a:rPr lang="en-US" altLang="zh-CN" b="1" dirty="0" err="1"/>
              <a:t>m_Edit_Search</a:t>
            </a:r>
            <a:r>
              <a:rPr lang="zh-CN" altLang="zh-CN" b="1" dirty="0"/>
              <a:t>，变量类型为</a:t>
            </a:r>
            <a:r>
              <a:rPr lang="en-US" altLang="zh-CN" b="1" dirty="0" err="1"/>
              <a:t>CString</a:t>
            </a:r>
            <a:r>
              <a:rPr lang="zh-CN" altLang="zh-CN" b="1" dirty="0" smtClean="0"/>
              <a:t>。</a:t>
            </a:r>
            <a:endParaRPr lang="zh-CN" altLang="en-US" b="1"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4234448"/>
            <a:ext cx="3816424" cy="2544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251520" y="188640"/>
            <a:ext cx="8610600" cy="3108543"/>
          </a:xfrm>
          <a:prstGeom prst="rect">
            <a:avLst/>
          </a:prstGeom>
          <a:noFill/>
          <a:ln w="952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latin typeface="Arial Narrow" panose="020B0606020202030204" pitchFamily="34" charset="0"/>
              </a:rPr>
              <a:t>假设按“作者”字段进行查询，为菜单项“按作者查找”所映射的</a:t>
            </a:r>
            <a:r>
              <a:rPr lang="en-US" altLang="zh-CN" sz="2800" b="1" dirty="0">
                <a:latin typeface="Arial Narrow" panose="020B0606020202030204" pitchFamily="34" charset="0"/>
              </a:rPr>
              <a:t>COMMAND</a:t>
            </a:r>
            <a:r>
              <a:rPr lang="zh-CN" altLang="en-US" sz="2800" b="1" dirty="0">
                <a:latin typeface="Arial Narrow" panose="020B0606020202030204" pitchFamily="34" charset="0"/>
              </a:rPr>
              <a:t>消息处理函数代码如下：</a:t>
            </a:r>
            <a:endParaRPr lang="zh-CN" altLang="en-US" sz="2800" b="1" dirty="0">
              <a:latin typeface="Arial Narrow" panose="020B0606020202030204" pitchFamily="34" charset="0"/>
              <a:cs typeface="Times New Roman" panose="02020603050405020304" pitchFamily="18" charset="0"/>
            </a:endParaRPr>
          </a:p>
          <a:p>
            <a:r>
              <a:rPr lang="en-US" altLang="zh-CN" sz="2800" b="1" dirty="0"/>
              <a:t>void CMy12_2View::</a:t>
            </a:r>
            <a:r>
              <a:rPr lang="en-US" altLang="zh-CN" sz="2800" b="1" dirty="0" err="1"/>
              <a:t>OnSearch</a:t>
            </a:r>
            <a:r>
              <a:rPr lang="en-US" altLang="zh-CN" sz="2800" b="1" dirty="0"/>
              <a:t>() </a:t>
            </a:r>
            <a:endParaRPr lang="zh-CN" altLang="zh-CN" sz="2800" b="1" dirty="0"/>
          </a:p>
          <a:p>
            <a:r>
              <a:rPr lang="en-US" altLang="zh-CN" sz="2800" b="1" dirty="0"/>
              <a:t>{</a:t>
            </a:r>
            <a:endParaRPr lang="zh-CN" altLang="zh-CN" sz="2800" b="1" dirty="0"/>
          </a:p>
          <a:p>
            <a:r>
              <a:rPr lang="en-US" altLang="zh-CN" sz="2800" b="1" dirty="0"/>
              <a:t>	// TODO: Add your command handler code here</a:t>
            </a:r>
            <a:endParaRPr lang="zh-CN" altLang="zh-CN" sz="2800" b="1" dirty="0"/>
          </a:p>
          <a:p>
            <a:r>
              <a:rPr lang="en-US" altLang="zh-CN" sz="2800" b="1" i="1" dirty="0"/>
              <a:t>	</a:t>
            </a:r>
            <a:r>
              <a:rPr lang="en-US" altLang="zh-CN" sz="2800" b="1" i="1" dirty="0" err="1" smtClean="0"/>
              <a:t>DoFilter</a:t>
            </a:r>
            <a:r>
              <a:rPr lang="en-US" altLang="zh-CN" sz="2800" b="1" i="1" smtClean="0"/>
              <a:t>(L"</a:t>
            </a:r>
            <a:r>
              <a:rPr lang="zh-CN" altLang="zh-CN" sz="2800" b="1" i="1" dirty="0"/>
              <a:t>作者</a:t>
            </a:r>
            <a:r>
              <a:rPr lang="en-US" altLang="zh-CN" sz="2800" b="1" i="1" dirty="0"/>
              <a:t>");	</a:t>
            </a:r>
            <a:endParaRPr lang="zh-CN" altLang="zh-CN" sz="2800" b="1" dirty="0"/>
          </a:p>
          <a:p>
            <a:r>
              <a:rPr lang="en-US" altLang="zh-CN" sz="2800" b="1" dirty="0"/>
              <a:t>}</a:t>
            </a:r>
            <a:endParaRPr lang="zh-CN" altLang="zh-CN" sz="2800" b="1" dirty="0"/>
          </a:p>
        </p:txBody>
      </p:sp>
      <p:sp>
        <p:nvSpPr>
          <p:cNvPr id="6" name="云形标注 5"/>
          <p:cNvSpPr/>
          <p:nvPr/>
        </p:nvSpPr>
        <p:spPr bwMode="auto">
          <a:xfrm>
            <a:off x="2612604" y="3501008"/>
            <a:ext cx="4551684" cy="2952328"/>
          </a:xfrm>
          <a:prstGeom prst="cloudCallout">
            <a:avLst>
              <a:gd name="adj1" fmla="val -61024"/>
              <a:gd name="adj2" fmla="val -73778"/>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32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但这个时候如果编译的话，并不能通过，为什么？</a:t>
            </a:r>
          </a:p>
        </p:txBody>
      </p:sp>
    </p:spTree>
    <p:extLst>
      <p:ext uri="{BB962C8B-B14F-4D97-AF65-F5344CB8AC3E}">
        <p14:creationId xmlns:p14="http://schemas.microsoft.com/office/powerpoint/2010/main" val="318600627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60648"/>
            <a:ext cx="8640960" cy="2736304"/>
          </a:xfrm>
        </p:spPr>
        <p:txBody>
          <a:bodyPr/>
          <a:lstStyle/>
          <a:p>
            <a:r>
              <a:rPr lang="en-US" altLang="zh-CN" sz="2800" b="1" dirty="0" smtClean="0"/>
              <a:t>        </a:t>
            </a:r>
            <a:r>
              <a:rPr lang="zh-CN" altLang="zh-CN" sz="2800" b="1" dirty="0" smtClean="0"/>
              <a:t>从</a:t>
            </a:r>
            <a:r>
              <a:rPr lang="zh-CN" altLang="zh-CN" sz="2800" b="1" dirty="0"/>
              <a:t>上面的代码中，可以看出它只执行了一个</a:t>
            </a:r>
            <a:r>
              <a:rPr lang="en-US" altLang="zh-CN" sz="2800" b="1" dirty="0" err="1"/>
              <a:t>DoFilter</a:t>
            </a:r>
            <a:r>
              <a:rPr lang="en-US" altLang="zh-CN" sz="2800" b="1" dirty="0"/>
              <a:t>()</a:t>
            </a:r>
            <a:r>
              <a:rPr lang="zh-CN" altLang="zh-CN" sz="2800" b="1" dirty="0"/>
              <a:t>函数，而这个函数是</a:t>
            </a:r>
            <a:r>
              <a:rPr lang="en-US" altLang="zh-CN" sz="2800" b="1" dirty="0" err="1"/>
              <a:t>CODBCView</a:t>
            </a:r>
            <a:r>
              <a:rPr lang="zh-CN" altLang="zh-CN" sz="2800" b="1" dirty="0"/>
              <a:t>的成员函数，由于我们在查找过程中，可以对数据库记录中的任何字段进行查找，而这种查找都是执行完成相同的函数</a:t>
            </a:r>
            <a:r>
              <a:rPr lang="en-US" altLang="zh-CN" sz="2800" b="1" dirty="0" err="1" smtClean="0">
                <a:solidFill>
                  <a:srgbClr val="FFCCFF"/>
                </a:solidFill>
              </a:rPr>
              <a:t>DoFilter</a:t>
            </a:r>
            <a:r>
              <a:rPr lang="en-US" altLang="zh-CN" sz="2800" b="1" dirty="0" smtClean="0">
                <a:solidFill>
                  <a:srgbClr val="FFCCFF"/>
                </a:solidFill>
              </a:rPr>
              <a:t>( )</a:t>
            </a:r>
            <a:r>
              <a:rPr lang="zh-CN" altLang="en-US" sz="2800" b="1" dirty="0" smtClean="0"/>
              <a:t>（</a:t>
            </a:r>
            <a:r>
              <a:rPr lang="zh-CN" altLang="en-US" sz="2800" b="1" u="sng" dirty="0" smtClean="0">
                <a:solidFill>
                  <a:srgbClr val="FFCCFF"/>
                </a:solidFill>
              </a:rPr>
              <a:t>添加这个函数</a:t>
            </a:r>
            <a:r>
              <a:rPr lang="zh-CN" altLang="en-US" sz="2800" b="1" dirty="0" smtClean="0"/>
              <a:t>）</a:t>
            </a:r>
            <a:r>
              <a:rPr lang="en-US" altLang="zh-CN" sz="2800" b="1" dirty="0" smtClean="0"/>
              <a:t>,</a:t>
            </a:r>
            <a:r>
              <a:rPr lang="zh-CN" altLang="zh-CN" sz="2800" b="1" dirty="0"/>
              <a:t>换句话说，这个函数只能被</a:t>
            </a:r>
            <a:r>
              <a:rPr lang="en-US" altLang="zh-CN" sz="2800" b="1" dirty="0" smtClean="0"/>
              <a:t>CMy12_2View</a:t>
            </a:r>
            <a:r>
              <a:rPr lang="zh-CN" altLang="zh-CN" sz="2800" b="1" dirty="0"/>
              <a:t>类的其他成员函数所</a:t>
            </a:r>
            <a:r>
              <a:rPr lang="zh-CN" altLang="zh-CN" sz="2800" b="1" dirty="0" smtClean="0"/>
              <a:t>调用</a:t>
            </a:r>
            <a:r>
              <a:rPr lang="zh-CN" altLang="en-US" sz="2800" b="1" dirty="0"/>
              <a:t>。</a:t>
            </a:r>
            <a:endParaRPr lang="en-US" altLang="zh-CN" sz="2800" b="1" dirty="0" smtClean="0"/>
          </a:p>
        </p:txBody>
      </p:sp>
      <p:sp>
        <p:nvSpPr>
          <p:cNvPr id="4" name="灯片编号占位符 3"/>
          <p:cNvSpPr>
            <a:spLocks noGrp="1"/>
          </p:cNvSpPr>
          <p:nvPr>
            <p:ph type="sldNum" sz="quarter" idx="12"/>
          </p:nvPr>
        </p:nvSpPr>
        <p:spPr/>
        <p:txBody>
          <a:bodyPr/>
          <a:lstStyle/>
          <a:p>
            <a:fld id="{EE7E4FC1-1A1C-4ABB-94BF-3BDF3544A6D2}" type="slidenum">
              <a:rPr lang="en-US" altLang="zh-CN" smtClean="0"/>
              <a:pPr/>
              <a:t>64</a:t>
            </a:fld>
            <a:endParaRPr lang="en-US" altLang="zh-CN"/>
          </a:p>
        </p:txBody>
      </p:sp>
      <p:sp>
        <p:nvSpPr>
          <p:cNvPr id="5" name="内容占位符 2"/>
          <p:cNvSpPr txBox="1">
            <a:spLocks/>
          </p:cNvSpPr>
          <p:nvPr/>
        </p:nvSpPr>
        <p:spPr bwMode="auto">
          <a:xfrm>
            <a:off x="267825" y="3212976"/>
            <a:ext cx="8640960"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b="1" dirty="0" smtClean="0">
                <a:solidFill>
                  <a:srgbClr val="66FFFF"/>
                </a:solidFill>
              </a:rPr>
              <a:t>        </a:t>
            </a:r>
            <a:r>
              <a:rPr lang="zh-CN" altLang="zh-CN" sz="2800" b="1" dirty="0" smtClean="0">
                <a:solidFill>
                  <a:srgbClr val="66FFFF"/>
                </a:solidFill>
              </a:rPr>
              <a:t>当需要对其它字段进行查询操作时，可以映射类似的成员函数，所不同的就是所针对的字段名不一样，这里针对的字段名是“作者”，在这个程序中，不论对哪一个字段进行查询，其查询操作的代码完全一样，为了避免编写其他字段的查找程序时引起代码重复，这里写了一个公用的</a:t>
            </a:r>
            <a:r>
              <a:rPr lang="en-US" altLang="zh-CN" sz="2800" b="1" dirty="0" err="1" smtClean="0">
                <a:solidFill>
                  <a:srgbClr val="66FFFF"/>
                </a:solidFill>
              </a:rPr>
              <a:t>DoFilter</a:t>
            </a:r>
            <a:r>
              <a:rPr lang="en-US" altLang="zh-CN" sz="2800" b="1" dirty="0" smtClean="0">
                <a:solidFill>
                  <a:srgbClr val="66FFFF"/>
                </a:solidFill>
              </a:rPr>
              <a:t>()</a:t>
            </a:r>
            <a:r>
              <a:rPr lang="zh-CN" altLang="zh-CN" sz="2800" b="1" dirty="0" smtClean="0">
                <a:solidFill>
                  <a:srgbClr val="66FFFF"/>
                </a:solidFill>
              </a:rPr>
              <a:t>函数，让与查询其他字段操作相对应的成员函数调用。</a:t>
            </a:r>
            <a:endParaRPr lang="zh-CN" altLang="zh-CN" sz="2800" b="1" dirty="0">
              <a:solidFill>
                <a:srgbClr val="66FFFF"/>
              </a:solidFill>
            </a:endParaRPr>
          </a:p>
        </p:txBody>
      </p:sp>
    </p:spTree>
    <p:extLst>
      <p:ext uri="{BB962C8B-B14F-4D97-AF65-F5344CB8AC3E}">
        <p14:creationId xmlns:p14="http://schemas.microsoft.com/office/powerpoint/2010/main" val="416489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6BCDC4C6-836F-409F-B5DF-89AC45401900}" type="slidenum">
              <a:rPr lang="en-US" altLang="zh-CN"/>
              <a:pPr/>
              <a:t>65</a:t>
            </a:fld>
            <a:endParaRPr lang="en-US" altLang="zh-CN"/>
          </a:p>
        </p:txBody>
      </p:sp>
      <p:sp>
        <p:nvSpPr>
          <p:cNvPr id="75779" name="Rectangle 3"/>
          <p:cNvSpPr>
            <a:spLocks noGrp="1" noChangeArrowheads="1"/>
          </p:cNvSpPr>
          <p:nvPr>
            <p:ph type="body" idx="1"/>
          </p:nvPr>
        </p:nvSpPr>
        <p:spPr>
          <a:xfrm>
            <a:off x="152400" y="533400"/>
            <a:ext cx="8763000" cy="5791200"/>
          </a:xfrm>
        </p:spPr>
        <p:txBody>
          <a:bodyPr/>
          <a:lstStyle/>
          <a:p>
            <a:pPr algn="just">
              <a:buFontTx/>
              <a:buNone/>
            </a:pPr>
            <a:r>
              <a:rPr lang="en-US" altLang="zh-CN" sz="2800" b="1" dirty="0">
                <a:latin typeface="Arial Narrow" panose="020B0606020202030204" pitchFamily="34" charset="0"/>
              </a:rPr>
              <a:t>void </a:t>
            </a:r>
            <a:r>
              <a:rPr lang="en-US" altLang="zh-CN" sz="2800" b="1" dirty="0" smtClean="0">
                <a:latin typeface="Arial Narrow" panose="020B0606020202030204" pitchFamily="34" charset="0"/>
              </a:rPr>
              <a:t>CMy12_2View</a:t>
            </a:r>
            <a:r>
              <a:rPr lang="en-US" altLang="zh-CN" sz="2800" b="1" dirty="0">
                <a:latin typeface="Arial Narrow" panose="020B0606020202030204" pitchFamily="34" charset="0"/>
              </a:rPr>
              <a:t>::</a:t>
            </a:r>
            <a:r>
              <a:rPr lang="en-US" altLang="zh-CN" sz="2800" b="1" dirty="0" err="1">
                <a:latin typeface="Arial Narrow" panose="020B0606020202030204" pitchFamily="34" charset="0"/>
              </a:rPr>
              <a:t>DoFilter</a:t>
            </a:r>
            <a:r>
              <a:rPr lang="en-US" altLang="zh-CN" sz="2800" b="1" dirty="0">
                <a:latin typeface="Arial Narrow" panose="020B0606020202030204" pitchFamily="34" charset="0"/>
              </a:rPr>
              <a:t>(</a:t>
            </a:r>
            <a:r>
              <a:rPr lang="en-US" altLang="zh-CN" sz="2800" b="1" dirty="0" err="1">
                <a:latin typeface="Arial Narrow" panose="020B0606020202030204" pitchFamily="34" charset="0"/>
              </a:rPr>
              <a:t>CString</a:t>
            </a:r>
            <a:r>
              <a:rPr lang="en-US" altLang="zh-CN" sz="2800" b="1" dirty="0">
                <a:latin typeface="Arial Narrow" panose="020B0606020202030204" pitchFamily="34" charset="0"/>
              </a:rPr>
              <a:t> col)</a:t>
            </a:r>
            <a:endParaRPr lang="en-US" altLang="zh-CN" sz="2800" b="1" dirty="0">
              <a:latin typeface="Arial Narrow" panose="020B0606020202030204" pitchFamily="34" charset="0"/>
              <a:cs typeface="Times New Roman" panose="02020603050405020304" pitchFamily="18" charset="0"/>
            </a:endParaRPr>
          </a:p>
          <a:p>
            <a:pPr algn="just">
              <a:buFontTx/>
              <a:buNone/>
            </a:pPr>
            <a:r>
              <a:rPr lang="en-US" altLang="zh-CN" sz="2800" b="1" dirty="0">
                <a:latin typeface="Arial Narrow" panose="020B0606020202030204" pitchFamily="34" charset="0"/>
              </a:rPr>
              <a:t>{</a:t>
            </a:r>
            <a:r>
              <a:rPr lang="en-US" altLang="zh-CN" sz="2800" b="1" i="1" dirty="0" err="1">
                <a:latin typeface="Arial Narrow" panose="020B0606020202030204" pitchFamily="34" charset="0"/>
              </a:rPr>
              <a:t>CSearchDlg</a:t>
            </a:r>
            <a:r>
              <a:rPr lang="en-US" altLang="zh-CN" sz="2800" b="1" i="1" dirty="0">
                <a:latin typeface="Arial Narrow" panose="020B0606020202030204" pitchFamily="34" charset="0"/>
              </a:rPr>
              <a:t> </a:t>
            </a:r>
            <a:r>
              <a:rPr lang="en-US" altLang="zh-CN" sz="2800" b="1" i="1" dirty="0" err="1">
                <a:latin typeface="Arial Narrow" panose="020B0606020202030204" pitchFamily="34" charset="0"/>
              </a:rPr>
              <a:t>dlg</a:t>
            </a:r>
            <a:r>
              <a:rPr lang="en-US" altLang="zh-CN" sz="2800" b="1" i="1" dirty="0">
                <a:latin typeface="Arial Narrow" panose="020B0606020202030204" pitchFamily="34" charset="0"/>
              </a:rPr>
              <a:t>;</a:t>
            </a:r>
            <a:endParaRPr lang="en-US" altLang="zh-CN" sz="2800" b="1" dirty="0">
              <a:latin typeface="Arial Narrow" panose="020B0606020202030204" pitchFamily="34" charset="0"/>
              <a:cs typeface="Times New Roman" panose="02020603050405020304" pitchFamily="18" charset="0"/>
            </a:endParaRPr>
          </a:p>
          <a:p>
            <a:pPr algn="just">
              <a:buFontTx/>
              <a:buNone/>
            </a:pPr>
            <a:r>
              <a:rPr lang="en-US" altLang="zh-CN" sz="2800" b="1" i="1" dirty="0" smtClean="0">
                <a:latin typeface="Arial Narrow" panose="020B0606020202030204" pitchFamily="34" charset="0"/>
              </a:rPr>
              <a:t>  </a:t>
            </a:r>
            <a:r>
              <a:rPr lang="en-US" altLang="zh-CN" sz="2800" b="1" i="1" dirty="0" err="1" smtClean="0">
                <a:latin typeface="Arial Narrow" panose="020B0606020202030204" pitchFamily="34" charset="0"/>
              </a:rPr>
              <a:t>int</a:t>
            </a:r>
            <a:r>
              <a:rPr lang="en-US" altLang="zh-CN" sz="2800" b="1" i="1" dirty="0" smtClean="0">
                <a:latin typeface="Arial Narrow" panose="020B0606020202030204" pitchFamily="34" charset="0"/>
              </a:rPr>
              <a:t> </a:t>
            </a:r>
            <a:r>
              <a:rPr lang="en-US" altLang="zh-CN" sz="2800" b="1" i="1" dirty="0">
                <a:latin typeface="Arial Narrow" panose="020B0606020202030204" pitchFamily="34" charset="0"/>
              </a:rPr>
              <a:t>result=</a:t>
            </a:r>
            <a:r>
              <a:rPr lang="en-US" altLang="zh-CN" sz="2800" b="1" i="1" dirty="0" err="1">
                <a:latin typeface="Arial Narrow" panose="020B0606020202030204" pitchFamily="34" charset="0"/>
              </a:rPr>
              <a:t>dlg.DoModal</a:t>
            </a:r>
            <a:r>
              <a:rPr lang="en-US" altLang="zh-CN" sz="2800" b="1" i="1" dirty="0">
                <a:latin typeface="Arial Narrow" panose="020B0606020202030204" pitchFamily="34" charset="0"/>
              </a:rPr>
              <a:t>();</a:t>
            </a:r>
            <a:endParaRPr lang="en-US" altLang="zh-CN" sz="2800" b="1" dirty="0">
              <a:latin typeface="Arial Narrow" panose="020B0606020202030204" pitchFamily="34" charset="0"/>
              <a:cs typeface="Times New Roman" panose="02020603050405020304" pitchFamily="18" charset="0"/>
            </a:endParaRPr>
          </a:p>
          <a:p>
            <a:pPr algn="just">
              <a:buFontTx/>
              <a:buNone/>
            </a:pPr>
            <a:r>
              <a:rPr lang="en-US" altLang="zh-CN" sz="2800" b="1" i="1" dirty="0" smtClean="0">
                <a:latin typeface="Arial Narrow" panose="020B0606020202030204" pitchFamily="34" charset="0"/>
              </a:rPr>
              <a:t>  if(result</a:t>
            </a:r>
            <a:r>
              <a:rPr lang="en-US" altLang="zh-CN" sz="2800" b="1" i="1" dirty="0">
                <a:latin typeface="Arial Narrow" panose="020B0606020202030204" pitchFamily="34" charset="0"/>
              </a:rPr>
              <a:t>==IDOK)</a:t>
            </a:r>
            <a:endParaRPr lang="en-US" altLang="zh-CN" sz="2800" b="1" dirty="0">
              <a:latin typeface="Arial Narrow" panose="020B0606020202030204" pitchFamily="34" charset="0"/>
              <a:cs typeface="Times New Roman" panose="02020603050405020304" pitchFamily="18" charset="0"/>
            </a:endParaRPr>
          </a:p>
          <a:p>
            <a:pPr algn="just">
              <a:buFontTx/>
              <a:buNone/>
            </a:pPr>
            <a:r>
              <a:rPr lang="en-US" altLang="zh-CN" sz="2800" b="1" i="1" dirty="0" smtClean="0">
                <a:latin typeface="Arial Narrow" panose="020B0606020202030204" pitchFamily="34" charset="0"/>
              </a:rPr>
              <a:t>  {</a:t>
            </a:r>
            <a:r>
              <a:rPr lang="en-US" altLang="zh-CN" sz="2800" b="1" i="1" dirty="0">
                <a:latin typeface="Arial Narrow" panose="020B0606020202030204" pitchFamily="34" charset="0"/>
              </a:rPr>
              <a:t>	</a:t>
            </a:r>
            <a:r>
              <a:rPr lang="en-US" altLang="zh-CN" sz="2800" b="1" i="1" dirty="0" err="1">
                <a:latin typeface="Arial Narrow" panose="020B0606020202030204" pitchFamily="34" charset="0"/>
              </a:rPr>
              <a:t>CString</a:t>
            </a:r>
            <a:r>
              <a:rPr lang="en-US" altLang="zh-CN" sz="2800" b="1" i="1" dirty="0">
                <a:latin typeface="Arial Narrow" panose="020B0606020202030204" pitchFamily="34" charset="0"/>
              </a:rPr>
              <a:t> </a:t>
            </a:r>
            <a:r>
              <a:rPr lang="en-US" altLang="zh-CN" sz="2800" b="1" i="1" dirty="0" err="1">
                <a:latin typeface="Arial Narrow" panose="020B0606020202030204" pitchFamily="34" charset="0"/>
              </a:rPr>
              <a:t>str</a:t>
            </a:r>
            <a:r>
              <a:rPr lang="en-US" altLang="zh-CN" sz="2800" b="1" i="1" dirty="0">
                <a:latin typeface="Arial Narrow" panose="020B0606020202030204" pitchFamily="34" charset="0"/>
              </a:rPr>
              <a:t>=col+"</a:t>
            </a:r>
            <a:r>
              <a:rPr lang="en-US" altLang="zh-CN" sz="2800" b="1" i="1" dirty="0">
                <a:solidFill>
                  <a:srgbClr val="66FFFF"/>
                </a:solidFill>
                <a:latin typeface="Arial Narrow" panose="020B0606020202030204" pitchFamily="34" charset="0"/>
              </a:rPr>
              <a:t>='</a:t>
            </a:r>
            <a:r>
              <a:rPr lang="en-US" altLang="zh-CN" sz="2800" b="1" i="1" dirty="0">
                <a:latin typeface="Arial Narrow" panose="020B0606020202030204" pitchFamily="34" charset="0"/>
              </a:rPr>
              <a:t>"+</a:t>
            </a:r>
            <a:r>
              <a:rPr lang="en-US" altLang="zh-CN" sz="2800" b="1" i="1" dirty="0" err="1">
                <a:latin typeface="Arial Narrow" panose="020B0606020202030204" pitchFamily="34" charset="0"/>
              </a:rPr>
              <a:t>dlg.m_Edit_Search</a:t>
            </a:r>
            <a:r>
              <a:rPr lang="en-US" altLang="zh-CN" sz="2800" b="1" i="1" dirty="0">
                <a:latin typeface="Arial Narrow" panose="020B0606020202030204" pitchFamily="34" charset="0"/>
              </a:rPr>
              <a:t>+"</a:t>
            </a:r>
            <a:r>
              <a:rPr lang="en-US" altLang="zh-CN" sz="2800" b="1" i="1" dirty="0">
                <a:solidFill>
                  <a:srgbClr val="66FFFF"/>
                </a:solidFill>
                <a:latin typeface="Arial Narrow" panose="020B0606020202030204" pitchFamily="34" charset="0"/>
              </a:rPr>
              <a:t>'</a:t>
            </a:r>
            <a:r>
              <a:rPr lang="en-US" altLang="zh-CN" sz="2800" b="1" i="1" dirty="0">
                <a:latin typeface="Arial Narrow" panose="020B0606020202030204" pitchFamily="34" charset="0"/>
              </a:rPr>
              <a:t>";	</a:t>
            </a:r>
          </a:p>
          <a:p>
            <a:pPr algn="just">
              <a:buFontTx/>
              <a:buNone/>
            </a:pPr>
            <a:r>
              <a:rPr lang="en-US" altLang="zh-CN" sz="2800" b="1" i="1" dirty="0">
                <a:latin typeface="Arial Narrow" panose="020B0606020202030204" pitchFamily="34" charset="0"/>
              </a:rPr>
              <a:t>						//</a:t>
            </a:r>
            <a:r>
              <a:rPr lang="zh-CN" altLang="en-US" sz="2800" b="1" i="1" dirty="0">
                <a:latin typeface="Arial Narrow" panose="020B0606020202030204" pitchFamily="34" charset="0"/>
              </a:rPr>
              <a:t>接收查询字符串</a:t>
            </a:r>
            <a:endParaRPr lang="zh-CN" altLang="en-US" sz="2800" b="1" dirty="0">
              <a:latin typeface="Arial Narrow" panose="020B0606020202030204" pitchFamily="34" charset="0"/>
              <a:cs typeface="Times New Roman" panose="02020603050405020304" pitchFamily="18" charset="0"/>
            </a:endParaRPr>
          </a:p>
          <a:p>
            <a:pPr algn="just">
              <a:buFontTx/>
              <a:buNone/>
            </a:pPr>
            <a:r>
              <a:rPr lang="zh-CN" altLang="en-US" sz="2800" b="1" i="1" dirty="0">
                <a:latin typeface="Arial Narrow" panose="020B0606020202030204" pitchFamily="34" charset="0"/>
              </a:rPr>
              <a:t>	</a:t>
            </a:r>
            <a:r>
              <a:rPr lang="en-US" altLang="zh-CN" sz="2800" b="1" i="1" dirty="0" err="1">
                <a:latin typeface="Arial Narrow" panose="020B0606020202030204" pitchFamily="34" charset="0"/>
              </a:rPr>
              <a:t>m_pSet</a:t>
            </a:r>
            <a:r>
              <a:rPr lang="en-US" altLang="zh-CN" sz="2800" b="1" i="1" dirty="0">
                <a:latin typeface="Arial Narrow" panose="020B0606020202030204" pitchFamily="34" charset="0"/>
              </a:rPr>
              <a:t>-&gt;Close();			//</a:t>
            </a:r>
            <a:r>
              <a:rPr lang="zh-CN" altLang="en-US" sz="2800" b="1" i="1" dirty="0">
                <a:latin typeface="Arial Narrow" panose="020B0606020202030204" pitchFamily="34" charset="0"/>
              </a:rPr>
              <a:t>关闭原来的表单</a:t>
            </a:r>
            <a:endParaRPr lang="zh-CN" altLang="en-US" sz="2800" b="1" dirty="0">
              <a:latin typeface="Arial Narrow" panose="020B0606020202030204" pitchFamily="34" charset="0"/>
              <a:cs typeface="Times New Roman" panose="02020603050405020304" pitchFamily="18" charset="0"/>
            </a:endParaRPr>
          </a:p>
          <a:p>
            <a:pPr algn="just">
              <a:buFontTx/>
              <a:buNone/>
            </a:pPr>
            <a:r>
              <a:rPr lang="zh-CN" altLang="en-US" sz="2800" b="1" i="1" dirty="0">
                <a:latin typeface="Arial Narrow" panose="020B0606020202030204" pitchFamily="34" charset="0"/>
              </a:rPr>
              <a:t>	</a:t>
            </a:r>
            <a:r>
              <a:rPr lang="en-US" altLang="zh-CN" sz="2800" b="1" i="1" dirty="0" err="1">
                <a:latin typeface="Arial Narrow" panose="020B0606020202030204" pitchFamily="34" charset="0"/>
              </a:rPr>
              <a:t>m_pSet</a:t>
            </a:r>
            <a:r>
              <a:rPr lang="en-US" altLang="zh-CN" sz="2800" b="1" i="1" dirty="0">
                <a:latin typeface="Arial Narrow" panose="020B0606020202030204" pitchFamily="34" charset="0"/>
              </a:rPr>
              <a:t>-&gt;</a:t>
            </a:r>
            <a:r>
              <a:rPr lang="en-US" altLang="zh-CN" sz="2800" b="1" i="1" dirty="0" err="1">
                <a:latin typeface="Arial Narrow" panose="020B0606020202030204" pitchFamily="34" charset="0"/>
              </a:rPr>
              <a:t>m_strFilter</a:t>
            </a:r>
            <a:r>
              <a:rPr lang="en-US" altLang="zh-CN" sz="2800" b="1" i="1" dirty="0">
                <a:latin typeface="Arial Narrow" panose="020B0606020202030204" pitchFamily="34" charset="0"/>
              </a:rPr>
              <a:t>=</a:t>
            </a:r>
            <a:r>
              <a:rPr lang="en-US" altLang="zh-CN" sz="2800" b="1" i="1" dirty="0" err="1">
                <a:latin typeface="Arial Narrow" panose="020B0606020202030204" pitchFamily="34" charset="0"/>
              </a:rPr>
              <a:t>str</a:t>
            </a:r>
            <a:r>
              <a:rPr lang="en-US" altLang="zh-CN" sz="2800" b="1" i="1" dirty="0">
                <a:latin typeface="Arial Narrow" panose="020B0606020202030204" pitchFamily="34" charset="0"/>
              </a:rPr>
              <a:t>;	//</a:t>
            </a:r>
            <a:r>
              <a:rPr lang="zh-CN" altLang="en-US" sz="2800" b="1" i="1" dirty="0">
                <a:latin typeface="Arial Narrow" panose="020B0606020202030204" pitchFamily="34" charset="0"/>
              </a:rPr>
              <a:t>将查询条件赋给过滤器</a:t>
            </a:r>
            <a:endParaRPr lang="zh-CN" altLang="en-US" sz="2800" b="1" dirty="0">
              <a:latin typeface="Arial Narrow" panose="020B0606020202030204" pitchFamily="34" charset="0"/>
              <a:cs typeface="Times New Roman" panose="02020603050405020304" pitchFamily="18" charset="0"/>
            </a:endParaRPr>
          </a:p>
          <a:p>
            <a:pPr algn="just">
              <a:buFontTx/>
              <a:buNone/>
            </a:pPr>
            <a:r>
              <a:rPr lang="zh-CN" altLang="en-US" sz="2800" b="1" i="1" dirty="0">
                <a:latin typeface="Arial Narrow" panose="020B0606020202030204" pitchFamily="34" charset="0"/>
              </a:rPr>
              <a:t>	</a:t>
            </a:r>
            <a:r>
              <a:rPr lang="en-US" altLang="zh-CN" sz="2800" b="1" i="1" dirty="0" err="1">
                <a:latin typeface="Arial Narrow" panose="020B0606020202030204" pitchFamily="34" charset="0"/>
              </a:rPr>
              <a:t>m_pSet</a:t>
            </a:r>
            <a:r>
              <a:rPr lang="en-US" altLang="zh-CN" sz="2800" b="1" i="1" dirty="0">
                <a:latin typeface="Arial Narrow" panose="020B0606020202030204" pitchFamily="34" charset="0"/>
              </a:rPr>
              <a:t>-&gt;Open();		//</a:t>
            </a:r>
            <a:r>
              <a:rPr lang="zh-CN" altLang="en-US" sz="2800" b="1" i="1" dirty="0">
                <a:latin typeface="Arial Narrow" panose="020B0606020202030204" pitchFamily="34" charset="0"/>
              </a:rPr>
              <a:t>打开经过过滤的表单</a:t>
            </a:r>
            <a:endParaRPr lang="zh-CN" altLang="en-US" sz="2800" b="1" dirty="0">
              <a:latin typeface="Arial Narrow" panose="020B0606020202030204" pitchFamily="34" charset="0"/>
              <a:cs typeface="Times New Roman" panose="02020603050405020304" pitchFamily="18" charset="0"/>
            </a:endParaRPr>
          </a:p>
          <a:p>
            <a:pPr algn="just">
              <a:buFontTx/>
              <a:buNone/>
            </a:pPr>
            <a:r>
              <a:rPr lang="zh-CN" altLang="en-US" sz="2800" b="1" i="1" dirty="0">
                <a:latin typeface="Arial Narrow" panose="020B0606020202030204" pitchFamily="34" charset="0"/>
              </a:rPr>
              <a:t>	</a:t>
            </a:r>
            <a:r>
              <a:rPr lang="en-US" altLang="zh-CN" sz="2800" b="1" i="1" dirty="0" err="1">
                <a:latin typeface="Arial Narrow" panose="020B0606020202030204" pitchFamily="34" charset="0"/>
              </a:rPr>
              <a:t>int</a:t>
            </a:r>
            <a:r>
              <a:rPr lang="en-US" altLang="zh-CN" sz="2800" b="1" i="1" dirty="0">
                <a:latin typeface="Arial Narrow" panose="020B0606020202030204" pitchFamily="34" charset="0"/>
              </a:rPr>
              <a:t> </a:t>
            </a:r>
            <a:r>
              <a:rPr lang="en-US" altLang="zh-CN" sz="2800" b="1" i="1" dirty="0" err="1">
                <a:latin typeface="Arial Narrow" panose="020B0606020202030204" pitchFamily="34" charset="0"/>
              </a:rPr>
              <a:t>recCount</a:t>
            </a:r>
            <a:r>
              <a:rPr lang="en-US" altLang="zh-CN" sz="2800" b="1" i="1" dirty="0">
                <a:latin typeface="Arial Narrow" panose="020B0606020202030204" pitchFamily="34" charset="0"/>
              </a:rPr>
              <a:t>=</a:t>
            </a:r>
            <a:r>
              <a:rPr lang="en-US" altLang="zh-CN" sz="2800" b="1" i="1" dirty="0" err="1">
                <a:latin typeface="Arial Narrow" panose="020B0606020202030204" pitchFamily="34" charset="0"/>
              </a:rPr>
              <a:t>m_pSet</a:t>
            </a:r>
            <a:r>
              <a:rPr lang="en-US" altLang="zh-CN" sz="2800" b="1" i="1" dirty="0">
                <a:latin typeface="Arial Narrow" panose="020B0606020202030204" pitchFamily="34" charset="0"/>
              </a:rPr>
              <a:t>-&gt;</a:t>
            </a:r>
            <a:r>
              <a:rPr lang="en-US" altLang="zh-CN" sz="2800" b="1" i="1" dirty="0" err="1">
                <a:latin typeface="Arial Narrow" panose="020B0606020202030204" pitchFamily="34" charset="0"/>
              </a:rPr>
              <a:t>GetRecordCount</a:t>
            </a:r>
            <a:r>
              <a:rPr lang="en-US" altLang="zh-CN" sz="2800" b="1" i="1" dirty="0">
                <a:latin typeface="Arial Narrow" panose="020B0606020202030204" pitchFamily="34" charset="0"/>
              </a:rPr>
              <a:t>();	</a:t>
            </a:r>
          </a:p>
          <a:p>
            <a:pPr algn="just">
              <a:buFontTx/>
              <a:buNone/>
            </a:pPr>
            <a:r>
              <a:rPr lang="en-US" altLang="zh-CN" sz="2800" b="1" i="1" dirty="0">
                <a:latin typeface="Arial Narrow" panose="020B0606020202030204" pitchFamily="34" charset="0"/>
              </a:rPr>
              <a:t>					//</a:t>
            </a:r>
            <a:r>
              <a:rPr lang="zh-CN" altLang="en-US" sz="2800" b="1" i="1" dirty="0">
                <a:latin typeface="Arial Narrow" panose="020B0606020202030204" pitchFamily="34" charset="0"/>
              </a:rPr>
              <a:t>计算满足条件的记录数</a:t>
            </a:r>
            <a:endParaRPr lang="zh-CN" altLang="en-US" sz="2800" b="1" dirty="0">
              <a:latin typeface="Arial Narrow" panose="020B0606020202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C336D3B-7599-4E65-9925-98DA2EA9D20A}" type="slidenum">
              <a:rPr lang="en-US" altLang="zh-CN"/>
              <a:pPr/>
              <a:t>66</a:t>
            </a:fld>
            <a:endParaRPr lang="en-US" altLang="zh-CN"/>
          </a:p>
        </p:txBody>
      </p:sp>
      <p:sp>
        <p:nvSpPr>
          <p:cNvPr id="77828" name="Rectangle 4"/>
          <p:cNvSpPr>
            <a:spLocks noGrp="1" noChangeArrowheads="1"/>
          </p:cNvSpPr>
          <p:nvPr>
            <p:ph type="body" idx="1"/>
          </p:nvPr>
        </p:nvSpPr>
        <p:spPr>
          <a:xfrm>
            <a:off x="152400" y="304800"/>
            <a:ext cx="8763000" cy="6400800"/>
          </a:xfrm>
          <a:noFill/>
          <a:ln/>
        </p:spPr>
        <p:txBody>
          <a:bodyPr/>
          <a:lstStyle/>
          <a:p>
            <a:pPr algn="just">
              <a:lnSpc>
                <a:spcPct val="90000"/>
              </a:lnSpc>
              <a:buFontTx/>
              <a:buNone/>
            </a:pPr>
            <a:r>
              <a:rPr lang="en-US" altLang="zh-CN" sz="2800" b="1" i="1" dirty="0">
                <a:latin typeface="Arial Narrow" panose="020B0606020202030204" pitchFamily="34" charset="0"/>
              </a:rPr>
              <a:t>	if(</a:t>
            </a:r>
            <a:r>
              <a:rPr lang="en-US" altLang="zh-CN" sz="2800" b="1" i="1" dirty="0" err="1">
                <a:latin typeface="Arial Narrow" panose="020B0606020202030204" pitchFamily="34" charset="0"/>
              </a:rPr>
              <a:t>recCount</a:t>
            </a:r>
            <a:r>
              <a:rPr lang="en-US" altLang="zh-CN" sz="2800" b="1" i="1" dirty="0">
                <a:latin typeface="Arial Narrow" panose="020B0606020202030204" pitchFamily="34" charset="0"/>
              </a:rPr>
              <a:t>==0)		//</a:t>
            </a:r>
            <a:r>
              <a:rPr lang="zh-CN" altLang="en-US" sz="2800" b="1" i="1" dirty="0">
                <a:latin typeface="Arial Narrow" panose="020B0606020202030204" pitchFamily="34" charset="0"/>
              </a:rPr>
              <a:t>如果没有找到相关记录</a:t>
            </a:r>
            <a:endParaRPr lang="zh-CN" altLang="en-US" sz="2800" b="1" dirty="0">
              <a:latin typeface="Arial Narrow" panose="020B0606020202030204" pitchFamily="34" charset="0"/>
              <a:cs typeface="Times New Roman" panose="02020603050405020304" pitchFamily="18" charset="0"/>
            </a:endParaRPr>
          </a:p>
          <a:p>
            <a:pPr algn="just">
              <a:lnSpc>
                <a:spcPct val="90000"/>
              </a:lnSpc>
              <a:buFontTx/>
              <a:buNone/>
            </a:pPr>
            <a:r>
              <a:rPr lang="en-US" altLang="zh-CN" sz="2800" b="1" i="1" dirty="0" smtClean="0">
                <a:latin typeface="Arial Narrow" panose="020B0606020202030204" pitchFamily="34" charset="0"/>
              </a:rPr>
              <a:t>    { </a:t>
            </a:r>
            <a:r>
              <a:rPr lang="en-US" altLang="zh-CN" sz="2800" b="1" i="1" dirty="0" err="1" smtClean="0">
                <a:latin typeface="Arial Narrow" panose="020B0606020202030204" pitchFamily="34" charset="0"/>
              </a:rPr>
              <a:t>MessageBox</a:t>
            </a:r>
            <a:r>
              <a:rPr lang="en-US" altLang="zh-CN" sz="2800" b="1" i="1" dirty="0" smtClean="0">
                <a:latin typeface="Arial Narrow" panose="020B0606020202030204" pitchFamily="34" charset="0"/>
              </a:rPr>
              <a:t>(</a:t>
            </a:r>
            <a:r>
              <a:rPr lang="en-US" altLang="zh-CN" sz="2800" b="1" i="1" dirty="0" err="1" smtClean="0">
                <a:solidFill>
                  <a:srgbClr val="66FFFF"/>
                </a:solidFill>
                <a:latin typeface="Arial Narrow" panose="020B0606020202030204" pitchFamily="34" charset="0"/>
              </a:rPr>
              <a:t>L</a:t>
            </a:r>
            <a:r>
              <a:rPr lang="en-US" altLang="zh-CN" dirty="0" err="1"/>
              <a:t>"</a:t>
            </a:r>
            <a:r>
              <a:rPr lang="en-US" altLang="zh-CN" sz="2800" b="1" i="1" dirty="0" err="1" smtClean="0">
                <a:latin typeface="Arial Narrow" panose="020B0606020202030204" pitchFamily="34" charset="0"/>
              </a:rPr>
              <a:t>No</a:t>
            </a:r>
            <a:r>
              <a:rPr lang="en-US" altLang="zh-CN" sz="2800" b="1" i="1" dirty="0" smtClean="0">
                <a:latin typeface="Arial Narrow" panose="020B0606020202030204" pitchFamily="34" charset="0"/>
              </a:rPr>
              <a:t> </a:t>
            </a:r>
            <a:r>
              <a:rPr lang="en-US" altLang="zh-CN" sz="2800" b="1" i="1" dirty="0">
                <a:latin typeface="Arial Narrow" panose="020B0606020202030204" pitchFamily="34" charset="0"/>
              </a:rPr>
              <a:t>matching records</a:t>
            </a:r>
            <a:r>
              <a:rPr lang="en-US" altLang="zh-CN" sz="2800" b="1" i="1" dirty="0" smtClean="0">
                <a:latin typeface="Arial Narrow" panose="020B0606020202030204" pitchFamily="34" charset="0"/>
              </a:rPr>
              <a:t>.</a:t>
            </a:r>
            <a:r>
              <a:rPr lang="en-US" altLang="zh-CN" dirty="0"/>
              <a:t> "</a:t>
            </a:r>
            <a:r>
              <a:rPr lang="en-US" altLang="zh-CN" sz="2800" b="1" i="1" dirty="0" smtClean="0">
                <a:latin typeface="Arial Narrow" panose="020B0606020202030204" pitchFamily="34" charset="0"/>
              </a:rPr>
              <a:t>); </a:t>
            </a:r>
            <a:r>
              <a:rPr lang="en-US" altLang="zh-CN" sz="2800" b="1" i="1" dirty="0">
                <a:latin typeface="Arial Narrow" panose="020B0606020202030204" pitchFamily="34" charset="0"/>
              </a:rPr>
              <a:t>		</a:t>
            </a:r>
          </a:p>
          <a:p>
            <a:pPr algn="just">
              <a:lnSpc>
                <a:spcPct val="90000"/>
              </a:lnSpc>
              <a:buFontTx/>
              <a:buNone/>
            </a:pPr>
            <a:r>
              <a:rPr lang="en-US" altLang="zh-CN" sz="2800" b="1" i="1" dirty="0">
                <a:latin typeface="Arial Narrow" panose="020B0606020202030204" pitchFamily="34" charset="0"/>
              </a:rPr>
              <a:t>  </a:t>
            </a:r>
            <a:r>
              <a:rPr lang="en-US" altLang="zh-CN" sz="2800" b="1" i="1" dirty="0" smtClean="0">
                <a:latin typeface="Arial Narrow" panose="020B0606020202030204" pitchFamily="34" charset="0"/>
              </a:rPr>
              <a:t>    </a:t>
            </a:r>
            <a:r>
              <a:rPr lang="en-US" altLang="zh-CN" sz="2800" b="1" i="1" dirty="0" err="1" smtClean="0">
                <a:latin typeface="Arial Narrow" panose="020B0606020202030204" pitchFamily="34" charset="0"/>
              </a:rPr>
              <a:t>m_pSet</a:t>
            </a:r>
            <a:r>
              <a:rPr lang="en-US" altLang="zh-CN" sz="2800" b="1" i="1" dirty="0" smtClean="0">
                <a:latin typeface="Arial Narrow" panose="020B0606020202030204" pitchFamily="34" charset="0"/>
              </a:rPr>
              <a:t>-</a:t>
            </a:r>
            <a:r>
              <a:rPr lang="en-US" altLang="zh-CN" sz="2800" b="1" i="1" dirty="0">
                <a:latin typeface="Arial Narrow" panose="020B0606020202030204" pitchFamily="34" charset="0"/>
              </a:rPr>
              <a:t>&gt;Close();		</a:t>
            </a:r>
            <a:r>
              <a:rPr lang="en-US" altLang="zh-CN" sz="2800" b="1" i="1" dirty="0" smtClean="0">
                <a:latin typeface="Arial Narrow" panose="020B0606020202030204" pitchFamily="34" charset="0"/>
              </a:rPr>
              <a:t>//</a:t>
            </a:r>
            <a:r>
              <a:rPr lang="zh-CN" altLang="en-US" sz="2800" b="1" i="1" dirty="0">
                <a:latin typeface="Arial Narrow" panose="020B0606020202030204" pitchFamily="34" charset="0"/>
              </a:rPr>
              <a:t>关闭表单</a:t>
            </a:r>
            <a:endParaRPr lang="zh-CN" altLang="en-US" sz="2800" b="1" dirty="0">
              <a:latin typeface="Arial Narrow" panose="020B0606020202030204" pitchFamily="34" charset="0"/>
              <a:cs typeface="Times New Roman" panose="02020603050405020304" pitchFamily="18" charset="0"/>
            </a:endParaRPr>
          </a:p>
          <a:p>
            <a:pPr algn="just">
              <a:lnSpc>
                <a:spcPct val="90000"/>
              </a:lnSpc>
              <a:buFontTx/>
              <a:buNone/>
            </a:pPr>
            <a:r>
              <a:rPr lang="zh-CN" altLang="en-US" sz="2800" b="1" i="1" dirty="0">
                <a:latin typeface="Arial Narrow" panose="020B0606020202030204" pitchFamily="34" charset="0"/>
              </a:rPr>
              <a:t> </a:t>
            </a:r>
            <a:r>
              <a:rPr lang="zh-CN" altLang="en-US" sz="2800" b="1" i="1" dirty="0" smtClean="0">
                <a:latin typeface="Arial Narrow" panose="020B0606020202030204" pitchFamily="34" charset="0"/>
              </a:rPr>
              <a:t>     </a:t>
            </a:r>
            <a:r>
              <a:rPr lang="en-US" altLang="zh-CN" sz="2800" b="1" i="1" dirty="0" err="1">
                <a:latin typeface="Arial Narrow" panose="020B0606020202030204" pitchFamily="34" charset="0"/>
              </a:rPr>
              <a:t>m_pSet</a:t>
            </a:r>
            <a:r>
              <a:rPr lang="en-US" altLang="zh-CN" sz="2800" b="1" i="1" dirty="0">
                <a:latin typeface="Arial Narrow" panose="020B0606020202030204" pitchFamily="34" charset="0"/>
              </a:rPr>
              <a:t>-&gt;</a:t>
            </a:r>
            <a:r>
              <a:rPr lang="en-US" altLang="zh-CN" sz="2800" b="1" i="1" dirty="0" err="1">
                <a:latin typeface="Arial Narrow" panose="020B0606020202030204" pitchFamily="34" charset="0"/>
              </a:rPr>
              <a:t>m_strFilter</a:t>
            </a:r>
            <a:r>
              <a:rPr lang="en-US" altLang="zh-CN" sz="2800" b="1" i="1" dirty="0">
                <a:latin typeface="Arial Narrow" panose="020B0606020202030204" pitchFamily="34" charset="0"/>
              </a:rPr>
              <a:t>;	</a:t>
            </a:r>
            <a:r>
              <a:rPr lang="en-US" altLang="zh-CN" sz="2800" b="1" i="1" dirty="0" smtClean="0">
                <a:latin typeface="Arial Narrow" panose="020B0606020202030204" pitchFamily="34" charset="0"/>
              </a:rPr>
              <a:t>	//</a:t>
            </a:r>
            <a:r>
              <a:rPr lang="zh-CN" altLang="en-US" sz="2800" b="1" i="1" dirty="0">
                <a:latin typeface="Arial Narrow" panose="020B0606020202030204" pitchFamily="34" charset="0"/>
              </a:rPr>
              <a:t>将过滤结果给过滤器</a:t>
            </a:r>
            <a:endParaRPr lang="zh-CN" altLang="en-US" sz="2800" b="1" dirty="0">
              <a:latin typeface="Arial Narrow" panose="020B0606020202030204" pitchFamily="34" charset="0"/>
              <a:cs typeface="Times New Roman" panose="02020603050405020304" pitchFamily="18" charset="0"/>
            </a:endParaRPr>
          </a:p>
          <a:p>
            <a:pPr algn="just">
              <a:lnSpc>
                <a:spcPct val="90000"/>
              </a:lnSpc>
              <a:buFontTx/>
              <a:buNone/>
            </a:pPr>
            <a:r>
              <a:rPr lang="zh-CN" altLang="en-US" sz="2800" b="1" i="1" dirty="0">
                <a:latin typeface="Arial Narrow" panose="020B0606020202030204" pitchFamily="34" charset="0"/>
              </a:rPr>
              <a:t> </a:t>
            </a:r>
            <a:r>
              <a:rPr lang="zh-CN" altLang="en-US" sz="2800" b="1" i="1" dirty="0" smtClean="0">
                <a:latin typeface="Arial Narrow" panose="020B0606020202030204" pitchFamily="34" charset="0"/>
              </a:rPr>
              <a:t>     </a:t>
            </a:r>
            <a:r>
              <a:rPr lang="en-US" altLang="zh-CN" sz="2800" b="1" i="1" dirty="0" err="1" smtClean="0">
                <a:latin typeface="Arial Narrow" panose="020B0606020202030204" pitchFamily="34" charset="0"/>
              </a:rPr>
              <a:t>m_pSet</a:t>
            </a:r>
            <a:r>
              <a:rPr lang="en-US" altLang="zh-CN" sz="2800" b="1" i="1" dirty="0" smtClean="0">
                <a:latin typeface="Arial Narrow" panose="020B0606020202030204" pitchFamily="34" charset="0"/>
              </a:rPr>
              <a:t>-</a:t>
            </a:r>
            <a:r>
              <a:rPr lang="en-US" altLang="zh-CN" sz="2800" b="1" i="1" dirty="0">
                <a:latin typeface="Arial Narrow" panose="020B0606020202030204" pitchFamily="34" charset="0"/>
              </a:rPr>
              <a:t>&gt;Open(); </a:t>
            </a:r>
            <a:r>
              <a:rPr lang="en-US" altLang="zh-CN" sz="2400" b="1" i="1" dirty="0">
                <a:latin typeface="Arial Narrow" panose="020B0606020202030204" pitchFamily="34" charset="0"/>
              </a:rPr>
              <a:t>//</a:t>
            </a:r>
            <a:r>
              <a:rPr lang="zh-CN" altLang="en-US" sz="2400" b="1" i="1" dirty="0">
                <a:latin typeface="Arial Narrow" panose="020B0606020202030204" pitchFamily="34" charset="0"/>
              </a:rPr>
              <a:t>据过滤结果打开表单</a:t>
            </a:r>
            <a:r>
              <a:rPr lang="en-US" altLang="zh-CN" sz="2400" b="1" i="1" dirty="0">
                <a:latin typeface="Arial Narrow" panose="020B0606020202030204" pitchFamily="34" charset="0"/>
              </a:rPr>
              <a:t>(</a:t>
            </a:r>
            <a:r>
              <a:rPr lang="zh-CN" altLang="en-US" sz="2400" b="1" i="1" dirty="0">
                <a:latin typeface="Arial Narrow" panose="020B0606020202030204" pitchFamily="34" charset="0"/>
              </a:rPr>
              <a:t>什么都没找到）</a:t>
            </a:r>
            <a:endParaRPr lang="zh-CN" altLang="en-US" sz="2400" b="1" dirty="0">
              <a:latin typeface="Arial Narrow" panose="020B0606020202030204" pitchFamily="34" charset="0"/>
              <a:cs typeface="Times New Roman" panose="02020603050405020304" pitchFamily="18" charset="0"/>
            </a:endParaRPr>
          </a:p>
          <a:p>
            <a:pPr algn="just">
              <a:lnSpc>
                <a:spcPct val="90000"/>
              </a:lnSpc>
              <a:buFontTx/>
              <a:buNone/>
            </a:pPr>
            <a:r>
              <a:rPr lang="en-US" altLang="zh-CN" sz="2800" b="1" i="1" dirty="0" smtClean="0">
                <a:latin typeface="Arial Narrow" panose="020B0606020202030204" pitchFamily="34" charset="0"/>
              </a:rPr>
              <a:t>    }</a:t>
            </a:r>
            <a:endParaRPr lang="en-US" altLang="zh-CN" sz="2800" b="1" dirty="0">
              <a:latin typeface="Arial Narrow" panose="020B0606020202030204" pitchFamily="34" charset="0"/>
              <a:cs typeface="Times New Roman" panose="02020603050405020304" pitchFamily="18" charset="0"/>
            </a:endParaRPr>
          </a:p>
          <a:p>
            <a:pPr algn="just">
              <a:lnSpc>
                <a:spcPct val="90000"/>
              </a:lnSpc>
              <a:buFontTx/>
              <a:buNone/>
            </a:pPr>
            <a:r>
              <a:rPr lang="en-US" altLang="zh-CN" sz="2800" b="1" i="1" dirty="0" smtClean="0">
                <a:latin typeface="Arial Narrow" panose="020B0606020202030204" pitchFamily="34" charset="0"/>
              </a:rPr>
              <a:t>   </a:t>
            </a:r>
            <a:r>
              <a:rPr lang="en-US" altLang="zh-CN" sz="2800" b="1" i="1" dirty="0" err="1" smtClean="0">
                <a:latin typeface="Arial Narrow" panose="020B0606020202030204" pitchFamily="34" charset="0"/>
              </a:rPr>
              <a:t>UpdateData</a:t>
            </a:r>
            <a:r>
              <a:rPr lang="en-US" altLang="zh-CN" sz="2800" b="1" i="1" dirty="0" smtClean="0">
                <a:latin typeface="Arial Narrow" panose="020B0606020202030204" pitchFamily="34" charset="0"/>
              </a:rPr>
              <a:t>(FALSE</a:t>
            </a:r>
            <a:r>
              <a:rPr lang="en-US" altLang="zh-CN" sz="2800" b="1" i="1" dirty="0">
                <a:latin typeface="Arial Narrow" panose="020B0606020202030204" pitchFamily="34" charset="0"/>
              </a:rPr>
              <a:t>);	//</a:t>
            </a:r>
            <a:r>
              <a:rPr lang="zh-CN" altLang="en-US" sz="2800" b="1" i="1" dirty="0">
                <a:latin typeface="Arial Narrow" panose="020B0606020202030204" pitchFamily="34" charset="0"/>
              </a:rPr>
              <a:t>不论任何情况，都更新表单</a:t>
            </a:r>
            <a:endParaRPr lang="zh-CN" altLang="en-US" sz="2800" b="1" dirty="0">
              <a:latin typeface="Arial Narrow" panose="020B0606020202030204" pitchFamily="34" charset="0"/>
              <a:cs typeface="Times New Roman" panose="02020603050405020304" pitchFamily="18" charset="0"/>
            </a:endParaRPr>
          </a:p>
          <a:p>
            <a:pPr algn="just">
              <a:lnSpc>
                <a:spcPct val="90000"/>
              </a:lnSpc>
              <a:buFontTx/>
              <a:buNone/>
            </a:pPr>
            <a:r>
              <a:rPr lang="en-US" altLang="zh-CN" sz="2800" b="1" i="1" dirty="0" smtClean="0">
                <a:latin typeface="Arial Narrow" panose="020B0606020202030204" pitchFamily="34" charset="0"/>
              </a:rPr>
              <a:t> }</a:t>
            </a:r>
            <a:endParaRPr lang="en-US" altLang="zh-CN" sz="2800" b="1" dirty="0">
              <a:latin typeface="Arial Narrow" panose="020B0606020202030204" pitchFamily="34" charset="0"/>
              <a:cs typeface="Times New Roman" panose="02020603050405020304" pitchFamily="18" charset="0"/>
            </a:endParaRPr>
          </a:p>
          <a:p>
            <a:pPr algn="just">
              <a:lnSpc>
                <a:spcPct val="90000"/>
              </a:lnSpc>
              <a:buFontTx/>
              <a:buNone/>
            </a:pPr>
            <a:r>
              <a:rPr lang="en-US" altLang="zh-CN" sz="2800" b="1" dirty="0">
                <a:latin typeface="Arial Narrow" panose="020B0606020202030204" pitchFamily="34" charset="0"/>
              </a:rPr>
              <a:t>}</a:t>
            </a:r>
            <a:endParaRPr lang="en-US" altLang="zh-CN" sz="2800" b="1" dirty="0">
              <a:latin typeface="Arial Narrow" panose="020B0606020202030204" pitchFamily="34" charset="0"/>
              <a:cs typeface="Times New Roman" panose="02020603050405020304" pitchFamily="18" charset="0"/>
            </a:endParaRPr>
          </a:p>
          <a:p>
            <a:pPr marL="0" indent="0" algn="just">
              <a:lnSpc>
                <a:spcPct val="90000"/>
              </a:lnSpc>
              <a:buFontTx/>
              <a:buNone/>
            </a:pPr>
            <a:r>
              <a:rPr lang="zh-CN" altLang="en-US" sz="2800" b="1" dirty="0" smtClean="0">
                <a:latin typeface="Arial Narrow" panose="020B0606020202030204" pitchFamily="34" charset="0"/>
              </a:rPr>
              <a:t>        由</a:t>
            </a:r>
            <a:r>
              <a:rPr lang="zh-CN" altLang="en-US" sz="2800" b="1" dirty="0">
                <a:latin typeface="Arial Narrow" panose="020B0606020202030204" pitchFamily="34" charset="0"/>
              </a:rPr>
              <a:t>于上述代码都是</a:t>
            </a:r>
            <a:r>
              <a:rPr lang="zh-CN" altLang="en-US" sz="2800" b="1" dirty="0" smtClean="0">
                <a:latin typeface="Arial Narrow" panose="020B0606020202030204" pitchFamily="34" charset="0"/>
              </a:rPr>
              <a:t>在</a:t>
            </a:r>
            <a:r>
              <a:rPr lang="en-US" altLang="zh-CN" sz="2800" b="1" dirty="0" smtClean="0">
                <a:latin typeface="Arial Narrow" panose="020B0606020202030204" pitchFamily="34" charset="0"/>
              </a:rPr>
              <a:t>12_2View.cpp</a:t>
            </a:r>
            <a:r>
              <a:rPr lang="zh-CN" altLang="en-US" sz="2800" b="1" dirty="0">
                <a:latin typeface="Arial Narrow" panose="020B0606020202030204" pitchFamily="34" charset="0"/>
              </a:rPr>
              <a:t>中，即上述操作是在视图中完成的，但查询条件是在“查询”对话框中输入的，在视图中接收了对话框的输入内容，因此，需要</a:t>
            </a:r>
            <a:r>
              <a:rPr lang="zh-CN" altLang="en-US" sz="2800" b="1" dirty="0" smtClean="0">
                <a:latin typeface="Arial Narrow" panose="020B0606020202030204" pitchFamily="34" charset="0"/>
              </a:rPr>
              <a:t>在</a:t>
            </a:r>
            <a:r>
              <a:rPr lang="en-US" altLang="zh-CN" sz="2800" dirty="0"/>
              <a:t>12_2</a:t>
            </a:r>
            <a:r>
              <a:rPr lang="en-US" altLang="zh-CN" sz="2800" b="1" dirty="0" smtClean="0">
                <a:latin typeface="Arial Narrow" panose="020B0606020202030204" pitchFamily="34" charset="0"/>
              </a:rPr>
              <a:t>View.cpp</a:t>
            </a:r>
            <a:r>
              <a:rPr lang="zh-CN" altLang="en-US" sz="2800" b="1" dirty="0">
                <a:latin typeface="Arial Narrow" panose="020B0606020202030204" pitchFamily="34" charset="0"/>
              </a:rPr>
              <a:t>中加入如下代码：</a:t>
            </a:r>
            <a:endParaRPr lang="zh-CN" altLang="en-US" sz="2800" b="1" dirty="0">
              <a:latin typeface="Arial Narrow" panose="020B0606020202030204" pitchFamily="34" charset="0"/>
              <a:cs typeface="Times New Roman" panose="02020603050405020304" pitchFamily="18" charset="0"/>
            </a:endParaRPr>
          </a:p>
          <a:p>
            <a:pPr algn="just">
              <a:lnSpc>
                <a:spcPct val="90000"/>
              </a:lnSpc>
              <a:buFontTx/>
              <a:buNone/>
            </a:pPr>
            <a:r>
              <a:rPr lang="zh-CN" altLang="en-US" sz="2800" b="1" dirty="0">
                <a:latin typeface="Arial Narrow" panose="020B0606020202030204" pitchFamily="34" charset="0"/>
              </a:rPr>
              <a:t> </a:t>
            </a:r>
            <a:r>
              <a:rPr lang="zh-CN" altLang="en-US" sz="2800" b="1" dirty="0" smtClean="0">
                <a:latin typeface="Arial Narrow" panose="020B0606020202030204" pitchFamily="34" charset="0"/>
              </a:rPr>
              <a:t>        </a:t>
            </a:r>
            <a:r>
              <a:rPr lang="en-US" altLang="zh-CN" sz="2800" b="1" i="1" dirty="0" smtClean="0">
                <a:solidFill>
                  <a:srgbClr val="FFCCFF"/>
                </a:solidFill>
                <a:latin typeface="Arial Narrow" panose="020B0606020202030204" pitchFamily="34" charset="0"/>
              </a:rPr>
              <a:t>#</a:t>
            </a:r>
            <a:r>
              <a:rPr lang="en-US" altLang="zh-CN" sz="2800" b="1" i="1" dirty="0">
                <a:solidFill>
                  <a:srgbClr val="FFCCFF"/>
                </a:solidFill>
                <a:latin typeface="Arial Narrow" panose="020B0606020202030204" pitchFamily="34" charset="0"/>
              </a:rPr>
              <a:t>include "</a:t>
            </a:r>
            <a:r>
              <a:rPr lang="en-US" altLang="zh-CN" sz="2800" b="1" i="1" dirty="0" err="1">
                <a:solidFill>
                  <a:srgbClr val="FFCCFF"/>
                </a:solidFill>
                <a:latin typeface="Arial Narrow" panose="020B0606020202030204" pitchFamily="34" charset="0"/>
              </a:rPr>
              <a:t>SearchDlg.h</a:t>
            </a:r>
            <a:r>
              <a:rPr lang="en-US" altLang="zh-CN" sz="2800" b="1" i="1" dirty="0">
                <a:solidFill>
                  <a:srgbClr val="FFCCFF"/>
                </a:solidFill>
                <a:latin typeface="Arial Narrow" panose="020B0606020202030204" pitchFamily="34" charset="0"/>
              </a:rPr>
              <a:t>"</a:t>
            </a:r>
            <a:endParaRPr lang="en-US" altLang="zh-CN" sz="2800" b="1" dirty="0">
              <a:solidFill>
                <a:srgbClr val="FFCCFF"/>
              </a:solidFill>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5496" y="44624"/>
            <a:ext cx="9036496" cy="6863417"/>
          </a:xfrm>
          <a:prstGeom prst="rect">
            <a:avLst/>
          </a:prstGeom>
          <a:noFill/>
        </p:spPr>
        <p:txBody>
          <a:bodyPr wrap="square" rtlCol="0">
            <a:spAutoFit/>
          </a:bodyPr>
          <a:lstStyle/>
          <a:p>
            <a:pPr>
              <a:lnSpc>
                <a:spcPts val="2400"/>
              </a:lnSpc>
            </a:pPr>
            <a:r>
              <a:rPr lang="en-US" altLang="zh-CN" b="1" dirty="0"/>
              <a:t>// </a:t>
            </a:r>
            <a:r>
              <a:rPr lang="zh-CN" altLang="en-US" b="1" dirty="0"/>
              <a:t>读取记录，添加到</a:t>
            </a:r>
            <a:r>
              <a:rPr lang="en-US" altLang="zh-CN" b="1" dirty="0"/>
              <a:t>list control</a:t>
            </a:r>
            <a:r>
              <a:rPr lang="zh-CN" altLang="en-US" b="1" dirty="0"/>
              <a:t>控件中</a:t>
            </a:r>
          </a:p>
          <a:p>
            <a:pPr>
              <a:lnSpc>
                <a:spcPts val="2400"/>
              </a:lnSpc>
            </a:pPr>
            <a:r>
              <a:rPr lang="en-US" altLang="zh-CN" b="1" dirty="0"/>
              <a:t>while(!</a:t>
            </a:r>
            <a:r>
              <a:rPr lang="en-US" altLang="zh-CN" b="1" dirty="0" err="1"/>
              <a:t>rs.IsEOF</a:t>
            </a:r>
            <a:r>
              <a:rPr lang="en-US" altLang="zh-CN" b="1" dirty="0"/>
              <a:t>())</a:t>
            </a:r>
          </a:p>
          <a:p>
            <a:pPr>
              <a:lnSpc>
                <a:spcPts val="2400"/>
              </a:lnSpc>
            </a:pPr>
            <a:r>
              <a:rPr lang="en-US" altLang="zh-CN" b="1" dirty="0" smtClean="0"/>
              <a:t>{ </a:t>
            </a:r>
            <a:r>
              <a:rPr lang="en-US" altLang="zh-CN" b="1" dirty="0" err="1" smtClean="0"/>
              <a:t>int</a:t>
            </a:r>
            <a:r>
              <a:rPr lang="en-US" altLang="zh-CN" b="1" dirty="0" smtClean="0"/>
              <a:t> </a:t>
            </a:r>
            <a:r>
              <a:rPr lang="en-US" altLang="zh-CN" b="1" dirty="0"/>
              <a:t>row = </a:t>
            </a:r>
            <a:r>
              <a:rPr lang="en-US" altLang="zh-CN" b="1" dirty="0" err="1"/>
              <a:t>m_list.GetItemCount</a:t>
            </a:r>
            <a:r>
              <a:rPr lang="en-US" altLang="zh-CN" b="1" dirty="0"/>
              <a:t>();</a:t>
            </a:r>
          </a:p>
          <a:p>
            <a:pPr>
              <a:lnSpc>
                <a:spcPts val="2400"/>
              </a:lnSpc>
            </a:pPr>
            <a:r>
              <a:rPr lang="en-US" altLang="zh-CN" b="1" dirty="0" smtClean="0"/>
              <a:t>  for </a:t>
            </a:r>
            <a:r>
              <a:rPr lang="en-US" altLang="zh-CN" b="1" dirty="0"/>
              <a:t>(</a:t>
            </a:r>
            <a:r>
              <a:rPr lang="en-US" altLang="zh-CN" b="1" dirty="0" err="1"/>
              <a:t>int</a:t>
            </a:r>
            <a:r>
              <a:rPr lang="en-US" altLang="zh-CN" b="1" dirty="0"/>
              <a:t> </a:t>
            </a:r>
            <a:r>
              <a:rPr lang="en-US" altLang="zh-CN" b="1" dirty="0" err="1"/>
              <a:t>i</a:t>
            </a:r>
            <a:r>
              <a:rPr lang="en-US" altLang="zh-CN" b="1" dirty="0"/>
              <a:t>=0; </a:t>
            </a:r>
            <a:r>
              <a:rPr lang="en-US" altLang="zh-CN" b="1" dirty="0" err="1"/>
              <a:t>i</a:t>
            </a:r>
            <a:r>
              <a:rPr lang="en-US" altLang="zh-CN" b="1" dirty="0"/>
              <a:t>&lt;</a:t>
            </a:r>
            <a:r>
              <a:rPr lang="en-US" altLang="zh-CN" b="1" dirty="0" err="1"/>
              <a:t>fieldCount</a:t>
            </a:r>
            <a:r>
              <a:rPr lang="en-US" altLang="zh-CN" b="1" dirty="0"/>
              <a:t>; </a:t>
            </a:r>
            <a:r>
              <a:rPr lang="en-US" altLang="zh-CN" b="1" dirty="0" err="1"/>
              <a:t>i</a:t>
            </a:r>
            <a:r>
              <a:rPr lang="en-US" altLang="zh-CN" b="1" dirty="0"/>
              <a:t>++)</a:t>
            </a:r>
          </a:p>
          <a:p>
            <a:pPr>
              <a:lnSpc>
                <a:spcPts val="2400"/>
              </a:lnSpc>
            </a:pPr>
            <a:r>
              <a:rPr lang="en-US" altLang="zh-CN" b="1" dirty="0" smtClean="0"/>
              <a:t> { </a:t>
            </a:r>
            <a:r>
              <a:rPr lang="en-US" altLang="zh-CN" b="1" dirty="0" err="1" smtClean="0"/>
              <a:t>CString</a:t>
            </a:r>
            <a:r>
              <a:rPr lang="en-US" altLang="zh-CN" b="1" dirty="0" smtClean="0"/>
              <a:t> </a:t>
            </a:r>
            <a:r>
              <a:rPr lang="en-US" altLang="zh-CN" b="1" dirty="0"/>
              <a:t>value;</a:t>
            </a:r>
          </a:p>
          <a:p>
            <a:pPr>
              <a:lnSpc>
                <a:spcPts val="2400"/>
              </a:lnSpc>
            </a:pPr>
            <a:r>
              <a:rPr lang="en-US" altLang="zh-CN" b="1" dirty="0" smtClean="0"/>
              <a:t>   </a:t>
            </a:r>
            <a:r>
              <a:rPr lang="en-US" altLang="zh-CN" b="1" dirty="0" err="1" smtClean="0"/>
              <a:t>rs.GetFieldValue</a:t>
            </a:r>
            <a:r>
              <a:rPr lang="en-US" altLang="zh-CN" b="1" dirty="0" smtClean="0"/>
              <a:t>(</a:t>
            </a:r>
            <a:r>
              <a:rPr lang="en-US" altLang="zh-CN" b="1" dirty="0" err="1" smtClean="0"/>
              <a:t>m_listField</a:t>
            </a:r>
            <a:r>
              <a:rPr lang="en-US" altLang="zh-CN" b="1" dirty="0" smtClean="0"/>
              <a:t>[</a:t>
            </a:r>
            <a:r>
              <a:rPr lang="en-US" altLang="zh-CN" b="1" dirty="0" err="1" smtClean="0"/>
              <a:t>i</a:t>
            </a:r>
            <a:r>
              <a:rPr lang="en-US" altLang="zh-CN" b="1" dirty="0"/>
              <a:t>], value);</a:t>
            </a:r>
          </a:p>
          <a:p>
            <a:pPr>
              <a:lnSpc>
                <a:spcPts val="2400"/>
              </a:lnSpc>
            </a:pPr>
            <a:r>
              <a:rPr lang="en-US" altLang="zh-CN" b="1" dirty="0" smtClean="0"/>
              <a:t>  if </a:t>
            </a:r>
            <a:r>
              <a:rPr lang="en-US" altLang="zh-CN" b="1" dirty="0"/>
              <a:t>(</a:t>
            </a:r>
            <a:r>
              <a:rPr lang="en-US" altLang="zh-CN" b="1" dirty="0" err="1"/>
              <a:t>i</a:t>
            </a:r>
            <a:r>
              <a:rPr lang="en-US" altLang="zh-CN" b="1" dirty="0"/>
              <a:t>==0)</a:t>
            </a:r>
          </a:p>
          <a:p>
            <a:pPr>
              <a:lnSpc>
                <a:spcPts val="2400"/>
              </a:lnSpc>
            </a:pPr>
            <a:r>
              <a:rPr lang="en-US" altLang="zh-CN" b="1" dirty="0" smtClean="0"/>
              <a:t>      </a:t>
            </a:r>
            <a:r>
              <a:rPr lang="en-US" altLang="zh-CN" b="1" dirty="0" err="1" smtClean="0"/>
              <a:t>m_list.InsertItem</a:t>
            </a:r>
            <a:r>
              <a:rPr lang="en-US" altLang="zh-CN" b="1" dirty="0" smtClean="0"/>
              <a:t>(row</a:t>
            </a:r>
            <a:r>
              <a:rPr lang="en-US" altLang="zh-CN" b="1" dirty="0"/>
              <a:t>, value);</a:t>
            </a:r>
          </a:p>
          <a:p>
            <a:pPr>
              <a:lnSpc>
                <a:spcPts val="2400"/>
              </a:lnSpc>
            </a:pPr>
            <a:r>
              <a:rPr lang="en-US" altLang="zh-CN" b="1" dirty="0" smtClean="0"/>
              <a:t>  else</a:t>
            </a:r>
            <a:endParaRPr lang="en-US" altLang="zh-CN" b="1" dirty="0"/>
          </a:p>
          <a:p>
            <a:pPr>
              <a:lnSpc>
                <a:spcPts val="2400"/>
              </a:lnSpc>
            </a:pPr>
            <a:r>
              <a:rPr lang="en-US" altLang="zh-CN" b="1" dirty="0" smtClean="0"/>
              <a:t>     </a:t>
            </a:r>
            <a:r>
              <a:rPr lang="en-US" altLang="zh-CN" b="1" dirty="0" err="1" smtClean="0"/>
              <a:t>m_list.SetItemText</a:t>
            </a:r>
            <a:r>
              <a:rPr lang="en-US" altLang="zh-CN" b="1" dirty="0" smtClean="0"/>
              <a:t>(row</a:t>
            </a:r>
            <a:r>
              <a:rPr lang="en-US" altLang="zh-CN" b="1" dirty="0"/>
              <a:t>, </a:t>
            </a:r>
            <a:r>
              <a:rPr lang="en-US" altLang="zh-CN" b="1" dirty="0" err="1"/>
              <a:t>i</a:t>
            </a:r>
            <a:r>
              <a:rPr lang="en-US" altLang="zh-CN" b="1" dirty="0"/>
              <a:t>, value);</a:t>
            </a:r>
          </a:p>
          <a:p>
            <a:pPr>
              <a:lnSpc>
                <a:spcPts val="2400"/>
              </a:lnSpc>
            </a:pPr>
            <a:r>
              <a:rPr lang="en-US" altLang="zh-CN" b="1" dirty="0" smtClean="0"/>
              <a:t> }</a:t>
            </a:r>
            <a:endParaRPr lang="en-US" altLang="zh-CN" b="1" dirty="0"/>
          </a:p>
          <a:p>
            <a:pPr>
              <a:lnSpc>
                <a:spcPts val="2400"/>
              </a:lnSpc>
            </a:pPr>
            <a:r>
              <a:rPr lang="en-US" altLang="zh-CN" b="1" dirty="0" err="1"/>
              <a:t>rs.MoveNext</a:t>
            </a:r>
            <a:r>
              <a:rPr lang="en-US" altLang="zh-CN" b="1" dirty="0"/>
              <a:t>();</a:t>
            </a:r>
          </a:p>
          <a:p>
            <a:pPr>
              <a:lnSpc>
                <a:spcPts val="2400"/>
              </a:lnSpc>
            </a:pPr>
            <a:r>
              <a:rPr lang="en-US" altLang="zh-CN" b="1" dirty="0"/>
              <a:t>}</a:t>
            </a:r>
          </a:p>
          <a:p>
            <a:pPr>
              <a:lnSpc>
                <a:spcPts val="2400"/>
              </a:lnSpc>
            </a:pPr>
            <a:r>
              <a:rPr lang="en-US" altLang="zh-CN" b="1" dirty="0" smtClean="0"/>
              <a:t> </a:t>
            </a:r>
            <a:r>
              <a:rPr lang="en-US" altLang="zh-CN" b="1" dirty="0" err="1" smtClean="0"/>
              <a:t>m_list.SetExtendedStyle</a:t>
            </a:r>
            <a:r>
              <a:rPr lang="en-US" altLang="zh-CN" b="1" dirty="0" smtClean="0"/>
              <a:t>(LVS_EX_FLATSB </a:t>
            </a:r>
            <a:r>
              <a:rPr lang="en-US" altLang="zh-CN" b="1" dirty="0"/>
              <a:t>| </a:t>
            </a:r>
            <a:r>
              <a:rPr lang="en-US" altLang="zh-CN" b="1" dirty="0" smtClean="0"/>
              <a:t> LVS_EX_FULLROWSELECT </a:t>
            </a:r>
            <a:r>
              <a:rPr lang="en-US" altLang="zh-CN" b="1" dirty="0"/>
              <a:t>| LVS_EX_GRIDLINES); // | LVS_SINGLESEL </a:t>
            </a:r>
            <a:r>
              <a:rPr lang="zh-CN" altLang="en-US" b="1" dirty="0"/>
              <a:t>用来确定在某一时刻只能有一项被选中</a:t>
            </a:r>
            <a:r>
              <a:rPr lang="en-US" altLang="zh-CN" b="1" dirty="0"/>
              <a:t>);</a:t>
            </a:r>
            <a:endParaRPr lang="zh-CN" altLang="en-US" b="1" dirty="0"/>
          </a:p>
          <a:p>
            <a:pPr>
              <a:lnSpc>
                <a:spcPts val="2400"/>
              </a:lnSpc>
            </a:pPr>
            <a:r>
              <a:rPr lang="en-US" altLang="zh-CN" b="1" dirty="0"/>
              <a:t>// </a:t>
            </a:r>
            <a:r>
              <a:rPr lang="zh-CN" altLang="en-US" b="1" dirty="0"/>
              <a:t>扁平滚动条 列表视图中的启用平面滚动条</a:t>
            </a:r>
          </a:p>
          <a:p>
            <a:pPr>
              <a:lnSpc>
                <a:spcPts val="2400"/>
              </a:lnSpc>
            </a:pPr>
            <a:r>
              <a:rPr lang="en-US" altLang="zh-CN" b="1" dirty="0"/>
              <a:t>// </a:t>
            </a:r>
            <a:r>
              <a:rPr lang="zh-CN" altLang="en-US" b="1" dirty="0"/>
              <a:t>整行选中 点击某一行该行全部选中</a:t>
            </a:r>
          </a:p>
          <a:p>
            <a:pPr>
              <a:lnSpc>
                <a:spcPts val="2400"/>
              </a:lnSpc>
            </a:pPr>
            <a:r>
              <a:rPr lang="en-US" altLang="zh-CN" b="1" dirty="0" smtClean="0"/>
              <a:t> </a:t>
            </a:r>
            <a:r>
              <a:rPr lang="en-US" altLang="zh-CN" b="1" dirty="0" err="1" smtClean="0"/>
              <a:t>rs.Close</a:t>
            </a:r>
            <a:r>
              <a:rPr lang="en-US" altLang="zh-CN" b="1" dirty="0"/>
              <a:t>(); // </a:t>
            </a:r>
            <a:r>
              <a:rPr lang="zh-CN" altLang="en-US" b="1" dirty="0"/>
              <a:t>关闭记录集</a:t>
            </a:r>
          </a:p>
          <a:p>
            <a:pPr>
              <a:lnSpc>
                <a:spcPts val="2400"/>
              </a:lnSpc>
            </a:pPr>
            <a:r>
              <a:rPr lang="en-US" altLang="zh-CN" b="1" dirty="0" smtClean="0"/>
              <a:t> </a:t>
            </a:r>
            <a:r>
              <a:rPr lang="en-US" altLang="zh-CN" b="1" dirty="0" err="1" smtClean="0"/>
              <a:t>db.Close</a:t>
            </a:r>
            <a:r>
              <a:rPr lang="en-US" altLang="zh-CN" b="1" dirty="0"/>
              <a:t>();// </a:t>
            </a:r>
            <a:r>
              <a:rPr lang="zh-CN" altLang="en-US" b="1" dirty="0"/>
              <a:t>关闭数据库</a:t>
            </a:r>
          </a:p>
          <a:p>
            <a:pPr>
              <a:lnSpc>
                <a:spcPts val="2400"/>
              </a:lnSpc>
            </a:pPr>
            <a:r>
              <a:rPr lang="en-US" altLang="zh-CN" b="1" dirty="0" smtClean="0"/>
              <a:t>}</a:t>
            </a:r>
          </a:p>
          <a:p>
            <a:pPr>
              <a:lnSpc>
                <a:spcPts val="2400"/>
              </a:lnSpc>
            </a:pPr>
            <a:r>
              <a:rPr lang="en-US" altLang="zh-CN" b="1" dirty="0"/>
              <a:t>}</a:t>
            </a:r>
            <a:endParaRPr lang="zh-CN" altLang="en-US" b="1" dirty="0"/>
          </a:p>
        </p:txBody>
      </p:sp>
    </p:spTree>
    <p:extLst>
      <p:ext uri="{BB962C8B-B14F-4D97-AF65-F5344CB8AC3E}">
        <p14:creationId xmlns:p14="http://schemas.microsoft.com/office/powerpoint/2010/main" val="6822924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6632"/>
            <a:ext cx="9144000" cy="576064"/>
          </a:xfrm>
        </p:spPr>
        <p:txBody>
          <a:bodyPr/>
          <a:lstStyle/>
          <a:p>
            <a:pPr marL="0" indent="0">
              <a:buNone/>
            </a:pPr>
            <a:r>
              <a:rPr lang="zh-CN" altLang="en-US" sz="2800" b="1" dirty="0" smtClean="0"/>
              <a:t>如果把</a:t>
            </a:r>
            <a:r>
              <a:rPr lang="en-US" altLang="zh-CN" sz="2800" b="1" dirty="0" smtClean="0">
                <a:solidFill>
                  <a:srgbClr val="66FFFF"/>
                </a:solidFill>
              </a:rPr>
              <a:t>Driver</a:t>
            </a:r>
            <a:r>
              <a:rPr lang="en-US" altLang="zh-CN" sz="2800" b="1" dirty="0">
                <a:solidFill>
                  <a:srgbClr val="66FFFF"/>
                </a:solidFill>
              </a:rPr>
              <a:t>={Driver do Microsoft Access (*.</a:t>
            </a:r>
            <a:r>
              <a:rPr lang="en-US" altLang="zh-CN" sz="2800" b="1" dirty="0" err="1">
                <a:solidFill>
                  <a:srgbClr val="66FFFF"/>
                </a:solidFill>
              </a:rPr>
              <a:t>mdb</a:t>
            </a:r>
            <a:r>
              <a:rPr lang="en-US" altLang="zh-CN" sz="2800" b="1" dirty="0" smtClean="0">
                <a:solidFill>
                  <a:srgbClr val="66FFFF"/>
                </a:solidFill>
              </a:rPr>
              <a:t>)};</a:t>
            </a:r>
            <a:r>
              <a:rPr lang="zh-CN" altLang="en-US" sz="2800" b="1" dirty="0" smtClean="0"/>
              <a:t>删除</a:t>
            </a:r>
            <a:endParaRPr lang="en-US" altLang="zh-CN" sz="2800" b="1" dirty="0" smtClean="0"/>
          </a:p>
        </p:txBody>
      </p:sp>
      <p:sp>
        <p:nvSpPr>
          <p:cNvPr id="4" name="灯片编号占位符 3"/>
          <p:cNvSpPr>
            <a:spLocks noGrp="1"/>
          </p:cNvSpPr>
          <p:nvPr>
            <p:ph type="sldNum" sz="quarter" idx="12"/>
          </p:nvPr>
        </p:nvSpPr>
        <p:spPr/>
        <p:txBody>
          <a:bodyPr/>
          <a:lstStyle/>
          <a:p>
            <a:fld id="{EE7E4FC1-1A1C-4ABB-94BF-3BDF3544A6D2}" type="slidenum">
              <a:rPr lang="en-US" altLang="zh-CN" smtClean="0"/>
              <a:pPr/>
              <a:t>8</a:t>
            </a:fld>
            <a:endParaRPr lang="en-US" altLang="zh-C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8039" y="908720"/>
            <a:ext cx="5206449" cy="558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107504" y="944136"/>
            <a:ext cx="3713213" cy="5509200"/>
          </a:xfrm>
          <a:prstGeom prst="rect">
            <a:avLst/>
          </a:prstGeom>
          <a:noFill/>
        </p:spPr>
        <p:txBody>
          <a:bodyPr wrap="square" rtlCol="0">
            <a:spAutoFit/>
          </a:bodyPr>
          <a:lstStyle/>
          <a:p>
            <a:r>
              <a:rPr lang="zh-CN" altLang="zh-CN" sz="3200" b="1" dirty="0">
                <a:latin typeface="+mn-lt"/>
              </a:rPr>
              <a:t>重新编译运行，就会弹</a:t>
            </a:r>
            <a:r>
              <a:rPr lang="zh-CN" altLang="zh-CN" sz="3200" b="1" dirty="0" smtClean="0">
                <a:latin typeface="+mn-lt"/>
              </a:rPr>
              <a:t>出</a:t>
            </a:r>
            <a:r>
              <a:rPr lang="zh-CN" altLang="en-US" sz="3200" b="1" dirty="0" smtClean="0">
                <a:latin typeface="+mn-lt"/>
              </a:rPr>
              <a:t>右</a:t>
            </a:r>
            <a:r>
              <a:rPr lang="zh-CN" altLang="zh-CN" sz="3200" b="1" dirty="0" smtClean="0">
                <a:latin typeface="+mn-lt"/>
              </a:rPr>
              <a:t>图</a:t>
            </a:r>
            <a:r>
              <a:rPr lang="zh-CN" altLang="zh-CN" sz="3200" b="1" dirty="0">
                <a:latin typeface="+mn-lt"/>
              </a:rPr>
              <a:t>所示的对话框，提示选择数据源。要求在</a:t>
            </a:r>
            <a:r>
              <a:rPr lang="en-US" altLang="zh-CN" sz="3200" b="1" dirty="0">
                <a:latin typeface="+mn-lt"/>
              </a:rPr>
              <a:t>“</a:t>
            </a:r>
            <a:r>
              <a:rPr lang="zh-CN" altLang="zh-CN" sz="3200" b="1" dirty="0">
                <a:solidFill>
                  <a:srgbClr val="66FFFF"/>
                </a:solidFill>
                <a:latin typeface="+mn-lt"/>
              </a:rPr>
              <a:t>使用任何指向您机器上安装的</a:t>
            </a:r>
            <a:r>
              <a:rPr lang="en-US" altLang="zh-CN" sz="3200" b="1" dirty="0">
                <a:solidFill>
                  <a:srgbClr val="66FFFF"/>
                </a:solidFill>
                <a:latin typeface="+mn-lt"/>
              </a:rPr>
              <a:t>ODBC</a:t>
            </a:r>
            <a:r>
              <a:rPr lang="zh-CN" altLang="zh-CN" sz="3200" b="1" dirty="0">
                <a:solidFill>
                  <a:srgbClr val="66FFFF"/>
                </a:solidFill>
                <a:latin typeface="+mn-lt"/>
              </a:rPr>
              <a:t>驱动程序的文件数据源</a:t>
            </a:r>
            <a:r>
              <a:rPr lang="en-US" altLang="zh-CN" sz="3200" b="1" dirty="0">
                <a:latin typeface="+mn-lt"/>
              </a:rPr>
              <a:t>”</a:t>
            </a:r>
            <a:r>
              <a:rPr lang="zh-CN" altLang="zh-CN" sz="3200" b="1" dirty="0">
                <a:latin typeface="+mn-lt"/>
              </a:rPr>
              <a:t>，这就牵涉到</a:t>
            </a:r>
            <a:r>
              <a:rPr lang="en-US" altLang="zh-CN" sz="3200" b="1" dirty="0">
                <a:latin typeface="+mn-lt"/>
              </a:rPr>
              <a:t>ODBC</a:t>
            </a:r>
            <a:r>
              <a:rPr lang="zh-CN" altLang="zh-CN" sz="3200" b="1" dirty="0">
                <a:latin typeface="+mn-lt"/>
              </a:rPr>
              <a:t>的链接问题，下面介绍</a:t>
            </a:r>
            <a:r>
              <a:rPr lang="en-US" altLang="zh-CN" sz="3200" b="1" dirty="0">
                <a:latin typeface="+mn-lt"/>
              </a:rPr>
              <a:t>ODBC</a:t>
            </a:r>
            <a:r>
              <a:rPr lang="zh-CN" altLang="zh-CN" sz="3200" b="1" dirty="0">
                <a:latin typeface="+mn-lt"/>
              </a:rPr>
              <a:t>的应用</a:t>
            </a:r>
            <a:r>
              <a:rPr lang="zh-CN" altLang="zh-CN" sz="3200" b="1" dirty="0" smtClean="0">
                <a:latin typeface="+mn-lt"/>
              </a:rPr>
              <a:t>。</a:t>
            </a:r>
            <a:endParaRPr lang="zh-CN" altLang="en-US" sz="3200" dirty="0">
              <a:latin typeface="+mn-lt"/>
            </a:endParaRPr>
          </a:p>
        </p:txBody>
      </p:sp>
    </p:spTree>
    <p:extLst>
      <p:ext uri="{BB962C8B-B14F-4D97-AF65-F5344CB8AC3E}">
        <p14:creationId xmlns:p14="http://schemas.microsoft.com/office/powerpoint/2010/main" val="22006932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CE1A1D9B-87F0-4AE9-89B0-1869F951A04C}" type="slidenum">
              <a:rPr lang="en-US" altLang="zh-CN"/>
              <a:pPr/>
              <a:t>9</a:t>
            </a:fld>
            <a:endParaRPr lang="en-US" altLang="zh-CN"/>
          </a:p>
        </p:txBody>
      </p:sp>
      <p:sp>
        <p:nvSpPr>
          <p:cNvPr id="10242" name="Rectangle 2"/>
          <p:cNvSpPr>
            <a:spLocks noGrp="1" noChangeArrowheads="1"/>
          </p:cNvSpPr>
          <p:nvPr>
            <p:ph type="title"/>
          </p:nvPr>
        </p:nvSpPr>
        <p:spPr>
          <a:xfrm>
            <a:off x="762000" y="2895600"/>
            <a:ext cx="7772400" cy="685800"/>
          </a:xfrm>
        </p:spPr>
        <p:txBody>
          <a:bodyPr/>
          <a:lstStyle/>
          <a:p>
            <a:r>
              <a:rPr lang="en-US" altLang="zh-CN" b="1" dirty="0" smtClean="0"/>
              <a:t>12.2 </a:t>
            </a:r>
            <a:r>
              <a:rPr lang="en-US" altLang="zh-CN" b="1" dirty="0"/>
              <a:t>ODBC</a:t>
            </a:r>
            <a:r>
              <a:rPr lang="zh-CN" altLang="en-US" b="1" dirty="0">
                <a:latin typeface="宋体" panose="02010600030101010101" pitchFamily="2" charset="-122"/>
              </a:rPr>
              <a:t>介绍和引用</a:t>
            </a:r>
            <a:r>
              <a:rPr lang="zh-CN" altLang="en-US" b="1" dirty="0"/>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808080"/>
      </a:dk1>
      <a:lt1>
        <a:srgbClr val="FFFF00"/>
      </a:lt1>
      <a:dk2>
        <a:srgbClr val="000099"/>
      </a:dk2>
      <a:lt2>
        <a:srgbClr val="FFFF00"/>
      </a:lt2>
      <a:accent1>
        <a:srgbClr val="FFFFFF"/>
      </a:accent1>
      <a:accent2>
        <a:srgbClr val="3333CC"/>
      </a:accent2>
      <a:accent3>
        <a:srgbClr val="AAAACA"/>
      </a:accent3>
      <a:accent4>
        <a:srgbClr val="DADA00"/>
      </a:accent4>
      <a:accent5>
        <a:srgbClr val="FFFFFF"/>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1747</TotalTime>
  <Words>4752</Words>
  <Application>Microsoft Office PowerPoint</Application>
  <PresentationFormat>全屏显示(4:3)</PresentationFormat>
  <Paragraphs>639</Paragraphs>
  <Slides>66</Slides>
  <Notes>30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66</vt:i4>
      </vt:variant>
    </vt:vector>
  </HeadingPairs>
  <TitlesOfParts>
    <vt:vector size="73" baseType="lpstr">
      <vt:lpstr>方正姚体</vt:lpstr>
      <vt:lpstr>宋体</vt:lpstr>
      <vt:lpstr>Arial</vt:lpstr>
      <vt:lpstr>Arial Narrow</vt:lpstr>
      <vt:lpstr>Times New Roman</vt:lpstr>
      <vt:lpstr>Wingdings</vt:lpstr>
      <vt:lpstr>默认设计模板</vt:lpstr>
      <vt:lpstr>第12章 数据库应用程序的开发 </vt:lpstr>
      <vt:lpstr>有关数据库的基础知识 </vt:lpstr>
      <vt:lpstr>12.1一个简单的数据库调用的例子</vt:lpstr>
      <vt:lpstr>PowerPoint 演示文稿</vt:lpstr>
      <vt:lpstr>PowerPoint 演示文稿</vt:lpstr>
      <vt:lpstr>PowerPoint 演示文稿</vt:lpstr>
      <vt:lpstr>PowerPoint 演示文稿</vt:lpstr>
      <vt:lpstr>PowerPoint 演示文稿</vt:lpstr>
      <vt:lpstr>12.2 ODBC介绍和引用 </vt:lpstr>
      <vt:lpstr>12.2.1 ODBC简介 </vt:lpstr>
      <vt:lpstr>PowerPoint 演示文稿</vt:lpstr>
      <vt:lpstr>PowerPoint 演示文稿</vt:lpstr>
      <vt:lpstr>12.2.2 如何访问数据库 </vt:lpstr>
      <vt:lpstr>(1)建立数据源</vt:lpstr>
      <vt:lpstr>(2)连接数据源</vt:lpstr>
      <vt:lpstr>(3)选择和处理记录</vt:lpstr>
      <vt:lpstr>PowerPoint 演示文稿</vt:lpstr>
      <vt:lpstr>(4)数据库应用程序中的文档和视图 </vt:lpstr>
      <vt:lpstr>PowerPoint 演示文稿</vt:lpstr>
      <vt:lpstr>12.3 在数据库应用程序中常用的几个类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关于DoModal()函数</vt:lpstr>
      <vt:lpstr>PowerPoint 演示文稿</vt:lpstr>
      <vt:lpstr>PowerPoint 演示文稿</vt:lpstr>
      <vt:lpstr>PowerPoint 演示文稿</vt:lpstr>
      <vt:lpstr>PowerPoint 演示文稿</vt:lpstr>
      <vt:lpstr>PowerPoint 演示文稿</vt:lpstr>
      <vt:lpstr>PowerPoint 演示文稿</vt:lpstr>
    </vt:vector>
  </TitlesOfParts>
  <Company>Tsinghua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Huangwt</dc:creator>
  <cp:lastModifiedBy>hehe</cp:lastModifiedBy>
  <cp:revision>523</cp:revision>
  <dcterms:created xsi:type="dcterms:W3CDTF">2004-02-28T06:37:01Z</dcterms:created>
  <dcterms:modified xsi:type="dcterms:W3CDTF">2019-06-11T12:12:00Z</dcterms:modified>
</cp:coreProperties>
</file>