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78" r:id="rId2"/>
    <p:sldId id="281" r:id="rId3"/>
    <p:sldId id="283" r:id="rId4"/>
    <p:sldId id="284" r:id="rId5"/>
    <p:sldId id="285" r:id="rId6"/>
    <p:sldId id="287" r:id="rId7"/>
    <p:sldId id="288" r:id="rId8"/>
    <p:sldId id="257" r:id="rId9"/>
    <p:sldId id="258" r:id="rId10"/>
    <p:sldId id="259" r:id="rId11"/>
    <p:sldId id="260" r:id="rId12"/>
    <p:sldId id="276" r:id="rId13"/>
    <p:sldId id="289" r:id="rId14"/>
    <p:sldId id="297" r:id="rId15"/>
    <p:sldId id="290" r:id="rId16"/>
    <p:sldId id="294" r:id="rId17"/>
    <p:sldId id="291" r:id="rId18"/>
    <p:sldId id="295" r:id="rId19"/>
    <p:sldId id="292" r:id="rId20"/>
    <p:sldId id="293" r:id="rId21"/>
    <p:sldId id="296" r:id="rId22"/>
    <p:sldId id="298" r:id="rId23"/>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84" autoAdjust="0"/>
    <p:restoredTop sz="94660"/>
  </p:normalViewPr>
  <p:slideViewPr>
    <p:cSldViewPr snapToGrid="0">
      <p:cViewPr varScale="1">
        <p:scale>
          <a:sx n="81" d="100"/>
          <a:sy n="81" d="100"/>
        </p:scale>
        <p:origin x="10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gaudss\Desktop\CCFA\MPT%202017Q1\MPT_Multipliers_2017Q1.xlsx"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oleObject" Target="file:///C:\Users\gaudss\Desktop\CCFA\MPT%202017Q1\MPT_Multipliers_2017Q1.xlsx" TargetMode="Externa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Expected</a:t>
            </a:r>
            <a:r>
              <a:rPr lang="en-US" baseline="0"/>
              <a:t> Prepay Diff</a:t>
            </a:r>
            <a:r>
              <a:rPr lang="en-US"/>
              <a:t> (</a:t>
            </a:r>
            <a:r>
              <a:rPr lang="en-US" sz="1600" b="1" i="0" u="none" strike="noStrike" baseline="0">
                <a:effectLst/>
              </a:rPr>
              <a:t>Predicted/Actual - 1</a:t>
            </a:r>
            <a:r>
              <a:rPr lang="en-US"/>
              <a:t>(%))</a:t>
            </a:r>
          </a:p>
        </c:rich>
      </c:tx>
      <c:layout/>
      <c:overlay val="0"/>
      <c:spPr>
        <a:noFill/>
        <a:ln>
          <a:noFill/>
        </a:ln>
        <a:effectLst/>
      </c:spPr>
    </c:title>
    <c:autoTitleDeleted val="0"/>
    <c:view3D>
      <c:rotX val="10"/>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5546718011182748E-2"/>
          <c:y val="9.9415402624169522E-2"/>
          <c:w val="0.90493737164771382"/>
          <c:h val="0.80705701447107725"/>
        </c:manualLayout>
      </c:layout>
      <c:surface3DChart>
        <c:wireframe val="0"/>
        <c:ser>
          <c:idx val="0"/>
          <c:order val="0"/>
          <c:tx>
            <c:strRef>
              <c:f>Plots!$C$5</c:f>
              <c:strCache>
                <c:ptCount val="1"/>
                <c:pt idx="0">
                  <c:v>&lt;=60</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Plots!$B$6:$B$10</c:f>
              <c:strCache>
                <c:ptCount val="5"/>
                <c:pt idx="0">
                  <c:v>[620,659]</c:v>
                </c:pt>
                <c:pt idx="1">
                  <c:v>[660,699]</c:v>
                </c:pt>
                <c:pt idx="2">
                  <c:v>[700,739]</c:v>
                </c:pt>
                <c:pt idx="3">
                  <c:v>[740,779]</c:v>
                </c:pt>
                <c:pt idx="4">
                  <c:v>[780,850]</c:v>
                </c:pt>
              </c:strCache>
            </c:strRef>
          </c:cat>
          <c:val>
            <c:numRef>
              <c:f>Plots!$C$6:$C$10</c:f>
              <c:numCache>
                <c:formatCode>0.0%</c:formatCode>
                <c:ptCount val="5"/>
                <c:pt idx="0">
                  <c:v>-0.1343151353671469</c:v>
                </c:pt>
                <c:pt idx="1">
                  <c:v>1.9986165444383808E-2</c:v>
                </c:pt>
                <c:pt idx="2">
                  <c:v>0.11585256092812046</c:v>
                </c:pt>
                <c:pt idx="3">
                  <c:v>0.15335922746332198</c:v>
                </c:pt>
                <c:pt idx="4">
                  <c:v>0.25021770589645209</c:v>
                </c:pt>
              </c:numCache>
            </c:numRef>
          </c:val>
        </c:ser>
        <c:ser>
          <c:idx val="1"/>
          <c:order val="1"/>
          <c:tx>
            <c:strRef>
              <c:f>Plots!$D$5</c:f>
              <c:strCache>
                <c:ptCount val="1"/>
                <c:pt idx="0">
                  <c:v>(60,70]</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Plots!$B$6:$B$10</c:f>
              <c:strCache>
                <c:ptCount val="5"/>
                <c:pt idx="0">
                  <c:v>[620,659]</c:v>
                </c:pt>
                <c:pt idx="1">
                  <c:v>[660,699]</c:v>
                </c:pt>
                <c:pt idx="2">
                  <c:v>[700,739]</c:v>
                </c:pt>
                <c:pt idx="3">
                  <c:v>[740,779]</c:v>
                </c:pt>
                <c:pt idx="4">
                  <c:v>[780,850]</c:v>
                </c:pt>
              </c:strCache>
            </c:strRef>
          </c:cat>
          <c:val>
            <c:numRef>
              <c:f>Plots!$D$6:$D$10</c:f>
              <c:numCache>
                <c:formatCode>0.0%</c:formatCode>
                <c:ptCount val="5"/>
                <c:pt idx="0">
                  <c:v>-0.15471108472379158</c:v>
                </c:pt>
                <c:pt idx="1">
                  <c:v>-4.3078046422295291E-2</c:v>
                </c:pt>
                <c:pt idx="2">
                  <c:v>8.685170300202083E-2</c:v>
                </c:pt>
                <c:pt idx="3">
                  <c:v>6.367681274356829E-2</c:v>
                </c:pt>
                <c:pt idx="4">
                  <c:v>0.17336557761873395</c:v>
                </c:pt>
              </c:numCache>
            </c:numRef>
          </c:val>
        </c:ser>
        <c:ser>
          <c:idx val="2"/>
          <c:order val="2"/>
          <c:tx>
            <c:strRef>
              <c:f>Plots!$E$5</c:f>
              <c:strCache>
                <c:ptCount val="1"/>
                <c:pt idx="0">
                  <c:v>(70,75]</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Plots!$B$6:$B$10</c:f>
              <c:strCache>
                <c:ptCount val="5"/>
                <c:pt idx="0">
                  <c:v>[620,659]</c:v>
                </c:pt>
                <c:pt idx="1">
                  <c:v>[660,699]</c:v>
                </c:pt>
                <c:pt idx="2">
                  <c:v>[700,739]</c:v>
                </c:pt>
                <c:pt idx="3">
                  <c:v>[740,779]</c:v>
                </c:pt>
                <c:pt idx="4">
                  <c:v>[780,850]</c:v>
                </c:pt>
              </c:strCache>
            </c:strRef>
          </c:cat>
          <c:val>
            <c:numRef>
              <c:f>Plots!$E$6:$E$10</c:f>
              <c:numCache>
                <c:formatCode>0.0%</c:formatCode>
                <c:ptCount val="5"/>
                <c:pt idx="0">
                  <c:v>-0.1295778116993993</c:v>
                </c:pt>
                <c:pt idx="1">
                  <c:v>-2.9781682342033156E-2</c:v>
                </c:pt>
                <c:pt idx="2">
                  <c:v>-8.9454577226841803E-3</c:v>
                </c:pt>
                <c:pt idx="3">
                  <c:v>4.2241116878918961E-2</c:v>
                </c:pt>
                <c:pt idx="4">
                  <c:v>0.18006183523281094</c:v>
                </c:pt>
              </c:numCache>
            </c:numRef>
          </c:val>
        </c:ser>
        <c:ser>
          <c:idx val="3"/>
          <c:order val="3"/>
          <c:tx>
            <c:strRef>
              <c:f>Plots!$F$5</c:f>
              <c:strCache>
                <c:ptCount val="1"/>
                <c:pt idx="0">
                  <c:v>(75,80]</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Plots!$B$6:$B$10</c:f>
              <c:strCache>
                <c:ptCount val="5"/>
                <c:pt idx="0">
                  <c:v>[620,659]</c:v>
                </c:pt>
                <c:pt idx="1">
                  <c:v>[660,699]</c:v>
                </c:pt>
                <c:pt idx="2">
                  <c:v>[700,739]</c:v>
                </c:pt>
                <c:pt idx="3">
                  <c:v>[740,779]</c:v>
                </c:pt>
                <c:pt idx="4">
                  <c:v>[780,850]</c:v>
                </c:pt>
              </c:strCache>
            </c:strRef>
          </c:cat>
          <c:val>
            <c:numRef>
              <c:f>Plots!$F$6:$F$10</c:f>
              <c:numCache>
                <c:formatCode>0.0%</c:formatCode>
                <c:ptCount val="5"/>
                <c:pt idx="0">
                  <c:v>2.8677156127640879E-2</c:v>
                </c:pt>
                <c:pt idx="1">
                  <c:v>4.2188998701942149E-2</c:v>
                </c:pt>
                <c:pt idx="2">
                  <c:v>9.4071223153150196E-2</c:v>
                </c:pt>
                <c:pt idx="3">
                  <c:v>8.4231993581738163E-2</c:v>
                </c:pt>
                <c:pt idx="4">
                  <c:v>0.150340444499933</c:v>
                </c:pt>
              </c:numCache>
            </c:numRef>
          </c:val>
        </c:ser>
        <c:ser>
          <c:idx val="4"/>
          <c:order val="4"/>
          <c:tx>
            <c:strRef>
              <c:f>Plots!$G$5</c:f>
              <c:strCache>
                <c:ptCount val="1"/>
                <c:pt idx="0">
                  <c:v>(80,90]</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Plots!$B$6:$B$10</c:f>
              <c:strCache>
                <c:ptCount val="5"/>
                <c:pt idx="0">
                  <c:v>[620,659]</c:v>
                </c:pt>
                <c:pt idx="1">
                  <c:v>[660,699]</c:v>
                </c:pt>
                <c:pt idx="2">
                  <c:v>[700,739]</c:v>
                </c:pt>
                <c:pt idx="3">
                  <c:v>[740,779]</c:v>
                </c:pt>
                <c:pt idx="4">
                  <c:v>[780,850]</c:v>
                </c:pt>
              </c:strCache>
            </c:strRef>
          </c:cat>
          <c:val>
            <c:numRef>
              <c:f>Plots!$G$6:$G$10</c:f>
              <c:numCache>
                <c:formatCode>0.0%</c:formatCode>
                <c:ptCount val="5"/>
                <c:pt idx="0">
                  <c:v>-4.427877768057209E-2</c:v>
                </c:pt>
                <c:pt idx="1">
                  <c:v>-9.8857417727029828E-2</c:v>
                </c:pt>
                <c:pt idx="2">
                  <c:v>-9.9885309212363826E-2</c:v>
                </c:pt>
                <c:pt idx="3">
                  <c:v>-0.10513893516354345</c:v>
                </c:pt>
                <c:pt idx="4">
                  <c:v>-4.7845198406187395E-2</c:v>
                </c:pt>
              </c:numCache>
            </c:numRef>
          </c:val>
        </c:ser>
        <c:ser>
          <c:idx val="5"/>
          <c:order val="5"/>
          <c:tx>
            <c:strRef>
              <c:f>Plots!$H$5</c:f>
              <c:strCache>
                <c:ptCount val="1"/>
                <c:pt idx="0">
                  <c:v>(90,95]</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Plots!$B$6:$B$10</c:f>
              <c:strCache>
                <c:ptCount val="5"/>
                <c:pt idx="0">
                  <c:v>[620,659]</c:v>
                </c:pt>
                <c:pt idx="1">
                  <c:v>[660,699]</c:v>
                </c:pt>
                <c:pt idx="2">
                  <c:v>[700,739]</c:v>
                </c:pt>
                <c:pt idx="3">
                  <c:v>[740,779]</c:v>
                </c:pt>
                <c:pt idx="4">
                  <c:v>[780,850]</c:v>
                </c:pt>
              </c:strCache>
            </c:strRef>
          </c:cat>
          <c:val>
            <c:numRef>
              <c:f>Plots!$H$6:$H$10</c:f>
              <c:numCache>
                <c:formatCode>0.0%</c:formatCode>
                <c:ptCount val="5"/>
                <c:pt idx="0">
                  <c:v>-0.1264373306379406</c:v>
                </c:pt>
                <c:pt idx="1">
                  <c:v>-7.1290535674736311E-2</c:v>
                </c:pt>
                <c:pt idx="2">
                  <c:v>-7.8076647693950951E-3</c:v>
                </c:pt>
                <c:pt idx="3">
                  <c:v>1.780216562407344E-2</c:v>
                </c:pt>
                <c:pt idx="4">
                  <c:v>3.0200070193462603E-2</c:v>
                </c:pt>
              </c:numCache>
            </c:numRef>
          </c:val>
        </c:ser>
        <c:ser>
          <c:idx val="6"/>
          <c:order val="6"/>
          <c:tx>
            <c:strRef>
              <c:f>Plots!$I$5</c:f>
              <c:strCache>
                <c:ptCount val="1"/>
                <c:pt idx="0">
                  <c:v>(95,97]</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Plots!$B$6:$B$10</c:f>
              <c:strCache>
                <c:ptCount val="5"/>
                <c:pt idx="0">
                  <c:v>[620,659]</c:v>
                </c:pt>
                <c:pt idx="1">
                  <c:v>[660,699]</c:v>
                </c:pt>
                <c:pt idx="2">
                  <c:v>[700,739]</c:v>
                </c:pt>
                <c:pt idx="3">
                  <c:v>[740,779]</c:v>
                </c:pt>
                <c:pt idx="4">
                  <c:v>[780,850]</c:v>
                </c:pt>
              </c:strCache>
            </c:strRef>
          </c:cat>
          <c:val>
            <c:numRef>
              <c:f>Plots!$I$6:$I$10</c:f>
              <c:numCache>
                <c:formatCode>0.0%</c:formatCode>
                <c:ptCount val="5"/>
                <c:pt idx="0">
                  <c:v>-9.2581352459906729E-2</c:v>
                </c:pt>
                <c:pt idx="1">
                  <c:v>0.15429887151950772</c:v>
                </c:pt>
                <c:pt idx="2">
                  <c:v>0.11184408525133138</c:v>
                </c:pt>
                <c:pt idx="3">
                  <c:v>0.22086166220309189</c:v>
                </c:pt>
                <c:pt idx="4">
                  <c:v>0.33620699959003453</c:v>
                </c:pt>
              </c:numCache>
            </c:numRef>
          </c:val>
        </c:ser>
        <c:ser>
          <c:idx val="7"/>
          <c:order val="7"/>
          <c:tx>
            <c:strRef>
              <c:f>Plots!$J$5</c:f>
              <c:strCache>
                <c:ptCount val="1"/>
                <c:pt idx="0">
                  <c:v>&gt;97</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Plots!$B$6:$B$10</c:f>
              <c:strCache>
                <c:ptCount val="5"/>
                <c:pt idx="0">
                  <c:v>[620,659]</c:v>
                </c:pt>
                <c:pt idx="1">
                  <c:v>[660,699]</c:v>
                </c:pt>
                <c:pt idx="2">
                  <c:v>[700,739]</c:v>
                </c:pt>
                <c:pt idx="3">
                  <c:v>[740,779]</c:v>
                </c:pt>
                <c:pt idx="4">
                  <c:v>[780,850]</c:v>
                </c:pt>
              </c:strCache>
            </c:strRef>
          </c:cat>
          <c:val>
            <c:numRef>
              <c:f>Plots!$J$6:$J$10</c:f>
              <c:numCache>
                <c:formatCode>0.0%</c:formatCode>
                <c:ptCount val="5"/>
                <c:pt idx="0">
                  <c:v>0.3052576384061727</c:v>
                </c:pt>
                <c:pt idx="1">
                  <c:v>0.48837183980284049</c:v>
                </c:pt>
                <c:pt idx="2">
                  <c:v>0.28920340754162499</c:v>
                </c:pt>
                <c:pt idx="3">
                  <c:v>0.35556267775804562</c:v>
                </c:pt>
                <c:pt idx="4">
                  <c:v>0.14635429274168166</c:v>
                </c:pt>
              </c:numCache>
            </c:numRef>
          </c:val>
        </c:ser>
        <c:bandFmts>
          <c:band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7"/>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8"/>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9"/>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1"/>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2"/>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3"/>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4"/>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s>
        <c:axId val="408867912"/>
        <c:axId val="408868304"/>
        <c:axId val="409840176"/>
      </c:surface3DChart>
      <c:catAx>
        <c:axId val="40886791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FICO</a:t>
                </a:r>
              </a:p>
            </c:rich>
          </c:tx>
          <c:layout/>
          <c:overlay val="0"/>
          <c:spPr>
            <a:noFill/>
            <a:ln>
              <a:noFill/>
            </a:ln>
            <a:effectLst/>
          </c:spPr>
        </c:title>
        <c:numFmt formatCode="General" sourceLinked="1"/>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1000" b="1" i="0" u="none" strike="noStrike" kern="1200" baseline="0">
                <a:solidFill>
                  <a:schemeClr val="lt1">
                    <a:lumMod val="85000"/>
                  </a:schemeClr>
                </a:solidFill>
                <a:effectLst>
                  <a:outerShdw blurRad="50800" dist="50800" dir="5400000" sx="1000" sy="1000" algn="ctr" rotWithShape="0">
                    <a:srgbClr val="000000"/>
                  </a:outerShdw>
                </a:effectLst>
                <a:latin typeface="+mn-lt"/>
                <a:ea typeface="+mn-ea"/>
                <a:cs typeface="+mn-cs"/>
              </a:defRPr>
            </a:pPr>
            <a:endParaRPr lang="en-US"/>
          </a:p>
        </c:txPr>
        <c:crossAx val="408868304"/>
        <c:crosses val="autoZero"/>
        <c:auto val="1"/>
        <c:lblAlgn val="ctr"/>
        <c:lblOffset val="100"/>
        <c:noMultiLvlLbl val="0"/>
      </c:catAx>
      <c:valAx>
        <c:axId val="408868304"/>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Prepay Diff (%)</a:t>
                </a:r>
              </a:p>
            </c:rich>
          </c:tx>
          <c:layout>
            <c:manualLayout>
              <c:xMode val="edge"/>
              <c:yMode val="edge"/>
              <c:x val="7.2953268228858781E-2"/>
              <c:y val="0.38918891267533251"/>
            </c:manualLayout>
          </c:layout>
          <c:overlay val="0"/>
          <c:spPr>
            <a:noFill/>
            <a:ln>
              <a:noFill/>
            </a:ln>
            <a:effectLst/>
          </c:sp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08867912"/>
        <c:crosses val="autoZero"/>
        <c:crossBetween val="midCat"/>
      </c:valAx>
      <c:serAx>
        <c:axId val="409840176"/>
        <c:scaling>
          <c:orientation val="minMax"/>
        </c:scaling>
        <c:delete val="0"/>
        <c:axPos val="b"/>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MLTV</a:t>
                </a:r>
              </a:p>
            </c:rich>
          </c:tx>
          <c:layout>
            <c:manualLayout>
              <c:xMode val="edge"/>
              <c:yMode val="edge"/>
              <c:x val="0.84964639179862278"/>
              <c:y val="0.68025190498085764"/>
            </c:manualLayout>
          </c:layout>
          <c:overlay val="0"/>
          <c:spPr>
            <a:noFill/>
            <a:ln>
              <a:noFill/>
            </a:ln>
            <a:effectLst/>
          </c:spPr>
        </c:title>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900" b="1" i="0" u="none" strike="noStrike" kern="1200" baseline="0">
                <a:solidFill>
                  <a:schemeClr val="lt1">
                    <a:lumMod val="85000"/>
                  </a:schemeClr>
                </a:solidFill>
                <a:latin typeface="+mn-lt"/>
                <a:ea typeface="+mn-ea"/>
                <a:cs typeface="+mn-cs"/>
              </a:defRPr>
            </a:pPr>
            <a:endParaRPr lang="en-US"/>
          </a:p>
        </c:txPr>
        <c:crossAx val="408868304"/>
        <c:crosses val="autoZero"/>
      </c:serAx>
      <c:spPr>
        <a:noFill/>
        <a:ln>
          <a:noFill/>
        </a:ln>
        <a:effectLst/>
      </c:spPr>
    </c:plotArea>
    <c:legend>
      <c:legendPos val="r"/>
      <c:legendEntry>
        <c:idx val="0"/>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1"/>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2"/>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3"/>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4"/>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5"/>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6"/>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ayout>
        <c:manualLayout>
          <c:xMode val="edge"/>
          <c:yMode val="edge"/>
          <c:x val="0.89417186215086497"/>
          <c:y val="0.31338226374638667"/>
          <c:w val="0.10415980284746688"/>
          <c:h val="0.42493202622232346"/>
        </c:manualLayout>
      </c:layout>
      <c:overlay val="0"/>
      <c:spPr>
        <a:noFill/>
        <a:ln>
          <a:no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Stress Prepay Diff</a:t>
            </a:r>
            <a:r>
              <a:rPr lang="en-US" baseline="0"/>
              <a:t> (Predicted/Acutal(%))</a:t>
            </a:r>
          </a:p>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rich>
      </c:tx>
      <c:layout/>
      <c:overlay val="0"/>
      <c:spPr>
        <a:noFill/>
        <a:ln>
          <a:noFill/>
        </a:ln>
        <a:effectLst/>
      </c:sp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surface3DChart>
        <c:wireframe val="0"/>
        <c:ser>
          <c:idx val="0"/>
          <c:order val="0"/>
          <c:tx>
            <c:strRef>
              <c:f>StressPrepay!$A$55</c:f>
              <c:strCache>
                <c:ptCount val="1"/>
                <c:pt idx="0">
                  <c:v>[780,849]</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StressPrepay!$B$54:$I$54</c:f>
              <c:strCache>
                <c:ptCount val="8"/>
                <c:pt idx="0">
                  <c:v>&lt;=60</c:v>
                </c:pt>
                <c:pt idx="1">
                  <c:v>(60,70]</c:v>
                </c:pt>
                <c:pt idx="2">
                  <c:v>(70,75]</c:v>
                </c:pt>
                <c:pt idx="3">
                  <c:v>(75,80]</c:v>
                </c:pt>
                <c:pt idx="4">
                  <c:v>(80,90]</c:v>
                </c:pt>
                <c:pt idx="5">
                  <c:v>(90,95]</c:v>
                </c:pt>
                <c:pt idx="6">
                  <c:v>(95,97]</c:v>
                </c:pt>
                <c:pt idx="7">
                  <c:v>&gt;97</c:v>
                </c:pt>
              </c:strCache>
            </c:strRef>
          </c:cat>
          <c:val>
            <c:numRef>
              <c:f>StressPrepay!$B$55:$I$55</c:f>
              <c:numCache>
                <c:formatCode>0.00%</c:formatCode>
                <c:ptCount val="8"/>
                <c:pt idx="0">
                  <c:v>3.1557438802761517E-2</c:v>
                </c:pt>
                <c:pt idx="1">
                  <c:v>-2.6298544231204923E-2</c:v>
                </c:pt>
                <c:pt idx="2">
                  <c:v>-1.5164016329653585E-2</c:v>
                </c:pt>
                <c:pt idx="3">
                  <c:v>-4.5961015388975346E-2</c:v>
                </c:pt>
                <c:pt idx="4">
                  <c:v>-7.8640836786758483E-2</c:v>
                </c:pt>
                <c:pt idx="5">
                  <c:v>-0.11534959996966221</c:v>
                </c:pt>
                <c:pt idx="6">
                  <c:v>-0.14204865177755011</c:v>
                </c:pt>
                <c:pt idx="7">
                  <c:v>-1.1074193329617565E-2</c:v>
                </c:pt>
              </c:numCache>
            </c:numRef>
          </c:val>
        </c:ser>
        <c:ser>
          <c:idx val="1"/>
          <c:order val="1"/>
          <c:tx>
            <c:strRef>
              <c:f>StressPrepay!$A$56</c:f>
              <c:strCache>
                <c:ptCount val="1"/>
                <c:pt idx="0">
                  <c:v>[740,779]</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StressPrepay!$B$54:$I$54</c:f>
              <c:strCache>
                <c:ptCount val="8"/>
                <c:pt idx="0">
                  <c:v>&lt;=60</c:v>
                </c:pt>
                <c:pt idx="1">
                  <c:v>(60,70]</c:v>
                </c:pt>
                <c:pt idx="2">
                  <c:v>(70,75]</c:v>
                </c:pt>
                <c:pt idx="3">
                  <c:v>(75,80]</c:v>
                </c:pt>
                <c:pt idx="4">
                  <c:v>(80,90]</c:v>
                </c:pt>
                <c:pt idx="5">
                  <c:v>(90,95]</c:v>
                </c:pt>
                <c:pt idx="6">
                  <c:v>(95,97]</c:v>
                </c:pt>
                <c:pt idx="7">
                  <c:v>&gt;97</c:v>
                </c:pt>
              </c:strCache>
            </c:strRef>
          </c:cat>
          <c:val>
            <c:numRef>
              <c:f>StressPrepay!$B$56:$I$56</c:f>
              <c:numCache>
                <c:formatCode>0.00%</c:formatCode>
                <c:ptCount val="8"/>
                <c:pt idx="0">
                  <c:v>6.2800714540335534E-2</c:v>
                </c:pt>
                <c:pt idx="1">
                  <c:v>3.7751529133454031E-2</c:v>
                </c:pt>
                <c:pt idx="2">
                  <c:v>5.386605972282843E-2</c:v>
                </c:pt>
                <c:pt idx="3">
                  <c:v>6.6666033341957753E-3</c:v>
                </c:pt>
                <c:pt idx="4">
                  <c:v>-3.5714476333901346E-2</c:v>
                </c:pt>
                <c:pt idx="5">
                  <c:v>-6.4829252518393332E-2</c:v>
                </c:pt>
                <c:pt idx="6">
                  <c:v>-1.7379572182807834E-2</c:v>
                </c:pt>
                <c:pt idx="7">
                  <c:v>4.6166012771231113E-2</c:v>
                </c:pt>
              </c:numCache>
            </c:numRef>
          </c:val>
        </c:ser>
        <c:ser>
          <c:idx val="2"/>
          <c:order val="2"/>
          <c:tx>
            <c:strRef>
              <c:f>StressPrepay!$A$57</c:f>
              <c:strCache>
                <c:ptCount val="1"/>
                <c:pt idx="0">
                  <c:v>[700,739]</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StressPrepay!$B$54:$I$54</c:f>
              <c:strCache>
                <c:ptCount val="8"/>
                <c:pt idx="0">
                  <c:v>&lt;=60</c:v>
                </c:pt>
                <c:pt idx="1">
                  <c:v>(60,70]</c:v>
                </c:pt>
                <c:pt idx="2">
                  <c:v>(70,75]</c:v>
                </c:pt>
                <c:pt idx="3">
                  <c:v>(75,80]</c:v>
                </c:pt>
                <c:pt idx="4">
                  <c:v>(80,90]</c:v>
                </c:pt>
                <c:pt idx="5">
                  <c:v>(90,95]</c:v>
                </c:pt>
                <c:pt idx="6">
                  <c:v>(95,97]</c:v>
                </c:pt>
                <c:pt idx="7">
                  <c:v>&gt;97</c:v>
                </c:pt>
              </c:strCache>
            </c:strRef>
          </c:cat>
          <c:val>
            <c:numRef>
              <c:f>StressPrepay!$B$57:$I$57</c:f>
              <c:numCache>
                <c:formatCode>0.00%</c:formatCode>
                <c:ptCount val="8"/>
                <c:pt idx="0">
                  <c:v>0.1255888212688856</c:v>
                </c:pt>
                <c:pt idx="1">
                  <c:v>0.13041472595495351</c:v>
                </c:pt>
                <c:pt idx="2">
                  <c:v>0.16755929874919273</c:v>
                </c:pt>
                <c:pt idx="3">
                  <c:v>0.12795865331485512</c:v>
                </c:pt>
                <c:pt idx="4">
                  <c:v>9.1294915872065285E-2</c:v>
                </c:pt>
                <c:pt idx="5">
                  <c:v>2.2643618548904509E-2</c:v>
                </c:pt>
                <c:pt idx="6">
                  <c:v>9.579340933615943E-2</c:v>
                </c:pt>
                <c:pt idx="7">
                  <c:v>0.11612706292704211</c:v>
                </c:pt>
              </c:numCache>
            </c:numRef>
          </c:val>
        </c:ser>
        <c:ser>
          <c:idx val="3"/>
          <c:order val="3"/>
          <c:tx>
            <c:strRef>
              <c:f>StressPrepay!$A$58</c:f>
              <c:strCache>
                <c:ptCount val="1"/>
                <c:pt idx="0">
                  <c:v>[660,699]</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StressPrepay!$B$54:$I$54</c:f>
              <c:strCache>
                <c:ptCount val="8"/>
                <c:pt idx="0">
                  <c:v>&lt;=60</c:v>
                </c:pt>
                <c:pt idx="1">
                  <c:v>(60,70]</c:v>
                </c:pt>
                <c:pt idx="2">
                  <c:v>(70,75]</c:v>
                </c:pt>
                <c:pt idx="3">
                  <c:v>(75,80]</c:v>
                </c:pt>
                <c:pt idx="4">
                  <c:v>(80,90]</c:v>
                </c:pt>
                <c:pt idx="5">
                  <c:v>(90,95]</c:v>
                </c:pt>
                <c:pt idx="6">
                  <c:v>(95,97]</c:v>
                </c:pt>
                <c:pt idx="7">
                  <c:v>&gt;97</c:v>
                </c:pt>
              </c:strCache>
            </c:strRef>
          </c:cat>
          <c:val>
            <c:numRef>
              <c:f>StressPrepay!$B$58:$I$58</c:f>
              <c:numCache>
                <c:formatCode>0.00%</c:formatCode>
                <c:ptCount val="8"/>
                <c:pt idx="0">
                  <c:v>0.16693257114093085</c:v>
                </c:pt>
                <c:pt idx="1">
                  <c:v>0.23597462524182022</c:v>
                </c:pt>
                <c:pt idx="2">
                  <c:v>0.31127600925145171</c:v>
                </c:pt>
                <c:pt idx="3">
                  <c:v>0.23761428685701746</c:v>
                </c:pt>
                <c:pt idx="4">
                  <c:v>0.232636452529148</c:v>
                </c:pt>
                <c:pt idx="5">
                  <c:v>0.15641780730194599</c:v>
                </c:pt>
                <c:pt idx="6">
                  <c:v>0.19822327933118</c:v>
                </c:pt>
                <c:pt idx="7">
                  <c:v>0.17538693631614555</c:v>
                </c:pt>
              </c:numCache>
            </c:numRef>
          </c:val>
        </c:ser>
        <c:ser>
          <c:idx val="4"/>
          <c:order val="4"/>
          <c:tx>
            <c:strRef>
              <c:f>StressPrepay!$A$59</c:f>
              <c:strCache>
                <c:ptCount val="1"/>
                <c:pt idx="0">
                  <c:v>[620,659]</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StressPrepay!$B$54:$I$54</c:f>
              <c:strCache>
                <c:ptCount val="8"/>
                <c:pt idx="0">
                  <c:v>&lt;=60</c:v>
                </c:pt>
                <c:pt idx="1">
                  <c:v>(60,70]</c:v>
                </c:pt>
                <c:pt idx="2">
                  <c:v>(70,75]</c:v>
                </c:pt>
                <c:pt idx="3">
                  <c:v>(75,80]</c:v>
                </c:pt>
                <c:pt idx="4">
                  <c:v>(80,90]</c:v>
                </c:pt>
                <c:pt idx="5">
                  <c:v>(90,95]</c:v>
                </c:pt>
                <c:pt idx="6">
                  <c:v>(95,97]</c:v>
                </c:pt>
                <c:pt idx="7">
                  <c:v>&gt;97</c:v>
                </c:pt>
              </c:strCache>
            </c:strRef>
          </c:cat>
          <c:val>
            <c:numRef>
              <c:f>StressPrepay!$B$59:$I$59</c:f>
              <c:numCache>
                <c:formatCode>0.00%</c:formatCode>
                <c:ptCount val="8"/>
                <c:pt idx="0">
                  <c:v>0.18527048383906708</c:v>
                </c:pt>
                <c:pt idx="1">
                  <c:v>0.30182926907270868</c:v>
                </c:pt>
                <c:pt idx="2">
                  <c:v>0.37601618401117176</c:v>
                </c:pt>
                <c:pt idx="3">
                  <c:v>0.37142452783946922</c:v>
                </c:pt>
                <c:pt idx="4">
                  <c:v>0.34216816163129971</c:v>
                </c:pt>
                <c:pt idx="5">
                  <c:v>0.28007574136644053</c:v>
                </c:pt>
                <c:pt idx="6">
                  <c:v>0.28817083286426315</c:v>
                </c:pt>
                <c:pt idx="7">
                  <c:v>0.30696426953902289</c:v>
                </c:pt>
              </c:numCache>
            </c:numRef>
          </c:val>
        </c:ser>
        <c:ser>
          <c:idx val="5"/>
          <c:order val="5"/>
          <c:tx>
            <c:strRef>
              <c:f>StressPrepay!$A$60</c:f>
              <c:strCache>
                <c:ptCount val="1"/>
                <c:pt idx="0">
                  <c:v>&lt;620</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StressPrepay!$B$54:$I$54</c:f>
              <c:strCache>
                <c:ptCount val="8"/>
                <c:pt idx="0">
                  <c:v>&lt;=60</c:v>
                </c:pt>
                <c:pt idx="1">
                  <c:v>(60,70]</c:v>
                </c:pt>
                <c:pt idx="2">
                  <c:v>(70,75]</c:v>
                </c:pt>
                <c:pt idx="3">
                  <c:v>(75,80]</c:v>
                </c:pt>
                <c:pt idx="4">
                  <c:v>(80,90]</c:v>
                </c:pt>
                <c:pt idx="5">
                  <c:v>(90,95]</c:v>
                </c:pt>
                <c:pt idx="6">
                  <c:v>(95,97]</c:v>
                </c:pt>
                <c:pt idx="7">
                  <c:v>&gt;97</c:v>
                </c:pt>
              </c:strCache>
            </c:strRef>
          </c:cat>
          <c:val>
            <c:numRef>
              <c:f>StressPrepay!$B$60:$I$60</c:f>
              <c:numCache>
                <c:formatCode>0.00%</c:formatCode>
                <c:ptCount val="8"/>
                <c:pt idx="0">
                  <c:v>0.26916073430146126</c:v>
                </c:pt>
                <c:pt idx="1">
                  <c:v>0.36053382050127358</c:v>
                </c:pt>
                <c:pt idx="2">
                  <c:v>0.43953674018476141</c:v>
                </c:pt>
                <c:pt idx="3">
                  <c:v>0.40531241724074984</c:v>
                </c:pt>
                <c:pt idx="4">
                  <c:v>0.33710781442628845</c:v>
                </c:pt>
                <c:pt idx="5">
                  <c:v>0.26627316597236472</c:v>
                </c:pt>
                <c:pt idx="6">
                  <c:v>0.58140629569028435</c:v>
                </c:pt>
                <c:pt idx="7">
                  <c:v>0.24439953919632251</c:v>
                </c:pt>
              </c:numCache>
            </c:numRef>
          </c:val>
        </c:ser>
        <c:bandFmts>
          <c:band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7"/>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8"/>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9"/>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1"/>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2"/>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3"/>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4"/>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s>
        <c:axId val="408871832"/>
        <c:axId val="408869872"/>
        <c:axId val="411557600"/>
      </c:surface3DChart>
      <c:catAx>
        <c:axId val="40887183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MLTV</a:t>
                </a:r>
              </a:p>
            </c:rich>
          </c:tx>
          <c:layout/>
          <c:overlay val="0"/>
          <c:spPr>
            <a:noFill/>
            <a:ln>
              <a:noFill/>
            </a:ln>
            <a:effectLst/>
          </c:spPr>
        </c:title>
        <c:numFmt formatCode="General" sourceLinked="1"/>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08869872"/>
        <c:crosses val="autoZero"/>
        <c:auto val="1"/>
        <c:lblAlgn val="ctr"/>
        <c:lblOffset val="100"/>
        <c:noMultiLvlLbl val="0"/>
      </c:catAx>
      <c:valAx>
        <c:axId val="408869872"/>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Prepay</a:t>
                </a:r>
                <a:r>
                  <a:rPr lang="en-US" baseline="0"/>
                  <a:t> Diff(%)</a:t>
                </a:r>
                <a:endParaRPr lang="en-US"/>
              </a:p>
            </c:rich>
          </c:tx>
          <c:layout/>
          <c:overlay val="0"/>
          <c:spPr>
            <a:noFill/>
            <a:ln>
              <a:noFill/>
            </a:ln>
            <a:effectLst/>
          </c:sp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08871832"/>
        <c:crosses val="autoZero"/>
        <c:crossBetween val="midCat"/>
      </c:valAx>
      <c:serAx>
        <c:axId val="411557600"/>
        <c:scaling>
          <c:orientation val="minMax"/>
        </c:scaling>
        <c:delete val="0"/>
        <c:axPos val="b"/>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FICO</a:t>
                </a:r>
              </a:p>
            </c:rich>
          </c:tx>
          <c:layout/>
          <c:overlay val="0"/>
          <c:spPr>
            <a:noFill/>
            <a:ln>
              <a:noFill/>
            </a:ln>
            <a:effectLst/>
          </c:spPr>
        </c:title>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08869872"/>
        <c:crosses val="autoZero"/>
      </c:serAx>
      <c:spPr>
        <a:noFill/>
        <a:ln>
          <a:noFill/>
        </a:ln>
        <a:effectLst/>
      </c:spPr>
    </c:plotArea>
    <c:legend>
      <c:legendPos val="r"/>
      <c:legendEntry>
        <c:idx val="0"/>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1"/>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2"/>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3"/>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ayout/>
      <c:overlay val="0"/>
      <c:spPr>
        <a:noFill/>
        <a:ln>
          <a:no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Expected</a:t>
            </a:r>
            <a:r>
              <a:rPr lang="en-US" baseline="0"/>
              <a:t> SDQ Diff</a:t>
            </a:r>
            <a:r>
              <a:rPr lang="en-US"/>
              <a:t> (</a:t>
            </a:r>
            <a:r>
              <a:rPr lang="en-US" sz="1600" b="1" i="0" u="none" strike="noStrike" baseline="0">
                <a:effectLst/>
              </a:rPr>
              <a:t>Predicted/Actual - 1</a:t>
            </a:r>
            <a:r>
              <a:rPr lang="en-US"/>
              <a:t>(%))</a:t>
            </a:r>
          </a:p>
        </c:rich>
      </c:tx>
      <c:layout/>
      <c:overlay val="0"/>
      <c:spPr>
        <a:noFill/>
        <a:ln>
          <a:noFill/>
        </a:ln>
        <a:effectLst/>
      </c:spPr>
    </c:title>
    <c:autoTitleDeleted val="0"/>
    <c:view3D>
      <c:rotX val="10"/>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5546718011182748E-2"/>
          <c:y val="9.9415402624169522E-2"/>
          <c:w val="0.90493737164771382"/>
          <c:h val="0.80705701447107725"/>
        </c:manualLayout>
      </c:layout>
      <c:surface3DChart>
        <c:wireframe val="0"/>
        <c:ser>
          <c:idx val="0"/>
          <c:order val="0"/>
          <c:tx>
            <c:strRef>
              <c:f>Plots!$N$5</c:f>
              <c:strCache>
                <c:ptCount val="1"/>
                <c:pt idx="0">
                  <c:v>&lt;=60</c:v>
                </c:pt>
              </c:strCache>
            </c:strRef>
          </c:tx>
          <c:cat>
            <c:strRef>
              <c:f>Plots!$B$6:$B$10</c:f>
              <c:strCache>
                <c:ptCount val="5"/>
                <c:pt idx="0">
                  <c:v>[620,659]</c:v>
                </c:pt>
                <c:pt idx="1">
                  <c:v>[660,699]</c:v>
                </c:pt>
                <c:pt idx="2">
                  <c:v>[700,739]</c:v>
                </c:pt>
                <c:pt idx="3">
                  <c:v>[740,779]</c:v>
                </c:pt>
                <c:pt idx="4">
                  <c:v>[780,850]</c:v>
                </c:pt>
              </c:strCache>
            </c:strRef>
          </c:cat>
          <c:val>
            <c:numRef>
              <c:f>Plots!$N$6:$N$10</c:f>
              <c:numCache>
                <c:formatCode>0.0%</c:formatCode>
                <c:ptCount val="5"/>
                <c:pt idx="0">
                  <c:v>-0.52252344234734471</c:v>
                </c:pt>
                <c:pt idx="1">
                  <c:v>1.4230636620495618E-2</c:v>
                </c:pt>
                <c:pt idx="2">
                  <c:v>0.13797391031239914</c:v>
                </c:pt>
                <c:pt idx="3">
                  <c:v>1.4034255643961702</c:v>
                </c:pt>
                <c:pt idx="4">
                  <c:v>1.2321481211177714</c:v>
                </c:pt>
              </c:numCache>
            </c:numRef>
          </c:val>
        </c:ser>
        <c:ser>
          <c:idx val="1"/>
          <c:order val="1"/>
          <c:tx>
            <c:strRef>
              <c:f>Plots!$O$5</c:f>
              <c:strCache>
                <c:ptCount val="1"/>
                <c:pt idx="0">
                  <c:v>(60,70]</c:v>
                </c:pt>
              </c:strCache>
            </c:strRef>
          </c:tx>
          <c:cat>
            <c:strRef>
              <c:f>Plots!$B$6:$B$10</c:f>
              <c:strCache>
                <c:ptCount val="5"/>
                <c:pt idx="0">
                  <c:v>[620,659]</c:v>
                </c:pt>
                <c:pt idx="1">
                  <c:v>[660,699]</c:v>
                </c:pt>
                <c:pt idx="2">
                  <c:v>[700,739]</c:v>
                </c:pt>
                <c:pt idx="3">
                  <c:v>[740,779]</c:v>
                </c:pt>
                <c:pt idx="4">
                  <c:v>[780,850]</c:v>
                </c:pt>
              </c:strCache>
            </c:strRef>
          </c:cat>
          <c:val>
            <c:numRef>
              <c:f>Plots!$O$6:$O$10</c:f>
              <c:numCache>
                <c:formatCode>0.0%</c:formatCode>
                <c:ptCount val="5"/>
                <c:pt idx="0">
                  <c:v>-0.42246698086410772</c:v>
                </c:pt>
                <c:pt idx="1">
                  <c:v>-0.26736289940062208</c:v>
                </c:pt>
                <c:pt idx="2">
                  <c:v>0.56869670714817455</c:v>
                </c:pt>
                <c:pt idx="3">
                  <c:v>0.75448016833582021</c:v>
                </c:pt>
                <c:pt idx="4">
                  <c:v>0.67965711361302295</c:v>
                </c:pt>
              </c:numCache>
            </c:numRef>
          </c:val>
        </c:ser>
        <c:ser>
          <c:idx val="2"/>
          <c:order val="2"/>
          <c:tx>
            <c:strRef>
              <c:f>Plots!$P$5</c:f>
              <c:strCache>
                <c:ptCount val="1"/>
                <c:pt idx="0">
                  <c:v>(70,75]</c:v>
                </c:pt>
              </c:strCache>
            </c:strRef>
          </c:tx>
          <c:cat>
            <c:strRef>
              <c:f>Plots!$B$6:$B$10</c:f>
              <c:strCache>
                <c:ptCount val="5"/>
                <c:pt idx="0">
                  <c:v>[620,659]</c:v>
                </c:pt>
                <c:pt idx="1">
                  <c:v>[660,699]</c:v>
                </c:pt>
                <c:pt idx="2">
                  <c:v>[700,739]</c:v>
                </c:pt>
                <c:pt idx="3">
                  <c:v>[740,779]</c:v>
                </c:pt>
                <c:pt idx="4">
                  <c:v>[780,850]</c:v>
                </c:pt>
              </c:strCache>
            </c:strRef>
          </c:cat>
          <c:val>
            <c:numRef>
              <c:f>Plots!$P$6:$P$10</c:f>
              <c:numCache>
                <c:formatCode>0.0%</c:formatCode>
                <c:ptCount val="5"/>
                <c:pt idx="0">
                  <c:v>-0.50930212645502038</c:v>
                </c:pt>
                <c:pt idx="1">
                  <c:v>-0.26226904655026162</c:v>
                </c:pt>
                <c:pt idx="2">
                  <c:v>0.49937205491814773</c:v>
                </c:pt>
                <c:pt idx="3">
                  <c:v>0.66446923072108555</c:v>
                </c:pt>
                <c:pt idx="4">
                  <c:v>0.75163868119287547</c:v>
                </c:pt>
              </c:numCache>
            </c:numRef>
          </c:val>
        </c:ser>
        <c:ser>
          <c:idx val="3"/>
          <c:order val="3"/>
          <c:tx>
            <c:strRef>
              <c:f>Plots!$Q$5</c:f>
              <c:strCache>
                <c:ptCount val="1"/>
                <c:pt idx="0">
                  <c:v>(75,80]</c:v>
                </c:pt>
              </c:strCache>
            </c:strRef>
          </c:tx>
          <c:cat>
            <c:strRef>
              <c:f>Plots!$B$6:$B$10</c:f>
              <c:strCache>
                <c:ptCount val="5"/>
                <c:pt idx="0">
                  <c:v>[620,659]</c:v>
                </c:pt>
                <c:pt idx="1">
                  <c:v>[660,699]</c:v>
                </c:pt>
                <c:pt idx="2">
                  <c:v>[700,739]</c:v>
                </c:pt>
                <c:pt idx="3">
                  <c:v>[740,779]</c:v>
                </c:pt>
                <c:pt idx="4">
                  <c:v>[780,850]</c:v>
                </c:pt>
              </c:strCache>
            </c:strRef>
          </c:cat>
          <c:val>
            <c:numRef>
              <c:f>Plots!$Q$6:$Q$10</c:f>
              <c:numCache>
                <c:formatCode>0.0%</c:formatCode>
                <c:ptCount val="5"/>
                <c:pt idx="0">
                  <c:v>-0.5565363468540161</c:v>
                </c:pt>
                <c:pt idx="1">
                  <c:v>-0.34394127343703584</c:v>
                </c:pt>
                <c:pt idx="2">
                  <c:v>-5.7382285800355204E-2</c:v>
                </c:pt>
                <c:pt idx="3">
                  <c:v>0.19799597860697782</c:v>
                </c:pt>
                <c:pt idx="4">
                  <c:v>0.53724974871912634</c:v>
                </c:pt>
              </c:numCache>
            </c:numRef>
          </c:val>
        </c:ser>
        <c:ser>
          <c:idx val="4"/>
          <c:order val="4"/>
          <c:tx>
            <c:strRef>
              <c:f>Plots!$R$5</c:f>
              <c:strCache>
                <c:ptCount val="1"/>
                <c:pt idx="0">
                  <c:v>(80,90]</c:v>
                </c:pt>
              </c:strCache>
            </c:strRef>
          </c:tx>
          <c:cat>
            <c:strRef>
              <c:f>Plots!$B$6:$B$10</c:f>
              <c:strCache>
                <c:ptCount val="5"/>
                <c:pt idx="0">
                  <c:v>[620,659]</c:v>
                </c:pt>
                <c:pt idx="1">
                  <c:v>[660,699]</c:v>
                </c:pt>
                <c:pt idx="2">
                  <c:v>[700,739]</c:v>
                </c:pt>
                <c:pt idx="3">
                  <c:v>[740,779]</c:v>
                </c:pt>
                <c:pt idx="4">
                  <c:v>[780,850]</c:v>
                </c:pt>
              </c:strCache>
            </c:strRef>
          </c:cat>
          <c:val>
            <c:numRef>
              <c:f>Plots!$R$6:$R$10</c:f>
              <c:numCache>
                <c:formatCode>0.0%</c:formatCode>
                <c:ptCount val="5"/>
                <c:pt idx="0">
                  <c:v>-0.48841321419311334</c:v>
                </c:pt>
                <c:pt idx="1">
                  <c:v>-0.39203994748887228</c:v>
                </c:pt>
                <c:pt idx="2">
                  <c:v>-0.2226928483668571</c:v>
                </c:pt>
                <c:pt idx="3">
                  <c:v>0.1866887841888627</c:v>
                </c:pt>
                <c:pt idx="4">
                  <c:v>0.54148407008742949</c:v>
                </c:pt>
              </c:numCache>
            </c:numRef>
          </c:val>
        </c:ser>
        <c:ser>
          <c:idx val="5"/>
          <c:order val="5"/>
          <c:tx>
            <c:strRef>
              <c:f>Plots!$S$5</c:f>
              <c:strCache>
                <c:ptCount val="1"/>
                <c:pt idx="0">
                  <c:v>(90,95]</c:v>
                </c:pt>
              </c:strCache>
            </c:strRef>
          </c:tx>
          <c:cat>
            <c:strRef>
              <c:f>Plots!$B$6:$B$10</c:f>
              <c:strCache>
                <c:ptCount val="5"/>
                <c:pt idx="0">
                  <c:v>[620,659]</c:v>
                </c:pt>
                <c:pt idx="1">
                  <c:v>[660,699]</c:v>
                </c:pt>
                <c:pt idx="2">
                  <c:v>[700,739]</c:v>
                </c:pt>
                <c:pt idx="3">
                  <c:v>[740,779]</c:v>
                </c:pt>
                <c:pt idx="4">
                  <c:v>[780,850]</c:v>
                </c:pt>
              </c:strCache>
            </c:strRef>
          </c:cat>
          <c:val>
            <c:numRef>
              <c:f>Plots!$S$6:$S$10</c:f>
              <c:numCache>
                <c:formatCode>0.0%</c:formatCode>
                <c:ptCount val="5"/>
                <c:pt idx="0">
                  <c:v>-0.63802338389080981</c:v>
                </c:pt>
                <c:pt idx="1">
                  <c:v>-0.52863653806505551</c:v>
                </c:pt>
                <c:pt idx="2">
                  <c:v>-0.38114150425450055</c:v>
                </c:pt>
                <c:pt idx="3">
                  <c:v>4.3210973156239785E-2</c:v>
                </c:pt>
                <c:pt idx="4">
                  <c:v>0.21270231026699316</c:v>
                </c:pt>
              </c:numCache>
            </c:numRef>
          </c:val>
        </c:ser>
        <c:ser>
          <c:idx val="6"/>
          <c:order val="6"/>
          <c:tx>
            <c:strRef>
              <c:f>Plots!$T$5</c:f>
              <c:strCache>
                <c:ptCount val="1"/>
                <c:pt idx="0">
                  <c:v>(95,97]</c:v>
                </c:pt>
              </c:strCache>
            </c:strRef>
          </c:tx>
          <c:cat>
            <c:strRef>
              <c:f>Plots!$B$6:$B$10</c:f>
              <c:strCache>
                <c:ptCount val="5"/>
                <c:pt idx="0">
                  <c:v>[620,659]</c:v>
                </c:pt>
                <c:pt idx="1">
                  <c:v>[660,699]</c:v>
                </c:pt>
                <c:pt idx="2">
                  <c:v>[700,739]</c:v>
                </c:pt>
                <c:pt idx="3">
                  <c:v>[740,779]</c:v>
                </c:pt>
                <c:pt idx="4">
                  <c:v>[780,850]</c:v>
                </c:pt>
              </c:strCache>
            </c:strRef>
          </c:cat>
          <c:val>
            <c:numRef>
              <c:f>Plots!$T$6:$T$10</c:f>
              <c:numCache>
                <c:formatCode>0.0%</c:formatCode>
                <c:ptCount val="5"/>
                <c:pt idx="0">
                  <c:v>0.84194145975419743</c:v>
                </c:pt>
                <c:pt idx="1">
                  <c:v>6.6925930907009157E-3</c:v>
                </c:pt>
                <c:pt idx="2">
                  <c:v>-0.30149866475039788</c:v>
                </c:pt>
                <c:pt idx="3">
                  <c:v>0.11587247205966333</c:v>
                </c:pt>
                <c:pt idx="4">
                  <c:v>1.442603038378353</c:v>
                </c:pt>
              </c:numCache>
            </c:numRef>
          </c:val>
        </c:ser>
        <c:ser>
          <c:idx val="7"/>
          <c:order val="7"/>
          <c:tx>
            <c:strRef>
              <c:f>Plots!$U$5</c:f>
              <c:strCache>
                <c:ptCount val="1"/>
                <c:pt idx="0">
                  <c:v>&gt;97</c:v>
                </c:pt>
              </c:strCache>
            </c:strRef>
          </c:tx>
          <c:cat>
            <c:strRef>
              <c:f>Plots!$B$6:$B$10</c:f>
              <c:strCache>
                <c:ptCount val="5"/>
                <c:pt idx="0">
                  <c:v>[620,659]</c:v>
                </c:pt>
                <c:pt idx="1">
                  <c:v>[660,699]</c:v>
                </c:pt>
                <c:pt idx="2">
                  <c:v>[700,739]</c:v>
                </c:pt>
                <c:pt idx="3">
                  <c:v>[740,779]</c:v>
                </c:pt>
                <c:pt idx="4">
                  <c:v>[780,850]</c:v>
                </c:pt>
              </c:strCache>
            </c:strRef>
          </c:cat>
          <c:val>
            <c:numRef>
              <c:f>Plots!$U$6:$U$10</c:f>
              <c:numCache>
                <c:formatCode>0.0%</c:formatCode>
                <c:ptCount val="5"/>
                <c:pt idx="0">
                  <c:v>-0.16800289305749638</c:v>
                </c:pt>
                <c:pt idx="1">
                  <c:v>0.13334969718009071</c:v>
                </c:pt>
                <c:pt idx="2">
                  <c:v>-6.2749912898860116E-2</c:v>
                </c:pt>
                <c:pt idx="3">
                  <c:v>-5.8044599431339328E-2</c:v>
                </c:pt>
                <c:pt idx="4">
                  <c:v>-6.3238911341408688E-2</c:v>
                </c:pt>
              </c:numCache>
            </c:numRef>
          </c:val>
        </c:ser>
        <c:bandFmts>
          <c:bandFm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7"/>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8"/>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9"/>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1"/>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2"/>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3"/>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4"/>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s>
        <c:axId val="408874184"/>
        <c:axId val="408873400"/>
        <c:axId val="409846536"/>
      </c:surface3DChart>
      <c:catAx>
        <c:axId val="40887418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FICO</a:t>
                </a:r>
              </a:p>
            </c:rich>
          </c:tx>
          <c:layout/>
          <c:overlay val="0"/>
          <c:spPr>
            <a:noFill/>
            <a:ln>
              <a:noFill/>
            </a:ln>
            <a:effectLst/>
          </c:spPr>
        </c:title>
        <c:numFmt formatCode="General" sourceLinked="1"/>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1000" b="1" i="0" u="none" strike="noStrike" kern="1200" baseline="0">
                <a:solidFill>
                  <a:schemeClr val="lt1">
                    <a:lumMod val="85000"/>
                  </a:schemeClr>
                </a:solidFill>
                <a:effectLst>
                  <a:outerShdw blurRad="50800" dist="50800" dir="5400000" sx="1000" sy="1000" algn="ctr" rotWithShape="0">
                    <a:srgbClr val="000000"/>
                  </a:outerShdw>
                </a:effectLst>
                <a:latin typeface="+mn-lt"/>
                <a:ea typeface="+mn-ea"/>
                <a:cs typeface="+mn-cs"/>
              </a:defRPr>
            </a:pPr>
            <a:endParaRPr lang="en-US"/>
          </a:p>
        </c:txPr>
        <c:crossAx val="408873400"/>
        <c:crosses val="autoZero"/>
        <c:auto val="1"/>
        <c:lblAlgn val="ctr"/>
        <c:lblOffset val="100"/>
        <c:noMultiLvlLbl val="0"/>
      </c:catAx>
      <c:valAx>
        <c:axId val="408873400"/>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Prepay Diff (%)</a:t>
                </a:r>
              </a:p>
            </c:rich>
          </c:tx>
          <c:layout>
            <c:manualLayout>
              <c:xMode val="edge"/>
              <c:yMode val="edge"/>
              <c:x val="7.2953268228858781E-2"/>
              <c:y val="0.38918891267533251"/>
            </c:manualLayout>
          </c:layout>
          <c:overlay val="0"/>
          <c:spPr>
            <a:noFill/>
            <a:ln>
              <a:noFill/>
            </a:ln>
            <a:effectLst/>
          </c:sp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08874184"/>
        <c:crosses val="autoZero"/>
        <c:crossBetween val="midCat"/>
      </c:valAx>
      <c:serAx>
        <c:axId val="409846536"/>
        <c:scaling>
          <c:orientation val="minMax"/>
        </c:scaling>
        <c:delete val="0"/>
        <c:axPos val="b"/>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MLTV</a:t>
                </a:r>
              </a:p>
            </c:rich>
          </c:tx>
          <c:layout>
            <c:manualLayout>
              <c:xMode val="edge"/>
              <c:yMode val="edge"/>
              <c:x val="0.84964639179862278"/>
              <c:y val="0.68025190498085764"/>
            </c:manualLayout>
          </c:layout>
          <c:overlay val="0"/>
          <c:spPr>
            <a:noFill/>
            <a:ln>
              <a:noFill/>
            </a:ln>
            <a:effectLst/>
          </c:spPr>
        </c:title>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900" b="1" i="0" u="none" strike="noStrike" kern="1200" baseline="0">
                <a:solidFill>
                  <a:schemeClr val="lt1">
                    <a:lumMod val="85000"/>
                  </a:schemeClr>
                </a:solidFill>
                <a:latin typeface="+mn-lt"/>
                <a:ea typeface="+mn-ea"/>
                <a:cs typeface="+mn-cs"/>
              </a:defRPr>
            </a:pPr>
            <a:endParaRPr lang="en-US"/>
          </a:p>
        </c:txPr>
        <c:crossAx val="408873400"/>
        <c:crosses val="autoZero"/>
      </c:serAx>
      <c:spPr>
        <a:noFill/>
        <a:ln>
          <a:noFill/>
        </a:ln>
        <a:effectLst/>
      </c:spPr>
    </c:plotArea>
    <c:legend>
      <c:legendPos val="r"/>
      <c:legendEntry>
        <c:idx val="0"/>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1"/>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ayout>
        <c:manualLayout>
          <c:xMode val="edge"/>
          <c:yMode val="edge"/>
          <c:x val="0.89417186215086497"/>
          <c:y val="0.31338226374638667"/>
          <c:w val="0.10415980284746688"/>
          <c:h val="0.42493202622232346"/>
        </c:manualLayout>
      </c:layout>
      <c:overlay val="0"/>
      <c:spPr>
        <a:noFill/>
        <a:ln>
          <a:no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Stress SDQ Diff (Predicted/Actual(%))</a:t>
            </a:r>
          </a:p>
        </c:rich>
      </c:tx>
      <c:layout/>
      <c:overlay val="0"/>
      <c:spPr>
        <a:noFill/>
        <a:ln>
          <a:noFill/>
        </a:ln>
        <a:effectLst/>
      </c:sp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surface3DChart>
        <c:wireframe val="0"/>
        <c:ser>
          <c:idx val="0"/>
          <c:order val="0"/>
          <c:tx>
            <c:strRef>
              <c:f>StressSDQ!$A$54</c:f>
              <c:strCache>
                <c:ptCount val="1"/>
                <c:pt idx="0">
                  <c:v>[780,849]</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StressSDQ!$B$53:$I$53</c:f>
              <c:strCache>
                <c:ptCount val="8"/>
                <c:pt idx="0">
                  <c:v>&lt;=60</c:v>
                </c:pt>
                <c:pt idx="1">
                  <c:v>(60,70]</c:v>
                </c:pt>
                <c:pt idx="2">
                  <c:v>(70,75]</c:v>
                </c:pt>
                <c:pt idx="3">
                  <c:v>(75,80]</c:v>
                </c:pt>
                <c:pt idx="4">
                  <c:v>(80,90]</c:v>
                </c:pt>
                <c:pt idx="5">
                  <c:v>(90,95]</c:v>
                </c:pt>
                <c:pt idx="6">
                  <c:v>(95,97]</c:v>
                </c:pt>
                <c:pt idx="7">
                  <c:v>&gt;97</c:v>
                </c:pt>
              </c:strCache>
            </c:strRef>
          </c:cat>
          <c:val>
            <c:numRef>
              <c:f>StressSDQ!$B$54:$I$54</c:f>
              <c:numCache>
                <c:formatCode>0.00%</c:formatCode>
                <c:ptCount val="8"/>
                <c:pt idx="0">
                  <c:v>-1.095809512460022E-2</c:v>
                </c:pt>
                <c:pt idx="1">
                  <c:v>0.20172777310885026</c:v>
                </c:pt>
                <c:pt idx="2">
                  <c:v>6.1172331561287985E-2</c:v>
                </c:pt>
                <c:pt idx="3">
                  <c:v>0.17564113985145346</c:v>
                </c:pt>
                <c:pt idx="4">
                  <c:v>-8.600831789977148E-2</c:v>
                </c:pt>
                <c:pt idx="5">
                  <c:v>-0.13353892175733884</c:v>
                </c:pt>
                <c:pt idx="6">
                  <c:v>2.109381705211244E-2</c:v>
                </c:pt>
                <c:pt idx="7">
                  <c:v>-0.17838349874651371</c:v>
                </c:pt>
              </c:numCache>
            </c:numRef>
          </c:val>
        </c:ser>
        <c:ser>
          <c:idx val="1"/>
          <c:order val="1"/>
          <c:tx>
            <c:strRef>
              <c:f>StressSDQ!$A$55</c:f>
              <c:strCache>
                <c:ptCount val="1"/>
                <c:pt idx="0">
                  <c:v>[740,779]</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StressSDQ!$B$53:$I$53</c:f>
              <c:strCache>
                <c:ptCount val="8"/>
                <c:pt idx="0">
                  <c:v>&lt;=60</c:v>
                </c:pt>
                <c:pt idx="1">
                  <c:v>(60,70]</c:v>
                </c:pt>
                <c:pt idx="2">
                  <c:v>(70,75]</c:v>
                </c:pt>
                <c:pt idx="3">
                  <c:v>(75,80]</c:v>
                </c:pt>
                <c:pt idx="4">
                  <c:v>(80,90]</c:v>
                </c:pt>
                <c:pt idx="5">
                  <c:v>(90,95]</c:v>
                </c:pt>
                <c:pt idx="6">
                  <c:v>(95,97]</c:v>
                </c:pt>
                <c:pt idx="7">
                  <c:v>&gt;97</c:v>
                </c:pt>
              </c:strCache>
            </c:strRef>
          </c:cat>
          <c:val>
            <c:numRef>
              <c:f>StressSDQ!$B$55:$I$55</c:f>
              <c:numCache>
                <c:formatCode>0.00%</c:formatCode>
                <c:ptCount val="8"/>
                <c:pt idx="0">
                  <c:v>-7.5376351116319684E-2</c:v>
                </c:pt>
                <c:pt idx="1">
                  <c:v>-2.6200955721672137E-2</c:v>
                </c:pt>
                <c:pt idx="2">
                  <c:v>-9.9661981769877617E-2</c:v>
                </c:pt>
                <c:pt idx="3">
                  <c:v>-4.7424576065142166E-2</c:v>
                </c:pt>
                <c:pt idx="4">
                  <c:v>-0.14063291845572867</c:v>
                </c:pt>
                <c:pt idx="5">
                  <c:v>-0.16053060941322705</c:v>
                </c:pt>
                <c:pt idx="6">
                  <c:v>-0.20852546361963731</c:v>
                </c:pt>
                <c:pt idx="7">
                  <c:v>-0.15914960378002307</c:v>
                </c:pt>
              </c:numCache>
            </c:numRef>
          </c:val>
        </c:ser>
        <c:ser>
          <c:idx val="2"/>
          <c:order val="2"/>
          <c:tx>
            <c:strRef>
              <c:f>StressSDQ!$A$56</c:f>
              <c:strCache>
                <c:ptCount val="1"/>
                <c:pt idx="0">
                  <c:v>[700,739]</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StressSDQ!$B$53:$I$53</c:f>
              <c:strCache>
                <c:ptCount val="8"/>
                <c:pt idx="0">
                  <c:v>&lt;=60</c:v>
                </c:pt>
                <c:pt idx="1">
                  <c:v>(60,70]</c:v>
                </c:pt>
                <c:pt idx="2">
                  <c:v>(70,75]</c:v>
                </c:pt>
                <c:pt idx="3">
                  <c:v>(75,80]</c:v>
                </c:pt>
                <c:pt idx="4">
                  <c:v>(80,90]</c:v>
                </c:pt>
                <c:pt idx="5">
                  <c:v>(90,95]</c:v>
                </c:pt>
                <c:pt idx="6">
                  <c:v>(95,97]</c:v>
                </c:pt>
                <c:pt idx="7">
                  <c:v>&gt;97</c:v>
                </c:pt>
              </c:strCache>
            </c:strRef>
          </c:cat>
          <c:val>
            <c:numRef>
              <c:f>StressSDQ!$B$56:$I$56</c:f>
              <c:numCache>
                <c:formatCode>0.00%</c:formatCode>
                <c:ptCount val="8"/>
                <c:pt idx="0">
                  <c:v>-4.6295825551239456E-2</c:v>
                </c:pt>
                <c:pt idx="1">
                  <c:v>-6.1731584376261583E-2</c:v>
                </c:pt>
                <c:pt idx="2">
                  <c:v>-9.5948286226703261E-2</c:v>
                </c:pt>
                <c:pt idx="3">
                  <c:v>-8.5080046246969188E-2</c:v>
                </c:pt>
                <c:pt idx="4">
                  <c:v>-0.13471410619534607</c:v>
                </c:pt>
                <c:pt idx="5">
                  <c:v>-0.13141742527901257</c:v>
                </c:pt>
                <c:pt idx="6">
                  <c:v>-0.1032084550952852</c:v>
                </c:pt>
                <c:pt idx="7">
                  <c:v>-0.12461578671453588</c:v>
                </c:pt>
              </c:numCache>
            </c:numRef>
          </c:val>
        </c:ser>
        <c:ser>
          <c:idx val="3"/>
          <c:order val="3"/>
          <c:tx>
            <c:strRef>
              <c:f>StressSDQ!$A$57</c:f>
              <c:strCache>
                <c:ptCount val="1"/>
                <c:pt idx="0">
                  <c:v>[660,699]</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StressSDQ!$B$53:$I$53</c:f>
              <c:strCache>
                <c:ptCount val="8"/>
                <c:pt idx="0">
                  <c:v>&lt;=60</c:v>
                </c:pt>
                <c:pt idx="1">
                  <c:v>(60,70]</c:v>
                </c:pt>
                <c:pt idx="2">
                  <c:v>(70,75]</c:v>
                </c:pt>
                <c:pt idx="3">
                  <c:v>(75,80]</c:v>
                </c:pt>
                <c:pt idx="4">
                  <c:v>(80,90]</c:v>
                </c:pt>
                <c:pt idx="5">
                  <c:v>(90,95]</c:v>
                </c:pt>
                <c:pt idx="6">
                  <c:v>(95,97]</c:v>
                </c:pt>
                <c:pt idx="7">
                  <c:v>&gt;97</c:v>
                </c:pt>
              </c:strCache>
            </c:strRef>
          </c:cat>
          <c:val>
            <c:numRef>
              <c:f>StressSDQ!$B$57:$I$57</c:f>
              <c:numCache>
                <c:formatCode>0.00%</c:formatCode>
                <c:ptCount val="8"/>
                <c:pt idx="0">
                  <c:v>-3.2474305167787376E-2</c:v>
                </c:pt>
                <c:pt idx="1">
                  <c:v>-5.6604773583441848E-2</c:v>
                </c:pt>
                <c:pt idx="2">
                  <c:v>-8.3855151858805432E-2</c:v>
                </c:pt>
                <c:pt idx="3">
                  <c:v>-7.0923644395664676E-2</c:v>
                </c:pt>
                <c:pt idx="4">
                  <c:v>-9.0075359737491922E-2</c:v>
                </c:pt>
                <c:pt idx="5">
                  <c:v>-8.7042827747214391E-2</c:v>
                </c:pt>
                <c:pt idx="6">
                  <c:v>-2.6557931487191322E-2</c:v>
                </c:pt>
                <c:pt idx="7">
                  <c:v>-9.8446340030320267E-2</c:v>
                </c:pt>
              </c:numCache>
            </c:numRef>
          </c:val>
        </c:ser>
        <c:ser>
          <c:idx val="4"/>
          <c:order val="4"/>
          <c:tx>
            <c:strRef>
              <c:f>StressSDQ!$A$58</c:f>
              <c:strCache>
                <c:ptCount val="1"/>
                <c:pt idx="0">
                  <c:v>[620,659]</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StressSDQ!$B$53:$I$53</c:f>
              <c:strCache>
                <c:ptCount val="8"/>
                <c:pt idx="0">
                  <c:v>&lt;=60</c:v>
                </c:pt>
                <c:pt idx="1">
                  <c:v>(60,70]</c:v>
                </c:pt>
                <c:pt idx="2">
                  <c:v>(70,75]</c:v>
                </c:pt>
                <c:pt idx="3">
                  <c:v>(75,80]</c:v>
                </c:pt>
                <c:pt idx="4">
                  <c:v>(80,90]</c:v>
                </c:pt>
                <c:pt idx="5">
                  <c:v>(90,95]</c:v>
                </c:pt>
                <c:pt idx="6">
                  <c:v>(95,97]</c:v>
                </c:pt>
                <c:pt idx="7">
                  <c:v>&gt;97</c:v>
                </c:pt>
              </c:strCache>
            </c:strRef>
          </c:cat>
          <c:val>
            <c:numRef>
              <c:f>StressSDQ!$B$58:$I$58</c:f>
              <c:numCache>
                <c:formatCode>0.00%</c:formatCode>
                <c:ptCount val="8"/>
                <c:pt idx="0">
                  <c:v>-2.6916586274452481E-2</c:v>
                </c:pt>
                <c:pt idx="1">
                  <c:v>-6.3062880110085429E-2</c:v>
                </c:pt>
                <c:pt idx="2">
                  <c:v>-6.9653993560433003E-2</c:v>
                </c:pt>
                <c:pt idx="3">
                  <c:v>-5.912645432469954E-2</c:v>
                </c:pt>
                <c:pt idx="4">
                  <c:v>-5.3487324806607339E-2</c:v>
                </c:pt>
                <c:pt idx="5">
                  <c:v>-2.6437150693682909E-2</c:v>
                </c:pt>
                <c:pt idx="6">
                  <c:v>-4.4644216700058137E-2</c:v>
                </c:pt>
                <c:pt idx="7">
                  <c:v>-0.13278243856138083</c:v>
                </c:pt>
              </c:numCache>
            </c:numRef>
          </c:val>
        </c:ser>
        <c:bandFmts>
          <c:band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7"/>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8"/>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9"/>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1"/>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2"/>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3"/>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4"/>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s>
        <c:axId val="413627496"/>
        <c:axId val="413623968"/>
        <c:axId val="411562688"/>
      </c:surface3DChart>
      <c:catAx>
        <c:axId val="41362749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MLTV</a:t>
                </a:r>
              </a:p>
            </c:rich>
          </c:tx>
          <c:layout/>
          <c:overlay val="0"/>
          <c:spPr>
            <a:noFill/>
            <a:ln>
              <a:noFill/>
            </a:ln>
            <a:effectLst/>
          </c:spPr>
        </c:title>
        <c:numFmt formatCode="General" sourceLinked="1"/>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13623968"/>
        <c:crosses val="autoZero"/>
        <c:auto val="1"/>
        <c:lblAlgn val="ctr"/>
        <c:lblOffset val="100"/>
        <c:noMultiLvlLbl val="0"/>
      </c:catAx>
      <c:valAx>
        <c:axId val="413623968"/>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SDQ</a:t>
                </a:r>
                <a:r>
                  <a:rPr lang="en-US" baseline="0"/>
                  <a:t> Diff(%)</a:t>
                </a:r>
                <a:endParaRPr lang="en-US"/>
              </a:p>
            </c:rich>
          </c:tx>
          <c:layout/>
          <c:overlay val="0"/>
          <c:spPr>
            <a:noFill/>
            <a:ln>
              <a:noFill/>
            </a:ln>
            <a:effectLst/>
          </c:sp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13627496"/>
        <c:crosses val="autoZero"/>
        <c:crossBetween val="midCat"/>
      </c:valAx>
      <c:serAx>
        <c:axId val="411562688"/>
        <c:scaling>
          <c:orientation val="minMax"/>
        </c:scaling>
        <c:delete val="0"/>
        <c:axPos val="b"/>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FICO</a:t>
                </a:r>
              </a:p>
            </c:rich>
          </c:tx>
          <c:layout/>
          <c:overlay val="0"/>
          <c:spPr>
            <a:noFill/>
            <a:ln>
              <a:noFill/>
            </a:ln>
            <a:effectLst/>
          </c:spPr>
        </c:title>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13623968"/>
        <c:crosses val="autoZero"/>
      </c:serAx>
      <c:spPr>
        <a:noFill/>
        <a:ln>
          <a:noFill/>
        </a:ln>
        <a:effectLst/>
      </c:spPr>
    </c:plotArea>
    <c:legend>
      <c:legendPos val="r"/>
      <c:legendEntry>
        <c:idx val="0"/>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1"/>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2"/>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3"/>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4"/>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5"/>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ayout/>
      <c:overlay val="0"/>
      <c:spPr>
        <a:noFill/>
        <a:ln>
          <a:no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Stress</a:t>
            </a:r>
            <a:r>
              <a:rPr lang="en-US" baseline="0"/>
              <a:t> Severity Diff (Predicted/Actual(%))</a:t>
            </a:r>
            <a:endParaRPr lang="en-US"/>
          </a:p>
        </c:rich>
      </c:tx>
      <c:layout/>
      <c:overlay val="0"/>
      <c:spPr>
        <a:noFill/>
        <a:ln>
          <a:noFill/>
        </a:ln>
        <a:effectLst/>
      </c:sp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853570010484927"/>
          <c:y val="0.17308813481377999"/>
          <c:w val="0.50203811368578943"/>
          <c:h val="0.60997890265471288"/>
        </c:manualLayout>
      </c:layout>
      <c:surface3DChart>
        <c:wireframe val="0"/>
        <c:ser>
          <c:idx val="0"/>
          <c:order val="0"/>
          <c:tx>
            <c:strRef>
              <c:f>StressSeverity!$A$57</c:f>
              <c:strCache>
                <c:ptCount val="1"/>
                <c:pt idx="0">
                  <c:v>[780,849]</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StressSeverity!$B$56:$I$56</c:f>
              <c:strCache>
                <c:ptCount val="8"/>
                <c:pt idx="0">
                  <c:v>&lt;=60</c:v>
                </c:pt>
                <c:pt idx="1">
                  <c:v>(60,70]</c:v>
                </c:pt>
                <c:pt idx="2">
                  <c:v>(70,75]</c:v>
                </c:pt>
                <c:pt idx="3">
                  <c:v>(75,80]</c:v>
                </c:pt>
                <c:pt idx="4">
                  <c:v>(80,90]</c:v>
                </c:pt>
                <c:pt idx="5">
                  <c:v>(90,95]</c:v>
                </c:pt>
                <c:pt idx="6">
                  <c:v>(95,97]</c:v>
                </c:pt>
                <c:pt idx="7">
                  <c:v>&gt;97</c:v>
                </c:pt>
              </c:strCache>
            </c:strRef>
          </c:cat>
          <c:val>
            <c:numRef>
              <c:f>StressSeverity!$B$57:$I$57</c:f>
              <c:numCache>
                <c:formatCode>0.00%</c:formatCode>
                <c:ptCount val="8"/>
                <c:pt idx="0">
                  <c:v>-0.1283265009480703</c:v>
                </c:pt>
                <c:pt idx="1">
                  <c:v>-3.2183990790878303E-3</c:v>
                </c:pt>
                <c:pt idx="2">
                  <c:v>-2.1666124807129372E-2</c:v>
                </c:pt>
                <c:pt idx="3">
                  <c:v>-4.6696511889533165E-2</c:v>
                </c:pt>
                <c:pt idx="4">
                  <c:v>-1.0809588757389577E-2</c:v>
                </c:pt>
                <c:pt idx="5">
                  <c:v>1.8411830675164831E-2</c:v>
                </c:pt>
                <c:pt idx="6">
                  <c:v>-5.6872177848162342E-2</c:v>
                </c:pt>
                <c:pt idx="7">
                  <c:v>3.275648929459285E-2</c:v>
                </c:pt>
              </c:numCache>
            </c:numRef>
          </c:val>
        </c:ser>
        <c:ser>
          <c:idx val="1"/>
          <c:order val="1"/>
          <c:tx>
            <c:strRef>
              <c:f>StressSeverity!$A$58</c:f>
              <c:strCache>
                <c:ptCount val="1"/>
                <c:pt idx="0">
                  <c:v>[740,779]</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StressSeverity!$B$56:$I$56</c:f>
              <c:strCache>
                <c:ptCount val="8"/>
                <c:pt idx="0">
                  <c:v>&lt;=60</c:v>
                </c:pt>
                <c:pt idx="1">
                  <c:v>(60,70]</c:v>
                </c:pt>
                <c:pt idx="2">
                  <c:v>(70,75]</c:v>
                </c:pt>
                <c:pt idx="3">
                  <c:v>(75,80]</c:v>
                </c:pt>
                <c:pt idx="4">
                  <c:v>(80,90]</c:v>
                </c:pt>
                <c:pt idx="5">
                  <c:v>(90,95]</c:v>
                </c:pt>
                <c:pt idx="6">
                  <c:v>(95,97]</c:v>
                </c:pt>
                <c:pt idx="7">
                  <c:v>&gt;97</c:v>
                </c:pt>
              </c:strCache>
            </c:strRef>
          </c:cat>
          <c:val>
            <c:numRef>
              <c:f>StressSeverity!$B$58:$I$58</c:f>
              <c:numCache>
                <c:formatCode>0.00%</c:formatCode>
                <c:ptCount val="8"/>
                <c:pt idx="0">
                  <c:v>-8.1450095668080147E-2</c:v>
                </c:pt>
                <c:pt idx="1">
                  <c:v>4.5714435661277086E-2</c:v>
                </c:pt>
                <c:pt idx="2">
                  <c:v>4.9163255634993464E-2</c:v>
                </c:pt>
                <c:pt idx="3">
                  <c:v>4.8533834028854361E-3</c:v>
                </c:pt>
                <c:pt idx="4">
                  <c:v>3.0233992865183801E-2</c:v>
                </c:pt>
                <c:pt idx="5">
                  <c:v>3.7959346961134344E-2</c:v>
                </c:pt>
                <c:pt idx="6">
                  <c:v>2.011109927574628E-2</c:v>
                </c:pt>
                <c:pt idx="7">
                  <c:v>2.1308973510141049E-2</c:v>
                </c:pt>
              </c:numCache>
            </c:numRef>
          </c:val>
        </c:ser>
        <c:ser>
          <c:idx val="2"/>
          <c:order val="2"/>
          <c:tx>
            <c:strRef>
              <c:f>StressSeverity!$A$59</c:f>
              <c:strCache>
                <c:ptCount val="1"/>
                <c:pt idx="0">
                  <c:v>[700,739]</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StressSeverity!$B$56:$I$56</c:f>
              <c:strCache>
                <c:ptCount val="8"/>
                <c:pt idx="0">
                  <c:v>&lt;=60</c:v>
                </c:pt>
                <c:pt idx="1">
                  <c:v>(60,70]</c:v>
                </c:pt>
                <c:pt idx="2">
                  <c:v>(70,75]</c:v>
                </c:pt>
                <c:pt idx="3">
                  <c:v>(75,80]</c:v>
                </c:pt>
                <c:pt idx="4">
                  <c:v>(80,90]</c:v>
                </c:pt>
                <c:pt idx="5">
                  <c:v>(90,95]</c:v>
                </c:pt>
                <c:pt idx="6">
                  <c:v>(95,97]</c:v>
                </c:pt>
                <c:pt idx="7">
                  <c:v>&gt;97</c:v>
                </c:pt>
              </c:strCache>
            </c:strRef>
          </c:cat>
          <c:val>
            <c:numRef>
              <c:f>StressSeverity!$B$59:$I$59</c:f>
              <c:numCache>
                <c:formatCode>0.00%</c:formatCode>
                <c:ptCount val="8"/>
                <c:pt idx="0">
                  <c:v>-6.497387434371138E-2</c:v>
                </c:pt>
                <c:pt idx="1">
                  <c:v>4.409035842786202E-2</c:v>
                </c:pt>
                <c:pt idx="2">
                  <c:v>1.0665963525885225E-2</c:v>
                </c:pt>
                <c:pt idx="3">
                  <c:v>2.6504559436596242E-2</c:v>
                </c:pt>
                <c:pt idx="4">
                  <c:v>6.7591012442324239E-2</c:v>
                </c:pt>
                <c:pt idx="5">
                  <c:v>3.8530590918041563E-2</c:v>
                </c:pt>
                <c:pt idx="6">
                  <c:v>3.8388065507377389E-2</c:v>
                </c:pt>
                <c:pt idx="7">
                  <c:v>1.1742941906297988E-2</c:v>
                </c:pt>
              </c:numCache>
            </c:numRef>
          </c:val>
        </c:ser>
        <c:ser>
          <c:idx val="3"/>
          <c:order val="3"/>
          <c:tx>
            <c:strRef>
              <c:f>StressSeverity!$A$60</c:f>
              <c:strCache>
                <c:ptCount val="1"/>
                <c:pt idx="0">
                  <c:v>[660,699]</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StressSeverity!$B$56:$I$56</c:f>
              <c:strCache>
                <c:ptCount val="8"/>
                <c:pt idx="0">
                  <c:v>&lt;=60</c:v>
                </c:pt>
                <c:pt idx="1">
                  <c:v>(60,70]</c:v>
                </c:pt>
                <c:pt idx="2">
                  <c:v>(70,75]</c:v>
                </c:pt>
                <c:pt idx="3">
                  <c:v>(75,80]</c:v>
                </c:pt>
                <c:pt idx="4">
                  <c:v>(80,90]</c:v>
                </c:pt>
                <c:pt idx="5">
                  <c:v>(90,95]</c:v>
                </c:pt>
                <c:pt idx="6">
                  <c:v>(95,97]</c:v>
                </c:pt>
                <c:pt idx="7">
                  <c:v>&gt;97</c:v>
                </c:pt>
              </c:strCache>
            </c:strRef>
          </c:cat>
          <c:val>
            <c:numRef>
              <c:f>StressSeverity!$B$60:$I$60</c:f>
              <c:numCache>
                <c:formatCode>0.00%</c:formatCode>
                <c:ptCount val="8"/>
                <c:pt idx="0">
                  <c:v>-2.6229743883743106E-2</c:v>
                </c:pt>
                <c:pt idx="1">
                  <c:v>1.4891747182301573E-2</c:v>
                </c:pt>
                <c:pt idx="2">
                  <c:v>-9.6943813111995958E-3</c:v>
                </c:pt>
                <c:pt idx="3">
                  <c:v>-2.5307392564001274E-3</c:v>
                </c:pt>
                <c:pt idx="4">
                  <c:v>3.1877922838155381E-2</c:v>
                </c:pt>
                <c:pt idx="5">
                  <c:v>3.2643033259387444E-2</c:v>
                </c:pt>
                <c:pt idx="6">
                  <c:v>1.2326349768543077E-2</c:v>
                </c:pt>
                <c:pt idx="7">
                  <c:v>3.1344329216503874E-2</c:v>
                </c:pt>
              </c:numCache>
            </c:numRef>
          </c:val>
        </c:ser>
        <c:ser>
          <c:idx val="4"/>
          <c:order val="4"/>
          <c:tx>
            <c:strRef>
              <c:f>StressSeverity!$A$61</c:f>
              <c:strCache>
                <c:ptCount val="1"/>
                <c:pt idx="0">
                  <c:v>[620,659]</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effectLst>
              <a:outerShdw blurRad="57150" dist="19050" dir="5400000" algn="ctr" rotWithShape="0">
                <a:srgbClr val="000000">
                  <a:alpha val="63000"/>
                </a:srgbClr>
              </a:outerShdw>
            </a:effectLst>
            <a:sp3d/>
          </c:spPr>
          <c:cat>
            <c:strRef>
              <c:f>StressSeverity!$B$56:$I$56</c:f>
              <c:strCache>
                <c:ptCount val="8"/>
                <c:pt idx="0">
                  <c:v>&lt;=60</c:v>
                </c:pt>
                <c:pt idx="1">
                  <c:v>(60,70]</c:v>
                </c:pt>
                <c:pt idx="2">
                  <c:v>(70,75]</c:v>
                </c:pt>
                <c:pt idx="3">
                  <c:v>(75,80]</c:v>
                </c:pt>
                <c:pt idx="4">
                  <c:v>(80,90]</c:v>
                </c:pt>
                <c:pt idx="5">
                  <c:v>(90,95]</c:v>
                </c:pt>
                <c:pt idx="6">
                  <c:v>(95,97]</c:v>
                </c:pt>
                <c:pt idx="7">
                  <c:v>&gt;97</c:v>
                </c:pt>
              </c:strCache>
            </c:strRef>
          </c:cat>
          <c:val>
            <c:numRef>
              <c:f>StressSeverity!$B$61:$I$61</c:f>
              <c:numCache>
                <c:formatCode>0.00%</c:formatCode>
                <c:ptCount val="8"/>
                <c:pt idx="0">
                  <c:v>-5.5632124505685998E-2</c:v>
                </c:pt>
                <c:pt idx="1">
                  <c:v>-4.1022064479704801E-2</c:v>
                </c:pt>
                <c:pt idx="2">
                  <c:v>-5.35954780733503E-2</c:v>
                </c:pt>
                <c:pt idx="3">
                  <c:v>-5.7055437450112434E-2</c:v>
                </c:pt>
                <c:pt idx="4">
                  <c:v>-2.2654502483947514E-2</c:v>
                </c:pt>
                <c:pt idx="5">
                  <c:v>-5.4750717106019531E-2</c:v>
                </c:pt>
                <c:pt idx="6">
                  <c:v>-4.7810847087701336E-2</c:v>
                </c:pt>
                <c:pt idx="7">
                  <c:v>4.1543870658011128E-2</c:v>
                </c:pt>
              </c:numCache>
            </c:numRef>
          </c:val>
        </c:ser>
        <c:bandFmts>
          <c:band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7"/>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8"/>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9"/>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1"/>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2"/>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3"/>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
            <c:idx val="14"/>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effectLst>
                <a:outerShdw blurRad="57150" dist="19050" dir="5400000" algn="ctr" rotWithShape="0">
                  <a:srgbClr val="000000">
                    <a:alpha val="63000"/>
                  </a:srgbClr>
                </a:outerShdw>
              </a:effectLst>
              <a:sp3d/>
            </c:spPr>
          </c:bandFmt>
        </c:bandFmts>
        <c:axId val="413628672"/>
        <c:axId val="413627888"/>
        <c:axId val="414417144"/>
      </c:surface3DChart>
      <c:catAx>
        <c:axId val="41362867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MLTV</a:t>
                </a:r>
              </a:p>
            </c:rich>
          </c:tx>
          <c:layout/>
          <c:overlay val="0"/>
          <c:spPr>
            <a:noFill/>
            <a:ln>
              <a:noFill/>
            </a:ln>
            <a:effectLst/>
          </c:spPr>
        </c:title>
        <c:numFmt formatCode="General" sourceLinked="1"/>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13627888"/>
        <c:crosses val="autoZero"/>
        <c:auto val="1"/>
        <c:lblAlgn val="ctr"/>
        <c:lblOffset val="100"/>
        <c:noMultiLvlLbl val="0"/>
      </c:catAx>
      <c:valAx>
        <c:axId val="413627888"/>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Severity</a:t>
                </a:r>
                <a:r>
                  <a:rPr lang="en-US" baseline="0"/>
                  <a:t> Diff(%)</a:t>
                </a:r>
                <a:endParaRPr lang="en-US"/>
              </a:p>
            </c:rich>
          </c:tx>
          <c:layout/>
          <c:overlay val="0"/>
          <c:spPr>
            <a:noFill/>
            <a:ln>
              <a:noFill/>
            </a:ln>
            <a:effectLst/>
          </c:sp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13628672"/>
        <c:crosses val="autoZero"/>
        <c:crossBetween val="midCat"/>
      </c:valAx>
      <c:serAx>
        <c:axId val="414417144"/>
        <c:scaling>
          <c:orientation val="minMax"/>
        </c:scaling>
        <c:delete val="0"/>
        <c:axPos val="b"/>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FICO</a:t>
                </a:r>
              </a:p>
            </c:rich>
          </c:tx>
          <c:layout/>
          <c:overlay val="0"/>
          <c:spPr>
            <a:noFill/>
            <a:ln>
              <a:noFill/>
            </a:ln>
            <a:effectLst/>
          </c:spPr>
        </c:title>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13627888"/>
        <c:crosses val="autoZero"/>
      </c:serAx>
      <c:spPr>
        <a:noFill/>
        <a:ln>
          <a:noFill/>
        </a:ln>
        <a:effectLst/>
      </c:spPr>
    </c:plotArea>
    <c:legend>
      <c:legendPos val="r"/>
      <c:legendEntry>
        <c:idx val="0"/>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1"/>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2"/>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3"/>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egendEntry>
        <c:idx val="4"/>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Entry>
      <c:layout>
        <c:manualLayout>
          <c:xMode val="edge"/>
          <c:yMode val="edge"/>
          <c:x val="0.82061639980815482"/>
          <c:y val="0.27883203963162462"/>
          <c:w val="0.15855852569830989"/>
          <c:h val="0.29193288080108887"/>
        </c:manualLayout>
      </c:layout>
      <c:overlay val="0"/>
      <c:spPr>
        <a:noFill/>
        <a:ln>
          <a:no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FFF6AE3F-714E-43D3-9CA0-C1D481AA60A1}" type="datetimeFigureOut">
              <a:rPr lang="en-US" smtClean="0"/>
              <a:t>6/13/2017</a:t>
            </a:fld>
            <a:endParaRPr lang="en-US"/>
          </a:p>
        </p:txBody>
      </p:sp>
      <p:sp>
        <p:nvSpPr>
          <p:cNvPr id="4" name="Slide Image Placeholder 3"/>
          <p:cNvSpPr>
            <a:spLocks noGrp="1" noRot="1" noChangeAspect="1"/>
          </p:cNvSpPr>
          <p:nvPr>
            <p:ph type="sldImg" idx="2"/>
          </p:nvPr>
        </p:nvSpPr>
        <p:spPr>
          <a:xfrm>
            <a:off x="1417638" y="1163638"/>
            <a:ext cx="4187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82F55942-758E-4912-A622-382D358DB394}" type="slidenum">
              <a:rPr lang="en-US" smtClean="0"/>
              <a:t>‹#›</a:t>
            </a:fld>
            <a:endParaRPr lang="en-US"/>
          </a:p>
        </p:txBody>
      </p:sp>
    </p:spTree>
    <p:extLst>
      <p:ext uri="{BB962C8B-B14F-4D97-AF65-F5344CB8AC3E}">
        <p14:creationId xmlns:p14="http://schemas.microsoft.com/office/powerpoint/2010/main" val="1981517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age">
    <p:spTree>
      <p:nvGrpSpPr>
        <p:cNvPr id="1" name=""/>
        <p:cNvGrpSpPr/>
        <p:nvPr/>
      </p:nvGrpSpPr>
      <p:grpSpPr>
        <a:xfrm>
          <a:off x="0" y="0"/>
          <a:ext cx="0" cy="0"/>
          <a:chOff x="0" y="0"/>
          <a:chExt cx="0" cy="0"/>
        </a:xfrm>
      </p:grpSpPr>
      <p:sp>
        <p:nvSpPr>
          <p:cNvPr id="2" name="Title 1"/>
          <p:cNvSpPr>
            <a:spLocks noGrp="1"/>
          </p:cNvSpPr>
          <p:nvPr>
            <p:ph type="ctrTitle"/>
          </p:nvPr>
        </p:nvSpPr>
        <p:spPr>
          <a:xfrm>
            <a:off x="987552" y="2852928"/>
            <a:ext cx="7616952" cy="493776"/>
          </a:xfrm>
          <a:prstGeom prst="rect">
            <a:avLst/>
          </a:prstGeom>
        </p:spPr>
        <p:txBody>
          <a:bodyPr lIns="0" tIns="0" rIns="0" bIns="0" anchor="b" anchorCtr="0"/>
          <a:lstStyle>
            <a:lvl1pPr algn="l">
              <a:lnSpc>
                <a:spcPct val="95000"/>
              </a:lnSpc>
              <a:defRPr sz="2250" b="1">
                <a:solidFill>
                  <a:schemeClr val="tx2"/>
                </a:solidFill>
                <a:latin typeface="Georgia" panose="02040502050405020303" pitchFamily="18"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987552" y="3429000"/>
            <a:ext cx="4498848" cy="2286000"/>
          </a:xfrm>
          <a:prstGeom prst="rect">
            <a:avLst/>
          </a:prstGeom>
        </p:spPr>
        <p:txBody>
          <a:bodyPr lIns="0" tIns="0" rIns="0" bIns="0"/>
          <a:lstStyle>
            <a:lvl1pPr marL="0" indent="0" algn="l">
              <a:spcBef>
                <a:spcPts val="851"/>
              </a:spcBef>
              <a:buNone/>
              <a:defRPr sz="1575">
                <a:solidFill>
                  <a:schemeClr val="tx2"/>
                </a:solidFill>
                <a:latin typeface="Georgia" panose="02040502050405020303"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grpSp>
        <p:nvGrpSpPr>
          <p:cNvPr id="7" name="Group 6"/>
          <p:cNvGrpSpPr/>
          <p:nvPr userDrawn="1"/>
        </p:nvGrpSpPr>
        <p:grpSpPr>
          <a:xfrm>
            <a:off x="76466" y="76201"/>
            <a:ext cx="8884655" cy="780223"/>
            <a:chOff x="76465" y="76200"/>
            <a:chExt cx="8884655" cy="780223"/>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465" y="76200"/>
              <a:ext cx="3200135" cy="780223"/>
            </a:xfrm>
            <a:prstGeom prst="rect">
              <a:avLst/>
            </a:prstGeom>
          </p:spPr>
        </p:pic>
        <p:cxnSp>
          <p:nvCxnSpPr>
            <p:cNvPr id="9" name="Straight Connector 8"/>
            <p:cNvCxnSpPr/>
            <p:nvPr userDrawn="1"/>
          </p:nvCxnSpPr>
          <p:spPr>
            <a:xfrm>
              <a:off x="3246120" y="704023"/>
              <a:ext cx="57150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67400" y="3578598"/>
            <a:ext cx="2974602" cy="2974602"/>
          </a:xfrm>
          <a:prstGeom prst="rect">
            <a:avLst/>
          </a:prstGeom>
        </p:spPr>
      </p:pic>
    </p:spTree>
    <p:extLst>
      <p:ext uri="{BB962C8B-B14F-4D97-AF65-F5344CB8AC3E}">
        <p14:creationId xmlns:p14="http://schemas.microsoft.com/office/powerpoint/2010/main" val="35345075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p:nvPr>
        </p:nvSpPr>
        <p:spPr>
          <a:xfrm>
            <a:off x="301752" y="996696"/>
            <a:ext cx="8641080" cy="740664"/>
          </a:xfrm>
          <a:prstGeom prst="rect">
            <a:avLst/>
          </a:prstGeom>
        </p:spPr>
        <p:txBody>
          <a:bodyPr lIns="0"/>
          <a:lstStyle>
            <a:lvl1pPr>
              <a:defRPr sz="1800" b="1">
                <a:solidFill>
                  <a:schemeClr val="tx2"/>
                </a:solidFill>
                <a:latin typeface="Georgia" panose="02040502050405020303" pitchFamily="18" charset="0"/>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72" y="76200"/>
            <a:ext cx="908229" cy="774128"/>
          </a:xfrm>
          <a:prstGeom prst="rect">
            <a:avLst/>
          </a:prstGeom>
        </p:spPr>
      </p:pic>
      <p:cxnSp>
        <p:nvCxnSpPr>
          <p:cNvPr id="8" name="Straight Connector 7"/>
          <p:cNvCxnSpPr/>
          <p:nvPr userDrawn="1"/>
        </p:nvCxnSpPr>
        <p:spPr>
          <a:xfrm>
            <a:off x="1097280" y="545528"/>
            <a:ext cx="786384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Table Placeholder 4"/>
          <p:cNvSpPr>
            <a:spLocks noGrp="1"/>
          </p:cNvSpPr>
          <p:nvPr>
            <p:ph type="tbl" sz="quarter" idx="10"/>
          </p:nvPr>
        </p:nvSpPr>
        <p:spPr>
          <a:xfrm>
            <a:off x="301753" y="1809750"/>
            <a:ext cx="8659813" cy="3685117"/>
          </a:xfrm>
          <a:prstGeom prst="rect">
            <a:avLst/>
          </a:prstGeom>
        </p:spPr>
        <p:txBody>
          <a:bodyPr/>
          <a:lstStyle>
            <a:lvl1pPr marL="0" indent="0">
              <a:buClr>
                <a:schemeClr val="tx2"/>
              </a:buClr>
              <a:buFontTx/>
              <a:buNone/>
              <a:defRPr sz="1350">
                <a:latin typeface="Arial" panose="020B0604020202020204" pitchFamily="34" charset="0"/>
                <a:cs typeface="Arial" panose="020B0604020202020204" pitchFamily="34" charset="0"/>
              </a:defRPr>
            </a:lvl1pPr>
          </a:lstStyle>
          <a:p>
            <a:r>
              <a:rPr lang="en-US" dirty="0" smtClean="0"/>
              <a:t>Click icon to add table</a:t>
            </a:r>
            <a:endParaRPr lang="en-US" dirty="0"/>
          </a:p>
        </p:txBody>
      </p:sp>
      <p:sp>
        <p:nvSpPr>
          <p:cNvPr id="9" name="Text Box 5"/>
          <p:cNvSpPr txBox="1">
            <a:spLocks noChangeArrowheads="1"/>
          </p:cNvSpPr>
          <p:nvPr userDrawn="1"/>
        </p:nvSpPr>
        <p:spPr bwMode="auto">
          <a:xfrm>
            <a:off x="4132264" y="6586538"/>
            <a:ext cx="822325" cy="206259"/>
          </a:xfrm>
          <a:prstGeom prst="rect">
            <a:avLst/>
          </a:prstGeom>
          <a:noFill/>
          <a:ln w="9525">
            <a:noFill/>
            <a:miter lim="800000"/>
            <a:headEnd/>
            <a:tailEnd/>
          </a:ln>
        </p:spPr>
        <p:txBody>
          <a:bodyPr lIns="67106" tIns="33552" rIns="67106" bIns="33552">
            <a:spAutoFit/>
          </a:bodyPr>
          <a:lstStyle/>
          <a:p>
            <a:pPr algn="ctr" defTabSz="671513" eaLnBrk="0" hangingPunct="0">
              <a:spcBef>
                <a:spcPct val="50000"/>
              </a:spcBef>
              <a:buFont typeface="Wingdings" pitchFamily="2" charset="2"/>
              <a:buNone/>
              <a:defRPr/>
            </a:pPr>
            <a:fld id="{C906FA62-8BAD-432B-ABEA-CA308266D1F3}" type="slidenum">
              <a:rPr lang="en-US" sz="900"/>
              <a:pPr algn="ctr" defTabSz="671513" eaLnBrk="0" hangingPunct="0">
                <a:spcBef>
                  <a:spcPct val="50000"/>
                </a:spcBef>
                <a:buFont typeface="Wingdings" pitchFamily="2" charset="2"/>
                <a:buNone/>
                <a:defRPr/>
              </a:pPr>
              <a:t>‹#›</a:t>
            </a:fld>
            <a:endParaRPr lang="en-US" sz="900" dirty="0"/>
          </a:p>
        </p:txBody>
      </p:sp>
    </p:spTree>
    <p:extLst>
      <p:ext uri="{BB962C8B-B14F-4D97-AF65-F5344CB8AC3E}">
        <p14:creationId xmlns:p14="http://schemas.microsoft.com/office/powerpoint/2010/main" val="42277965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Layout">
    <p:spTree>
      <p:nvGrpSpPr>
        <p:cNvPr id="1" name=""/>
        <p:cNvGrpSpPr/>
        <p:nvPr/>
      </p:nvGrpSpPr>
      <p:grpSpPr>
        <a:xfrm>
          <a:off x="0" y="0"/>
          <a:ext cx="0" cy="0"/>
          <a:chOff x="0" y="0"/>
          <a:chExt cx="0" cy="0"/>
        </a:xfrm>
      </p:grpSpPr>
      <p:sp>
        <p:nvSpPr>
          <p:cNvPr id="2" name="Title 1"/>
          <p:cNvSpPr>
            <a:spLocks noGrp="1"/>
          </p:cNvSpPr>
          <p:nvPr>
            <p:ph type="title"/>
          </p:nvPr>
        </p:nvSpPr>
        <p:spPr>
          <a:xfrm>
            <a:off x="301752" y="996696"/>
            <a:ext cx="8641080" cy="740664"/>
          </a:xfrm>
          <a:prstGeom prst="rect">
            <a:avLst/>
          </a:prstGeom>
        </p:spPr>
        <p:txBody>
          <a:bodyPr lIns="0"/>
          <a:lstStyle>
            <a:lvl1pPr>
              <a:defRPr sz="1800" b="1">
                <a:solidFill>
                  <a:schemeClr val="tx2"/>
                </a:solidFill>
                <a:latin typeface="Georgia" panose="02040502050405020303" pitchFamily="18" charset="0"/>
              </a:defRPr>
            </a:lvl1pPr>
          </a:lstStyle>
          <a:p>
            <a:r>
              <a:rPr lang="en-US" smtClean="0"/>
              <a:t>Click to edit Master title style</a:t>
            </a:r>
            <a:endParaRPr lang="en-US" dirty="0"/>
          </a:p>
        </p:txBody>
      </p:sp>
      <p:sp>
        <p:nvSpPr>
          <p:cNvPr id="3" name="Content Placeholder 2"/>
          <p:cNvSpPr>
            <a:spLocks noGrp="1"/>
          </p:cNvSpPr>
          <p:nvPr>
            <p:ph idx="1" hasCustomPrompt="1"/>
          </p:nvPr>
        </p:nvSpPr>
        <p:spPr>
          <a:xfrm>
            <a:off x="301752" y="1810514"/>
            <a:ext cx="8659368" cy="4192355"/>
          </a:xfrm>
          <a:prstGeom prst="rect">
            <a:avLst/>
          </a:prstGeom>
        </p:spPr>
        <p:txBody>
          <a:bodyPr lIns="0"/>
          <a:lstStyle>
            <a:lvl1pPr marL="0" indent="0">
              <a:spcBef>
                <a:spcPts val="729"/>
              </a:spcBef>
              <a:buFontTx/>
              <a:buNone/>
              <a:defRPr sz="1350">
                <a:solidFill>
                  <a:schemeClr val="tx1"/>
                </a:solidFill>
                <a:latin typeface="Georgia" panose="02040502050405020303" pitchFamily="18" charset="0"/>
              </a:defRPr>
            </a:lvl1pPr>
            <a:lvl2pPr marL="342900" indent="-171450">
              <a:spcBef>
                <a:spcPts val="446"/>
              </a:spcBef>
              <a:buClr>
                <a:schemeClr val="tx2"/>
              </a:buClr>
              <a:buSzPct val="150000"/>
              <a:buFont typeface="Wingdings" panose="05000000000000000000" pitchFamily="2" charset="2"/>
              <a:buChar char="§"/>
              <a:defRPr sz="1238">
                <a:solidFill>
                  <a:schemeClr val="tx1"/>
                </a:solidFill>
                <a:latin typeface="Georgia" panose="02040502050405020303" pitchFamily="18" charset="0"/>
              </a:defRPr>
            </a:lvl2pPr>
            <a:lvl3pPr marL="513160" indent="-171450">
              <a:spcBef>
                <a:spcPts val="405"/>
              </a:spcBef>
              <a:buClr>
                <a:schemeClr val="tx2"/>
              </a:buClr>
              <a:buSzPct val="150000"/>
              <a:buFont typeface="Wingdings" panose="05000000000000000000" pitchFamily="2" charset="2"/>
              <a:buChar char="§"/>
              <a:defRPr sz="1125">
                <a:solidFill>
                  <a:schemeClr val="tx1"/>
                </a:solidFill>
                <a:latin typeface="Georgia" panose="02040502050405020303" pitchFamily="18" charset="0"/>
              </a:defRPr>
            </a:lvl3pPr>
            <a:lvl4pPr marL="685800" indent="-171450">
              <a:spcBef>
                <a:spcPts val="405"/>
              </a:spcBef>
              <a:buClr>
                <a:schemeClr val="tx2"/>
              </a:buClr>
              <a:buSzPct val="120000"/>
              <a:buFont typeface="Wingdings" panose="05000000000000000000" pitchFamily="2" charset="2"/>
              <a:buChar char="§"/>
              <a:defRPr sz="1125">
                <a:solidFill>
                  <a:schemeClr val="tx1"/>
                </a:solidFill>
                <a:latin typeface="Georgia" panose="02040502050405020303" pitchFamily="18" charset="0"/>
              </a:defRPr>
            </a:lvl4pPr>
            <a:lvl5pPr marL="0" indent="0">
              <a:spcBef>
                <a:spcPts val="446"/>
              </a:spcBef>
              <a:buFontTx/>
              <a:buNone/>
              <a:defRPr sz="1238">
                <a:solidFill>
                  <a:schemeClr val="tx1"/>
                </a:solidFill>
                <a:latin typeface="Georgia" panose="02040502050405020303" pitchFamily="18" charset="0"/>
              </a:defRPr>
            </a:lvl5pPr>
          </a:lstStyle>
          <a:p>
            <a:pPr lvl="0"/>
            <a:r>
              <a:rPr lang="en-US" altLang="en-US" dirty="0" smtClean="0"/>
              <a:t>Top level text heading (with no bullet) goes here</a:t>
            </a:r>
            <a:endParaRPr lang="en-US" dirty="0" smtClean="0"/>
          </a:p>
          <a:p>
            <a:pPr lvl="1"/>
            <a:r>
              <a:rPr lang="en-US" altLang="en-US" dirty="0" smtClean="0"/>
              <a:t>The first level bullet is a large square</a:t>
            </a:r>
            <a:endParaRPr lang="en-US" dirty="0" smtClean="0"/>
          </a:p>
          <a:p>
            <a:pPr lvl="2"/>
            <a:r>
              <a:rPr lang="en-US" altLang="en-US" dirty="0" smtClean="0"/>
              <a:t>The second level bullet is square</a:t>
            </a:r>
            <a:endParaRPr lang="en-US" dirty="0" smtClean="0"/>
          </a:p>
          <a:p>
            <a:pPr lvl="3"/>
            <a:r>
              <a:rPr lang="en-US" altLang="en-US" dirty="0" smtClean="0"/>
              <a:t>The third level bullet is a small square</a:t>
            </a:r>
            <a:endParaRPr lang="en-US" dirty="0" smtClean="0"/>
          </a:p>
          <a:p>
            <a:pPr lvl="4"/>
            <a:endParaRPr lang="en-US" altLang="en-US" dirty="0" smtClean="0"/>
          </a:p>
          <a:p>
            <a:pPr lvl="4"/>
            <a:r>
              <a:rPr lang="en-US" altLang="en-US" dirty="0" smtClean="0"/>
              <a:t>Additional text goes here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72" y="76200"/>
            <a:ext cx="908229" cy="774128"/>
          </a:xfrm>
          <a:prstGeom prst="rect">
            <a:avLst/>
          </a:prstGeom>
        </p:spPr>
      </p:pic>
      <p:cxnSp>
        <p:nvCxnSpPr>
          <p:cNvPr id="8" name="Straight Connector 7"/>
          <p:cNvCxnSpPr/>
          <p:nvPr userDrawn="1"/>
        </p:nvCxnSpPr>
        <p:spPr>
          <a:xfrm>
            <a:off x="1097280" y="545528"/>
            <a:ext cx="786384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Text Box 5"/>
          <p:cNvSpPr txBox="1">
            <a:spLocks noChangeArrowheads="1"/>
          </p:cNvSpPr>
          <p:nvPr userDrawn="1"/>
        </p:nvSpPr>
        <p:spPr bwMode="auto">
          <a:xfrm>
            <a:off x="4115331" y="6586538"/>
            <a:ext cx="822325" cy="206259"/>
          </a:xfrm>
          <a:prstGeom prst="rect">
            <a:avLst/>
          </a:prstGeom>
          <a:noFill/>
          <a:ln w="9525">
            <a:noFill/>
            <a:miter lim="800000"/>
            <a:headEnd/>
            <a:tailEnd/>
          </a:ln>
        </p:spPr>
        <p:txBody>
          <a:bodyPr lIns="67106" tIns="33552" rIns="67106" bIns="33552">
            <a:spAutoFit/>
          </a:bodyPr>
          <a:lstStyle/>
          <a:p>
            <a:pPr algn="ctr" defTabSz="671513" eaLnBrk="0" hangingPunct="0">
              <a:spcBef>
                <a:spcPct val="50000"/>
              </a:spcBef>
              <a:buFont typeface="Wingdings" pitchFamily="2" charset="2"/>
              <a:buNone/>
              <a:defRPr/>
            </a:pPr>
            <a:fld id="{C906FA62-8BAD-432B-ABEA-CA308266D1F3}" type="slidenum">
              <a:rPr lang="en-US" sz="900"/>
              <a:pPr algn="ctr" defTabSz="671513" eaLnBrk="0" hangingPunct="0">
                <a:spcBef>
                  <a:spcPct val="50000"/>
                </a:spcBef>
                <a:buFont typeface="Wingdings" pitchFamily="2" charset="2"/>
                <a:buNone/>
                <a:defRPr/>
              </a:pPr>
              <a:t>‹#›</a:t>
            </a:fld>
            <a:endParaRPr lang="en-US" sz="900" dirty="0"/>
          </a:p>
        </p:txBody>
      </p:sp>
    </p:spTree>
    <p:extLst>
      <p:ext uri="{BB962C8B-B14F-4D97-AF65-F5344CB8AC3E}">
        <p14:creationId xmlns:p14="http://schemas.microsoft.com/office/powerpoint/2010/main" val="1424839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991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 name="Title 1"/>
          <p:cNvSpPr>
            <a:spLocks noGrp="1"/>
          </p:cNvSpPr>
          <p:nvPr>
            <p:ph type="title"/>
          </p:nvPr>
        </p:nvSpPr>
        <p:spPr>
          <a:xfrm>
            <a:off x="301752" y="996696"/>
            <a:ext cx="8641080" cy="740664"/>
          </a:xfrm>
          <a:prstGeom prst="rect">
            <a:avLst/>
          </a:prstGeom>
        </p:spPr>
        <p:txBody>
          <a:bodyPr lIns="0"/>
          <a:lstStyle>
            <a:lvl1pPr>
              <a:defRPr sz="1800" b="1">
                <a:solidFill>
                  <a:schemeClr val="tx2"/>
                </a:solidFill>
                <a:latin typeface="Georgia" panose="02040502050405020303" pitchFamily="18" charset="0"/>
              </a:defRPr>
            </a:lvl1pPr>
          </a:lstStyle>
          <a:p>
            <a:r>
              <a:rPr lang="en-US" smtClean="0"/>
              <a:t>Click to edit Master title style</a:t>
            </a:r>
            <a:endParaRPr lang="en-US" dirty="0"/>
          </a:p>
        </p:txBody>
      </p:sp>
      <p:sp>
        <p:nvSpPr>
          <p:cNvPr id="3" name="Content Placeholder 2"/>
          <p:cNvSpPr>
            <a:spLocks noGrp="1"/>
          </p:cNvSpPr>
          <p:nvPr>
            <p:ph idx="1" hasCustomPrompt="1"/>
          </p:nvPr>
        </p:nvSpPr>
        <p:spPr>
          <a:xfrm>
            <a:off x="301752" y="2398288"/>
            <a:ext cx="4111222" cy="3929360"/>
          </a:xfrm>
          <a:prstGeom prst="rect">
            <a:avLst/>
          </a:prstGeom>
        </p:spPr>
        <p:txBody>
          <a:bodyPr lIns="0"/>
          <a:lstStyle>
            <a:lvl1pPr marL="0" indent="0">
              <a:spcBef>
                <a:spcPts val="729"/>
              </a:spcBef>
              <a:buFontTx/>
              <a:buNone/>
              <a:defRPr sz="1350">
                <a:solidFill>
                  <a:schemeClr val="tx1"/>
                </a:solidFill>
                <a:latin typeface="Georgia" panose="02040502050405020303" pitchFamily="18" charset="0"/>
              </a:defRPr>
            </a:lvl1pPr>
            <a:lvl2pPr marL="342900" indent="-171450">
              <a:spcBef>
                <a:spcPts val="446"/>
              </a:spcBef>
              <a:buClr>
                <a:schemeClr val="tx2"/>
              </a:buClr>
              <a:buSzPct val="150000"/>
              <a:buFont typeface="Wingdings" panose="05000000000000000000" pitchFamily="2" charset="2"/>
              <a:buChar char="§"/>
              <a:defRPr sz="1238">
                <a:solidFill>
                  <a:schemeClr val="tx1"/>
                </a:solidFill>
                <a:latin typeface="Georgia" panose="02040502050405020303" pitchFamily="18" charset="0"/>
              </a:defRPr>
            </a:lvl2pPr>
            <a:lvl3pPr marL="513160" indent="-171450">
              <a:spcBef>
                <a:spcPts val="405"/>
              </a:spcBef>
              <a:buClr>
                <a:schemeClr val="tx2"/>
              </a:buClr>
              <a:buSzPct val="150000"/>
              <a:buFont typeface="Wingdings" panose="05000000000000000000" pitchFamily="2" charset="2"/>
              <a:buChar char="§"/>
              <a:defRPr sz="1125">
                <a:solidFill>
                  <a:schemeClr val="tx1"/>
                </a:solidFill>
                <a:latin typeface="Georgia" panose="02040502050405020303" pitchFamily="18" charset="0"/>
              </a:defRPr>
            </a:lvl3pPr>
            <a:lvl4pPr marL="685800" indent="-171450">
              <a:spcBef>
                <a:spcPts val="405"/>
              </a:spcBef>
              <a:buClr>
                <a:schemeClr val="tx2"/>
              </a:buClr>
              <a:buSzPct val="120000"/>
              <a:buFont typeface="Wingdings" panose="05000000000000000000" pitchFamily="2" charset="2"/>
              <a:buChar char="§"/>
              <a:defRPr sz="1125">
                <a:solidFill>
                  <a:schemeClr val="tx1"/>
                </a:solidFill>
                <a:latin typeface="Georgia" panose="02040502050405020303" pitchFamily="18" charset="0"/>
              </a:defRPr>
            </a:lvl4pPr>
            <a:lvl5pPr marL="0" indent="0">
              <a:spcBef>
                <a:spcPts val="446"/>
              </a:spcBef>
              <a:buFontTx/>
              <a:buNone/>
              <a:defRPr sz="1238">
                <a:solidFill>
                  <a:schemeClr val="tx1"/>
                </a:solidFill>
                <a:latin typeface="Georgia" panose="02040502050405020303" pitchFamily="18" charset="0"/>
              </a:defRPr>
            </a:lvl5pPr>
          </a:lstStyle>
          <a:p>
            <a:pPr lvl="0"/>
            <a:r>
              <a:rPr lang="en-US" altLang="en-US" dirty="0" smtClean="0"/>
              <a:t>Top level text heading (with no bullet) goes here</a:t>
            </a:r>
            <a:endParaRPr lang="en-US" dirty="0" smtClean="0"/>
          </a:p>
          <a:p>
            <a:pPr lvl="1"/>
            <a:r>
              <a:rPr lang="en-US" altLang="en-US" dirty="0" smtClean="0"/>
              <a:t>The first level bullet is a large square</a:t>
            </a:r>
            <a:endParaRPr lang="en-US" dirty="0" smtClean="0"/>
          </a:p>
          <a:p>
            <a:pPr lvl="2"/>
            <a:r>
              <a:rPr lang="en-US" altLang="en-US" dirty="0" smtClean="0"/>
              <a:t>The second level bullet is square</a:t>
            </a:r>
            <a:endParaRPr lang="en-US" dirty="0" smtClean="0"/>
          </a:p>
          <a:p>
            <a:pPr lvl="3"/>
            <a:r>
              <a:rPr lang="en-US" altLang="en-US" dirty="0" smtClean="0"/>
              <a:t>The third level bullet is a small square</a:t>
            </a:r>
            <a:endParaRPr lang="en-US" dirty="0" smtClean="0"/>
          </a:p>
          <a:p>
            <a:pPr lvl="4"/>
            <a:endParaRPr lang="en-US" altLang="en-US" dirty="0" smtClean="0"/>
          </a:p>
          <a:p>
            <a:pPr lvl="4"/>
            <a:r>
              <a:rPr lang="en-US" altLang="en-US" dirty="0" smtClean="0"/>
              <a:t>Additional text goes here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72" y="76200"/>
            <a:ext cx="908229" cy="774128"/>
          </a:xfrm>
          <a:prstGeom prst="rect">
            <a:avLst/>
          </a:prstGeom>
        </p:spPr>
      </p:pic>
      <p:cxnSp>
        <p:nvCxnSpPr>
          <p:cNvPr id="8" name="Straight Connector 7"/>
          <p:cNvCxnSpPr/>
          <p:nvPr userDrawn="1"/>
        </p:nvCxnSpPr>
        <p:spPr>
          <a:xfrm>
            <a:off x="1097280" y="545528"/>
            <a:ext cx="786384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a:spLocks noGrp="1"/>
          </p:cNvSpPr>
          <p:nvPr>
            <p:ph idx="12" hasCustomPrompt="1"/>
          </p:nvPr>
        </p:nvSpPr>
        <p:spPr>
          <a:xfrm>
            <a:off x="4828032" y="2398288"/>
            <a:ext cx="4114800" cy="3931920"/>
          </a:xfrm>
          <a:prstGeom prst="rect">
            <a:avLst/>
          </a:prstGeom>
        </p:spPr>
        <p:txBody>
          <a:bodyPr lIns="0"/>
          <a:lstStyle>
            <a:lvl1pPr marL="0" indent="0">
              <a:spcBef>
                <a:spcPts val="729"/>
              </a:spcBef>
              <a:buFontTx/>
              <a:buNone/>
              <a:defRPr sz="1350">
                <a:solidFill>
                  <a:schemeClr val="tx1"/>
                </a:solidFill>
                <a:latin typeface="Georgia" panose="02040502050405020303" pitchFamily="18" charset="0"/>
              </a:defRPr>
            </a:lvl1pPr>
            <a:lvl2pPr marL="342900" indent="-171450">
              <a:spcBef>
                <a:spcPts val="446"/>
              </a:spcBef>
              <a:buClr>
                <a:schemeClr val="tx2"/>
              </a:buClr>
              <a:buSzPct val="150000"/>
              <a:buFont typeface="Wingdings" panose="05000000000000000000" pitchFamily="2" charset="2"/>
              <a:buChar char="§"/>
              <a:defRPr sz="1238">
                <a:solidFill>
                  <a:schemeClr val="tx1"/>
                </a:solidFill>
                <a:latin typeface="Georgia" panose="02040502050405020303" pitchFamily="18" charset="0"/>
              </a:defRPr>
            </a:lvl2pPr>
            <a:lvl3pPr marL="513160" indent="-171450">
              <a:spcBef>
                <a:spcPts val="405"/>
              </a:spcBef>
              <a:buClr>
                <a:schemeClr val="tx2"/>
              </a:buClr>
              <a:buSzPct val="150000"/>
              <a:buFont typeface="Wingdings" panose="05000000000000000000" pitchFamily="2" charset="2"/>
              <a:buChar char="§"/>
              <a:defRPr sz="1125">
                <a:solidFill>
                  <a:schemeClr val="tx1"/>
                </a:solidFill>
                <a:latin typeface="Georgia" panose="02040502050405020303" pitchFamily="18" charset="0"/>
              </a:defRPr>
            </a:lvl3pPr>
            <a:lvl4pPr marL="685800" indent="-171450">
              <a:spcBef>
                <a:spcPts val="405"/>
              </a:spcBef>
              <a:buClr>
                <a:schemeClr val="tx2"/>
              </a:buClr>
              <a:buSzPct val="120000"/>
              <a:buFont typeface="Wingdings" panose="05000000000000000000" pitchFamily="2" charset="2"/>
              <a:buChar char="§"/>
              <a:defRPr sz="1125">
                <a:solidFill>
                  <a:schemeClr val="tx1"/>
                </a:solidFill>
                <a:latin typeface="Georgia" panose="02040502050405020303" pitchFamily="18" charset="0"/>
              </a:defRPr>
            </a:lvl4pPr>
            <a:lvl5pPr marL="0" indent="0">
              <a:spcBef>
                <a:spcPts val="446"/>
              </a:spcBef>
              <a:buFontTx/>
              <a:buNone/>
              <a:defRPr sz="1238">
                <a:solidFill>
                  <a:schemeClr val="tx1"/>
                </a:solidFill>
                <a:latin typeface="Georgia" panose="02040502050405020303" pitchFamily="18" charset="0"/>
              </a:defRPr>
            </a:lvl5pPr>
          </a:lstStyle>
          <a:p>
            <a:pPr lvl="0"/>
            <a:r>
              <a:rPr lang="en-US" altLang="en-US" dirty="0" smtClean="0"/>
              <a:t>Top level text heading (with no bullet) goes here</a:t>
            </a:r>
            <a:endParaRPr lang="en-US" dirty="0" smtClean="0"/>
          </a:p>
          <a:p>
            <a:pPr lvl="1"/>
            <a:r>
              <a:rPr lang="en-US" altLang="en-US" dirty="0" smtClean="0"/>
              <a:t>The first level bullet is a large square</a:t>
            </a:r>
            <a:endParaRPr lang="en-US" dirty="0" smtClean="0"/>
          </a:p>
          <a:p>
            <a:pPr lvl="2"/>
            <a:r>
              <a:rPr lang="en-US" altLang="en-US" dirty="0" smtClean="0"/>
              <a:t>The second level bullet is square</a:t>
            </a:r>
            <a:endParaRPr lang="en-US" dirty="0" smtClean="0"/>
          </a:p>
          <a:p>
            <a:pPr lvl="3"/>
            <a:r>
              <a:rPr lang="en-US" altLang="en-US" dirty="0" smtClean="0"/>
              <a:t>The third level bullet is a small square</a:t>
            </a:r>
            <a:endParaRPr lang="en-US" dirty="0" smtClean="0"/>
          </a:p>
          <a:p>
            <a:pPr lvl="4"/>
            <a:endParaRPr lang="en-US" altLang="en-US" dirty="0" smtClean="0"/>
          </a:p>
          <a:p>
            <a:pPr lvl="4"/>
            <a:r>
              <a:rPr lang="en-US" altLang="en-US" dirty="0" smtClean="0"/>
              <a:t>Additional text goes here</a:t>
            </a:r>
            <a:endParaRPr lang="en-US" dirty="0"/>
          </a:p>
        </p:txBody>
      </p:sp>
      <p:sp>
        <p:nvSpPr>
          <p:cNvPr id="12" name="Text Placeholder 11"/>
          <p:cNvSpPr>
            <a:spLocks noGrp="1"/>
          </p:cNvSpPr>
          <p:nvPr>
            <p:ph type="body" sz="quarter" idx="13" hasCustomPrompt="1"/>
          </p:nvPr>
        </p:nvSpPr>
        <p:spPr>
          <a:xfrm>
            <a:off x="301626" y="1777866"/>
            <a:ext cx="4111625" cy="609600"/>
          </a:xfrm>
          <a:prstGeom prst="rect">
            <a:avLst/>
          </a:prstGeom>
        </p:spPr>
        <p:txBody>
          <a:bodyPr lIns="0"/>
          <a:lstStyle>
            <a:lvl1pPr marL="0" indent="0">
              <a:buFontTx/>
              <a:buNone/>
              <a:defRPr sz="1350" b="1" baseline="0">
                <a:latin typeface="Georgia" panose="02040502050405020303" pitchFamily="18" charset="0"/>
              </a:defRPr>
            </a:lvl1pPr>
          </a:lstStyle>
          <a:p>
            <a:pPr lvl="0"/>
            <a:r>
              <a:rPr lang="en-US" dirty="0" smtClean="0"/>
              <a:t>Click to add Column Heading</a:t>
            </a:r>
            <a:endParaRPr lang="en-US" dirty="0"/>
          </a:p>
        </p:txBody>
      </p:sp>
      <p:sp>
        <p:nvSpPr>
          <p:cNvPr id="13" name="Text Placeholder 11"/>
          <p:cNvSpPr>
            <a:spLocks noGrp="1"/>
          </p:cNvSpPr>
          <p:nvPr>
            <p:ph type="body" sz="quarter" idx="14" hasCustomPrompt="1"/>
          </p:nvPr>
        </p:nvSpPr>
        <p:spPr>
          <a:xfrm>
            <a:off x="4831208" y="1777866"/>
            <a:ext cx="4111625" cy="609600"/>
          </a:xfrm>
          <a:prstGeom prst="rect">
            <a:avLst/>
          </a:prstGeom>
        </p:spPr>
        <p:txBody>
          <a:bodyPr lIns="0"/>
          <a:lstStyle>
            <a:lvl1pPr marL="0" indent="0">
              <a:buFontTx/>
              <a:buNone/>
              <a:defRPr sz="1350" b="1" baseline="0">
                <a:latin typeface="Georgia" panose="02040502050405020303" pitchFamily="18" charset="0"/>
              </a:defRPr>
            </a:lvl1pPr>
          </a:lstStyle>
          <a:p>
            <a:pPr lvl="0"/>
            <a:r>
              <a:rPr lang="en-US" dirty="0" smtClean="0"/>
              <a:t>Click to add Column Heading</a:t>
            </a:r>
            <a:endParaRPr lang="en-US" dirty="0"/>
          </a:p>
        </p:txBody>
      </p:sp>
      <p:sp>
        <p:nvSpPr>
          <p:cNvPr id="14" name="Text Box 5"/>
          <p:cNvSpPr txBox="1">
            <a:spLocks noChangeArrowheads="1"/>
          </p:cNvSpPr>
          <p:nvPr userDrawn="1"/>
        </p:nvSpPr>
        <p:spPr bwMode="auto">
          <a:xfrm>
            <a:off x="4115331" y="6575692"/>
            <a:ext cx="822325" cy="206259"/>
          </a:xfrm>
          <a:prstGeom prst="rect">
            <a:avLst/>
          </a:prstGeom>
          <a:noFill/>
          <a:ln w="9525">
            <a:noFill/>
            <a:miter lim="800000"/>
            <a:headEnd/>
            <a:tailEnd/>
          </a:ln>
        </p:spPr>
        <p:txBody>
          <a:bodyPr lIns="67106" tIns="33552" rIns="67106" bIns="33552">
            <a:spAutoFit/>
          </a:bodyPr>
          <a:lstStyle/>
          <a:p>
            <a:pPr algn="ctr" defTabSz="671513" eaLnBrk="0" hangingPunct="0">
              <a:spcBef>
                <a:spcPct val="50000"/>
              </a:spcBef>
              <a:buFont typeface="Wingdings" pitchFamily="2" charset="2"/>
              <a:buNone/>
              <a:defRPr/>
            </a:pPr>
            <a:fld id="{C906FA62-8BAD-432B-ABEA-CA308266D1F3}" type="slidenum">
              <a:rPr lang="en-US" sz="900"/>
              <a:pPr algn="ctr" defTabSz="671513" eaLnBrk="0" hangingPunct="0">
                <a:spcBef>
                  <a:spcPct val="50000"/>
                </a:spcBef>
                <a:buFont typeface="Wingdings" pitchFamily="2" charset="2"/>
                <a:buNone/>
                <a:defRPr/>
              </a:pPr>
              <a:t>‹#›</a:t>
            </a:fld>
            <a:endParaRPr lang="en-US" sz="900" dirty="0"/>
          </a:p>
        </p:txBody>
      </p:sp>
    </p:spTree>
    <p:extLst>
      <p:ext uri="{BB962C8B-B14F-4D97-AF65-F5344CB8AC3E}">
        <p14:creationId xmlns:p14="http://schemas.microsoft.com/office/powerpoint/2010/main" val="30944589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4106864" y="6423026"/>
            <a:ext cx="822325" cy="206259"/>
          </a:xfrm>
          <a:prstGeom prst="rect">
            <a:avLst/>
          </a:prstGeom>
          <a:noFill/>
          <a:ln w="9525">
            <a:noFill/>
            <a:miter lim="800000"/>
            <a:headEnd/>
            <a:tailEnd/>
          </a:ln>
        </p:spPr>
        <p:txBody>
          <a:bodyPr lIns="67106" tIns="33552" rIns="67106" bIns="33552">
            <a:spAutoFit/>
          </a:bodyPr>
          <a:lstStyle/>
          <a:p>
            <a:pPr algn="ctr" defTabSz="671513" eaLnBrk="0" hangingPunct="0">
              <a:spcBef>
                <a:spcPct val="50000"/>
              </a:spcBef>
              <a:buFont typeface="Wingdings" pitchFamily="2" charset="2"/>
              <a:buNone/>
              <a:defRPr/>
            </a:pPr>
            <a:fld id="{C906FA62-8BAD-432B-ABEA-CA308266D1F3}" type="slidenum">
              <a:rPr lang="en-US" sz="900"/>
              <a:pPr algn="ctr" defTabSz="671513" eaLnBrk="0" hangingPunct="0">
                <a:spcBef>
                  <a:spcPct val="50000"/>
                </a:spcBef>
                <a:buFont typeface="Wingdings" pitchFamily="2" charset="2"/>
                <a:buNone/>
                <a:defRPr/>
              </a:pPr>
              <a:t>‹#›</a:t>
            </a:fld>
            <a:endParaRPr lang="en-US" sz="900" dirty="0"/>
          </a:p>
        </p:txBody>
      </p:sp>
    </p:spTree>
    <p:extLst>
      <p:ext uri="{BB962C8B-B14F-4D97-AF65-F5344CB8AC3E}">
        <p14:creationId xmlns:p14="http://schemas.microsoft.com/office/powerpoint/2010/main" val="26576784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2_Content Layout">
    <p:spTree>
      <p:nvGrpSpPr>
        <p:cNvPr id="1" name=""/>
        <p:cNvGrpSpPr/>
        <p:nvPr/>
      </p:nvGrpSpPr>
      <p:grpSpPr>
        <a:xfrm>
          <a:off x="0" y="0"/>
          <a:ext cx="0" cy="0"/>
          <a:chOff x="0" y="0"/>
          <a:chExt cx="0" cy="0"/>
        </a:xfrm>
      </p:grpSpPr>
      <p:sp>
        <p:nvSpPr>
          <p:cNvPr id="2" name="Title 1"/>
          <p:cNvSpPr>
            <a:spLocks noGrp="1"/>
          </p:cNvSpPr>
          <p:nvPr>
            <p:ph type="title"/>
          </p:nvPr>
        </p:nvSpPr>
        <p:spPr>
          <a:xfrm>
            <a:off x="301752" y="996696"/>
            <a:ext cx="8641080" cy="740664"/>
          </a:xfrm>
          <a:prstGeom prst="rect">
            <a:avLst/>
          </a:prstGeom>
        </p:spPr>
        <p:txBody>
          <a:bodyPr lIns="0"/>
          <a:lstStyle>
            <a:lvl1pPr>
              <a:defRPr sz="1800" b="1">
                <a:solidFill>
                  <a:schemeClr val="tx2"/>
                </a:solidFill>
                <a:latin typeface="Georgia" panose="02040502050405020303" pitchFamily="18" charset="0"/>
              </a:defRPr>
            </a:lvl1pPr>
          </a:lstStyle>
          <a:p>
            <a:r>
              <a:rPr lang="en-US" smtClean="0"/>
              <a:t>Click to edit Master title style</a:t>
            </a:r>
            <a:endParaRPr lang="en-US" dirty="0"/>
          </a:p>
        </p:txBody>
      </p:sp>
      <p:sp>
        <p:nvSpPr>
          <p:cNvPr id="3" name="Content Placeholder 2"/>
          <p:cNvSpPr>
            <a:spLocks noGrp="1"/>
          </p:cNvSpPr>
          <p:nvPr>
            <p:ph idx="1" hasCustomPrompt="1"/>
          </p:nvPr>
        </p:nvSpPr>
        <p:spPr>
          <a:xfrm>
            <a:off x="301752" y="1810514"/>
            <a:ext cx="8659368" cy="4192355"/>
          </a:xfrm>
          <a:prstGeom prst="rect">
            <a:avLst/>
          </a:prstGeom>
        </p:spPr>
        <p:txBody>
          <a:bodyPr lIns="0"/>
          <a:lstStyle>
            <a:lvl1pPr marL="0" indent="0">
              <a:spcBef>
                <a:spcPts val="729"/>
              </a:spcBef>
              <a:buFontTx/>
              <a:buNone/>
              <a:defRPr sz="1350">
                <a:solidFill>
                  <a:schemeClr val="tx1"/>
                </a:solidFill>
                <a:latin typeface="Georgia" panose="02040502050405020303" pitchFamily="18" charset="0"/>
              </a:defRPr>
            </a:lvl1pPr>
            <a:lvl2pPr marL="342900" indent="-171450">
              <a:spcBef>
                <a:spcPts val="446"/>
              </a:spcBef>
              <a:buClr>
                <a:schemeClr val="tx2"/>
              </a:buClr>
              <a:buSzPct val="150000"/>
              <a:buFont typeface="Wingdings" panose="05000000000000000000" pitchFamily="2" charset="2"/>
              <a:buChar char="§"/>
              <a:defRPr sz="1238">
                <a:solidFill>
                  <a:schemeClr val="tx1"/>
                </a:solidFill>
                <a:latin typeface="Georgia" panose="02040502050405020303" pitchFamily="18" charset="0"/>
              </a:defRPr>
            </a:lvl2pPr>
            <a:lvl3pPr marL="513160" indent="-171450">
              <a:spcBef>
                <a:spcPts val="405"/>
              </a:spcBef>
              <a:buClr>
                <a:schemeClr val="tx2"/>
              </a:buClr>
              <a:buSzPct val="150000"/>
              <a:buFont typeface="Wingdings" panose="05000000000000000000" pitchFamily="2" charset="2"/>
              <a:buChar char="§"/>
              <a:defRPr sz="1125">
                <a:solidFill>
                  <a:schemeClr val="tx1"/>
                </a:solidFill>
                <a:latin typeface="Georgia" panose="02040502050405020303" pitchFamily="18" charset="0"/>
              </a:defRPr>
            </a:lvl3pPr>
            <a:lvl4pPr marL="685800" indent="-171450">
              <a:spcBef>
                <a:spcPts val="405"/>
              </a:spcBef>
              <a:buClr>
                <a:schemeClr val="tx2"/>
              </a:buClr>
              <a:buSzPct val="120000"/>
              <a:buFont typeface="Wingdings" panose="05000000000000000000" pitchFamily="2" charset="2"/>
              <a:buChar char="§"/>
              <a:defRPr sz="1125">
                <a:solidFill>
                  <a:schemeClr val="tx1"/>
                </a:solidFill>
                <a:latin typeface="Georgia" panose="02040502050405020303" pitchFamily="18" charset="0"/>
              </a:defRPr>
            </a:lvl4pPr>
            <a:lvl5pPr marL="0" indent="0">
              <a:spcBef>
                <a:spcPts val="446"/>
              </a:spcBef>
              <a:buFontTx/>
              <a:buNone/>
              <a:defRPr sz="1238">
                <a:solidFill>
                  <a:schemeClr val="tx1"/>
                </a:solidFill>
                <a:latin typeface="Georgia" panose="02040502050405020303" pitchFamily="18" charset="0"/>
              </a:defRPr>
            </a:lvl5pPr>
          </a:lstStyle>
          <a:p>
            <a:pPr lvl="0"/>
            <a:r>
              <a:rPr lang="en-US" altLang="en-US" dirty="0" smtClean="0"/>
              <a:t>Top level text heading (with no bullet) goes here</a:t>
            </a:r>
            <a:endParaRPr lang="en-US" dirty="0" smtClean="0"/>
          </a:p>
          <a:p>
            <a:pPr lvl="1"/>
            <a:r>
              <a:rPr lang="en-US" altLang="en-US" dirty="0" smtClean="0"/>
              <a:t>The first level bullet is a large square</a:t>
            </a:r>
            <a:endParaRPr lang="en-US" dirty="0" smtClean="0"/>
          </a:p>
          <a:p>
            <a:pPr lvl="2"/>
            <a:r>
              <a:rPr lang="en-US" altLang="en-US" dirty="0" smtClean="0"/>
              <a:t>The second level bullet is square</a:t>
            </a:r>
            <a:endParaRPr lang="en-US" dirty="0" smtClean="0"/>
          </a:p>
          <a:p>
            <a:pPr lvl="3"/>
            <a:r>
              <a:rPr lang="en-US" altLang="en-US" dirty="0" smtClean="0"/>
              <a:t>The third level bullet is a small square</a:t>
            </a:r>
            <a:endParaRPr lang="en-US" dirty="0" smtClean="0"/>
          </a:p>
          <a:p>
            <a:pPr lvl="4"/>
            <a:endParaRPr lang="en-US" altLang="en-US" dirty="0" smtClean="0"/>
          </a:p>
          <a:p>
            <a:pPr lvl="4"/>
            <a:r>
              <a:rPr lang="en-US" altLang="en-US" dirty="0" smtClean="0"/>
              <a:t>Additional text goes here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72" y="76200"/>
            <a:ext cx="908229" cy="774128"/>
          </a:xfrm>
          <a:prstGeom prst="rect">
            <a:avLst/>
          </a:prstGeom>
        </p:spPr>
      </p:pic>
      <p:cxnSp>
        <p:nvCxnSpPr>
          <p:cNvPr id="8" name="Straight Connector 7"/>
          <p:cNvCxnSpPr/>
          <p:nvPr userDrawn="1"/>
        </p:nvCxnSpPr>
        <p:spPr>
          <a:xfrm>
            <a:off x="1097280" y="545528"/>
            <a:ext cx="786384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Text Box 5"/>
          <p:cNvSpPr txBox="1">
            <a:spLocks noChangeArrowheads="1"/>
          </p:cNvSpPr>
          <p:nvPr userDrawn="1"/>
        </p:nvSpPr>
        <p:spPr bwMode="auto">
          <a:xfrm>
            <a:off x="4115331" y="6586538"/>
            <a:ext cx="822325" cy="206259"/>
          </a:xfrm>
          <a:prstGeom prst="rect">
            <a:avLst/>
          </a:prstGeom>
          <a:noFill/>
          <a:ln w="9525">
            <a:noFill/>
            <a:miter lim="800000"/>
            <a:headEnd/>
            <a:tailEnd/>
          </a:ln>
        </p:spPr>
        <p:txBody>
          <a:bodyPr lIns="67106" tIns="33552" rIns="67106" bIns="33552">
            <a:spAutoFit/>
          </a:bodyPr>
          <a:lstStyle/>
          <a:p>
            <a:pPr algn="ctr" defTabSz="671513" eaLnBrk="0" hangingPunct="0">
              <a:spcBef>
                <a:spcPct val="50000"/>
              </a:spcBef>
              <a:buFont typeface="Wingdings" pitchFamily="2" charset="2"/>
              <a:buNone/>
              <a:defRPr/>
            </a:pPr>
            <a:fld id="{C906FA62-8BAD-432B-ABEA-CA308266D1F3}" type="slidenum">
              <a:rPr lang="en-US" sz="900"/>
              <a:pPr algn="ctr" defTabSz="671513" eaLnBrk="0" hangingPunct="0">
                <a:spcBef>
                  <a:spcPct val="50000"/>
                </a:spcBef>
                <a:buFont typeface="Wingdings" pitchFamily="2" charset="2"/>
                <a:buNone/>
                <a:defRPr/>
              </a:pPr>
              <a:t>‹#›</a:t>
            </a:fld>
            <a:endParaRPr lang="en-US" sz="900" dirty="0"/>
          </a:p>
        </p:txBody>
      </p:sp>
    </p:spTree>
    <p:extLst>
      <p:ext uri="{BB962C8B-B14F-4D97-AF65-F5344CB8AC3E}">
        <p14:creationId xmlns:p14="http://schemas.microsoft.com/office/powerpoint/2010/main" val="14897071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Content Layout">
    <p:spTree>
      <p:nvGrpSpPr>
        <p:cNvPr id="1" name=""/>
        <p:cNvGrpSpPr/>
        <p:nvPr/>
      </p:nvGrpSpPr>
      <p:grpSpPr>
        <a:xfrm>
          <a:off x="0" y="0"/>
          <a:ext cx="0" cy="0"/>
          <a:chOff x="0" y="0"/>
          <a:chExt cx="0" cy="0"/>
        </a:xfrm>
      </p:grpSpPr>
      <p:sp>
        <p:nvSpPr>
          <p:cNvPr id="2" name="Title 1"/>
          <p:cNvSpPr>
            <a:spLocks noGrp="1"/>
          </p:cNvSpPr>
          <p:nvPr>
            <p:ph type="title"/>
          </p:nvPr>
        </p:nvSpPr>
        <p:spPr>
          <a:xfrm>
            <a:off x="301752" y="996696"/>
            <a:ext cx="8641080" cy="740664"/>
          </a:xfrm>
          <a:prstGeom prst="rect">
            <a:avLst/>
          </a:prstGeom>
        </p:spPr>
        <p:txBody>
          <a:bodyPr lIns="0"/>
          <a:lstStyle>
            <a:lvl1pPr>
              <a:defRPr sz="1800" b="1">
                <a:solidFill>
                  <a:schemeClr val="tx2"/>
                </a:solidFill>
                <a:latin typeface="Georgia" panose="02040502050405020303" pitchFamily="18" charset="0"/>
              </a:defRPr>
            </a:lvl1pPr>
          </a:lstStyle>
          <a:p>
            <a:r>
              <a:rPr lang="en-US" smtClean="0"/>
              <a:t>Click to edit Master title style</a:t>
            </a:r>
            <a:endParaRPr lang="en-US" dirty="0"/>
          </a:p>
        </p:txBody>
      </p:sp>
      <p:sp>
        <p:nvSpPr>
          <p:cNvPr id="3" name="Content Placeholder 2"/>
          <p:cNvSpPr>
            <a:spLocks noGrp="1"/>
          </p:cNvSpPr>
          <p:nvPr>
            <p:ph idx="1" hasCustomPrompt="1"/>
          </p:nvPr>
        </p:nvSpPr>
        <p:spPr>
          <a:xfrm>
            <a:off x="301752" y="1810514"/>
            <a:ext cx="8659368" cy="4192355"/>
          </a:xfrm>
          <a:prstGeom prst="rect">
            <a:avLst/>
          </a:prstGeom>
        </p:spPr>
        <p:txBody>
          <a:bodyPr lIns="0"/>
          <a:lstStyle>
            <a:lvl1pPr marL="0" indent="0">
              <a:spcBef>
                <a:spcPts val="729"/>
              </a:spcBef>
              <a:buFontTx/>
              <a:buNone/>
              <a:defRPr sz="1350">
                <a:solidFill>
                  <a:schemeClr val="tx1"/>
                </a:solidFill>
                <a:latin typeface="Georgia" panose="02040502050405020303" pitchFamily="18" charset="0"/>
              </a:defRPr>
            </a:lvl1pPr>
            <a:lvl2pPr marL="342900" indent="-171450">
              <a:spcBef>
                <a:spcPts val="446"/>
              </a:spcBef>
              <a:buClr>
                <a:schemeClr val="tx2"/>
              </a:buClr>
              <a:buSzPct val="150000"/>
              <a:buFont typeface="Wingdings" panose="05000000000000000000" pitchFamily="2" charset="2"/>
              <a:buChar char="§"/>
              <a:defRPr sz="1238">
                <a:solidFill>
                  <a:schemeClr val="tx1"/>
                </a:solidFill>
                <a:latin typeface="Georgia" panose="02040502050405020303" pitchFamily="18" charset="0"/>
              </a:defRPr>
            </a:lvl2pPr>
            <a:lvl3pPr marL="513160" indent="-171450">
              <a:spcBef>
                <a:spcPts val="405"/>
              </a:spcBef>
              <a:buClr>
                <a:schemeClr val="tx2"/>
              </a:buClr>
              <a:buSzPct val="150000"/>
              <a:buFont typeface="Wingdings" panose="05000000000000000000" pitchFamily="2" charset="2"/>
              <a:buChar char="§"/>
              <a:defRPr sz="1125">
                <a:solidFill>
                  <a:schemeClr val="tx1"/>
                </a:solidFill>
                <a:latin typeface="Georgia" panose="02040502050405020303" pitchFamily="18" charset="0"/>
              </a:defRPr>
            </a:lvl3pPr>
            <a:lvl4pPr marL="685800" indent="-171450">
              <a:spcBef>
                <a:spcPts val="405"/>
              </a:spcBef>
              <a:buClr>
                <a:schemeClr val="tx2"/>
              </a:buClr>
              <a:buSzPct val="120000"/>
              <a:buFont typeface="Wingdings" panose="05000000000000000000" pitchFamily="2" charset="2"/>
              <a:buChar char="§"/>
              <a:defRPr sz="1125">
                <a:solidFill>
                  <a:schemeClr val="tx1"/>
                </a:solidFill>
                <a:latin typeface="Georgia" panose="02040502050405020303" pitchFamily="18" charset="0"/>
              </a:defRPr>
            </a:lvl4pPr>
            <a:lvl5pPr marL="0" indent="0">
              <a:spcBef>
                <a:spcPts val="446"/>
              </a:spcBef>
              <a:buFontTx/>
              <a:buNone/>
              <a:defRPr sz="1238">
                <a:solidFill>
                  <a:schemeClr val="tx1"/>
                </a:solidFill>
                <a:latin typeface="Georgia" panose="02040502050405020303" pitchFamily="18" charset="0"/>
              </a:defRPr>
            </a:lvl5pPr>
          </a:lstStyle>
          <a:p>
            <a:pPr lvl="0"/>
            <a:r>
              <a:rPr lang="en-US" altLang="en-US" dirty="0" smtClean="0"/>
              <a:t>Top level text heading (with no bullet) goes here</a:t>
            </a:r>
            <a:endParaRPr lang="en-US" dirty="0" smtClean="0"/>
          </a:p>
          <a:p>
            <a:pPr lvl="1"/>
            <a:r>
              <a:rPr lang="en-US" altLang="en-US" dirty="0" smtClean="0"/>
              <a:t>The first level bullet is a large square</a:t>
            </a:r>
            <a:endParaRPr lang="en-US" dirty="0" smtClean="0"/>
          </a:p>
          <a:p>
            <a:pPr lvl="2"/>
            <a:r>
              <a:rPr lang="en-US" altLang="en-US" dirty="0" smtClean="0"/>
              <a:t>The second level bullet is square</a:t>
            </a:r>
            <a:endParaRPr lang="en-US" dirty="0" smtClean="0"/>
          </a:p>
          <a:p>
            <a:pPr lvl="3"/>
            <a:r>
              <a:rPr lang="en-US" altLang="en-US" dirty="0" smtClean="0"/>
              <a:t>The third level bullet is a small square</a:t>
            </a:r>
            <a:endParaRPr lang="en-US" dirty="0" smtClean="0"/>
          </a:p>
          <a:p>
            <a:pPr lvl="4"/>
            <a:endParaRPr lang="en-US" altLang="en-US" dirty="0" smtClean="0"/>
          </a:p>
          <a:p>
            <a:pPr lvl="4"/>
            <a:r>
              <a:rPr lang="en-US" altLang="en-US" dirty="0" smtClean="0"/>
              <a:t>Additional text goes here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72" y="76200"/>
            <a:ext cx="908229" cy="774128"/>
          </a:xfrm>
          <a:prstGeom prst="rect">
            <a:avLst/>
          </a:prstGeom>
        </p:spPr>
      </p:pic>
      <p:cxnSp>
        <p:nvCxnSpPr>
          <p:cNvPr id="8" name="Straight Connector 7"/>
          <p:cNvCxnSpPr/>
          <p:nvPr userDrawn="1"/>
        </p:nvCxnSpPr>
        <p:spPr>
          <a:xfrm>
            <a:off x="1097280" y="545528"/>
            <a:ext cx="786384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Text Box 5"/>
          <p:cNvSpPr txBox="1">
            <a:spLocks noChangeArrowheads="1"/>
          </p:cNvSpPr>
          <p:nvPr userDrawn="1"/>
        </p:nvSpPr>
        <p:spPr bwMode="auto">
          <a:xfrm>
            <a:off x="4115331" y="6586538"/>
            <a:ext cx="822325" cy="206259"/>
          </a:xfrm>
          <a:prstGeom prst="rect">
            <a:avLst/>
          </a:prstGeom>
          <a:noFill/>
          <a:ln w="9525">
            <a:noFill/>
            <a:miter lim="800000"/>
            <a:headEnd/>
            <a:tailEnd/>
          </a:ln>
        </p:spPr>
        <p:txBody>
          <a:bodyPr lIns="67106" tIns="33552" rIns="67106" bIns="33552">
            <a:spAutoFit/>
          </a:bodyPr>
          <a:lstStyle/>
          <a:p>
            <a:pPr algn="ctr" defTabSz="671513" eaLnBrk="0" hangingPunct="0">
              <a:spcBef>
                <a:spcPct val="50000"/>
              </a:spcBef>
              <a:buFont typeface="Wingdings" pitchFamily="2" charset="2"/>
              <a:buNone/>
              <a:defRPr/>
            </a:pPr>
            <a:fld id="{C906FA62-8BAD-432B-ABEA-CA308266D1F3}" type="slidenum">
              <a:rPr lang="en-US" sz="900"/>
              <a:pPr algn="ctr" defTabSz="671513" eaLnBrk="0" hangingPunct="0">
                <a:spcBef>
                  <a:spcPct val="50000"/>
                </a:spcBef>
                <a:buFont typeface="Wingdings" pitchFamily="2" charset="2"/>
                <a:buNone/>
                <a:defRPr/>
              </a:pPr>
              <a:t>‹#›</a:t>
            </a:fld>
            <a:endParaRPr lang="en-US" sz="900" dirty="0"/>
          </a:p>
        </p:txBody>
      </p:sp>
    </p:spTree>
    <p:extLst>
      <p:ext uri="{BB962C8B-B14F-4D97-AF65-F5344CB8AC3E}">
        <p14:creationId xmlns:p14="http://schemas.microsoft.com/office/powerpoint/2010/main" val="10020170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47332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90" r:id="rId4"/>
    <p:sldLayoutId id="2147483694" r:id="rId5"/>
    <p:sldLayoutId id="2147483693" r:id="rId6"/>
    <p:sldLayoutId id="2147483692" r:id="rId7"/>
    <p:sldLayoutId id="2147483691" r:id="rId8"/>
  </p:sldLayoutIdLst>
  <p:timing>
    <p:tnLst>
      <p:par>
        <p:cTn id="1" dur="indefinite" restart="never" nodeType="tmRoot"/>
      </p:par>
    </p:tnLst>
  </p:timing>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a:t>CCFA  v1.5 Model Performance Tracking – </a:t>
            </a:r>
            <a:r>
              <a:rPr lang="en-US" sz="2400" dirty="0" smtClean="0"/>
              <a:t>2017Q1</a:t>
            </a:r>
            <a:br>
              <a:rPr lang="en-US" sz="2400" dirty="0" smtClean="0"/>
            </a:br>
            <a:r>
              <a:rPr lang="en-US" sz="2400" dirty="0"/>
              <a:t/>
            </a:r>
            <a:br>
              <a:rPr lang="en-US" sz="2400" dirty="0"/>
            </a:br>
            <a:r>
              <a:rPr lang="en-US" sz="2400" dirty="0" smtClean="0"/>
              <a:t>Using performance data up to 2017Q1</a:t>
            </a:r>
            <a:endParaRPr lang="en-US" dirty="0"/>
          </a:p>
        </p:txBody>
      </p:sp>
      <p:sp>
        <p:nvSpPr>
          <p:cNvPr id="3" name="Subtitle 2"/>
          <p:cNvSpPr>
            <a:spLocks noGrp="1"/>
          </p:cNvSpPr>
          <p:nvPr>
            <p:ph type="subTitle" idx="1"/>
          </p:nvPr>
        </p:nvSpPr>
        <p:spPr/>
        <p:txBody>
          <a:bodyPr/>
          <a:lstStyle/>
          <a:p>
            <a:endParaRPr lang="en-US" dirty="0" smtClean="0"/>
          </a:p>
          <a:p>
            <a:endParaRPr lang="en-US" dirty="0"/>
          </a:p>
          <a:p>
            <a:r>
              <a:rPr lang="en-US" dirty="0" smtClean="0"/>
              <a:t>6/12/2017</a:t>
            </a:r>
            <a:endParaRPr lang="en-US" dirty="0"/>
          </a:p>
        </p:txBody>
      </p:sp>
    </p:spTree>
    <p:extLst>
      <p:ext uri="{BB962C8B-B14F-4D97-AF65-F5344CB8AC3E}">
        <p14:creationId xmlns:p14="http://schemas.microsoft.com/office/powerpoint/2010/main" val="803685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51626" y="933778"/>
            <a:ext cx="8198014" cy="536554"/>
          </a:xfrm>
        </p:spPr>
        <p:txBody>
          <a:bodyPr>
            <a:normAutofit fontScale="90000"/>
          </a:bodyPr>
          <a:lstStyle/>
          <a:p>
            <a:r>
              <a:rPr lang="en-US" sz="2025" dirty="0"/>
              <a:t>Expected SDQ performance (Predicted vs Actual </a:t>
            </a:r>
            <a:r>
              <a:rPr lang="en-US" sz="2025" dirty="0" smtClean="0"/>
              <a:t>2015 Q1 </a:t>
            </a:r>
            <a:r>
              <a:rPr lang="en-US" sz="2025" dirty="0"/>
              <a:t>to </a:t>
            </a:r>
            <a:r>
              <a:rPr lang="en-US" sz="2025" dirty="0" smtClean="0"/>
              <a:t>2017Q1)</a:t>
            </a:r>
            <a:endParaRPr lang="en-US" sz="2025" dirty="0"/>
          </a:p>
        </p:txBody>
      </p:sp>
      <p:graphicFrame>
        <p:nvGraphicFramePr>
          <p:cNvPr id="6" name="Chart 5"/>
          <p:cNvGraphicFramePr>
            <a:graphicFrameLocks/>
          </p:cNvGraphicFramePr>
          <p:nvPr>
            <p:extLst>
              <p:ext uri="{D42A27DB-BD31-4B8C-83A1-F6EECF244321}">
                <p14:modId xmlns:p14="http://schemas.microsoft.com/office/powerpoint/2010/main" val="1047116074"/>
              </p:ext>
            </p:extLst>
          </p:nvPr>
        </p:nvGraphicFramePr>
        <p:xfrm>
          <a:off x="1253067" y="2850533"/>
          <a:ext cx="6366933" cy="3834958"/>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2"/>
          <p:cNvPicPr>
            <a:picLocks noChangeAspect="1"/>
          </p:cNvPicPr>
          <p:nvPr/>
        </p:nvPicPr>
        <p:blipFill>
          <a:blip r:embed="rId3"/>
          <a:stretch>
            <a:fillRect/>
          </a:stretch>
        </p:blipFill>
        <p:spPr>
          <a:xfrm>
            <a:off x="1706011" y="1524649"/>
            <a:ext cx="5372382" cy="1098000"/>
          </a:xfrm>
          <a:prstGeom prst="rect">
            <a:avLst/>
          </a:prstGeom>
        </p:spPr>
      </p:pic>
    </p:spTree>
    <p:extLst>
      <p:ext uri="{BB962C8B-B14F-4D97-AF65-F5344CB8AC3E}">
        <p14:creationId xmlns:p14="http://schemas.microsoft.com/office/powerpoint/2010/main" val="817111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426" y="968436"/>
            <a:ext cx="8210794" cy="584681"/>
          </a:xfrm>
        </p:spPr>
        <p:txBody>
          <a:bodyPr>
            <a:noAutofit/>
          </a:bodyPr>
          <a:lstStyle/>
          <a:p>
            <a:r>
              <a:rPr lang="en-US" dirty="0"/>
              <a:t>Stress SDQ performance (Predicted vs Actual 2007 Q3 to 2012 Q3)</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80368896"/>
              </p:ext>
            </p:extLst>
          </p:nvPr>
        </p:nvGraphicFramePr>
        <p:xfrm>
          <a:off x="1264914" y="1819848"/>
          <a:ext cx="6621785" cy="1555811"/>
        </p:xfrm>
        <a:graphic>
          <a:graphicData uri="http://schemas.openxmlformats.org/drawingml/2006/table">
            <a:tbl>
              <a:tblPr/>
              <a:tblGrid>
                <a:gridCol w="929753"/>
                <a:gridCol w="924346"/>
                <a:gridCol w="681098"/>
                <a:gridCol w="681098"/>
                <a:gridCol w="681098"/>
                <a:gridCol w="681098"/>
                <a:gridCol w="681098"/>
                <a:gridCol w="681098"/>
                <a:gridCol w="681098"/>
              </a:tblGrid>
              <a:tr h="191288">
                <a:tc>
                  <a:txBody>
                    <a:bodyPr/>
                    <a:lstStyle/>
                    <a:p>
                      <a:pPr algn="l" fontAlgn="b"/>
                      <a:r>
                        <a:rPr lang="en-US" sz="800" b="1"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8">
                  <a:txBody>
                    <a:bodyPr/>
                    <a:lstStyle/>
                    <a:p>
                      <a:pPr algn="ctr" fontAlgn="b"/>
                      <a:r>
                        <a:rPr lang="en-US" sz="800" b="1" i="0" u="none" strike="noStrike" dirty="0">
                          <a:solidFill>
                            <a:srgbClr val="000000"/>
                          </a:solidFill>
                          <a:effectLst/>
                          <a:latin typeface="Calibri" panose="020F0502020204030204" pitchFamily="34" charset="0"/>
                        </a:rPr>
                        <a:t>Stress </a:t>
                      </a:r>
                      <a:r>
                        <a:rPr lang="en-US" sz="800" b="1" i="0" u="none" strike="noStrike" dirty="0" smtClean="0">
                          <a:solidFill>
                            <a:srgbClr val="000000"/>
                          </a:solidFill>
                          <a:effectLst/>
                          <a:latin typeface="Calibri" panose="020F0502020204030204" pitchFamily="34" charset="0"/>
                        </a:rPr>
                        <a:t>SDQ Difference </a:t>
                      </a:r>
                      <a:r>
                        <a:rPr lang="en-US" sz="800" b="1" i="0" u="none" strike="noStrike" dirty="0">
                          <a:solidFill>
                            <a:srgbClr val="000000"/>
                          </a:solidFill>
                          <a:effectLst/>
                          <a:latin typeface="Calibri" panose="020F0502020204030204" pitchFamily="34" charset="0"/>
                        </a:rPr>
                        <a:t>(Predicted/Actual-1)</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1288">
                <a:tc>
                  <a:txBody>
                    <a:bodyPr/>
                    <a:lstStyle/>
                    <a:p>
                      <a:pPr algn="l" fontAlgn="b"/>
                      <a:r>
                        <a:rPr lang="en-US" sz="800" b="1" i="0" u="none" strike="noStrike">
                          <a:solidFill>
                            <a:srgbClr val="000000"/>
                          </a:solidFill>
                          <a:effectLst/>
                          <a:latin typeface="Calibri" panose="020F0502020204030204" pitchFamily="34" charset="0"/>
                        </a:rPr>
                        <a:t>FICO/CLTV</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&lt;=60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(60,70]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(70,75]</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(75,80]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(80,90]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(90,95]</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(95,97]</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&gt;97</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647">
                <a:tc>
                  <a:txBody>
                    <a:bodyPr/>
                    <a:lstStyle/>
                    <a:p>
                      <a:pPr algn="l" fontAlgn="b"/>
                      <a:r>
                        <a:rPr lang="en-US" sz="800" b="1" i="0" u="none" strike="noStrike">
                          <a:solidFill>
                            <a:srgbClr val="000000"/>
                          </a:solidFill>
                          <a:effectLst/>
                          <a:latin typeface="Calibri" panose="020F0502020204030204" pitchFamily="34" charset="0"/>
                        </a:rPr>
                        <a:t>[780,849]</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-1.10%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2B5"/>
                    </a:solidFill>
                  </a:tcPr>
                </a:tc>
                <a:tc>
                  <a:txBody>
                    <a:bodyPr/>
                    <a:lstStyle/>
                    <a:p>
                      <a:pPr algn="r" fontAlgn="b"/>
                      <a:r>
                        <a:rPr lang="en-US" sz="1100" b="1" i="0" u="none" strike="noStrike">
                          <a:solidFill>
                            <a:srgbClr val="000000"/>
                          </a:solidFill>
                          <a:effectLst/>
                          <a:latin typeface="Calibri" panose="020F0502020204030204" pitchFamily="34" charset="0"/>
                        </a:rPr>
                        <a:t>20.17%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9CB"/>
                    </a:solidFill>
                  </a:tcPr>
                </a:tc>
                <a:tc>
                  <a:txBody>
                    <a:bodyPr/>
                    <a:lstStyle/>
                    <a:p>
                      <a:pPr algn="r" fontAlgn="b"/>
                      <a:r>
                        <a:rPr lang="en-US" sz="1100" b="1" i="0" u="none" strike="noStrike">
                          <a:solidFill>
                            <a:srgbClr val="000000"/>
                          </a:solidFill>
                          <a:effectLst/>
                          <a:latin typeface="Calibri" panose="020F0502020204030204" pitchFamily="34" charset="0"/>
                        </a:rPr>
                        <a:t>6.12%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4A7"/>
                    </a:solidFill>
                  </a:tcPr>
                </a:tc>
                <a:tc>
                  <a:txBody>
                    <a:bodyPr/>
                    <a:lstStyle/>
                    <a:p>
                      <a:pPr algn="r" fontAlgn="b"/>
                      <a:r>
                        <a:rPr lang="en-US" sz="1100" b="1" i="0" u="none" strike="noStrike">
                          <a:solidFill>
                            <a:srgbClr val="000000"/>
                          </a:solidFill>
                          <a:effectLst/>
                          <a:latin typeface="Calibri" panose="020F0502020204030204" pitchFamily="34" charset="0"/>
                        </a:rPr>
                        <a:t>17.56%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3C6"/>
                    </a:solidFill>
                  </a:tcPr>
                </a:tc>
                <a:tc>
                  <a:txBody>
                    <a:bodyPr/>
                    <a:lstStyle/>
                    <a:p>
                      <a:pPr algn="r" fontAlgn="b"/>
                      <a:r>
                        <a:rPr lang="en-US" sz="1100" b="1" i="0" u="none" strike="noStrike">
                          <a:solidFill>
                            <a:srgbClr val="000000"/>
                          </a:solidFill>
                          <a:effectLst/>
                          <a:latin typeface="Calibri" panose="020F0502020204030204" pitchFamily="34" charset="0"/>
                        </a:rPr>
                        <a:t>-8.60%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1E4"/>
                    </a:solidFill>
                  </a:tcPr>
                </a:tc>
                <a:tc>
                  <a:txBody>
                    <a:bodyPr/>
                    <a:lstStyle/>
                    <a:p>
                      <a:pPr algn="r" fontAlgn="b"/>
                      <a:r>
                        <a:rPr lang="en-US" sz="1100" b="1" i="0" u="none" strike="noStrike">
                          <a:solidFill>
                            <a:srgbClr val="000000"/>
                          </a:solidFill>
                          <a:effectLst/>
                          <a:latin typeface="Calibri" panose="020F0502020204030204" pitchFamily="34" charset="0"/>
                        </a:rPr>
                        <a:t>-13.35%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2D5"/>
                    </a:solidFill>
                  </a:tcPr>
                </a:tc>
                <a:tc>
                  <a:txBody>
                    <a:bodyPr/>
                    <a:lstStyle/>
                    <a:p>
                      <a:pPr algn="r" fontAlgn="b"/>
                      <a:r>
                        <a:rPr lang="en-US" sz="1100" b="1" i="0" u="none" strike="noStrike">
                          <a:solidFill>
                            <a:srgbClr val="000000"/>
                          </a:solidFill>
                          <a:effectLst/>
                          <a:latin typeface="Calibri" panose="020F0502020204030204" pitchFamily="34" charset="0"/>
                        </a:rPr>
                        <a:t>2.11%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1100" b="1" i="0" u="none" strike="noStrike">
                          <a:solidFill>
                            <a:srgbClr val="000000"/>
                          </a:solidFill>
                          <a:effectLst/>
                          <a:latin typeface="Calibri" panose="020F0502020204030204" pitchFamily="34" charset="0"/>
                        </a:rPr>
                        <a:t>-17.84%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E6"/>
                    </a:solidFill>
                  </a:tcPr>
                </a:tc>
              </a:tr>
              <a:tr h="234647">
                <a:tc>
                  <a:txBody>
                    <a:bodyPr/>
                    <a:lstStyle/>
                    <a:p>
                      <a:pPr algn="l" fontAlgn="b"/>
                      <a:r>
                        <a:rPr lang="en-US" sz="800" b="1" i="0" u="none" strike="noStrike">
                          <a:solidFill>
                            <a:srgbClr val="000000"/>
                          </a:solidFill>
                          <a:effectLst/>
                          <a:latin typeface="Calibri" panose="020F0502020204030204" pitchFamily="34" charset="0"/>
                        </a:rPr>
                        <a:t>[740,779]</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-7.54%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1E3"/>
                    </a:solidFill>
                  </a:tcPr>
                </a:tc>
                <a:tc>
                  <a:txBody>
                    <a:bodyPr/>
                    <a:lstStyle/>
                    <a:p>
                      <a:pPr algn="r" fontAlgn="b"/>
                      <a:r>
                        <a:rPr lang="en-US" sz="1100" b="1" i="0" u="none" strike="noStrike">
                          <a:solidFill>
                            <a:srgbClr val="000000"/>
                          </a:solidFill>
                          <a:effectLst/>
                          <a:latin typeface="Calibri" panose="020F0502020204030204" pitchFamily="34" charset="0"/>
                        </a:rPr>
                        <a:t>-2.62%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0F3"/>
                    </a:solidFill>
                  </a:tcPr>
                </a:tc>
                <a:tc>
                  <a:txBody>
                    <a:bodyPr/>
                    <a:lstStyle/>
                    <a:p>
                      <a:pPr algn="r" fontAlgn="b"/>
                      <a:r>
                        <a:rPr lang="en-US" sz="1100" b="1" i="0" u="none" strike="noStrike">
                          <a:solidFill>
                            <a:srgbClr val="000000"/>
                          </a:solidFill>
                          <a:effectLst/>
                          <a:latin typeface="Calibri" panose="020F0502020204030204" pitchFamily="34" charset="0"/>
                        </a:rPr>
                        <a:t>-9.97%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FE1"/>
                    </a:solidFill>
                  </a:tcPr>
                </a:tc>
                <a:tc>
                  <a:txBody>
                    <a:bodyPr/>
                    <a:lstStyle/>
                    <a:p>
                      <a:pPr algn="r" fontAlgn="b"/>
                      <a:r>
                        <a:rPr lang="en-US" sz="1100" b="1" i="0" u="none" strike="noStrike">
                          <a:solidFill>
                            <a:srgbClr val="000000"/>
                          </a:solidFill>
                          <a:effectLst/>
                          <a:latin typeface="Calibri" panose="020F0502020204030204" pitchFamily="34" charset="0"/>
                        </a:rPr>
                        <a:t>-4.74%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9EC"/>
                    </a:solidFill>
                  </a:tcPr>
                </a:tc>
                <a:tc>
                  <a:txBody>
                    <a:bodyPr/>
                    <a:lstStyle/>
                    <a:p>
                      <a:pPr algn="r" fontAlgn="b"/>
                      <a:r>
                        <a:rPr lang="en-US" sz="1100" b="1" i="0" u="none" strike="noStrike">
                          <a:solidFill>
                            <a:srgbClr val="000000"/>
                          </a:solidFill>
                          <a:effectLst/>
                          <a:latin typeface="Calibri" panose="020F0502020204030204" pitchFamily="34" charset="0"/>
                        </a:rPr>
                        <a:t>-14.06%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1F4"/>
                    </a:solidFill>
                  </a:tcPr>
                </a:tc>
                <a:tc>
                  <a:txBody>
                    <a:bodyPr/>
                    <a:lstStyle/>
                    <a:p>
                      <a:pPr algn="r" fontAlgn="b"/>
                      <a:r>
                        <a:rPr lang="en-US" sz="1100" b="1" i="0" u="none" strike="noStrike">
                          <a:solidFill>
                            <a:srgbClr val="000000"/>
                          </a:solidFill>
                          <a:effectLst/>
                          <a:latin typeface="Calibri" panose="020F0502020204030204" pitchFamily="34" charset="0"/>
                        </a:rPr>
                        <a:t>-16.05%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E6"/>
                    </a:solidFill>
                  </a:tcPr>
                </a:tc>
                <a:tc>
                  <a:txBody>
                    <a:bodyPr/>
                    <a:lstStyle/>
                    <a:p>
                      <a:pPr algn="r" fontAlgn="b"/>
                      <a:r>
                        <a:rPr lang="en-US" sz="1100" b="1" i="0" u="none" strike="noStrike">
                          <a:solidFill>
                            <a:srgbClr val="000000"/>
                          </a:solidFill>
                          <a:effectLst/>
                          <a:latin typeface="Calibri" panose="020F0502020204030204" pitchFamily="34" charset="0"/>
                        </a:rPr>
                        <a:t>-20.85%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ABD"/>
                    </a:solidFill>
                  </a:tcPr>
                </a:tc>
                <a:tc>
                  <a:txBody>
                    <a:bodyPr/>
                    <a:lstStyle/>
                    <a:p>
                      <a:pPr algn="r" fontAlgn="b"/>
                      <a:r>
                        <a:rPr lang="en-US" sz="1100" b="1" i="0" u="none" strike="noStrike">
                          <a:solidFill>
                            <a:srgbClr val="000000"/>
                          </a:solidFill>
                          <a:effectLst/>
                          <a:latin typeface="Calibri" panose="020F0502020204030204" pitchFamily="34" charset="0"/>
                        </a:rPr>
                        <a:t>-15.91%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CEF"/>
                    </a:solidFill>
                  </a:tcPr>
                </a:tc>
              </a:tr>
              <a:tr h="234647">
                <a:tc>
                  <a:txBody>
                    <a:bodyPr/>
                    <a:lstStyle/>
                    <a:p>
                      <a:pPr algn="l" fontAlgn="b"/>
                      <a:r>
                        <a:rPr lang="en-US" sz="800" b="1" i="0" u="none" strike="noStrike">
                          <a:solidFill>
                            <a:srgbClr val="000000"/>
                          </a:solidFill>
                          <a:effectLst/>
                          <a:latin typeface="Calibri" panose="020F0502020204030204" pitchFamily="34" charset="0"/>
                        </a:rPr>
                        <a:t>[700,739]</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-4.63%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FF2"/>
                    </a:solidFill>
                  </a:tcPr>
                </a:tc>
                <a:tc>
                  <a:txBody>
                    <a:bodyPr/>
                    <a:lstStyle/>
                    <a:p>
                      <a:pPr algn="r" fontAlgn="b"/>
                      <a:r>
                        <a:rPr lang="en-US" sz="1100" b="1" i="0" u="none" strike="noStrike">
                          <a:solidFill>
                            <a:srgbClr val="000000"/>
                          </a:solidFill>
                          <a:effectLst/>
                          <a:latin typeface="Calibri" panose="020F0502020204030204" pitchFamily="34" charset="0"/>
                        </a:rPr>
                        <a:t>-6.17%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BFE"/>
                    </a:solidFill>
                  </a:tcPr>
                </a:tc>
                <a:tc>
                  <a:txBody>
                    <a:bodyPr/>
                    <a:lstStyle/>
                    <a:p>
                      <a:pPr algn="r" fontAlgn="b"/>
                      <a:r>
                        <a:rPr lang="en-US" sz="1100" b="1" i="0" u="none" strike="noStrike">
                          <a:solidFill>
                            <a:srgbClr val="000000"/>
                          </a:solidFill>
                          <a:effectLst/>
                          <a:latin typeface="Calibri" panose="020F0502020204030204" pitchFamily="34" charset="0"/>
                        </a:rPr>
                        <a:t>-9.59%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CEF"/>
                    </a:solidFill>
                  </a:tcPr>
                </a:tc>
                <a:tc>
                  <a:txBody>
                    <a:bodyPr/>
                    <a:lstStyle/>
                    <a:p>
                      <a:pPr algn="r" fontAlgn="b"/>
                      <a:r>
                        <a:rPr lang="en-US" sz="1100" b="1" i="0" u="none" strike="noStrike">
                          <a:solidFill>
                            <a:srgbClr val="000000"/>
                          </a:solidFill>
                          <a:effectLst/>
                          <a:latin typeface="Calibri" panose="020F0502020204030204" pitchFamily="34" charset="0"/>
                        </a:rPr>
                        <a:t>-8.51%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2F5"/>
                    </a:solidFill>
                  </a:tcPr>
                </a:tc>
                <a:tc>
                  <a:txBody>
                    <a:bodyPr/>
                    <a:lstStyle/>
                    <a:p>
                      <a:pPr algn="r" fontAlgn="b"/>
                      <a:r>
                        <a:rPr lang="en-US" sz="1100" b="1" i="0" u="none" strike="noStrike">
                          <a:solidFill>
                            <a:srgbClr val="000000"/>
                          </a:solidFill>
                          <a:effectLst/>
                          <a:latin typeface="Calibri" panose="020F0502020204030204" pitchFamily="34" charset="0"/>
                        </a:rPr>
                        <a:t>-13.47%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7FA"/>
                    </a:solidFill>
                  </a:tcPr>
                </a:tc>
                <a:tc>
                  <a:txBody>
                    <a:bodyPr/>
                    <a:lstStyle/>
                    <a:p>
                      <a:pPr algn="r" fontAlgn="b"/>
                      <a:r>
                        <a:rPr lang="en-US" sz="1100" b="1" i="0" u="none" strike="noStrike">
                          <a:solidFill>
                            <a:srgbClr val="000000"/>
                          </a:solidFill>
                          <a:effectLst/>
                          <a:latin typeface="Calibri" panose="020F0502020204030204" pitchFamily="34" charset="0"/>
                        </a:rPr>
                        <a:t>-13.14%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EF1"/>
                    </a:solidFill>
                  </a:tcPr>
                </a:tc>
                <a:tc>
                  <a:txBody>
                    <a:bodyPr/>
                    <a:lstStyle/>
                    <a:p>
                      <a:pPr algn="r" fontAlgn="b"/>
                      <a:r>
                        <a:rPr lang="en-US" sz="1100" b="1" i="0" u="none" strike="noStrike">
                          <a:solidFill>
                            <a:srgbClr val="000000"/>
                          </a:solidFill>
                          <a:effectLst/>
                          <a:latin typeface="Calibri" panose="020F0502020204030204" pitchFamily="34" charset="0"/>
                        </a:rPr>
                        <a:t>-10.32%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5D8"/>
                    </a:solidFill>
                  </a:tcPr>
                </a:tc>
                <a:tc>
                  <a:txBody>
                    <a:bodyPr/>
                    <a:lstStyle/>
                    <a:p>
                      <a:pPr algn="r" fontAlgn="b"/>
                      <a:r>
                        <a:rPr lang="en-US" sz="1100" b="1" i="0" u="none" strike="noStrike">
                          <a:solidFill>
                            <a:srgbClr val="000000"/>
                          </a:solidFill>
                          <a:effectLst/>
                          <a:latin typeface="Calibri" panose="020F0502020204030204" pitchFamily="34" charset="0"/>
                        </a:rPr>
                        <a:t>-12.46%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0F3"/>
                    </a:solidFill>
                  </a:tcPr>
                </a:tc>
              </a:tr>
              <a:tr h="234647">
                <a:tc>
                  <a:txBody>
                    <a:bodyPr/>
                    <a:lstStyle/>
                    <a:p>
                      <a:pPr algn="l" fontAlgn="b"/>
                      <a:r>
                        <a:rPr lang="en-US" sz="800" b="1" i="0" u="none" strike="noStrike">
                          <a:solidFill>
                            <a:srgbClr val="000000"/>
                          </a:solidFill>
                          <a:effectLst/>
                          <a:latin typeface="Calibri" panose="020F0502020204030204" pitchFamily="34" charset="0"/>
                        </a:rPr>
                        <a:t>[660,699]</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-3.25%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4F7"/>
                    </a:solidFill>
                  </a:tcPr>
                </a:tc>
                <a:tc>
                  <a:txBody>
                    <a:bodyPr/>
                    <a:lstStyle/>
                    <a:p>
                      <a:pPr algn="r" fontAlgn="b"/>
                      <a:r>
                        <a:rPr lang="en-US" sz="1100" b="1" i="0" u="none" strike="noStrike">
                          <a:solidFill>
                            <a:srgbClr val="000000"/>
                          </a:solidFill>
                          <a:effectLst/>
                          <a:latin typeface="Calibri" panose="020F0502020204030204" pitchFamily="34" charset="0"/>
                        </a:rPr>
                        <a:t>-5.66%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3F6"/>
                    </a:solidFill>
                  </a:tcPr>
                </a:tc>
                <a:tc>
                  <a:txBody>
                    <a:bodyPr/>
                    <a:lstStyle/>
                    <a:p>
                      <a:pPr algn="r" fontAlgn="b"/>
                      <a:r>
                        <a:rPr lang="en-US" sz="1100" b="1" i="0" u="none" strike="noStrike">
                          <a:solidFill>
                            <a:srgbClr val="000000"/>
                          </a:solidFill>
                          <a:effectLst/>
                          <a:latin typeface="Calibri" panose="020F0502020204030204" pitchFamily="34" charset="0"/>
                        </a:rPr>
                        <a:t>-8.39%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EF1"/>
                    </a:solidFill>
                  </a:tcPr>
                </a:tc>
                <a:tc>
                  <a:txBody>
                    <a:bodyPr/>
                    <a:lstStyle/>
                    <a:p>
                      <a:pPr algn="r" fontAlgn="b"/>
                      <a:r>
                        <a:rPr lang="en-US" sz="1100" b="1" i="0" u="none" strike="noStrike">
                          <a:solidFill>
                            <a:srgbClr val="000000"/>
                          </a:solidFill>
                          <a:effectLst/>
                          <a:latin typeface="Calibri" panose="020F0502020204030204" pitchFamily="34" charset="0"/>
                        </a:rPr>
                        <a:t>-7.09%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2F5"/>
                    </a:solidFill>
                  </a:tcPr>
                </a:tc>
                <a:tc>
                  <a:txBody>
                    <a:bodyPr/>
                    <a:lstStyle/>
                    <a:p>
                      <a:pPr algn="r" fontAlgn="b"/>
                      <a:r>
                        <a:rPr lang="en-US" sz="1100" b="1" i="0" u="none" strike="noStrike">
                          <a:solidFill>
                            <a:srgbClr val="000000"/>
                          </a:solidFill>
                          <a:effectLst/>
                          <a:latin typeface="Calibri" panose="020F0502020204030204" pitchFamily="34" charset="0"/>
                        </a:rPr>
                        <a:t>-9.01%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6F9"/>
                    </a:solidFill>
                  </a:tcPr>
                </a:tc>
                <a:tc>
                  <a:txBody>
                    <a:bodyPr/>
                    <a:lstStyle/>
                    <a:p>
                      <a:pPr algn="r" fontAlgn="b"/>
                      <a:r>
                        <a:rPr lang="en-US" sz="1100" b="1" i="0" u="none" strike="noStrike">
                          <a:solidFill>
                            <a:srgbClr val="000000"/>
                          </a:solidFill>
                          <a:effectLst/>
                          <a:latin typeface="Calibri" panose="020F0502020204030204" pitchFamily="34" charset="0"/>
                        </a:rPr>
                        <a:t>-8.70%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1F4"/>
                    </a:solidFill>
                  </a:tcPr>
                </a:tc>
                <a:tc>
                  <a:txBody>
                    <a:bodyPr/>
                    <a:lstStyle/>
                    <a:p>
                      <a:pPr algn="r" fontAlgn="b"/>
                      <a:r>
                        <a:rPr lang="en-US" sz="1100" b="1" i="0" u="none" strike="noStrike">
                          <a:solidFill>
                            <a:srgbClr val="000000"/>
                          </a:solidFill>
                          <a:effectLst/>
                          <a:latin typeface="Calibri" panose="020F0502020204030204" pitchFamily="34" charset="0"/>
                        </a:rPr>
                        <a:t>-2.66%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EE1"/>
                    </a:solidFill>
                  </a:tcPr>
                </a:tc>
                <a:tc>
                  <a:txBody>
                    <a:bodyPr/>
                    <a:lstStyle/>
                    <a:p>
                      <a:pPr algn="r" fontAlgn="b"/>
                      <a:r>
                        <a:rPr lang="en-US" sz="1100" b="1" i="0" u="none" strike="noStrike">
                          <a:solidFill>
                            <a:srgbClr val="000000"/>
                          </a:solidFill>
                          <a:effectLst/>
                          <a:latin typeface="Calibri" panose="020F0502020204030204" pitchFamily="34" charset="0"/>
                        </a:rPr>
                        <a:t>-9.84%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BEE"/>
                    </a:solidFill>
                  </a:tcPr>
                </a:tc>
              </a:tr>
              <a:tr h="234647">
                <a:tc>
                  <a:txBody>
                    <a:bodyPr/>
                    <a:lstStyle/>
                    <a:p>
                      <a:pPr algn="l" fontAlgn="b"/>
                      <a:r>
                        <a:rPr lang="en-US" sz="800" b="1" i="0" u="none" strike="noStrike">
                          <a:solidFill>
                            <a:srgbClr val="000000"/>
                          </a:solidFill>
                          <a:effectLst/>
                          <a:latin typeface="Calibri" panose="020F0502020204030204" pitchFamily="34" charset="0"/>
                        </a:rPr>
                        <a:t>[620,659]</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sz="1100" b="1" i="0" u="none" strike="noStrike">
                          <a:solidFill>
                            <a:srgbClr val="000000"/>
                          </a:solidFill>
                          <a:effectLst/>
                          <a:latin typeface="Calibri" panose="020F0502020204030204" pitchFamily="34" charset="0"/>
                        </a:rPr>
                        <a:t>-6.31%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sz="1100" b="1" i="0" u="none" strike="noStrike">
                          <a:solidFill>
                            <a:srgbClr val="000000"/>
                          </a:solidFill>
                          <a:effectLst/>
                          <a:latin typeface="Calibri" panose="020F0502020204030204" pitchFamily="34" charset="0"/>
                        </a:rPr>
                        <a:t>-6.97%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9FC"/>
                    </a:solidFill>
                  </a:tcPr>
                </a:tc>
                <a:tc>
                  <a:txBody>
                    <a:bodyPr/>
                    <a:lstStyle/>
                    <a:p>
                      <a:pPr algn="r" fontAlgn="b"/>
                      <a:r>
                        <a:rPr lang="en-US" sz="1100" b="1" i="0" u="none" strike="noStrike">
                          <a:solidFill>
                            <a:srgbClr val="000000"/>
                          </a:solidFill>
                          <a:effectLst/>
                          <a:latin typeface="Calibri" panose="020F0502020204030204" pitchFamily="34" charset="0"/>
                        </a:rPr>
                        <a:t>-5.91%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7FA"/>
                    </a:solidFill>
                  </a:tcPr>
                </a:tc>
                <a:tc>
                  <a:txBody>
                    <a:bodyPr/>
                    <a:lstStyle/>
                    <a:p>
                      <a:pPr algn="r" fontAlgn="b"/>
                      <a:r>
                        <a:rPr lang="en-US" sz="1100" b="1" i="0" u="none" strike="noStrike">
                          <a:solidFill>
                            <a:srgbClr val="000000"/>
                          </a:solidFill>
                          <a:effectLst/>
                          <a:latin typeface="Calibri" panose="020F0502020204030204" pitchFamily="34" charset="0"/>
                        </a:rPr>
                        <a:t>-5.35%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BFE"/>
                    </a:solidFill>
                  </a:tcPr>
                </a:tc>
                <a:tc>
                  <a:txBody>
                    <a:bodyPr/>
                    <a:lstStyle/>
                    <a:p>
                      <a:pPr algn="r" fontAlgn="b"/>
                      <a:r>
                        <a:rPr lang="en-US" sz="1100" b="1" i="0" u="none" strike="noStrike">
                          <a:solidFill>
                            <a:srgbClr val="000000"/>
                          </a:solidFill>
                          <a:effectLst/>
                          <a:latin typeface="Calibri" panose="020F0502020204030204" pitchFamily="34" charset="0"/>
                        </a:rPr>
                        <a:t>-2.64%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AFD"/>
                    </a:solidFill>
                  </a:tcPr>
                </a:tc>
                <a:tc>
                  <a:txBody>
                    <a:bodyPr/>
                    <a:lstStyle/>
                    <a:p>
                      <a:pPr algn="r" fontAlgn="b"/>
                      <a:r>
                        <a:rPr lang="en-US" sz="1100" b="1" i="0" u="none" strike="noStrike">
                          <a:solidFill>
                            <a:srgbClr val="000000"/>
                          </a:solidFill>
                          <a:effectLst/>
                          <a:latin typeface="Calibri" panose="020F0502020204030204" pitchFamily="34" charset="0"/>
                        </a:rPr>
                        <a:t>-4.46%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FF2"/>
                    </a:solidFill>
                  </a:tcPr>
                </a:tc>
                <a:tc>
                  <a:txBody>
                    <a:bodyPr/>
                    <a:lstStyle/>
                    <a:p>
                      <a:pPr algn="r" fontAlgn="b"/>
                      <a:r>
                        <a:rPr lang="en-US" sz="1100" b="1" i="0" u="none" strike="noStrike" dirty="0">
                          <a:solidFill>
                            <a:srgbClr val="000000"/>
                          </a:solidFill>
                          <a:effectLst/>
                          <a:latin typeface="Calibri" panose="020F0502020204030204" pitchFamily="34" charset="0"/>
                        </a:rPr>
                        <a:t>-13.28%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7FA"/>
                    </a:solidFill>
                  </a:tcPr>
                </a:tc>
              </a:tr>
            </a:tbl>
          </a:graphicData>
        </a:graphic>
      </p:graphicFrame>
      <p:graphicFrame>
        <p:nvGraphicFramePr>
          <p:cNvPr id="7" name="Chart 6"/>
          <p:cNvGraphicFramePr>
            <a:graphicFrameLocks/>
          </p:cNvGraphicFramePr>
          <p:nvPr>
            <p:extLst>
              <p:ext uri="{D42A27DB-BD31-4B8C-83A1-F6EECF244321}">
                <p14:modId xmlns:p14="http://schemas.microsoft.com/office/powerpoint/2010/main" val="4099380753"/>
              </p:ext>
            </p:extLst>
          </p:nvPr>
        </p:nvGraphicFramePr>
        <p:xfrm>
          <a:off x="918768" y="3712482"/>
          <a:ext cx="73152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3842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144" y="1033275"/>
            <a:ext cx="7826542" cy="584681"/>
          </a:xfrm>
        </p:spPr>
        <p:txBody>
          <a:bodyPr>
            <a:noAutofit/>
          </a:bodyPr>
          <a:lstStyle/>
          <a:p>
            <a:r>
              <a:rPr lang="en-US" dirty="0"/>
              <a:t>Stress </a:t>
            </a:r>
            <a:r>
              <a:rPr lang="en-US" dirty="0" smtClean="0"/>
              <a:t>Severity performance </a:t>
            </a:r>
            <a:r>
              <a:rPr lang="en-US" sz="1600" dirty="0"/>
              <a:t>(Predicted vs Actual 2007Q3 to </a:t>
            </a:r>
            <a:r>
              <a:rPr lang="en-US" sz="1600" dirty="0" smtClean="0"/>
              <a:t>2012Q3)</a:t>
            </a:r>
            <a:endParaRPr lang="en-US" dirty="0"/>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1766268861"/>
              </p:ext>
            </p:extLst>
          </p:nvPr>
        </p:nvGraphicFramePr>
        <p:xfrm>
          <a:off x="1240923" y="1628092"/>
          <a:ext cx="6690360" cy="1422420"/>
        </p:xfrm>
        <a:graphic>
          <a:graphicData uri="http://schemas.openxmlformats.org/drawingml/2006/table">
            <a:tbl>
              <a:tblPr/>
              <a:tblGrid>
                <a:gridCol w="938615"/>
                <a:gridCol w="938615"/>
                <a:gridCol w="687590"/>
                <a:gridCol w="687590"/>
                <a:gridCol w="687590"/>
                <a:gridCol w="687590"/>
                <a:gridCol w="687590"/>
                <a:gridCol w="687590"/>
                <a:gridCol w="687590"/>
              </a:tblGrid>
              <a:tr h="199405">
                <a:tc>
                  <a:txBody>
                    <a:bodyPr/>
                    <a:lstStyle/>
                    <a:p>
                      <a:pPr algn="l" fontAlgn="b"/>
                      <a:r>
                        <a:rPr lang="en-US" sz="800" b="0" i="0" u="none" strike="noStrike" dirty="0">
                          <a:solidFill>
                            <a:srgbClr val="000000"/>
                          </a:solidFill>
                          <a:effectLst/>
                          <a:latin typeface="Calibri" panose="020F0502020204030204" pitchFamily="34" charset="0"/>
                        </a:rPr>
                        <a:t>FICO/MLTV</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&lt;=60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800" b="1" i="0" u="none" strike="noStrike">
                          <a:solidFill>
                            <a:srgbClr val="000000"/>
                          </a:solidFill>
                          <a:effectLst/>
                          <a:latin typeface="Calibri" panose="020F0502020204030204" pitchFamily="34" charset="0"/>
                        </a:rPr>
                        <a:t>(60,70]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800" b="1" i="0" u="none" strike="noStrike">
                          <a:solidFill>
                            <a:srgbClr val="000000"/>
                          </a:solidFill>
                          <a:effectLst/>
                          <a:latin typeface="Calibri" panose="020F0502020204030204" pitchFamily="34" charset="0"/>
                        </a:rPr>
                        <a:t>(70,75]</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800" b="1" i="0" u="none" strike="noStrike">
                          <a:solidFill>
                            <a:srgbClr val="000000"/>
                          </a:solidFill>
                          <a:effectLst/>
                          <a:latin typeface="Calibri" panose="020F0502020204030204" pitchFamily="34" charset="0"/>
                        </a:rPr>
                        <a:t>(75,80]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800" b="1" i="0" u="none" strike="noStrike">
                          <a:solidFill>
                            <a:srgbClr val="000000"/>
                          </a:solidFill>
                          <a:effectLst/>
                          <a:latin typeface="Calibri" panose="020F0502020204030204" pitchFamily="34" charset="0"/>
                        </a:rPr>
                        <a:t>(80,90]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800" b="1" i="0" u="none" strike="noStrike">
                          <a:solidFill>
                            <a:srgbClr val="000000"/>
                          </a:solidFill>
                          <a:effectLst/>
                          <a:latin typeface="Calibri" panose="020F0502020204030204" pitchFamily="34" charset="0"/>
                        </a:rPr>
                        <a:t>(90,95]</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800" b="1" i="0" u="none" strike="noStrike">
                          <a:solidFill>
                            <a:srgbClr val="000000"/>
                          </a:solidFill>
                          <a:effectLst/>
                          <a:latin typeface="Calibri" panose="020F0502020204030204" pitchFamily="34" charset="0"/>
                        </a:rPr>
                        <a:t>(95,97]</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800" b="1" i="0" u="none" strike="noStrike">
                          <a:solidFill>
                            <a:srgbClr val="000000"/>
                          </a:solidFill>
                          <a:effectLst/>
                          <a:latin typeface="Calibri" panose="020F0502020204030204" pitchFamily="34" charset="0"/>
                        </a:rPr>
                        <a:t>&gt;97</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r>
              <a:tr h="244603">
                <a:tc>
                  <a:txBody>
                    <a:bodyPr/>
                    <a:lstStyle/>
                    <a:p>
                      <a:pPr algn="l" fontAlgn="b"/>
                      <a:r>
                        <a:rPr lang="en-US" sz="800" b="0" i="0" u="none" strike="noStrike">
                          <a:solidFill>
                            <a:srgbClr val="000000"/>
                          </a:solidFill>
                          <a:effectLst/>
                          <a:latin typeface="Calibri" panose="020F0502020204030204" pitchFamily="34" charset="0"/>
                        </a:rPr>
                        <a:t>[780,849]</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-12.83%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08EC8"/>
                    </a:solidFill>
                  </a:tcPr>
                </a:tc>
                <a:tc>
                  <a:txBody>
                    <a:bodyPr/>
                    <a:lstStyle/>
                    <a:p>
                      <a:pPr algn="r" fontAlgn="b"/>
                      <a:r>
                        <a:rPr lang="en-US" sz="1100" b="1" i="0" u="none" strike="noStrike" dirty="0">
                          <a:solidFill>
                            <a:srgbClr val="000000"/>
                          </a:solidFill>
                          <a:effectLst/>
                          <a:latin typeface="Calibri" panose="020F0502020204030204" pitchFamily="34" charset="0"/>
                        </a:rPr>
                        <a:t>-0.32%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FAFD8"/>
                    </a:solidFill>
                  </a:tcPr>
                </a:tc>
                <a:tc>
                  <a:txBody>
                    <a:bodyPr/>
                    <a:lstStyle/>
                    <a:p>
                      <a:pPr algn="r" fontAlgn="b"/>
                      <a:r>
                        <a:rPr lang="en-US" sz="1100" b="1" i="0" u="none" strike="noStrike">
                          <a:solidFill>
                            <a:srgbClr val="000000"/>
                          </a:solidFill>
                          <a:effectLst/>
                          <a:latin typeface="Calibri" panose="020F0502020204030204" pitchFamily="34" charset="0"/>
                        </a:rPr>
                        <a:t>-2.17%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CEF"/>
                    </a:solidFill>
                  </a:tcPr>
                </a:tc>
                <a:tc>
                  <a:txBody>
                    <a:bodyPr/>
                    <a:lstStyle/>
                    <a:p>
                      <a:pPr algn="r" fontAlgn="b"/>
                      <a:r>
                        <a:rPr lang="en-US" sz="1100" b="1" i="0" u="none" strike="noStrike">
                          <a:solidFill>
                            <a:srgbClr val="000000"/>
                          </a:solidFill>
                          <a:effectLst/>
                          <a:latin typeface="Calibri" panose="020F0502020204030204" pitchFamily="34" charset="0"/>
                        </a:rPr>
                        <a:t>-4.67%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49CCF"/>
                    </a:solidFill>
                  </a:tcPr>
                </a:tc>
                <a:tc>
                  <a:txBody>
                    <a:bodyPr/>
                    <a:lstStyle/>
                    <a:p>
                      <a:pPr algn="r" fontAlgn="b"/>
                      <a:r>
                        <a:rPr lang="en-US" sz="1100" b="1" i="0" u="none" strike="noStrike">
                          <a:solidFill>
                            <a:srgbClr val="000000"/>
                          </a:solidFill>
                          <a:effectLst/>
                          <a:latin typeface="Calibri" panose="020F0502020204030204" pitchFamily="34" charset="0"/>
                        </a:rPr>
                        <a:t>-1.08%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1E4"/>
                    </a:solidFill>
                  </a:tcPr>
                </a:tc>
                <a:tc>
                  <a:txBody>
                    <a:bodyPr/>
                    <a:lstStyle/>
                    <a:p>
                      <a:pPr algn="r" fontAlgn="b"/>
                      <a:r>
                        <a:rPr lang="en-US" sz="1100" b="1" i="0" u="none" strike="noStrike">
                          <a:solidFill>
                            <a:srgbClr val="000000"/>
                          </a:solidFill>
                          <a:effectLst/>
                          <a:latin typeface="Calibri" panose="020F0502020204030204" pitchFamily="34" charset="0"/>
                        </a:rPr>
                        <a:t>1.84%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0C3"/>
                    </a:solidFill>
                  </a:tcPr>
                </a:tc>
                <a:tc>
                  <a:txBody>
                    <a:bodyPr/>
                    <a:lstStyle/>
                    <a:p>
                      <a:pPr algn="r" fontAlgn="b"/>
                      <a:r>
                        <a:rPr lang="en-US" sz="1100" b="1" i="0" u="none" strike="noStrike">
                          <a:solidFill>
                            <a:srgbClr val="000000"/>
                          </a:solidFill>
                          <a:effectLst/>
                          <a:latin typeface="Calibri" panose="020F0502020204030204" pitchFamily="34" charset="0"/>
                        </a:rPr>
                        <a:t>-5.69%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4"/>
                    </a:solidFill>
                  </a:tcPr>
                </a:tc>
                <a:tc>
                  <a:txBody>
                    <a:bodyPr/>
                    <a:lstStyle/>
                    <a:p>
                      <a:pPr algn="r" fontAlgn="b"/>
                      <a:r>
                        <a:rPr lang="en-US" sz="1100" b="1" i="0" u="none" strike="noStrike">
                          <a:solidFill>
                            <a:srgbClr val="000000"/>
                          </a:solidFill>
                          <a:effectLst/>
                          <a:latin typeface="Calibri" panose="020F0502020204030204" pitchFamily="34" charset="0"/>
                        </a:rPr>
                        <a:t>3.28%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0F3"/>
                    </a:solidFill>
                  </a:tcPr>
                </a:tc>
              </a:tr>
              <a:tr h="244603">
                <a:tc>
                  <a:txBody>
                    <a:bodyPr/>
                    <a:lstStyle/>
                    <a:p>
                      <a:pPr algn="l" fontAlgn="b"/>
                      <a:r>
                        <a:rPr lang="en-US" sz="800" b="0" i="0" u="none" strike="noStrike">
                          <a:solidFill>
                            <a:srgbClr val="000000"/>
                          </a:solidFill>
                          <a:effectLst/>
                          <a:latin typeface="Calibri" panose="020F0502020204030204" pitchFamily="34" charset="0"/>
                        </a:rPr>
                        <a:t>[740,779]</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-8.15%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0E3"/>
                    </a:solidFill>
                  </a:tcPr>
                </a:tc>
                <a:tc>
                  <a:txBody>
                    <a:bodyPr/>
                    <a:lstStyle/>
                    <a:p>
                      <a:pPr algn="r" fontAlgn="b"/>
                      <a:r>
                        <a:rPr lang="en-US" sz="1100" b="1" i="0" u="none" strike="noStrike" dirty="0">
                          <a:solidFill>
                            <a:srgbClr val="000000"/>
                          </a:solidFill>
                          <a:effectLst/>
                          <a:latin typeface="Calibri" panose="020F0502020204030204" pitchFamily="34" charset="0"/>
                        </a:rPr>
                        <a:t>4.57%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0E9"/>
                    </a:solidFill>
                  </a:tcPr>
                </a:tc>
                <a:tc>
                  <a:txBody>
                    <a:bodyPr/>
                    <a:lstStyle/>
                    <a:p>
                      <a:pPr algn="r" fontAlgn="b"/>
                      <a:r>
                        <a:rPr lang="en-US" sz="1100" b="1" i="0" u="none" strike="noStrike" dirty="0">
                          <a:solidFill>
                            <a:srgbClr val="000000"/>
                          </a:solidFill>
                          <a:effectLst/>
                          <a:latin typeface="Calibri" panose="020F0502020204030204" pitchFamily="34" charset="0"/>
                        </a:rPr>
                        <a:t>4.92%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ADD"/>
                    </a:solidFill>
                  </a:tcPr>
                </a:tc>
                <a:tc>
                  <a:txBody>
                    <a:bodyPr/>
                    <a:lstStyle/>
                    <a:p>
                      <a:pPr algn="r" fontAlgn="b"/>
                      <a:r>
                        <a:rPr lang="en-US" sz="1100" b="1" i="0" u="none" strike="noStrike">
                          <a:solidFill>
                            <a:srgbClr val="000000"/>
                          </a:solidFill>
                          <a:effectLst/>
                          <a:latin typeface="Calibri" panose="020F0502020204030204" pitchFamily="34" charset="0"/>
                        </a:rPr>
                        <a:t>0.49%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CADD7"/>
                    </a:solidFill>
                  </a:tcPr>
                </a:tc>
                <a:tc>
                  <a:txBody>
                    <a:bodyPr/>
                    <a:lstStyle/>
                    <a:p>
                      <a:pPr algn="r" fontAlgn="b"/>
                      <a:r>
                        <a:rPr lang="en-US" sz="1100" b="1" i="0" u="none" strike="noStrike">
                          <a:solidFill>
                            <a:srgbClr val="000000"/>
                          </a:solidFill>
                          <a:effectLst/>
                          <a:latin typeface="Calibri" panose="020F0502020204030204" pitchFamily="34" charset="0"/>
                        </a:rPr>
                        <a:t>3.02%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sz="1100" b="1" i="0" u="none" strike="noStrike">
                          <a:solidFill>
                            <a:srgbClr val="000000"/>
                          </a:solidFill>
                          <a:effectLst/>
                          <a:latin typeface="Calibri" panose="020F0502020204030204" pitchFamily="34" charset="0"/>
                        </a:rPr>
                        <a:t>3.80%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2E5"/>
                    </a:solidFill>
                  </a:tcPr>
                </a:tc>
                <a:tc>
                  <a:txBody>
                    <a:bodyPr/>
                    <a:lstStyle/>
                    <a:p>
                      <a:pPr algn="r" fontAlgn="b"/>
                      <a:r>
                        <a:rPr lang="en-US" sz="1100" b="1" i="0" u="none" strike="noStrike">
                          <a:solidFill>
                            <a:srgbClr val="000000"/>
                          </a:solidFill>
                          <a:effectLst/>
                          <a:latin typeface="Calibri" panose="020F0502020204030204" pitchFamily="34" charset="0"/>
                        </a:rPr>
                        <a:t>2.01%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0C3"/>
                    </a:solidFill>
                  </a:tcPr>
                </a:tc>
                <a:tc>
                  <a:txBody>
                    <a:bodyPr/>
                    <a:lstStyle/>
                    <a:p>
                      <a:pPr algn="r" fontAlgn="b"/>
                      <a:r>
                        <a:rPr lang="en-US" sz="1100" b="1" i="0" u="none" strike="noStrike">
                          <a:solidFill>
                            <a:srgbClr val="000000"/>
                          </a:solidFill>
                          <a:effectLst/>
                          <a:latin typeface="Calibri" panose="020F0502020204030204" pitchFamily="34" charset="0"/>
                        </a:rPr>
                        <a:t>2.13%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3D6"/>
                    </a:solidFill>
                  </a:tcPr>
                </a:tc>
              </a:tr>
              <a:tr h="244603">
                <a:tc>
                  <a:txBody>
                    <a:bodyPr/>
                    <a:lstStyle/>
                    <a:p>
                      <a:pPr algn="l" fontAlgn="b"/>
                      <a:r>
                        <a:rPr lang="en-US" sz="800" b="0" i="0" u="none" strike="noStrike">
                          <a:solidFill>
                            <a:srgbClr val="000000"/>
                          </a:solidFill>
                          <a:effectLst/>
                          <a:latin typeface="Calibri" panose="020F0502020204030204" pitchFamily="34" charset="0"/>
                        </a:rPr>
                        <a:t>[700,739]</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-6.50%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DBF"/>
                    </a:solidFill>
                  </a:tcPr>
                </a:tc>
                <a:tc>
                  <a:txBody>
                    <a:bodyPr/>
                    <a:lstStyle/>
                    <a:p>
                      <a:pPr algn="r" fontAlgn="b"/>
                      <a:r>
                        <a:rPr lang="en-US" sz="1100" b="1" i="0" u="none" strike="noStrike">
                          <a:solidFill>
                            <a:srgbClr val="000000"/>
                          </a:solidFill>
                          <a:effectLst/>
                          <a:latin typeface="Calibri" panose="020F0502020204030204" pitchFamily="34" charset="0"/>
                        </a:rPr>
                        <a:t>4.41%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7"/>
                    </a:solidFill>
                  </a:tcPr>
                </a:tc>
                <a:tc>
                  <a:txBody>
                    <a:bodyPr/>
                    <a:lstStyle/>
                    <a:p>
                      <a:pPr algn="r" fontAlgn="b"/>
                      <a:r>
                        <a:rPr lang="en-US" sz="1100" b="1" i="0" u="none" strike="noStrike">
                          <a:solidFill>
                            <a:srgbClr val="000000"/>
                          </a:solidFill>
                          <a:effectLst/>
                          <a:latin typeface="Calibri" panose="020F0502020204030204" pitchFamily="34" charset="0"/>
                        </a:rPr>
                        <a:t>1.07%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8EB"/>
                    </a:solidFill>
                  </a:tcPr>
                </a:tc>
                <a:tc>
                  <a:txBody>
                    <a:bodyPr/>
                    <a:lstStyle/>
                    <a:p>
                      <a:pPr algn="r" fontAlgn="b"/>
                      <a:r>
                        <a:rPr lang="en-US" sz="1100" b="1" i="0" u="none" strike="noStrike" dirty="0">
                          <a:solidFill>
                            <a:srgbClr val="000000"/>
                          </a:solidFill>
                          <a:effectLst/>
                          <a:latin typeface="Calibri" panose="020F0502020204030204" pitchFamily="34" charset="0"/>
                        </a:rPr>
                        <a:t>2.65%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EF8"/>
                    </a:solidFill>
                  </a:tcPr>
                </a:tc>
                <a:tc>
                  <a:txBody>
                    <a:bodyPr/>
                    <a:lstStyle/>
                    <a:p>
                      <a:pPr algn="r" fontAlgn="b"/>
                      <a:r>
                        <a:rPr lang="en-US" sz="1100" b="1" i="0" u="none" strike="noStrike" dirty="0">
                          <a:solidFill>
                            <a:srgbClr val="000000"/>
                          </a:solidFill>
                          <a:effectLst/>
                          <a:latin typeface="Calibri" panose="020F0502020204030204" pitchFamily="34" charset="0"/>
                        </a:rPr>
                        <a:t>6.76%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BEE"/>
                    </a:solidFill>
                  </a:tcPr>
                </a:tc>
                <a:tc>
                  <a:txBody>
                    <a:bodyPr/>
                    <a:lstStyle/>
                    <a:p>
                      <a:pPr algn="r" fontAlgn="b"/>
                      <a:r>
                        <a:rPr lang="en-US" sz="1100" b="1" i="0" u="none" strike="noStrike" dirty="0">
                          <a:solidFill>
                            <a:srgbClr val="000000"/>
                          </a:solidFill>
                          <a:effectLst/>
                          <a:latin typeface="Calibri" panose="020F0502020204030204" pitchFamily="34" charset="0"/>
                        </a:rPr>
                        <a:t>3.85%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EC0"/>
                    </a:solidFill>
                  </a:tcPr>
                </a:tc>
                <a:tc>
                  <a:txBody>
                    <a:bodyPr/>
                    <a:lstStyle/>
                    <a:p>
                      <a:pPr algn="r" fontAlgn="b"/>
                      <a:r>
                        <a:rPr lang="en-US" sz="1100" b="1" i="0" u="none" strike="noStrike">
                          <a:solidFill>
                            <a:srgbClr val="000000"/>
                          </a:solidFill>
                          <a:effectLst/>
                          <a:latin typeface="Calibri" panose="020F0502020204030204" pitchFamily="34" charset="0"/>
                        </a:rPr>
                        <a:t>3.84%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0A3"/>
                    </a:solidFill>
                  </a:tcPr>
                </a:tc>
                <a:tc>
                  <a:txBody>
                    <a:bodyPr/>
                    <a:lstStyle/>
                    <a:p>
                      <a:pPr algn="r" fontAlgn="b"/>
                      <a:r>
                        <a:rPr lang="en-US" sz="1100" b="1" i="0" u="none" strike="noStrike">
                          <a:solidFill>
                            <a:srgbClr val="000000"/>
                          </a:solidFill>
                          <a:effectLst/>
                          <a:latin typeface="Calibri" panose="020F0502020204030204" pitchFamily="34" charset="0"/>
                        </a:rPr>
                        <a:t>1.17%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B9D"/>
                    </a:solidFill>
                  </a:tcPr>
                </a:tc>
              </a:tr>
              <a:tr h="244603">
                <a:tc>
                  <a:txBody>
                    <a:bodyPr/>
                    <a:lstStyle/>
                    <a:p>
                      <a:pPr algn="l" fontAlgn="b"/>
                      <a:r>
                        <a:rPr lang="en-US" sz="800" b="0" i="0" u="none" strike="noStrike">
                          <a:solidFill>
                            <a:srgbClr val="000000"/>
                          </a:solidFill>
                          <a:effectLst/>
                          <a:latin typeface="Calibri" panose="020F0502020204030204" pitchFamily="34" charset="0"/>
                        </a:rPr>
                        <a:t>[660,699]</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1100" b="1" i="0" u="none" strike="noStrike">
                          <a:solidFill>
                            <a:srgbClr val="000000"/>
                          </a:solidFill>
                          <a:effectLst/>
                          <a:latin typeface="Calibri" panose="020F0502020204030204" pitchFamily="34" charset="0"/>
                        </a:rPr>
                        <a:t>1.49%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A4D3"/>
                    </a:solidFill>
                  </a:tcPr>
                </a:tc>
                <a:tc>
                  <a:txBody>
                    <a:bodyPr/>
                    <a:lstStyle/>
                    <a:p>
                      <a:pPr algn="r" fontAlgn="b"/>
                      <a:r>
                        <a:rPr lang="en-US" sz="1100" b="1" i="0" u="none" strike="noStrike">
                          <a:solidFill>
                            <a:srgbClr val="000000"/>
                          </a:solidFill>
                          <a:effectLst/>
                          <a:latin typeface="Calibri" panose="020F0502020204030204" pitchFamily="34" charset="0"/>
                        </a:rPr>
                        <a:t>-0.97%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0E9"/>
                    </a:solidFill>
                  </a:tcPr>
                </a:tc>
                <a:tc>
                  <a:txBody>
                    <a:bodyPr/>
                    <a:lstStyle/>
                    <a:p>
                      <a:pPr algn="r" fontAlgn="b"/>
                      <a:r>
                        <a:rPr lang="en-US" sz="1100" b="1" i="0" u="none" strike="noStrike">
                          <a:solidFill>
                            <a:srgbClr val="000000"/>
                          </a:solidFill>
                          <a:effectLst/>
                          <a:latin typeface="Calibri" panose="020F0502020204030204" pitchFamily="34" charset="0"/>
                        </a:rPr>
                        <a:t>-0.25%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3F2"/>
                    </a:solidFill>
                  </a:tcPr>
                </a:tc>
                <a:tc>
                  <a:txBody>
                    <a:bodyPr/>
                    <a:lstStyle/>
                    <a:p>
                      <a:pPr algn="r" fontAlgn="b"/>
                      <a:r>
                        <a:rPr lang="en-US" sz="1100" b="1" i="0" u="none" strike="noStrike">
                          <a:solidFill>
                            <a:srgbClr val="000000"/>
                          </a:solidFill>
                          <a:effectLst/>
                          <a:latin typeface="Calibri" panose="020F0502020204030204" pitchFamily="34" charset="0"/>
                        </a:rPr>
                        <a:t>3.19%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AFD"/>
                    </a:solidFill>
                  </a:tcPr>
                </a:tc>
                <a:tc>
                  <a:txBody>
                    <a:bodyPr/>
                    <a:lstStyle/>
                    <a:p>
                      <a:pPr algn="r" fontAlgn="b"/>
                      <a:r>
                        <a:rPr lang="en-US" sz="1100" b="1" i="0" u="none" strike="noStrike" dirty="0">
                          <a:solidFill>
                            <a:srgbClr val="000000"/>
                          </a:solidFill>
                          <a:effectLst/>
                          <a:latin typeface="Calibri" panose="020F0502020204030204" pitchFamily="34" charset="0"/>
                        </a:rPr>
                        <a:t>3.26%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EE1"/>
                    </a:solidFill>
                  </a:tcPr>
                </a:tc>
                <a:tc>
                  <a:txBody>
                    <a:bodyPr/>
                    <a:lstStyle/>
                    <a:p>
                      <a:pPr algn="r" fontAlgn="b"/>
                      <a:r>
                        <a:rPr lang="en-US" sz="1100" b="1" i="0" u="none" strike="noStrike" dirty="0">
                          <a:solidFill>
                            <a:srgbClr val="000000"/>
                          </a:solidFill>
                          <a:effectLst/>
                          <a:latin typeface="Calibri" panose="020F0502020204030204" pitchFamily="34" charset="0"/>
                        </a:rPr>
                        <a:t>1.23%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BFE"/>
                    </a:solidFill>
                  </a:tcPr>
                </a:tc>
                <a:tc>
                  <a:txBody>
                    <a:bodyPr/>
                    <a:lstStyle/>
                    <a:p>
                      <a:pPr algn="r" fontAlgn="b"/>
                      <a:r>
                        <a:rPr lang="en-US" sz="1100" b="1" i="0" u="none" strike="noStrike">
                          <a:solidFill>
                            <a:srgbClr val="000000"/>
                          </a:solidFill>
                          <a:effectLst/>
                          <a:latin typeface="Calibri" panose="020F0502020204030204" pitchFamily="34" charset="0"/>
                        </a:rPr>
                        <a:t>3.13%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1B4"/>
                    </a:solidFill>
                  </a:tcPr>
                </a:tc>
              </a:tr>
              <a:tr h="244603">
                <a:tc>
                  <a:txBody>
                    <a:bodyPr/>
                    <a:lstStyle/>
                    <a:p>
                      <a:pPr algn="l" fontAlgn="b"/>
                      <a:r>
                        <a:rPr lang="en-US" sz="800" b="0" i="0" u="none" strike="noStrike">
                          <a:solidFill>
                            <a:srgbClr val="000000"/>
                          </a:solidFill>
                          <a:effectLst/>
                          <a:latin typeface="Calibri" panose="020F0502020204030204" pitchFamily="34" charset="0"/>
                        </a:rPr>
                        <a:t>[620,659]</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-5.56%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92CA"/>
                    </a:solidFill>
                  </a:tcPr>
                </a:tc>
                <a:tc>
                  <a:txBody>
                    <a:bodyPr/>
                    <a:lstStyle/>
                    <a:p>
                      <a:pPr algn="r" fontAlgn="b"/>
                      <a:r>
                        <a:rPr lang="en-US" sz="1100" b="1" i="0" u="none" strike="noStrike">
                          <a:solidFill>
                            <a:srgbClr val="000000"/>
                          </a:solidFill>
                          <a:effectLst/>
                          <a:latin typeface="Calibri" panose="020F0502020204030204" pitchFamily="34" charset="0"/>
                        </a:rPr>
                        <a:t>-4.10%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C6E4"/>
                    </a:solidFill>
                  </a:tcPr>
                </a:tc>
                <a:tc>
                  <a:txBody>
                    <a:bodyPr/>
                    <a:lstStyle/>
                    <a:p>
                      <a:pPr algn="r" fontAlgn="b"/>
                      <a:r>
                        <a:rPr lang="en-US" sz="1100" b="1" i="0" u="none" strike="noStrike">
                          <a:solidFill>
                            <a:srgbClr val="000000"/>
                          </a:solidFill>
                          <a:effectLst/>
                          <a:latin typeface="Calibri" panose="020F0502020204030204" pitchFamily="34" charset="0"/>
                        </a:rPr>
                        <a:t>-5.36%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7"/>
                    </a:solidFill>
                  </a:tcPr>
                </a:tc>
                <a:tc>
                  <a:txBody>
                    <a:bodyPr/>
                    <a:lstStyle/>
                    <a:p>
                      <a:pPr algn="r" fontAlgn="b"/>
                      <a:r>
                        <a:rPr lang="en-US" sz="1100" b="1" i="0" u="none" strike="noStrike">
                          <a:solidFill>
                            <a:srgbClr val="000000"/>
                          </a:solidFill>
                          <a:effectLst/>
                          <a:latin typeface="Calibri" panose="020F0502020204030204" pitchFamily="34" charset="0"/>
                        </a:rPr>
                        <a:t>-5.71%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B9DD"/>
                    </a:solidFill>
                  </a:tcPr>
                </a:tc>
                <a:tc>
                  <a:txBody>
                    <a:bodyPr/>
                    <a:lstStyle/>
                    <a:p>
                      <a:pPr algn="r" fontAlgn="b"/>
                      <a:r>
                        <a:rPr lang="en-US" sz="1100" b="1" i="0" u="none" strike="noStrike">
                          <a:solidFill>
                            <a:srgbClr val="000000"/>
                          </a:solidFill>
                          <a:effectLst/>
                          <a:latin typeface="Calibri" panose="020F0502020204030204" pitchFamily="34" charset="0"/>
                        </a:rPr>
                        <a:t>-2.27%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5FB"/>
                    </a:solidFill>
                  </a:tcPr>
                </a:tc>
                <a:tc>
                  <a:txBody>
                    <a:bodyPr/>
                    <a:lstStyle/>
                    <a:p>
                      <a:pPr algn="r" fontAlgn="b"/>
                      <a:r>
                        <a:rPr lang="en-US" sz="1100" b="1" i="0" u="none" strike="noStrike">
                          <a:solidFill>
                            <a:srgbClr val="000000"/>
                          </a:solidFill>
                          <a:effectLst/>
                          <a:latin typeface="Calibri" panose="020F0502020204030204" pitchFamily="34" charset="0"/>
                        </a:rPr>
                        <a:t>-5.48%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AF6"/>
                    </a:solidFill>
                  </a:tcPr>
                </a:tc>
                <a:tc>
                  <a:txBody>
                    <a:bodyPr/>
                    <a:lstStyle/>
                    <a:p>
                      <a:pPr algn="r" fontAlgn="b"/>
                      <a:r>
                        <a:rPr lang="en-US" sz="1100" b="1" i="0" u="none" strike="noStrike" dirty="0">
                          <a:solidFill>
                            <a:srgbClr val="000000"/>
                          </a:solidFill>
                          <a:effectLst/>
                          <a:latin typeface="Calibri" panose="020F0502020204030204" pitchFamily="34" charset="0"/>
                        </a:rPr>
                        <a:t>-4.78%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1100" b="1" i="0" u="none" strike="noStrike" dirty="0">
                          <a:solidFill>
                            <a:srgbClr val="000000"/>
                          </a:solidFill>
                          <a:effectLst/>
                          <a:latin typeface="Calibri" panose="020F0502020204030204" pitchFamily="34" charset="0"/>
                        </a:rPr>
                        <a:t>4.15%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789"/>
                    </a:solidFill>
                  </a:tcPr>
                </a:tc>
              </a:tr>
            </a:tbl>
          </a:graphicData>
        </a:graphic>
      </p:graphicFrame>
      <p:graphicFrame>
        <p:nvGraphicFramePr>
          <p:cNvPr id="6" name="Chart 5"/>
          <p:cNvGraphicFramePr>
            <a:graphicFrameLocks/>
          </p:cNvGraphicFramePr>
          <p:nvPr>
            <p:extLst>
              <p:ext uri="{D42A27DB-BD31-4B8C-83A1-F6EECF244321}">
                <p14:modId xmlns:p14="http://schemas.microsoft.com/office/powerpoint/2010/main" val="2393583722"/>
              </p:ext>
            </p:extLst>
          </p:nvPr>
        </p:nvGraphicFramePr>
        <p:xfrm>
          <a:off x="928503" y="3413760"/>
          <a:ext cx="7315200" cy="28918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16394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657" y="2387955"/>
            <a:ext cx="8236458" cy="3060738"/>
          </a:xfrm>
        </p:spPr>
        <p:txBody>
          <a:bodyPr/>
          <a:lstStyle/>
          <a:p>
            <a:r>
              <a:rPr lang="en-US" dirty="0" smtClean="0"/>
              <a:t>We compute </a:t>
            </a:r>
            <a:r>
              <a:rPr lang="en-US" dirty="0"/>
              <a:t>the business metrics (ROC and EC) </a:t>
            </a:r>
            <a:r>
              <a:rPr lang="en-US" dirty="0" smtClean="0"/>
              <a:t>using 201703 Acquisition and 201703 Book 5% Sample:</a:t>
            </a:r>
            <a:br>
              <a:rPr lang="en-US" dirty="0" smtClean="0"/>
            </a:br>
            <a:r>
              <a:rPr lang="en-US" dirty="0"/>
              <a:t/>
            </a:r>
            <a:br>
              <a:rPr lang="en-US" dirty="0"/>
            </a:br>
            <a:r>
              <a:rPr lang="en-US" dirty="0" smtClean="0"/>
              <a:t>	1.) CCFA 1.5 with model multipliers</a:t>
            </a:r>
            <a:br>
              <a:rPr lang="en-US" dirty="0" smtClean="0"/>
            </a:br>
            <a:r>
              <a:rPr lang="en-US" dirty="0" smtClean="0"/>
              <a:t/>
            </a:r>
            <a:br>
              <a:rPr lang="en-US" dirty="0" smtClean="0"/>
            </a:br>
            <a:r>
              <a:rPr lang="en-US" dirty="0" smtClean="0"/>
              <a:t>	2.) CCFA 1.5 model (BASE)</a:t>
            </a:r>
            <a:br>
              <a:rPr lang="en-US" dirty="0" smtClean="0"/>
            </a:br>
            <a:r>
              <a:rPr lang="en-US" dirty="0"/>
              <a:t/>
            </a:r>
            <a:br>
              <a:rPr lang="en-US" dirty="0"/>
            </a:br>
            <a:r>
              <a:rPr lang="en-US" dirty="0" smtClean="0"/>
              <a:t>Change in business metrics with and without the MPT derived multipliers is the </a:t>
            </a:r>
            <a:r>
              <a:rPr lang="en-US" dirty="0"/>
              <a:t>impact of model </a:t>
            </a:r>
            <a:r>
              <a:rPr lang="en-US" dirty="0" smtClean="0"/>
              <a:t>deviations on the reported ROC and EC.</a:t>
            </a:r>
            <a:r>
              <a:rPr lang="en-US" dirty="0"/>
              <a:t/>
            </a:r>
            <a:br>
              <a:rPr lang="en-US" dirty="0"/>
            </a:br>
            <a:endParaRPr lang="en-US" dirty="0"/>
          </a:p>
        </p:txBody>
      </p:sp>
      <p:sp>
        <p:nvSpPr>
          <p:cNvPr id="3" name="Title 1"/>
          <p:cNvSpPr txBox="1">
            <a:spLocks/>
          </p:cNvSpPr>
          <p:nvPr/>
        </p:nvSpPr>
        <p:spPr>
          <a:xfrm>
            <a:off x="448657" y="1408241"/>
            <a:ext cx="8236458" cy="638274"/>
          </a:xfrm>
          <a:prstGeom prst="rect">
            <a:avLst/>
          </a:prstGeom>
        </p:spPr>
        <p:txBody>
          <a:bodyPr lIns="0"/>
          <a:lstStyle>
            <a:lvl1pPr algn="l" defTabSz="685800" rtl="0" eaLnBrk="1" latinLnBrk="0" hangingPunct="1">
              <a:lnSpc>
                <a:spcPct val="90000"/>
              </a:lnSpc>
              <a:spcBef>
                <a:spcPct val="0"/>
              </a:spcBef>
              <a:buNone/>
              <a:defRPr sz="1800" b="1" kern="1200">
                <a:solidFill>
                  <a:schemeClr val="tx2"/>
                </a:solidFill>
                <a:latin typeface="Georgia" panose="02040502050405020303" pitchFamily="18" charset="0"/>
                <a:ea typeface="+mj-ea"/>
                <a:cs typeface="+mj-cs"/>
              </a:defRPr>
            </a:lvl1pPr>
          </a:lstStyle>
          <a:p>
            <a:pPr algn="ctr"/>
            <a:r>
              <a:rPr lang="en-US" sz="2000" dirty="0" smtClean="0"/>
              <a:t>Results</a:t>
            </a:r>
            <a:endParaRPr lang="en-US" dirty="0"/>
          </a:p>
        </p:txBody>
      </p:sp>
    </p:spTree>
    <p:extLst>
      <p:ext uri="{BB962C8B-B14F-4D97-AF65-F5344CB8AC3E}">
        <p14:creationId xmlns:p14="http://schemas.microsoft.com/office/powerpoint/2010/main" val="12091876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089" y="1271853"/>
            <a:ext cx="8236458" cy="317273"/>
          </a:xfrm>
        </p:spPr>
        <p:txBody>
          <a:bodyPr/>
          <a:lstStyle/>
          <a:p>
            <a:r>
              <a:rPr lang="en-US" dirty="0" err="1" smtClean="0"/>
              <a:t>Acq</a:t>
            </a:r>
            <a:r>
              <a:rPr lang="en-US" dirty="0" smtClean="0"/>
              <a:t> 201703 Change</a:t>
            </a:r>
            <a:endParaRPr lang="en-US" dirty="0"/>
          </a:p>
        </p:txBody>
      </p:sp>
      <p:sp>
        <p:nvSpPr>
          <p:cNvPr id="4" name="TextBox 3"/>
          <p:cNvSpPr txBox="1"/>
          <p:nvPr/>
        </p:nvSpPr>
        <p:spPr>
          <a:xfrm>
            <a:off x="774441" y="4469364"/>
            <a:ext cx="8356775" cy="369332"/>
          </a:xfrm>
          <a:prstGeom prst="rect">
            <a:avLst/>
          </a:prstGeom>
          <a:noFill/>
        </p:spPr>
        <p:txBody>
          <a:bodyPr wrap="none" rtlCol="0">
            <a:spAutoFit/>
          </a:bodyPr>
          <a:lstStyle/>
          <a:p>
            <a:r>
              <a:rPr lang="en-US" dirty="0" smtClean="0">
                <a:latin typeface="Georgia" panose="02040502050405020303" pitchFamily="18" charset="0"/>
              </a:rPr>
              <a:t>Relative EC change = (2.39-2.39)/2.20 ~ 7%, which is within +/-20% threshold</a:t>
            </a:r>
            <a:endParaRPr lang="en-US" dirty="0">
              <a:latin typeface="Georgia" panose="02040502050405020303" pitchFamily="18" charset="0"/>
            </a:endParaRPr>
          </a:p>
        </p:txBody>
      </p:sp>
      <p:sp>
        <p:nvSpPr>
          <p:cNvPr id="9" name="TextBox 8"/>
          <p:cNvSpPr txBox="1"/>
          <p:nvPr/>
        </p:nvSpPr>
        <p:spPr>
          <a:xfrm>
            <a:off x="774440" y="5053279"/>
            <a:ext cx="7249100" cy="369332"/>
          </a:xfrm>
          <a:prstGeom prst="rect">
            <a:avLst/>
          </a:prstGeom>
          <a:noFill/>
        </p:spPr>
        <p:txBody>
          <a:bodyPr wrap="none" rtlCol="0">
            <a:spAutoFit/>
          </a:bodyPr>
          <a:lstStyle/>
          <a:p>
            <a:r>
              <a:rPr lang="en-US" dirty="0" smtClean="0">
                <a:latin typeface="Georgia" panose="02040502050405020303" pitchFamily="18" charset="0"/>
              </a:rPr>
              <a:t>ROC change = 12.2%-13.1% ~ -0.9%, which is within +/-1% threshold</a:t>
            </a:r>
            <a:endParaRPr lang="en-US" dirty="0">
              <a:latin typeface="Georgia" panose="02040502050405020303"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48750742"/>
              </p:ext>
            </p:extLst>
          </p:nvPr>
        </p:nvGraphicFramePr>
        <p:xfrm>
          <a:off x="1992945" y="2356288"/>
          <a:ext cx="5281796" cy="952500"/>
        </p:xfrm>
        <a:graphic>
          <a:graphicData uri="http://schemas.openxmlformats.org/drawingml/2006/table">
            <a:tbl>
              <a:tblPr>
                <a:tableStyleId>{35758FB7-9AC5-4552-8A53-C91805E547FA}</a:tableStyleId>
              </a:tblPr>
              <a:tblGrid>
                <a:gridCol w="1204750"/>
                <a:gridCol w="367301"/>
                <a:gridCol w="1131289"/>
                <a:gridCol w="517895"/>
                <a:gridCol w="1190057"/>
                <a:gridCol w="870504"/>
              </a:tblGrid>
              <a:tr h="190500">
                <a:tc>
                  <a:txBody>
                    <a:bodyPr/>
                    <a:lstStyle/>
                    <a:p>
                      <a:pPr algn="l" fontAlgn="b"/>
                      <a:r>
                        <a:rPr lang="en-US" sz="1200" u="none" strike="noStrike" dirty="0">
                          <a:effectLst/>
                        </a:rPr>
                        <a:t>BASE </a:t>
                      </a:r>
                      <a:r>
                        <a:rPr lang="en-US" sz="1200" u="none" strike="noStrike" dirty="0" err="1">
                          <a:effectLst/>
                        </a:rPr>
                        <a:t>CreditROC</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MPT CreditROC</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Relative Change</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Abs Change</a:t>
                      </a:r>
                      <a:endParaRPr lang="en-US" sz="1200" b="1"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US" sz="1200" u="none" strike="noStrike">
                          <a:effectLst/>
                        </a:rPr>
                        <a:t>13.1%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-6.87%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-0.90</a:t>
                      </a:r>
                      <a:endParaRPr lang="en-US" sz="12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200" u="none" strike="noStrike">
                          <a:effectLst/>
                        </a:rPr>
                        <a:t>BASE Capital</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MPT Capital</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US" sz="1200" u="none" strike="noStrike">
                          <a:effectLst/>
                        </a:rPr>
                        <a:t>2.20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2.39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8.85%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0.195</a:t>
                      </a:r>
                      <a:endParaRPr lang="en-US" sz="12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3815573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947" y="1271853"/>
            <a:ext cx="8236458" cy="317273"/>
          </a:xfrm>
        </p:spPr>
        <p:txBody>
          <a:bodyPr/>
          <a:lstStyle/>
          <a:p>
            <a:r>
              <a:rPr lang="en-US" dirty="0" err="1" smtClean="0"/>
              <a:t>Acq</a:t>
            </a:r>
            <a:r>
              <a:rPr lang="en-US" dirty="0" smtClean="0"/>
              <a:t> Capital</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519983610"/>
              </p:ext>
            </p:extLst>
          </p:nvPr>
        </p:nvGraphicFramePr>
        <p:xfrm>
          <a:off x="714947" y="1882546"/>
          <a:ext cx="7781688" cy="1924050"/>
        </p:xfrm>
        <a:graphic>
          <a:graphicData uri="http://schemas.openxmlformats.org/drawingml/2006/table">
            <a:tbl>
              <a:tblPr/>
              <a:tblGrid>
                <a:gridCol w="648474"/>
                <a:gridCol w="648474"/>
                <a:gridCol w="648474"/>
                <a:gridCol w="648474"/>
                <a:gridCol w="648474"/>
                <a:gridCol w="648474"/>
                <a:gridCol w="648474"/>
                <a:gridCol w="648474"/>
                <a:gridCol w="648474"/>
                <a:gridCol w="648474"/>
                <a:gridCol w="648474"/>
                <a:gridCol w="648474"/>
              </a:tblGrid>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10">
                  <a:txBody>
                    <a:bodyPr/>
                    <a:lstStyle/>
                    <a:p>
                      <a:pPr algn="ctr" fontAlgn="b"/>
                      <a:r>
                        <a:rPr lang="en-US" sz="1100" b="0" i="0" u="none" strike="noStrike" dirty="0" smtClean="0">
                          <a:solidFill>
                            <a:srgbClr val="000000"/>
                          </a:solidFill>
                          <a:effectLst/>
                          <a:latin typeface="Calibri" panose="020F0502020204030204" pitchFamily="34" charset="0"/>
                        </a:rPr>
                        <a:t>Capital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0025">
                <a:tc rowSpan="9">
                  <a:txBody>
                    <a:bodyPr/>
                    <a:lstStyle/>
                    <a:p>
                      <a:pPr algn="ctr" fontAlgn="ctr"/>
                      <a:r>
                        <a:rPr lang="en-US" sz="1100" b="0" i="0" u="none" strike="noStrike">
                          <a:solidFill>
                            <a:srgbClr val="000000"/>
                          </a:solidFill>
                          <a:effectLst/>
                          <a:latin typeface="Calibri" panose="020F0502020204030204" pitchFamily="34" charset="0"/>
                        </a:rPr>
                        <a:t>CCFA 1.5 BASE</a:t>
                      </a:r>
                    </a:p>
                  </a:txBody>
                  <a:tcPr marL="9525" marR="9525" marT="9525"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Calibri" panose="020F0502020204030204" pitchFamily="34" charset="0"/>
                        </a:rPr>
                        <a:t>&lt;=0.6</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(0.6-0.65]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(0.65-0.70]</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(0.70-0.75]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(0.75-0.8]</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(0.80-0.85]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(0.85-0.90]</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(0.90-0.95]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(0.95-0.97]</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&gt;0.97</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500">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&gt;740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0.22343</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0.677847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1.043981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1.533535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1.65973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1.853244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1.78405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1.911255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2.426991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4.058244</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(720-740]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0.46114</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1.226809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1.900985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2.598771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2.869158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2.943726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2.953396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3.032946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3.803336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6.09302</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a:txBody>
                    <a:bodyPr/>
                    <a:lstStyle/>
                    <a:p>
                      <a:pPr algn="l" fontAlgn="b"/>
                      <a:r>
                        <a:rPr lang="en-US" sz="1100" b="0" i="0" u="none" strike="noStrike" dirty="0">
                          <a:solidFill>
                            <a:srgbClr val="000000"/>
                          </a:solidFill>
                          <a:effectLst/>
                          <a:latin typeface="Calibri" panose="020F0502020204030204" pitchFamily="34" charset="0"/>
                        </a:rPr>
                        <a:t>(700-720]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0.624168</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1.467457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2.23911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3.209941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3.632467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3.74132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3.695902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3.847058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4.826371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7.403187</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(680-700]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0.826054</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2.074251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2.956787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3.99489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4.689691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4.826374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4.562096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4.844163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5.733337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9.084181</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(660-680]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0.994462</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2.316806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3.405183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4.551205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5.35319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5.61046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5.446906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5.821925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7.264887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9.901334</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(640-660]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1.181586</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2.514443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3.777881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4.769561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5.993372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6.181923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6.005013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6.352249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8.007166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10.42895</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(620-640]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1.290136</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2.758304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3.986396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5.193994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6.276669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6.481768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5.967884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6.19313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7.211956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9.814637</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200025">
                <a:tc vMerge="1">
                  <a:txBody>
                    <a:bodyPr/>
                    <a:lstStyle/>
                    <a:p>
                      <a:endParaRPr lang="en-US"/>
                    </a:p>
                  </a:txBody>
                  <a:tcPr/>
                </a:tc>
                <a:tc>
                  <a:txBody>
                    <a:bodyPr/>
                    <a:lstStyle/>
                    <a:p>
                      <a:pPr algn="l" fontAlgn="b"/>
                      <a:r>
                        <a:rPr lang="en-US" sz="1100" b="0" i="0" u="none" strike="noStrike" dirty="0">
                          <a:solidFill>
                            <a:srgbClr val="000000"/>
                          </a:solidFill>
                          <a:effectLst/>
                          <a:latin typeface="Calibri" panose="020F0502020204030204" pitchFamily="34" charset="0"/>
                        </a:rPr>
                        <a:t>&lt;=620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1.431522</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2.964956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6.653042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5.852246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6.08053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6.963191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6.5157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5.474593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panose="020F0502020204030204" pitchFamily="34" charset="0"/>
                        </a:rPr>
                        <a:t>-</a:t>
                      </a:r>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17.33333</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44120744"/>
              </p:ext>
            </p:extLst>
          </p:nvPr>
        </p:nvGraphicFramePr>
        <p:xfrm>
          <a:off x="714947" y="4200072"/>
          <a:ext cx="7781688" cy="1924050"/>
        </p:xfrm>
        <a:graphic>
          <a:graphicData uri="http://schemas.openxmlformats.org/drawingml/2006/table">
            <a:tbl>
              <a:tblPr/>
              <a:tblGrid>
                <a:gridCol w="648474"/>
                <a:gridCol w="648474"/>
                <a:gridCol w="648474"/>
                <a:gridCol w="648474"/>
                <a:gridCol w="648474"/>
                <a:gridCol w="648474"/>
                <a:gridCol w="648474"/>
                <a:gridCol w="648474"/>
                <a:gridCol w="648474"/>
                <a:gridCol w="648474"/>
                <a:gridCol w="648474"/>
                <a:gridCol w="648474"/>
              </a:tblGrid>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10">
                  <a:txBody>
                    <a:bodyPr/>
                    <a:lstStyle/>
                    <a:p>
                      <a:pPr algn="ctr" fontAlgn="b"/>
                      <a:r>
                        <a:rPr lang="en-US" sz="1100" b="0" i="0" u="none" strike="noStrike" dirty="0" smtClean="0">
                          <a:solidFill>
                            <a:srgbClr val="000000"/>
                          </a:solidFill>
                          <a:effectLst/>
                          <a:latin typeface="Calibri" panose="020F0502020204030204" pitchFamily="34" charset="0"/>
                        </a:rPr>
                        <a:t>Capital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0025">
                <a:tc rowSpan="9">
                  <a:txBody>
                    <a:bodyPr/>
                    <a:lstStyle/>
                    <a:p>
                      <a:pPr algn="ctr" fontAlgn="ctr"/>
                      <a:r>
                        <a:rPr lang="en-US" sz="1100" b="0" i="0" u="none" strike="noStrike">
                          <a:solidFill>
                            <a:srgbClr val="000000"/>
                          </a:solidFill>
                          <a:effectLst/>
                          <a:latin typeface="Calibri" panose="020F0502020204030204" pitchFamily="34" charset="0"/>
                        </a:rPr>
                        <a:t>with MPT Multipliers</a:t>
                      </a:r>
                    </a:p>
                  </a:txBody>
                  <a:tcPr marL="9525" marR="9525" marT="9525"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Calibri" panose="020F0502020204030204" pitchFamily="34" charset="0"/>
                        </a:rPr>
                        <a:t>&lt;=0.6</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(0.6-0.65]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(0.65-0.70]</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(0.70-0.75]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(0.75-0.8]</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(0.80-0.85]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(0.85-0.90]</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(0.90-0.95]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(0.95-0.97]</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&gt;0.97</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500">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&gt;740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0.188396</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0.670117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1.039982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1.718049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1.631182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2.115276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2.031703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2.21018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2.425687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4.912936</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(720-740]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0.489188</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1.398223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2.155401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3.260603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3.114717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3.273897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3.277304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3.344382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3.924879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7.158822</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(700-720]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0.664247</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1.66457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2.530692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4.000798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3.918838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4.107557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4.039551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4.164899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4.925525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8.577299</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(680-700]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0.886441</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2.332269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3.28681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4.755608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5.103146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5.252916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4.943044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4.976509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5.942616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10.17104</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(660-680]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1.064267</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2.581199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3.747118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5.350288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5.785798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6.038714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5.817967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5.880108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7.507626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10.96901</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(640-660]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1.311507</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3.055894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4.509455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5.410292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6.724825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6.540969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6.29324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6.538257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9.685983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11.56941</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(620-640]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1.429421</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3.331299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4.747179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5.840734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7.022051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6.819888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6.223203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6.406447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8.837058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10.85516</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200025">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&lt;=620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1.645216</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3.605531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7.8902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6.688247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6.976851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7.255476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6.760414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5.709429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panose="020F0502020204030204" pitchFamily="34" charset="0"/>
                        </a:rPr>
                        <a:t>-</a:t>
                      </a:r>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20.49029</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087144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947" y="1271853"/>
            <a:ext cx="8236458" cy="317273"/>
          </a:xfrm>
        </p:spPr>
        <p:txBody>
          <a:bodyPr/>
          <a:lstStyle/>
          <a:p>
            <a:r>
              <a:rPr lang="en-US" dirty="0" err="1" smtClean="0"/>
              <a:t>Acq</a:t>
            </a:r>
            <a:r>
              <a:rPr lang="en-US" dirty="0" smtClean="0"/>
              <a:t> Capital Change</a:t>
            </a:r>
            <a:endParaRPr lang="en-US" dirty="0"/>
          </a:p>
        </p:txBody>
      </p:sp>
      <p:sp>
        <p:nvSpPr>
          <p:cNvPr id="5" name="TextBox 4"/>
          <p:cNvSpPr txBox="1"/>
          <p:nvPr/>
        </p:nvSpPr>
        <p:spPr>
          <a:xfrm>
            <a:off x="714947" y="5701005"/>
            <a:ext cx="7787496" cy="646331"/>
          </a:xfrm>
          <a:prstGeom prst="rect">
            <a:avLst/>
          </a:prstGeom>
          <a:noFill/>
        </p:spPr>
        <p:txBody>
          <a:bodyPr wrap="square" rtlCol="0">
            <a:spAutoFit/>
          </a:bodyPr>
          <a:lstStyle/>
          <a:p>
            <a:r>
              <a:rPr lang="en-US" dirty="0" smtClean="0">
                <a:latin typeface="Georgia" panose="02040502050405020303" pitchFamily="18" charset="0"/>
              </a:rPr>
              <a:t>CCFA 1.5 is under-predicting Capital for high risk loans, and over-predicted for low MLTV and high FICO loans (0-70 LTV and FICO &gt; 740). </a:t>
            </a:r>
            <a:endParaRPr lang="en-US" dirty="0">
              <a:latin typeface="Georgia" panose="02040502050405020303"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547481168"/>
              </p:ext>
            </p:extLst>
          </p:nvPr>
        </p:nvGraphicFramePr>
        <p:xfrm>
          <a:off x="714939" y="2117217"/>
          <a:ext cx="7983998" cy="2685344"/>
        </p:xfrm>
        <a:graphic>
          <a:graphicData uri="http://schemas.openxmlformats.org/drawingml/2006/table">
            <a:tbl>
              <a:tblPr/>
              <a:tblGrid>
                <a:gridCol w="701167"/>
                <a:gridCol w="501706"/>
                <a:gridCol w="679731"/>
                <a:gridCol w="728284"/>
                <a:gridCol w="784927"/>
                <a:gridCol w="695915"/>
                <a:gridCol w="914400"/>
                <a:gridCol w="850744"/>
                <a:gridCol w="728468"/>
                <a:gridCol w="840307"/>
                <a:gridCol w="558349"/>
              </a:tblGrid>
              <a:tr h="260178">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10">
                  <a:txBody>
                    <a:bodyPr/>
                    <a:lstStyle/>
                    <a:p>
                      <a:pPr algn="ctr" fontAlgn="b"/>
                      <a:r>
                        <a:rPr lang="en-US" sz="1200" b="0" i="0" u="none" strike="noStrike" dirty="0" smtClean="0">
                          <a:solidFill>
                            <a:srgbClr val="000000"/>
                          </a:solidFill>
                          <a:effectLst/>
                          <a:latin typeface="Calibri" panose="020F0502020204030204" pitchFamily="34" charset="0"/>
                        </a:rPr>
                        <a:t>(Adjusted Capital – Base</a:t>
                      </a:r>
                      <a:r>
                        <a:rPr lang="en-US" sz="1200" b="0" i="0" u="none" strike="noStrike" baseline="0" dirty="0" smtClean="0">
                          <a:solidFill>
                            <a:srgbClr val="000000"/>
                          </a:solidFill>
                          <a:effectLst/>
                          <a:latin typeface="Calibri" panose="020F0502020204030204" pitchFamily="34" charset="0"/>
                        </a:rPr>
                        <a:t> Capital)/Base Capital</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33437">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&lt;=0.6</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(0.6-0.65]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(0.65-0.70]</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(0.70-0.75]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(0.75-0.8]</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(0.80-0.85]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(0.85-0.90]</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(0.90-0.95]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(0.95-0.97]</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&gt;0.97</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0178">
                <a:tc>
                  <a:txBody>
                    <a:bodyPr/>
                    <a:lstStyle/>
                    <a:p>
                      <a:pPr algn="l" fontAlgn="b"/>
                      <a:r>
                        <a:rPr lang="en-US" sz="1200" b="0" i="0" u="none" strike="noStrike">
                          <a:solidFill>
                            <a:srgbClr val="000000"/>
                          </a:solidFill>
                          <a:effectLst/>
                          <a:latin typeface="Calibri" panose="020F0502020204030204" pitchFamily="34" charset="0"/>
                        </a:rPr>
                        <a:t>&gt;740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-15.7%</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1200" b="0" i="0" u="none" strike="noStrike">
                          <a:solidFill>
                            <a:srgbClr val="000000"/>
                          </a:solidFill>
                          <a:effectLst/>
                          <a:latin typeface="Calibri" panose="020F0502020204030204" pitchFamily="34" charset="0"/>
                        </a:rPr>
                        <a:t>-1.1%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AB9BC"/>
                    </a:solidFill>
                  </a:tcPr>
                </a:tc>
                <a:tc>
                  <a:txBody>
                    <a:bodyPr/>
                    <a:lstStyle/>
                    <a:p>
                      <a:pPr algn="r" fontAlgn="b"/>
                      <a:r>
                        <a:rPr lang="en-US" sz="1200" b="0" i="0" u="none" strike="noStrike">
                          <a:solidFill>
                            <a:srgbClr val="000000"/>
                          </a:solidFill>
                          <a:effectLst/>
                          <a:latin typeface="Calibri" panose="020F0502020204030204" pitchFamily="34" charset="0"/>
                        </a:rPr>
                        <a:t>-0.4%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ABDC0"/>
                    </a:solidFill>
                  </a:tcPr>
                </a:tc>
                <a:tc>
                  <a:txBody>
                    <a:bodyPr/>
                    <a:lstStyle/>
                    <a:p>
                      <a:pPr algn="r" fontAlgn="b"/>
                      <a:r>
                        <a:rPr lang="en-US" sz="1200" b="0" i="0" u="none" strike="noStrike">
                          <a:solidFill>
                            <a:srgbClr val="000000"/>
                          </a:solidFill>
                          <a:effectLst/>
                          <a:latin typeface="Calibri" panose="020F0502020204030204" pitchFamily="34" charset="0"/>
                        </a:rPr>
                        <a:t>12.0%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0F7F4"/>
                    </a:solidFill>
                  </a:tcPr>
                </a:tc>
                <a:tc>
                  <a:txBody>
                    <a:bodyPr/>
                    <a:lstStyle/>
                    <a:p>
                      <a:pPr algn="r" fontAlgn="b"/>
                      <a:r>
                        <a:rPr lang="en-US" sz="1200" b="0" i="0" u="none" strike="noStrike">
                          <a:solidFill>
                            <a:srgbClr val="000000"/>
                          </a:solidFill>
                          <a:effectLst/>
                          <a:latin typeface="Calibri" panose="020F0502020204030204" pitchFamily="34" charset="0"/>
                        </a:rPr>
                        <a:t>-1.7%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AB6B9"/>
                    </a:solidFill>
                  </a:tcPr>
                </a:tc>
                <a:tc>
                  <a:txBody>
                    <a:bodyPr/>
                    <a:lstStyle/>
                    <a:p>
                      <a:pPr algn="r" fontAlgn="b"/>
                      <a:r>
                        <a:rPr lang="en-US" sz="1200" b="0" i="0" u="none" strike="noStrike">
                          <a:solidFill>
                            <a:srgbClr val="000000"/>
                          </a:solidFill>
                          <a:effectLst/>
                          <a:latin typeface="Calibri" panose="020F0502020204030204" pitchFamily="34" charset="0"/>
                        </a:rPr>
                        <a:t>14.1%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AEEE1"/>
                    </a:solidFill>
                  </a:tcPr>
                </a:tc>
                <a:tc>
                  <a:txBody>
                    <a:bodyPr/>
                    <a:lstStyle/>
                    <a:p>
                      <a:pPr algn="r" fontAlgn="b"/>
                      <a:r>
                        <a:rPr lang="en-US" sz="1200" b="0" i="0" u="none" strike="noStrike">
                          <a:solidFill>
                            <a:srgbClr val="000000"/>
                          </a:solidFill>
                          <a:effectLst/>
                          <a:latin typeface="Calibri" panose="020F0502020204030204" pitchFamily="34" charset="0"/>
                        </a:rPr>
                        <a:t>13.9%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CEFE4"/>
                    </a:solidFill>
                  </a:tcPr>
                </a:tc>
                <a:tc>
                  <a:txBody>
                    <a:bodyPr/>
                    <a:lstStyle/>
                    <a:p>
                      <a:pPr algn="r" fontAlgn="b"/>
                      <a:r>
                        <a:rPr lang="en-US" sz="1200" b="0" i="0" u="none" strike="noStrike">
                          <a:solidFill>
                            <a:srgbClr val="000000"/>
                          </a:solidFill>
                          <a:effectLst/>
                          <a:latin typeface="Calibri" panose="020F0502020204030204" pitchFamily="34" charset="0"/>
                        </a:rPr>
                        <a:t>15.6%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CAE8D4"/>
                    </a:solidFill>
                  </a:tcPr>
                </a:tc>
                <a:tc>
                  <a:txBody>
                    <a:bodyPr/>
                    <a:lstStyle/>
                    <a:p>
                      <a:pPr algn="r" fontAlgn="b"/>
                      <a:r>
                        <a:rPr lang="en-US" sz="1200" b="0" i="0" u="none" strike="noStrike">
                          <a:solidFill>
                            <a:srgbClr val="000000"/>
                          </a:solidFill>
                          <a:effectLst/>
                          <a:latin typeface="Calibri" panose="020F0502020204030204" pitchFamily="34" charset="0"/>
                        </a:rPr>
                        <a:t>-0.1%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ABFC2"/>
                    </a:solidFill>
                  </a:tcPr>
                </a:tc>
                <a:tc>
                  <a:txBody>
                    <a:bodyPr/>
                    <a:lstStyle/>
                    <a:p>
                      <a:pPr algn="r" fontAlgn="b"/>
                      <a:r>
                        <a:rPr lang="en-US" sz="1200" b="0" i="0" u="none" strike="noStrike">
                          <a:solidFill>
                            <a:srgbClr val="000000"/>
                          </a:solidFill>
                          <a:effectLst/>
                          <a:latin typeface="Calibri" panose="020F0502020204030204" pitchFamily="34" charset="0"/>
                        </a:rPr>
                        <a:t>21.1%</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1D1A3"/>
                    </a:solidFill>
                  </a:tcPr>
                </a:tc>
              </a:tr>
              <a:tr h="260178">
                <a:tc>
                  <a:txBody>
                    <a:bodyPr/>
                    <a:lstStyle/>
                    <a:p>
                      <a:pPr algn="l" fontAlgn="b"/>
                      <a:r>
                        <a:rPr lang="en-US" sz="1200" b="0" i="0" u="none" strike="noStrike">
                          <a:solidFill>
                            <a:srgbClr val="000000"/>
                          </a:solidFill>
                          <a:effectLst/>
                          <a:latin typeface="Calibri" panose="020F0502020204030204" pitchFamily="34" charset="0"/>
                        </a:rPr>
                        <a:t>(720-740]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6.1%</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BE1E4"/>
                    </a:solidFill>
                  </a:tcPr>
                </a:tc>
                <a:tc>
                  <a:txBody>
                    <a:bodyPr/>
                    <a:lstStyle/>
                    <a:p>
                      <a:pPr algn="r" fontAlgn="b"/>
                      <a:r>
                        <a:rPr lang="en-US" sz="1200" b="0" i="0" u="none" strike="noStrike">
                          <a:solidFill>
                            <a:srgbClr val="000000"/>
                          </a:solidFill>
                          <a:effectLst/>
                          <a:latin typeface="Calibri" panose="020F0502020204030204" pitchFamily="34" charset="0"/>
                        </a:rPr>
                        <a:t>14.0%</a:t>
                      </a:r>
                    </a:p>
                  </a:txBody>
                  <a:tcPr marL="9525" marR="9525" marT="9525" marB="0" anchor="b">
                    <a:lnL>
                      <a:noFill/>
                    </a:lnL>
                    <a:lnR>
                      <a:noFill/>
                    </a:lnR>
                    <a:lnT>
                      <a:noFill/>
                    </a:lnT>
                    <a:lnB>
                      <a:noFill/>
                    </a:lnB>
                    <a:solidFill>
                      <a:srgbClr val="DBEFE3"/>
                    </a:solidFill>
                  </a:tcPr>
                </a:tc>
                <a:tc>
                  <a:txBody>
                    <a:bodyPr/>
                    <a:lstStyle/>
                    <a:p>
                      <a:pPr algn="r" fontAlgn="b"/>
                      <a:r>
                        <a:rPr lang="en-US" sz="1200" b="0" i="0" u="none" strike="noStrike">
                          <a:solidFill>
                            <a:srgbClr val="000000"/>
                          </a:solidFill>
                          <a:effectLst/>
                          <a:latin typeface="Calibri" panose="020F0502020204030204" pitchFamily="34" charset="0"/>
                        </a:rPr>
                        <a:t>13.4%</a:t>
                      </a:r>
                    </a:p>
                  </a:txBody>
                  <a:tcPr marL="9525" marR="9525" marT="9525" marB="0" anchor="b">
                    <a:lnL>
                      <a:noFill/>
                    </a:lnL>
                    <a:lnR>
                      <a:noFill/>
                    </a:lnR>
                    <a:lnT>
                      <a:noFill/>
                    </a:lnT>
                    <a:lnB>
                      <a:noFill/>
                    </a:lnB>
                    <a:solidFill>
                      <a:srgbClr val="E2F2E8"/>
                    </a:solidFill>
                  </a:tcPr>
                </a:tc>
                <a:tc>
                  <a:txBody>
                    <a:bodyPr/>
                    <a:lstStyle/>
                    <a:p>
                      <a:pPr algn="r" fontAlgn="b"/>
                      <a:r>
                        <a:rPr lang="en-US" sz="1200" b="0" i="0" u="none" strike="noStrike">
                          <a:solidFill>
                            <a:srgbClr val="000000"/>
                          </a:solidFill>
                          <a:effectLst/>
                          <a:latin typeface="Calibri" panose="020F0502020204030204" pitchFamily="34" charset="0"/>
                        </a:rPr>
                        <a:t>25.5%</a:t>
                      </a:r>
                    </a:p>
                  </a:txBody>
                  <a:tcPr marL="9525" marR="9525" marT="9525" marB="0" anchor="b">
                    <a:lnL>
                      <a:noFill/>
                    </a:lnL>
                    <a:lnR>
                      <a:noFill/>
                    </a:lnR>
                    <a:lnT>
                      <a:noFill/>
                    </a:lnT>
                    <a:lnB>
                      <a:noFill/>
                    </a:lnB>
                    <a:solidFill>
                      <a:srgbClr val="63BE7B"/>
                    </a:solidFill>
                  </a:tcPr>
                </a:tc>
                <a:tc>
                  <a:txBody>
                    <a:bodyPr/>
                    <a:lstStyle/>
                    <a:p>
                      <a:pPr algn="r" fontAlgn="b"/>
                      <a:r>
                        <a:rPr lang="en-US" sz="1200" b="0" i="0" u="none" strike="noStrike">
                          <a:solidFill>
                            <a:srgbClr val="000000"/>
                          </a:solidFill>
                          <a:effectLst/>
                          <a:latin typeface="Calibri" panose="020F0502020204030204" pitchFamily="34" charset="0"/>
                        </a:rPr>
                        <a:t>8.6%</a:t>
                      </a:r>
                    </a:p>
                  </a:txBody>
                  <a:tcPr marL="9525" marR="9525" marT="9525" marB="0" anchor="b">
                    <a:lnL>
                      <a:noFill/>
                    </a:lnL>
                    <a:lnR>
                      <a:noFill/>
                    </a:lnR>
                    <a:lnT>
                      <a:noFill/>
                    </a:lnT>
                    <a:lnB>
                      <a:noFill/>
                    </a:lnB>
                    <a:solidFill>
                      <a:srgbClr val="FBEFF2"/>
                    </a:solidFill>
                  </a:tcPr>
                </a:tc>
                <a:tc>
                  <a:txBody>
                    <a:bodyPr/>
                    <a:lstStyle/>
                    <a:p>
                      <a:pPr algn="r" fontAlgn="b"/>
                      <a:r>
                        <a:rPr lang="en-US" sz="1200" b="0" i="0" u="none" strike="noStrike">
                          <a:solidFill>
                            <a:srgbClr val="000000"/>
                          </a:solidFill>
                          <a:effectLst/>
                          <a:latin typeface="Calibri" panose="020F0502020204030204" pitchFamily="34" charset="0"/>
                        </a:rPr>
                        <a:t>11.2%</a:t>
                      </a:r>
                    </a:p>
                  </a:txBody>
                  <a:tcPr marL="9525" marR="9525" marT="9525" marB="0" anchor="b">
                    <a:lnL>
                      <a:noFill/>
                    </a:lnL>
                    <a:lnR>
                      <a:noFill/>
                    </a:lnR>
                    <a:lnT>
                      <a:noFill/>
                    </a:lnT>
                    <a:lnB>
                      <a:noFill/>
                    </a:lnB>
                    <a:solidFill>
                      <a:srgbClr val="F8FBFC"/>
                    </a:solidFill>
                  </a:tcPr>
                </a:tc>
                <a:tc>
                  <a:txBody>
                    <a:bodyPr/>
                    <a:lstStyle/>
                    <a:p>
                      <a:pPr algn="r" fontAlgn="b"/>
                      <a:r>
                        <a:rPr lang="en-US" sz="1200" b="0" i="0" u="none" strike="noStrike">
                          <a:solidFill>
                            <a:srgbClr val="000000"/>
                          </a:solidFill>
                          <a:effectLst/>
                          <a:latin typeface="Calibri" panose="020F0502020204030204" pitchFamily="34" charset="0"/>
                        </a:rPr>
                        <a:t>11.0%</a:t>
                      </a:r>
                    </a:p>
                  </a:txBody>
                  <a:tcPr marL="9525" marR="9525" marT="9525" marB="0" anchor="b">
                    <a:lnL>
                      <a:noFill/>
                    </a:lnL>
                    <a:lnR>
                      <a:noFill/>
                    </a:lnR>
                    <a:lnT>
                      <a:noFill/>
                    </a:lnT>
                    <a:lnB>
                      <a:noFill/>
                    </a:lnB>
                    <a:solidFill>
                      <a:srgbClr val="FBFCFE"/>
                    </a:solidFill>
                  </a:tcPr>
                </a:tc>
                <a:tc>
                  <a:txBody>
                    <a:bodyPr/>
                    <a:lstStyle/>
                    <a:p>
                      <a:pPr algn="r" fontAlgn="b"/>
                      <a:r>
                        <a:rPr lang="en-US" sz="1200" b="0" i="0" u="none" strike="noStrike">
                          <a:solidFill>
                            <a:srgbClr val="000000"/>
                          </a:solidFill>
                          <a:effectLst/>
                          <a:latin typeface="Calibri" panose="020F0502020204030204" pitchFamily="34" charset="0"/>
                        </a:rPr>
                        <a:t>10.3%</a:t>
                      </a:r>
                    </a:p>
                  </a:txBody>
                  <a:tcPr marL="9525" marR="9525" marT="9525" marB="0" anchor="b">
                    <a:lnL>
                      <a:noFill/>
                    </a:lnL>
                    <a:lnR>
                      <a:noFill/>
                    </a:lnR>
                    <a:lnT>
                      <a:noFill/>
                    </a:lnT>
                    <a:lnB>
                      <a:noFill/>
                    </a:lnB>
                    <a:solidFill>
                      <a:srgbClr val="FBF9FC"/>
                    </a:solidFill>
                  </a:tcPr>
                </a:tc>
                <a:tc>
                  <a:txBody>
                    <a:bodyPr/>
                    <a:lstStyle/>
                    <a:p>
                      <a:pPr algn="r" fontAlgn="b"/>
                      <a:r>
                        <a:rPr lang="en-US" sz="1200" b="0" i="0" u="none" strike="noStrike">
                          <a:solidFill>
                            <a:srgbClr val="000000"/>
                          </a:solidFill>
                          <a:effectLst/>
                          <a:latin typeface="Calibri" panose="020F0502020204030204" pitchFamily="34" charset="0"/>
                        </a:rPr>
                        <a:t>3.2%</a:t>
                      </a:r>
                    </a:p>
                  </a:txBody>
                  <a:tcPr marL="9525" marR="9525" marT="9525" marB="0" anchor="b">
                    <a:lnL>
                      <a:noFill/>
                    </a:lnL>
                    <a:lnR>
                      <a:noFill/>
                    </a:lnR>
                    <a:lnT>
                      <a:noFill/>
                    </a:lnT>
                    <a:lnB>
                      <a:noFill/>
                    </a:lnB>
                    <a:solidFill>
                      <a:srgbClr val="FAD1D4"/>
                    </a:solidFill>
                  </a:tcPr>
                </a:tc>
                <a:tc>
                  <a:txBody>
                    <a:bodyPr/>
                    <a:lstStyle/>
                    <a:p>
                      <a:pPr algn="r" fontAlgn="b"/>
                      <a:r>
                        <a:rPr lang="en-US" sz="1200" b="0" i="0" u="none" strike="noStrike">
                          <a:solidFill>
                            <a:srgbClr val="000000"/>
                          </a:solidFill>
                          <a:effectLst/>
                          <a:latin typeface="Calibri" panose="020F0502020204030204" pitchFamily="34" charset="0"/>
                        </a:rPr>
                        <a:t>17.5%</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B7E0C3"/>
                    </a:solidFill>
                  </a:tcPr>
                </a:tc>
              </a:tr>
              <a:tr h="260178">
                <a:tc>
                  <a:txBody>
                    <a:bodyPr/>
                    <a:lstStyle/>
                    <a:p>
                      <a:pPr algn="l" fontAlgn="b"/>
                      <a:r>
                        <a:rPr lang="en-US" sz="1200" b="0" i="0" u="none" strike="noStrike">
                          <a:solidFill>
                            <a:srgbClr val="000000"/>
                          </a:solidFill>
                          <a:effectLst/>
                          <a:latin typeface="Calibri" panose="020F0502020204030204" pitchFamily="34" charset="0"/>
                        </a:rPr>
                        <a:t>(700-720]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6.4%</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BE3E6"/>
                    </a:solidFill>
                  </a:tcPr>
                </a:tc>
                <a:tc>
                  <a:txBody>
                    <a:bodyPr/>
                    <a:lstStyle/>
                    <a:p>
                      <a:pPr algn="r" fontAlgn="b"/>
                      <a:r>
                        <a:rPr lang="en-US" sz="1200" b="0" i="0" u="none" strike="noStrike">
                          <a:solidFill>
                            <a:srgbClr val="000000"/>
                          </a:solidFill>
                          <a:effectLst/>
                          <a:latin typeface="Calibri" panose="020F0502020204030204" pitchFamily="34" charset="0"/>
                        </a:rPr>
                        <a:t>13.4%</a:t>
                      </a:r>
                    </a:p>
                  </a:txBody>
                  <a:tcPr marL="9525" marR="9525" marT="9525" marB="0" anchor="b">
                    <a:lnL>
                      <a:noFill/>
                    </a:lnL>
                    <a:lnR>
                      <a:noFill/>
                    </a:lnR>
                    <a:lnT>
                      <a:noFill/>
                    </a:lnT>
                    <a:lnB>
                      <a:noFill/>
                    </a:lnB>
                    <a:solidFill>
                      <a:srgbClr val="E1F1E8"/>
                    </a:solidFill>
                  </a:tcPr>
                </a:tc>
                <a:tc>
                  <a:txBody>
                    <a:bodyPr/>
                    <a:lstStyle/>
                    <a:p>
                      <a:pPr algn="r" fontAlgn="b"/>
                      <a:r>
                        <a:rPr lang="en-US" sz="1200" b="0" i="0" u="none" strike="noStrike">
                          <a:solidFill>
                            <a:srgbClr val="000000"/>
                          </a:solidFill>
                          <a:effectLst/>
                          <a:latin typeface="Calibri" panose="020F0502020204030204" pitchFamily="34" charset="0"/>
                        </a:rPr>
                        <a:t>13.0%</a:t>
                      </a:r>
                    </a:p>
                  </a:txBody>
                  <a:tcPr marL="9525" marR="9525" marT="9525" marB="0" anchor="b">
                    <a:lnL>
                      <a:noFill/>
                    </a:lnL>
                    <a:lnR>
                      <a:noFill/>
                    </a:lnR>
                    <a:lnT>
                      <a:noFill/>
                    </a:lnT>
                    <a:lnB>
                      <a:noFill/>
                    </a:lnB>
                    <a:solidFill>
                      <a:srgbClr val="E5F3EB"/>
                    </a:solidFill>
                  </a:tcPr>
                </a:tc>
                <a:tc>
                  <a:txBody>
                    <a:bodyPr/>
                    <a:lstStyle/>
                    <a:p>
                      <a:pPr algn="r" fontAlgn="b"/>
                      <a:r>
                        <a:rPr lang="en-US" sz="1200" b="0" i="0" u="none" strike="noStrike">
                          <a:solidFill>
                            <a:srgbClr val="000000"/>
                          </a:solidFill>
                          <a:effectLst/>
                          <a:latin typeface="Calibri" panose="020F0502020204030204" pitchFamily="34" charset="0"/>
                        </a:rPr>
                        <a:t>24.6%</a:t>
                      </a:r>
                    </a:p>
                  </a:txBody>
                  <a:tcPr marL="9525" marR="9525" marT="9525" marB="0" anchor="b">
                    <a:lnL>
                      <a:noFill/>
                    </a:lnL>
                    <a:lnR>
                      <a:noFill/>
                    </a:lnR>
                    <a:lnT>
                      <a:noFill/>
                    </a:lnT>
                    <a:lnB>
                      <a:noFill/>
                    </a:lnB>
                    <a:solidFill>
                      <a:srgbClr val="6CC283"/>
                    </a:solidFill>
                  </a:tcPr>
                </a:tc>
                <a:tc>
                  <a:txBody>
                    <a:bodyPr/>
                    <a:lstStyle/>
                    <a:p>
                      <a:pPr algn="r" fontAlgn="b"/>
                      <a:r>
                        <a:rPr lang="en-US" sz="1200" b="0" i="0" u="none" strike="noStrike">
                          <a:solidFill>
                            <a:srgbClr val="000000"/>
                          </a:solidFill>
                          <a:effectLst/>
                          <a:latin typeface="Calibri" panose="020F0502020204030204" pitchFamily="34" charset="0"/>
                        </a:rPr>
                        <a:t>7.9%</a:t>
                      </a:r>
                    </a:p>
                  </a:txBody>
                  <a:tcPr marL="9525" marR="9525" marT="9525" marB="0" anchor="b">
                    <a:lnL>
                      <a:noFill/>
                    </a:lnL>
                    <a:lnR>
                      <a:noFill/>
                    </a:lnR>
                    <a:lnT>
                      <a:noFill/>
                    </a:lnT>
                    <a:lnB>
                      <a:noFill/>
                    </a:lnB>
                    <a:solidFill>
                      <a:srgbClr val="FBEBEE"/>
                    </a:solidFill>
                  </a:tcPr>
                </a:tc>
                <a:tc>
                  <a:txBody>
                    <a:bodyPr/>
                    <a:lstStyle/>
                    <a:p>
                      <a:pPr algn="r" fontAlgn="b"/>
                      <a:r>
                        <a:rPr lang="en-US" sz="1200" b="0" i="0" u="none" strike="noStrike">
                          <a:solidFill>
                            <a:srgbClr val="000000"/>
                          </a:solidFill>
                          <a:effectLst/>
                          <a:latin typeface="Calibri" panose="020F0502020204030204" pitchFamily="34" charset="0"/>
                        </a:rPr>
                        <a:t>9.8%</a:t>
                      </a:r>
                    </a:p>
                  </a:txBody>
                  <a:tcPr marL="9525" marR="9525" marT="9525" marB="0" anchor="b">
                    <a:lnL>
                      <a:noFill/>
                    </a:lnL>
                    <a:lnR>
                      <a:noFill/>
                    </a:lnR>
                    <a:lnT>
                      <a:noFill/>
                    </a:lnT>
                    <a:lnB>
                      <a:noFill/>
                    </a:lnB>
                    <a:solidFill>
                      <a:srgbClr val="FBF6F9"/>
                    </a:solidFill>
                  </a:tcPr>
                </a:tc>
                <a:tc>
                  <a:txBody>
                    <a:bodyPr/>
                    <a:lstStyle/>
                    <a:p>
                      <a:pPr algn="r" fontAlgn="b"/>
                      <a:r>
                        <a:rPr lang="en-US" sz="1200" b="0" i="0" u="none" strike="noStrike">
                          <a:solidFill>
                            <a:srgbClr val="000000"/>
                          </a:solidFill>
                          <a:effectLst/>
                          <a:latin typeface="Calibri" panose="020F0502020204030204" pitchFamily="34" charset="0"/>
                        </a:rPr>
                        <a:t>9.3%</a:t>
                      </a:r>
                    </a:p>
                  </a:txBody>
                  <a:tcPr marL="9525" marR="9525" marT="9525" marB="0" anchor="b">
                    <a:lnL>
                      <a:noFill/>
                    </a:lnL>
                    <a:lnR>
                      <a:noFill/>
                    </a:lnR>
                    <a:lnT>
                      <a:noFill/>
                    </a:lnT>
                    <a:lnB>
                      <a:noFill/>
                    </a:lnB>
                    <a:solidFill>
                      <a:srgbClr val="FBF3F6"/>
                    </a:solidFill>
                  </a:tcPr>
                </a:tc>
                <a:tc>
                  <a:txBody>
                    <a:bodyPr/>
                    <a:lstStyle/>
                    <a:p>
                      <a:pPr algn="r" fontAlgn="b"/>
                      <a:r>
                        <a:rPr lang="en-US" sz="1200" b="0" i="0" u="none" strike="noStrike">
                          <a:solidFill>
                            <a:srgbClr val="000000"/>
                          </a:solidFill>
                          <a:effectLst/>
                          <a:latin typeface="Calibri" panose="020F0502020204030204" pitchFamily="34" charset="0"/>
                        </a:rPr>
                        <a:t>8.3%</a:t>
                      </a:r>
                    </a:p>
                  </a:txBody>
                  <a:tcPr marL="9525" marR="9525" marT="9525" marB="0" anchor="b">
                    <a:lnL>
                      <a:noFill/>
                    </a:lnL>
                    <a:lnR>
                      <a:noFill/>
                    </a:lnR>
                    <a:lnT>
                      <a:noFill/>
                    </a:lnT>
                    <a:lnB>
                      <a:noFill/>
                    </a:lnB>
                    <a:solidFill>
                      <a:srgbClr val="FBEDF0"/>
                    </a:solidFill>
                  </a:tcPr>
                </a:tc>
                <a:tc>
                  <a:txBody>
                    <a:bodyPr/>
                    <a:lstStyle/>
                    <a:p>
                      <a:pPr algn="r" fontAlgn="b"/>
                      <a:r>
                        <a:rPr lang="en-US" sz="1200" b="0" i="0" u="none" strike="noStrike">
                          <a:solidFill>
                            <a:srgbClr val="000000"/>
                          </a:solidFill>
                          <a:effectLst/>
                          <a:latin typeface="Calibri" panose="020F0502020204030204" pitchFamily="34" charset="0"/>
                        </a:rPr>
                        <a:t>2.1%</a:t>
                      </a:r>
                    </a:p>
                  </a:txBody>
                  <a:tcPr marL="9525" marR="9525" marT="9525" marB="0" anchor="b">
                    <a:lnL>
                      <a:noFill/>
                    </a:lnL>
                    <a:lnR>
                      <a:noFill/>
                    </a:lnR>
                    <a:lnT>
                      <a:noFill/>
                    </a:lnT>
                    <a:lnB>
                      <a:noFill/>
                    </a:lnB>
                    <a:solidFill>
                      <a:srgbClr val="FACBCE"/>
                    </a:solidFill>
                  </a:tcPr>
                </a:tc>
                <a:tc>
                  <a:txBody>
                    <a:bodyPr/>
                    <a:lstStyle/>
                    <a:p>
                      <a:pPr algn="r" fontAlgn="b"/>
                      <a:r>
                        <a:rPr lang="en-US" sz="1200" b="0" i="0" u="none" strike="noStrike">
                          <a:solidFill>
                            <a:srgbClr val="000000"/>
                          </a:solidFill>
                          <a:effectLst/>
                          <a:latin typeface="Calibri" panose="020F0502020204030204" pitchFamily="34" charset="0"/>
                        </a:rPr>
                        <a:t>15.9%</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C8E7D2"/>
                    </a:solidFill>
                  </a:tcPr>
                </a:tc>
              </a:tr>
              <a:tr h="260178">
                <a:tc>
                  <a:txBody>
                    <a:bodyPr/>
                    <a:lstStyle/>
                    <a:p>
                      <a:pPr algn="l" fontAlgn="b"/>
                      <a:r>
                        <a:rPr lang="en-US" sz="1200" b="0" i="0" u="none" strike="noStrike">
                          <a:solidFill>
                            <a:srgbClr val="000000"/>
                          </a:solidFill>
                          <a:effectLst/>
                          <a:latin typeface="Calibri" panose="020F0502020204030204" pitchFamily="34" charset="0"/>
                        </a:rPr>
                        <a:t>(680-700]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7.3%</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BE8EB"/>
                    </a:solidFill>
                  </a:tcPr>
                </a:tc>
                <a:tc>
                  <a:txBody>
                    <a:bodyPr/>
                    <a:lstStyle/>
                    <a:p>
                      <a:pPr algn="r" fontAlgn="b"/>
                      <a:r>
                        <a:rPr lang="en-US" sz="1200" b="0" i="0" u="none" strike="noStrike">
                          <a:solidFill>
                            <a:srgbClr val="000000"/>
                          </a:solidFill>
                          <a:effectLst/>
                          <a:latin typeface="Calibri" panose="020F0502020204030204" pitchFamily="34" charset="0"/>
                        </a:rPr>
                        <a:t>12.4%</a:t>
                      </a:r>
                    </a:p>
                  </a:txBody>
                  <a:tcPr marL="9525" marR="9525" marT="9525" marB="0" anchor="b">
                    <a:lnL>
                      <a:noFill/>
                    </a:lnL>
                    <a:lnR>
                      <a:noFill/>
                    </a:lnR>
                    <a:lnT>
                      <a:noFill/>
                    </a:lnT>
                    <a:lnB>
                      <a:noFill/>
                    </a:lnB>
                    <a:solidFill>
                      <a:srgbClr val="EBF6F1"/>
                    </a:solidFill>
                  </a:tcPr>
                </a:tc>
                <a:tc>
                  <a:txBody>
                    <a:bodyPr/>
                    <a:lstStyle/>
                    <a:p>
                      <a:pPr algn="r" fontAlgn="b"/>
                      <a:r>
                        <a:rPr lang="en-US" sz="1200" b="0" i="0" u="none" strike="noStrike">
                          <a:solidFill>
                            <a:srgbClr val="000000"/>
                          </a:solidFill>
                          <a:effectLst/>
                          <a:latin typeface="Calibri" panose="020F0502020204030204" pitchFamily="34" charset="0"/>
                        </a:rPr>
                        <a:t>11.2%</a:t>
                      </a:r>
                    </a:p>
                  </a:txBody>
                  <a:tcPr marL="9525" marR="9525" marT="9525" marB="0" anchor="b">
                    <a:lnL>
                      <a:noFill/>
                    </a:lnL>
                    <a:lnR>
                      <a:noFill/>
                    </a:lnR>
                    <a:lnT>
                      <a:noFill/>
                    </a:lnT>
                    <a:lnB>
                      <a:noFill/>
                    </a:lnB>
                    <a:solidFill>
                      <a:srgbClr val="F9FBFC"/>
                    </a:solidFill>
                  </a:tcPr>
                </a:tc>
                <a:tc>
                  <a:txBody>
                    <a:bodyPr/>
                    <a:lstStyle/>
                    <a:p>
                      <a:pPr algn="r" fontAlgn="b"/>
                      <a:r>
                        <a:rPr lang="en-US" sz="1200" b="0" i="0" u="none" strike="noStrike">
                          <a:solidFill>
                            <a:srgbClr val="000000"/>
                          </a:solidFill>
                          <a:effectLst/>
                          <a:latin typeface="Calibri" panose="020F0502020204030204" pitchFamily="34" charset="0"/>
                        </a:rPr>
                        <a:t>19.0%</a:t>
                      </a:r>
                    </a:p>
                  </a:txBody>
                  <a:tcPr marL="9525" marR="9525" marT="9525" marB="0" anchor="b">
                    <a:lnL>
                      <a:noFill/>
                    </a:lnL>
                    <a:lnR>
                      <a:noFill/>
                    </a:lnR>
                    <a:lnT>
                      <a:noFill/>
                    </a:lnT>
                    <a:lnB>
                      <a:noFill/>
                    </a:lnB>
                    <a:solidFill>
                      <a:srgbClr val="A7DAB5"/>
                    </a:solidFill>
                  </a:tcPr>
                </a:tc>
                <a:tc>
                  <a:txBody>
                    <a:bodyPr/>
                    <a:lstStyle/>
                    <a:p>
                      <a:pPr algn="r" fontAlgn="b"/>
                      <a:r>
                        <a:rPr lang="en-US" sz="1200" b="0" i="0" u="none" strike="noStrike">
                          <a:solidFill>
                            <a:srgbClr val="000000"/>
                          </a:solidFill>
                          <a:effectLst/>
                          <a:latin typeface="Calibri" panose="020F0502020204030204" pitchFamily="34" charset="0"/>
                        </a:rPr>
                        <a:t>8.8%</a:t>
                      </a:r>
                    </a:p>
                  </a:txBody>
                  <a:tcPr marL="9525" marR="9525" marT="9525" marB="0" anchor="b">
                    <a:lnL>
                      <a:noFill/>
                    </a:lnL>
                    <a:lnR>
                      <a:noFill/>
                    </a:lnR>
                    <a:lnT>
                      <a:noFill/>
                    </a:lnT>
                    <a:lnB>
                      <a:noFill/>
                    </a:lnB>
                    <a:solidFill>
                      <a:srgbClr val="FBF1F3"/>
                    </a:solidFill>
                  </a:tcPr>
                </a:tc>
                <a:tc>
                  <a:txBody>
                    <a:bodyPr/>
                    <a:lstStyle/>
                    <a:p>
                      <a:pPr algn="r" fontAlgn="b"/>
                      <a:r>
                        <a:rPr lang="en-US" sz="1200" b="0" i="0" u="none" strike="noStrike">
                          <a:solidFill>
                            <a:srgbClr val="000000"/>
                          </a:solidFill>
                          <a:effectLst/>
                          <a:latin typeface="Calibri" panose="020F0502020204030204" pitchFamily="34" charset="0"/>
                        </a:rPr>
                        <a:t>8.8%</a:t>
                      </a:r>
                    </a:p>
                  </a:txBody>
                  <a:tcPr marL="9525" marR="9525" marT="9525" marB="0" anchor="b">
                    <a:lnL>
                      <a:noFill/>
                    </a:lnL>
                    <a:lnR>
                      <a:noFill/>
                    </a:lnR>
                    <a:lnT>
                      <a:noFill/>
                    </a:lnT>
                    <a:lnB>
                      <a:noFill/>
                    </a:lnB>
                    <a:solidFill>
                      <a:srgbClr val="FBF1F4"/>
                    </a:solidFill>
                  </a:tcPr>
                </a:tc>
                <a:tc>
                  <a:txBody>
                    <a:bodyPr/>
                    <a:lstStyle/>
                    <a:p>
                      <a:pPr algn="r" fontAlgn="b"/>
                      <a:r>
                        <a:rPr lang="en-US" sz="1200" b="0" i="0" u="none" strike="noStrike">
                          <a:solidFill>
                            <a:srgbClr val="000000"/>
                          </a:solidFill>
                          <a:effectLst/>
                          <a:latin typeface="Calibri" panose="020F0502020204030204" pitchFamily="34" charset="0"/>
                        </a:rPr>
                        <a:t>8.4%</a:t>
                      </a:r>
                    </a:p>
                  </a:txBody>
                  <a:tcPr marL="9525" marR="9525" marT="9525" marB="0" anchor="b">
                    <a:lnL>
                      <a:noFill/>
                    </a:lnL>
                    <a:lnR>
                      <a:noFill/>
                    </a:lnR>
                    <a:lnT>
                      <a:noFill/>
                    </a:lnT>
                    <a:lnB>
                      <a:noFill/>
                    </a:lnB>
                    <a:solidFill>
                      <a:srgbClr val="FBEEF1"/>
                    </a:solidFill>
                  </a:tcPr>
                </a:tc>
                <a:tc>
                  <a:txBody>
                    <a:bodyPr/>
                    <a:lstStyle/>
                    <a:p>
                      <a:pPr algn="r" fontAlgn="b"/>
                      <a:r>
                        <a:rPr lang="en-US" sz="1200" b="0" i="0" u="none" strike="noStrike">
                          <a:solidFill>
                            <a:srgbClr val="000000"/>
                          </a:solidFill>
                          <a:effectLst/>
                          <a:latin typeface="Calibri" panose="020F0502020204030204" pitchFamily="34" charset="0"/>
                        </a:rPr>
                        <a:t>2.7%</a:t>
                      </a:r>
                    </a:p>
                  </a:txBody>
                  <a:tcPr marL="9525" marR="9525" marT="9525" marB="0" anchor="b">
                    <a:lnL>
                      <a:noFill/>
                    </a:lnL>
                    <a:lnR>
                      <a:noFill/>
                    </a:lnR>
                    <a:lnT>
                      <a:noFill/>
                    </a:lnT>
                    <a:lnB>
                      <a:noFill/>
                    </a:lnB>
                    <a:solidFill>
                      <a:srgbClr val="FACFD1"/>
                    </a:solidFill>
                  </a:tcPr>
                </a:tc>
                <a:tc>
                  <a:txBody>
                    <a:bodyPr/>
                    <a:lstStyle/>
                    <a:p>
                      <a:pPr algn="r" fontAlgn="b"/>
                      <a:r>
                        <a:rPr lang="en-US" sz="1200" b="0" i="0" u="none" strike="noStrike">
                          <a:solidFill>
                            <a:srgbClr val="000000"/>
                          </a:solidFill>
                          <a:effectLst/>
                          <a:latin typeface="Calibri" panose="020F0502020204030204" pitchFamily="34" charset="0"/>
                        </a:rPr>
                        <a:t>3.7%</a:t>
                      </a:r>
                    </a:p>
                  </a:txBody>
                  <a:tcPr marL="9525" marR="9525" marT="9525" marB="0" anchor="b">
                    <a:lnL>
                      <a:noFill/>
                    </a:lnL>
                    <a:lnR>
                      <a:noFill/>
                    </a:lnR>
                    <a:lnT>
                      <a:noFill/>
                    </a:lnT>
                    <a:lnB>
                      <a:noFill/>
                    </a:lnB>
                    <a:solidFill>
                      <a:srgbClr val="FAD4D7"/>
                    </a:solidFill>
                  </a:tcPr>
                </a:tc>
                <a:tc>
                  <a:txBody>
                    <a:bodyPr/>
                    <a:lstStyle/>
                    <a:p>
                      <a:pPr algn="r" fontAlgn="b"/>
                      <a:r>
                        <a:rPr lang="en-US" sz="1200" b="0" i="0" u="none" strike="noStrike">
                          <a:solidFill>
                            <a:srgbClr val="000000"/>
                          </a:solidFill>
                          <a:effectLst/>
                          <a:latin typeface="Calibri" panose="020F0502020204030204" pitchFamily="34" charset="0"/>
                        </a:rPr>
                        <a:t>12.0%</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F0F8F5"/>
                    </a:solidFill>
                  </a:tcPr>
                </a:tc>
              </a:tr>
              <a:tr h="260178">
                <a:tc>
                  <a:txBody>
                    <a:bodyPr/>
                    <a:lstStyle/>
                    <a:p>
                      <a:pPr algn="l" fontAlgn="b"/>
                      <a:r>
                        <a:rPr lang="en-US" sz="1200" b="0" i="0" u="none" strike="noStrike">
                          <a:solidFill>
                            <a:srgbClr val="000000"/>
                          </a:solidFill>
                          <a:effectLst/>
                          <a:latin typeface="Calibri" panose="020F0502020204030204" pitchFamily="34" charset="0"/>
                        </a:rPr>
                        <a:t>(660-680]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7.0%</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BE7E9"/>
                    </a:solidFill>
                  </a:tcPr>
                </a:tc>
                <a:tc>
                  <a:txBody>
                    <a:bodyPr/>
                    <a:lstStyle/>
                    <a:p>
                      <a:pPr algn="r" fontAlgn="b"/>
                      <a:r>
                        <a:rPr lang="en-US" sz="1200" b="0" i="0" u="none" strike="noStrike">
                          <a:solidFill>
                            <a:srgbClr val="000000"/>
                          </a:solidFill>
                          <a:effectLst/>
                          <a:latin typeface="Calibri" panose="020F0502020204030204" pitchFamily="34" charset="0"/>
                        </a:rPr>
                        <a:t>11.4%</a:t>
                      </a:r>
                    </a:p>
                  </a:txBody>
                  <a:tcPr marL="9525" marR="9525" marT="9525" marB="0" anchor="b">
                    <a:lnL>
                      <a:noFill/>
                    </a:lnL>
                    <a:lnR>
                      <a:noFill/>
                    </a:lnR>
                    <a:lnT>
                      <a:noFill/>
                    </a:lnT>
                    <a:lnB>
                      <a:noFill/>
                    </a:lnB>
                    <a:solidFill>
                      <a:srgbClr val="F6FAFA"/>
                    </a:solidFill>
                  </a:tcPr>
                </a:tc>
                <a:tc>
                  <a:txBody>
                    <a:bodyPr/>
                    <a:lstStyle/>
                    <a:p>
                      <a:pPr algn="r" fontAlgn="b"/>
                      <a:r>
                        <a:rPr lang="en-US" sz="12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solidFill>
                      <a:srgbClr val="FBF7FA"/>
                    </a:solidFill>
                  </a:tcPr>
                </a:tc>
                <a:tc>
                  <a:txBody>
                    <a:bodyPr/>
                    <a:lstStyle/>
                    <a:p>
                      <a:pPr algn="r" fontAlgn="b"/>
                      <a:r>
                        <a:rPr lang="en-US" sz="1200" b="0" i="0" u="none" strike="noStrike">
                          <a:solidFill>
                            <a:srgbClr val="000000"/>
                          </a:solidFill>
                          <a:effectLst/>
                          <a:latin typeface="Calibri" panose="020F0502020204030204" pitchFamily="34" charset="0"/>
                        </a:rPr>
                        <a:t>17.6%</a:t>
                      </a:r>
                    </a:p>
                  </a:txBody>
                  <a:tcPr marL="9525" marR="9525" marT="9525" marB="0" anchor="b">
                    <a:lnL>
                      <a:noFill/>
                    </a:lnL>
                    <a:lnR>
                      <a:noFill/>
                    </a:lnR>
                    <a:lnT>
                      <a:noFill/>
                    </a:lnT>
                    <a:lnB>
                      <a:noFill/>
                    </a:lnB>
                    <a:solidFill>
                      <a:srgbClr val="B6E0C3"/>
                    </a:solidFill>
                  </a:tcPr>
                </a:tc>
                <a:tc>
                  <a:txBody>
                    <a:bodyPr/>
                    <a:lstStyle/>
                    <a:p>
                      <a:pPr algn="r" fontAlgn="b"/>
                      <a:r>
                        <a:rPr lang="en-US" sz="1200" b="0" i="0" u="none" strike="noStrike">
                          <a:solidFill>
                            <a:srgbClr val="000000"/>
                          </a:solidFill>
                          <a:effectLst/>
                          <a:latin typeface="Calibri" panose="020F0502020204030204" pitchFamily="34" charset="0"/>
                        </a:rPr>
                        <a:t>8.1%</a:t>
                      </a:r>
                    </a:p>
                  </a:txBody>
                  <a:tcPr marL="9525" marR="9525" marT="9525" marB="0" anchor="b">
                    <a:lnL>
                      <a:noFill/>
                    </a:lnL>
                    <a:lnR>
                      <a:noFill/>
                    </a:lnR>
                    <a:lnT>
                      <a:noFill/>
                    </a:lnT>
                    <a:lnB>
                      <a:noFill/>
                    </a:lnB>
                    <a:solidFill>
                      <a:srgbClr val="FBECEF"/>
                    </a:solidFill>
                  </a:tcPr>
                </a:tc>
                <a:tc>
                  <a:txBody>
                    <a:bodyPr/>
                    <a:lstStyle/>
                    <a:p>
                      <a:pPr algn="r" fontAlgn="b"/>
                      <a:r>
                        <a:rPr lang="en-US" sz="1200" b="0" i="0" u="none" strike="noStrike">
                          <a:solidFill>
                            <a:srgbClr val="000000"/>
                          </a:solidFill>
                          <a:effectLst/>
                          <a:latin typeface="Calibri" panose="020F0502020204030204" pitchFamily="34" charset="0"/>
                        </a:rPr>
                        <a:t>7.6%</a:t>
                      </a:r>
                    </a:p>
                  </a:txBody>
                  <a:tcPr marL="9525" marR="9525" marT="9525" marB="0" anchor="b">
                    <a:lnL>
                      <a:noFill/>
                    </a:lnL>
                    <a:lnR>
                      <a:noFill/>
                    </a:lnR>
                    <a:lnT>
                      <a:noFill/>
                    </a:lnT>
                    <a:lnB>
                      <a:noFill/>
                    </a:lnB>
                    <a:solidFill>
                      <a:srgbClr val="FBEAED"/>
                    </a:solidFill>
                  </a:tcPr>
                </a:tc>
                <a:tc>
                  <a:txBody>
                    <a:bodyPr/>
                    <a:lstStyle/>
                    <a:p>
                      <a:pPr algn="r" fontAlgn="b"/>
                      <a:r>
                        <a:rPr lang="en-US" sz="1200" b="0" i="0" u="none" strike="noStrike">
                          <a:solidFill>
                            <a:srgbClr val="000000"/>
                          </a:solidFill>
                          <a:effectLst/>
                          <a:latin typeface="Calibri" panose="020F0502020204030204" pitchFamily="34" charset="0"/>
                        </a:rPr>
                        <a:t>6.8%</a:t>
                      </a:r>
                    </a:p>
                  </a:txBody>
                  <a:tcPr marL="9525" marR="9525" marT="9525" marB="0" anchor="b">
                    <a:lnL>
                      <a:noFill/>
                    </a:lnL>
                    <a:lnR>
                      <a:noFill/>
                    </a:lnR>
                    <a:lnT>
                      <a:noFill/>
                    </a:lnT>
                    <a:lnB>
                      <a:noFill/>
                    </a:lnB>
                    <a:solidFill>
                      <a:srgbClr val="FBE5E8"/>
                    </a:solidFill>
                  </a:tcPr>
                </a:tc>
                <a:tc>
                  <a:txBody>
                    <a:bodyPr/>
                    <a:lstStyle/>
                    <a:p>
                      <a:pPr algn="r" fontAlgn="b"/>
                      <a:r>
                        <a:rPr lang="en-US" sz="1200" b="0"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a:noFill/>
                    </a:lnB>
                    <a:solidFill>
                      <a:srgbClr val="FAC5C8"/>
                    </a:solidFill>
                  </a:tcPr>
                </a:tc>
                <a:tc>
                  <a:txBody>
                    <a:bodyPr/>
                    <a:lstStyle/>
                    <a:p>
                      <a:pPr algn="r" fontAlgn="b"/>
                      <a:r>
                        <a:rPr lang="en-US" sz="1200" b="0" i="0" u="none" strike="noStrike">
                          <a:solidFill>
                            <a:srgbClr val="000000"/>
                          </a:solidFill>
                          <a:effectLst/>
                          <a:latin typeface="Calibri" panose="020F0502020204030204" pitchFamily="34" charset="0"/>
                        </a:rPr>
                        <a:t>3.3%</a:t>
                      </a:r>
                    </a:p>
                  </a:txBody>
                  <a:tcPr marL="9525" marR="9525" marT="9525" marB="0" anchor="b">
                    <a:lnL>
                      <a:noFill/>
                    </a:lnL>
                    <a:lnR>
                      <a:noFill/>
                    </a:lnR>
                    <a:lnT>
                      <a:noFill/>
                    </a:lnT>
                    <a:lnB>
                      <a:noFill/>
                    </a:lnB>
                    <a:solidFill>
                      <a:srgbClr val="FAD2D5"/>
                    </a:solidFill>
                  </a:tcPr>
                </a:tc>
                <a:tc>
                  <a:txBody>
                    <a:bodyPr/>
                    <a:lstStyle/>
                    <a:p>
                      <a:pPr algn="r" fontAlgn="b"/>
                      <a:r>
                        <a:rPr lang="en-US" sz="1200" b="0" i="0" u="none" strike="noStrike">
                          <a:solidFill>
                            <a:srgbClr val="000000"/>
                          </a:solidFill>
                          <a:effectLst/>
                          <a:latin typeface="Calibri" panose="020F0502020204030204" pitchFamily="34" charset="0"/>
                        </a:rPr>
                        <a:t>10.8%</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FBFBFE"/>
                    </a:solidFill>
                  </a:tcPr>
                </a:tc>
              </a:tr>
              <a:tr h="260178">
                <a:tc>
                  <a:txBody>
                    <a:bodyPr/>
                    <a:lstStyle/>
                    <a:p>
                      <a:pPr algn="l" fontAlgn="b"/>
                      <a:r>
                        <a:rPr lang="en-US" sz="1200" b="0" i="0" u="none" strike="noStrike">
                          <a:solidFill>
                            <a:srgbClr val="000000"/>
                          </a:solidFill>
                          <a:effectLst/>
                          <a:latin typeface="Calibri" panose="020F0502020204030204" pitchFamily="34" charset="0"/>
                        </a:rPr>
                        <a:t>(640-660]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11.0%</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AFCFE"/>
                    </a:solidFill>
                  </a:tcPr>
                </a:tc>
                <a:tc>
                  <a:txBody>
                    <a:bodyPr/>
                    <a:lstStyle/>
                    <a:p>
                      <a:pPr algn="r" fontAlgn="b"/>
                      <a:r>
                        <a:rPr lang="en-US" sz="1200" b="0" i="0" u="none" strike="noStrike">
                          <a:solidFill>
                            <a:srgbClr val="000000"/>
                          </a:solidFill>
                          <a:effectLst/>
                          <a:latin typeface="Calibri" panose="020F0502020204030204" pitchFamily="34" charset="0"/>
                        </a:rPr>
                        <a:t>21.5%</a:t>
                      </a:r>
                    </a:p>
                  </a:txBody>
                  <a:tcPr marL="9525" marR="9525" marT="9525" marB="0" anchor="b">
                    <a:lnL>
                      <a:noFill/>
                    </a:lnL>
                    <a:lnR>
                      <a:noFill/>
                    </a:lnR>
                    <a:lnT>
                      <a:noFill/>
                    </a:lnT>
                    <a:lnB>
                      <a:noFill/>
                    </a:lnB>
                    <a:solidFill>
                      <a:srgbClr val="8DCF9F"/>
                    </a:solidFill>
                  </a:tcPr>
                </a:tc>
                <a:tc>
                  <a:txBody>
                    <a:bodyPr/>
                    <a:lstStyle/>
                    <a:p>
                      <a:pPr algn="r" fontAlgn="b"/>
                      <a:r>
                        <a:rPr lang="en-US" sz="1200" b="0" i="0" u="none" strike="noStrike">
                          <a:solidFill>
                            <a:srgbClr val="000000"/>
                          </a:solidFill>
                          <a:effectLst/>
                          <a:latin typeface="Calibri" panose="020F0502020204030204" pitchFamily="34" charset="0"/>
                        </a:rPr>
                        <a:t>19.4%</a:t>
                      </a:r>
                    </a:p>
                  </a:txBody>
                  <a:tcPr marL="9525" marR="9525" marT="9525" marB="0" anchor="b">
                    <a:lnL>
                      <a:noFill/>
                    </a:lnL>
                    <a:lnR>
                      <a:noFill/>
                    </a:lnR>
                    <a:lnT>
                      <a:noFill/>
                    </a:lnT>
                    <a:lnB>
                      <a:noFill/>
                    </a:lnB>
                    <a:solidFill>
                      <a:srgbClr val="A3D8B2"/>
                    </a:solidFill>
                  </a:tcPr>
                </a:tc>
                <a:tc>
                  <a:txBody>
                    <a:bodyPr/>
                    <a:lstStyle/>
                    <a:p>
                      <a:pPr algn="r" fontAlgn="b"/>
                      <a:r>
                        <a:rPr lang="en-US" sz="1200" b="0" i="0" u="none" strike="noStrike">
                          <a:solidFill>
                            <a:srgbClr val="000000"/>
                          </a:solidFill>
                          <a:effectLst/>
                          <a:latin typeface="Calibri" panose="020F0502020204030204" pitchFamily="34" charset="0"/>
                        </a:rPr>
                        <a:t>13.4%</a:t>
                      </a:r>
                    </a:p>
                  </a:txBody>
                  <a:tcPr marL="9525" marR="9525" marT="9525" marB="0" anchor="b">
                    <a:lnL>
                      <a:noFill/>
                    </a:lnL>
                    <a:lnR>
                      <a:noFill/>
                    </a:lnR>
                    <a:lnT>
                      <a:noFill/>
                    </a:lnT>
                    <a:lnB>
                      <a:noFill/>
                    </a:lnB>
                    <a:solidFill>
                      <a:srgbClr val="E1F1E8"/>
                    </a:solidFill>
                  </a:tcPr>
                </a:tc>
                <a:tc>
                  <a:txBody>
                    <a:bodyPr/>
                    <a:lstStyle/>
                    <a:p>
                      <a:pPr algn="r" fontAlgn="b"/>
                      <a:r>
                        <a:rPr lang="en-US" sz="1200" b="0" i="0" u="none" strike="noStrike">
                          <a:solidFill>
                            <a:srgbClr val="000000"/>
                          </a:solidFill>
                          <a:effectLst/>
                          <a:latin typeface="Calibri" panose="020F0502020204030204" pitchFamily="34" charset="0"/>
                        </a:rPr>
                        <a:t>12.2%</a:t>
                      </a:r>
                    </a:p>
                  </a:txBody>
                  <a:tcPr marL="9525" marR="9525" marT="9525" marB="0" anchor="b">
                    <a:lnL>
                      <a:noFill/>
                    </a:lnL>
                    <a:lnR>
                      <a:noFill/>
                    </a:lnR>
                    <a:lnT>
                      <a:noFill/>
                    </a:lnT>
                    <a:lnB>
                      <a:noFill/>
                    </a:lnB>
                    <a:solidFill>
                      <a:srgbClr val="EEF7F3"/>
                    </a:solidFill>
                  </a:tcPr>
                </a:tc>
                <a:tc>
                  <a:txBody>
                    <a:bodyPr/>
                    <a:lstStyle/>
                    <a:p>
                      <a:pPr algn="r" fontAlgn="b"/>
                      <a:r>
                        <a:rPr lang="en-US" sz="1200" b="0" i="0" u="none" strike="noStrike">
                          <a:solidFill>
                            <a:srgbClr val="000000"/>
                          </a:solidFill>
                          <a:effectLst/>
                          <a:latin typeface="Calibri" panose="020F0502020204030204" pitchFamily="34" charset="0"/>
                        </a:rPr>
                        <a:t>5.8%</a:t>
                      </a:r>
                    </a:p>
                  </a:txBody>
                  <a:tcPr marL="9525" marR="9525" marT="9525" marB="0" anchor="b">
                    <a:lnL>
                      <a:noFill/>
                    </a:lnL>
                    <a:lnR>
                      <a:noFill/>
                    </a:lnR>
                    <a:lnT>
                      <a:noFill/>
                    </a:lnT>
                    <a:lnB>
                      <a:noFill/>
                    </a:lnB>
                    <a:solidFill>
                      <a:srgbClr val="FBE0E3"/>
                    </a:solidFill>
                  </a:tcPr>
                </a:tc>
                <a:tc>
                  <a:txBody>
                    <a:bodyPr/>
                    <a:lstStyle/>
                    <a:p>
                      <a:pPr algn="r" fontAlgn="b"/>
                      <a:r>
                        <a:rPr lang="en-US" sz="1200" b="0" i="0" u="none" strike="noStrike">
                          <a:solidFill>
                            <a:srgbClr val="000000"/>
                          </a:solidFill>
                          <a:effectLst/>
                          <a:latin typeface="Calibri" panose="020F0502020204030204" pitchFamily="34" charset="0"/>
                        </a:rPr>
                        <a:t>4.8%</a:t>
                      </a:r>
                    </a:p>
                  </a:txBody>
                  <a:tcPr marL="9525" marR="9525" marT="9525" marB="0" anchor="b">
                    <a:lnL>
                      <a:noFill/>
                    </a:lnL>
                    <a:lnR>
                      <a:noFill/>
                    </a:lnR>
                    <a:lnT>
                      <a:noFill/>
                    </a:lnT>
                    <a:lnB>
                      <a:noFill/>
                    </a:lnB>
                    <a:solidFill>
                      <a:srgbClr val="FBDADD"/>
                    </a:solidFill>
                  </a:tcPr>
                </a:tc>
                <a:tc>
                  <a:txBody>
                    <a:bodyPr/>
                    <a:lstStyle/>
                    <a:p>
                      <a:pPr algn="r" fontAlgn="b"/>
                      <a:r>
                        <a:rPr lang="en-US" sz="1200" b="0" i="0" u="none" strike="noStrike">
                          <a:solidFill>
                            <a:srgbClr val="000000"/>
                          </a:solidFill>
                          <a:effectLst/>
                          <a:latin typeface="Calibri" panose="020F0502020204030204" pitchFamily="34" charset="0"/>
                        </a:rPr>
                        <a:t>2.9%</a:t>
                      </a:r>
                    </a:p>
                  </a:txBody>
                  <a:tcPr marL="9525" marR="9525" marT="9525" marB="0" anchor="b">
                    <a:lnL>
                      <a:noFill/>
                    </a:lnL>
                    <a:lnR>
                      <a:noFill/>
                    </a:lnR>
                    <a:lnT>
                      <a:noFill/>
                    </a:lnT>
                    <a:lnB>
                      <a:noFill/>
                    </a:lnB>
                    <a:solidFill>
                      <a:srgbClr val="FAD0D3"/>
                    </a:solidFill>
                  </a:tcPr>
                </a:tc>
                <a:tc>
                  <a:txBody>
                    <a:bodyPr/>
                    <a:lstStyle/>
                    <a:p>
                      <a:pPr algn="r" fontAlgn="b"/>
                      <a:r>
                        <a:rPr lang="en-US" sz="1200" b="0" i="0" u="none" strike="noStrike">
                          <a:solidFill>
                            <a:srgbClr val="000000"/>
                          </a:solidFill>
                          <a:effectLst/>
                          <a:latin typeface="Calibri" panose="020F0502020204030204" pitchFamily="34" charset="0"/>
                        </a:rPr>
                        <a:t>21.0%</a:t>
                      </a:r>
                    </a:p>
                  </a:txBody>
                  <a:tcPr marL="9525" marR="9525" marT="9525" marB="0" anchor="b">
                    <a:lnL>
                      <a:noFill/>
                    </a:lnL>
                    <a:lnR>
                      <a:noFill/>
                    </a:lnR>
                    <a:lnT>
                      <a:noFill/>
                    </a:lnT>
                    <a:lnB>
                      <a:noFill/>
                    </a:lnB>
                    <a:solidFill>
                      <a:srgbClr val="92D2A4"/>
                    </a:solidFill>
                  </a:tcPr>
                </a:tc>
                <a:tc>
                  <a:txBody>
                    <a:bodyPr/>
                    <a:lstStyle/>
                    <a:p>
                      <a:pPr algn="r" fontAlgn="b"/>
                      <a:r>
                        <a:rPr lang="en-US" sz="1200" b="0" i="0" u="none" strike="noStrike">
                          <a:solidFill>
                            <a:srgbClr val="000000"/>
                          </a:solidFill>
                          <a:effectLst/>
                          <a:latin typeface="Calibri" panose="020F0502020204030204" pitchFamily="34" charset="0"/>
                        </a:rPr>
                        <a:t>10.9%</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FBFCFE"/>
                    </a:solidFill>
                  </a:tcPr>
                </a:tc>
              </a:tr>
              <a:tr h="260178">
                <a:tc>
                  <a:txBody>
                    <a:bodyPr/>
                    <a:lstStyle/>
                    <a:p>
                      <a:pPr algn="l" fontAlgn="b"/>
                      <a:r>
                        <a:rPr lang="en-US" sz="1200" b="0" i="0" u="none" strike="noStrike">
                          <a:solidFill>
                            <a:srgbClr val="000000"/>
                          </a:solidFill>
                          <a:effectLst/>
                          <a:latin typeface="Calibri" panose="020F0502020204030204" pitchFamily="34" charset="0"/>
                        </a:rPr>
                        <a:t>(620-640]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10.8%</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CFCFF"/>
                    </a:solidFill>
                  </a:tcPr>
                </a:tc>
                <a:tc>
                  <a:txBody>
                    <a:bodyPr/>
                    <a:lstStyle/>
                    <a:p>
                      <a:pPr algn="r" fontAlgn="b"/>
                      <a:r>
                        <a:rPr lang="en-US" sz="1200" b="0" i="0" u="none" strike="noStrike">
                          <a:solidFill>
                            <a:srgbClr val="000000"/>
                          </a:solidFill>
                          <a:effectLst/>
                          <a:latin typeface="Calibri" panose="020F0502020204030204" pitchFamily="34" charset="0"/>
                        </a:rPr>
                        <a:t>20.8%</a:t>
                      </a:r>
                    </a:p>
                  </a:txBody>
                  <a:tcPr marL="9525" marR="9525" marT="9525" marB="0" anchor="b">
                    <a:lnL>
                      <a:noFill/>
                    </a:lnL>
                    <a:lnR>
                      <a:noFill/>
                    </a:lnR>
                    <a:lnT>
                      <a:noFill/>
                    </a:lnT>
                    <a:lnB>
                      <a:noFill/>
                    </a:lnB>
                    <a:solidFill>
                      <a:srgbClr val="94D2A6"/>
                    </a:solidFill>
                  </a:tcPr>
                </a:tc>
                <a:tc>
                  <a:txBody>
                    <a:bodyPr/>
                    <a:lstStyle/>
                    <a:p>
                      <a:pPr algn="r" fontAlgn="b"/>
                      <a:r>
                        <a:rPr lang="en-US" sz="1200" b="0" i="0" u="none" strike="noStrike">
                          <a:solidFill>
                            <a:srgbClr val="000000"/>
                          </a:solidFill>
                          <a:effectLst/>
                          <a:latin typeface="Calibri" panose="020F0502020204030204" pitchFamily="34" charset="0"/>
                        </a:rPr>
                        <a:t>19.1%</a:t>
                      </a:r>
                    </a:p>
                  </a:txBody>
                  <a:tcPr marL="9525" marR="9525" marT="9525" marB="0" anchor="b">
                    <a:lnL>
                      <a:noFill/>
                    </a:lnL>
                    <a:lnR>
                      <a:noFill/>
                    </a:lnR>
                    <a:lnT>
                      <a:noFill/>
                    </a:lnT>
                    <a:lnB>
                      <a:noFill/>
                    </a:lnB>
                    <a:solidFill>
                      <a:srgbClr val="A6D9B5"/>
                    </a:solidFill>
                  </a:tcPr>
                </a:tc>
                <a:tc>
                  <a:txBody>
                    <a:bodyPr/>
                    <a:lstStyle/>
                    <a:p>
                      <a:pPr algn="r" fontAlgn="b"/>
                      <a:r>
                        <a:rPr lang="en-US" sz="1200" b="0" i="0" u="none" strike="noStrike">
                          <a:solidFill>
                            <a:srgbClr val="000000"/>
                          </a:solidFill>
                          <a:effectLst/>
                          <a:latin typeface="Calibri" panose="020F0502020204030204" pitchFamily="34" charset="0"/>
                        </a:rPr>
                        <a:t>12.5%</a:t>
                      </a:r>
                    </a:p>
                  </a:txBody>
                  <a:tcPr marL="9525" marR="9525" marT="9525" marB="0" anchor="b">
                    <a:lnL>
                      <a:noFill/>
                    </a:lnL>
                    <a:lnR>
                      <a:noFill/>
                    </a:lnR>
                    <a:lnT>
                      <a:noFill/>
                    </a:lnT>
                    <a:lnB>
                      <a:noFill/>
                    </a:lnB>
                    <a:solidFill>
                      <a:srgbClr val="EBF6F1"/>
                    </a:solidFill>
                  </a:tcPr>
                </a:tc>
                <a:tc>
                  <a:txBody>
                    <a:bodyPr/>
                    <a:lstStyle/>
                    <a:p>
                      <a:pPr algn="r" fontAlgn="b"/>
                      <a:r>
                        <a:rPr lang="en-US" sz="1200" b="0" i="0" u="none" strike="noStrike">
                          <a:solidFill>
                            <a:srgbClr val="000000"/>
                          </a:solidFill>
                          <a:effectLst/>
                          <a:latin typeface="Calibri" panose="020F0502020204030204" pitchFamily="34" charset="0"/>
                        </a:rPr>
                        <a:t>11.9%</a:t>
                      </a:r>
                    </a:p>
                  </a:txBody>
                  <a:tcPr marL="9525" marR="9525" marT="9525" marB="0" anchor="b">
                    <a:lnL>
                      <a:noFill/>
                    </a:lnL>
                    <a:lnR>
                      <a:noFill/>
                    </a:lnR>
                    <a:lnT>
                      <a:noFill/>
                    </a:lnT>
                    <a:lnB>
                      <a:noFill/>
                    </a:lnB>
                    <a:solidFill>
                      <a:srgbClr val="F1F8F6"/>
                    </a:solidFill>
                  </a:tcPr>
                </a:tc>
                <a:tc>
                  <a:txBody>
                    <a:bodyPr/>
                    <a:lstStyle/>
                    <a:p>
                      <a:pPr algn="r" fontAlgn="b"/>
                      <a:r>
                        <a:rPr lang="en-US" sz="1200" b="0" i="0" u="none" strike="noStrike">
                          <a:solidFill>
                            <a:srgbClr val="000000"/>
                          </a:solidFill>
                          <a:effectLst/>
                          <a:latin typeface="Calibri" panose="020F0502020204030204" pitchFamily="34" charset="0"/>
                        </a:rPr>
                        <a:t>5.2%</a:t>
                      </a:r>
                    </a:p>
                  </a:txBody>
                  <a:tcPr marL="9525" marR="9525" marT="9525" marB="0" anchor="b">
                    <a:lnL>
                      <a:noFill/>
                    </a:lnL>
                    <a:lnR>
                      <a:noFill/>
                    </a:lnR>
                    <a:lnT>
                      <a:noFill/>
                    </a:lnT>
                    <a:lnB>
                      <a:noFill/>
                    </a:lnB>
                    <a:solidFill>
                      <a:srgbClr val="FBDDDF"/>
                    </a:solidFill>
                  </a:tcPr>
                </a:tc>
                <a:tc>
                  <a:txBody>
                    <a:bodyPr/>
                    <a:lstStyle/>
                    <a:p>
                      <a:pPr algn="r" fontAlgn="b"/>
                      <a:r>
                        <a:rPr lang="en-US" sz="1200" b="0" i="0" u="none" strike="noStrike">
                          <a:solidFill>
                            <a:srgbClr val="000000"/>
                          </a:solidFill>
                          <a:effectLst/>
                          <a:latin typeface="Calibri" panose="020F0502020204030204" pitchFamily="34" charset="0"/>
                        </a:rPr>
                        <a:t>4.3%</a:t>
                      </a:r>
                    </a:p>
                  </a:txBody>
                  <a:tcPr marL="9525" marR="9525" marT="9525" marB="0" anchor="b">
                    <a:lnL>
                      <a:noFill/>
                    </a:lnL>
                    <a:lnR>
                      <a:noFill/>
                    </a:lnR>
                    <a:lnT>
                      <a:noFill/>
                    </a:lnT>
                    <a:lnB>
                      <a:noFill/>
                    </a:lnB>
                    <a:solidFill>
                      <a:srgbClr val="FBD7DA"/>
                    </a:solidFill>
                  </a:tcPr>
                </a:tc>
                <a:tc>
                  <a:txBody>
                    <a:bodyPr/>
                    <a:lstStyle/>
                    <a:p>
                      <a:pPr algn="r" fontAlgn="b"/>
                      <a:r>
                        <a:rPr lang="en-US" sz="1200" b="0" i="0" u="none" strike="noStrike">
                          <a:solidFill>
                            <a:srgbClr val="000000"/>
                          </a:solidFill>
                          <a:effectLst/>
                          <a:latin typeface="Calibri" panose="020F0502020204030204" pitchFamily="34" charset="0"/>
                        </a:rPr>
                        <a:t>3.4%</a:t>
                      </a:r>
                    </a:p>
                  </a:txBody>
                  <a:tcPr marL="9525" marR="9525" marT="9525" marB="0" anchor="b">
                    <a:lnL>
                      <a:noFill/>
                    </a:lnL>
                    <a:lnR>
                      <a:noFill/>
                    </a:lnR>
                    <a:lnT>
                      <a:noFill/>
                    </a:lnT>
                    <a:lnB>
                      <a:noFill/>
                    </a:lnB>
                    <a:solidFill>
                      <a:srgbClr val="FAD3D5"/>
                    </a:solidFill>
                  </a:tcPr>
                </a:tc>
                <a:tc>
                  <a:txBody>
                    <a:bodyPr/>
                    <a:lstStyle/>
                    <a:p>
                      <a:pPr algn="r" fontAlgn="b"/>
                      <a:r>
                        <a:rPr lang="en-US" sz="1200" b="0" i="0" u="none" strike="noStrike">
                          <a:solidFill>
                            <a:srgbClr val="000000"/>
                          </a:solidFill>
                          <a:effectLst/>
                          <a:latin typeface="Calibri" panose="020F0502020204030204" pitchFamily="34" charset="0"/>
                        </a:rPr>
                        <a:t>22.5%</a:t>
                      </a:r>
                    </a:p>
                  </a:txBody>
                  <a:tcPr marL="9525" marR="9525" marT="9525" marB="0" anchor="b">
                    <a:lnL>
                      <a:noFill/>
                    </a:lnL>
                    <a:lnR>
                      <a:noFill/>
                    </a:lnR>
                    <a:lnT>
                      <a:noFill/>
                    </a:lnT>
                    <a:lnB>
                      <a:noFill/>
                    </a:lnB>
                    <a:solidFill>
                      <a:srgbClr val="82CB96"/>
                    </a:solidFill>
                  </a:tcPr>
                </a:tc>
                <a:tc>
                  <a:txBody>
                    <a:bodyPr/>
                    <a:lstStyle/>
                    <a:p>
                      <a:pPr algn="r" fontAlgn="b"/>
                      <a:r>
                        <a:rPr lang="en-US" sz="1200" b="0" i="0" u="none" strike="noStrike">
                          <a:solidFill>
                            <a:srgbClr val="000000"/>
                          </a:solidFill>
                          <a:effectLst/>
                          <a:latin typeface="Calibri" panose="020F0502020204030204" pitchFamily="34" charset="0"/>
                        </a:rPr>
                        <a:t>10.6%</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FBFAFD"/>
                    </a:solidFill>
                  </a:tcPr>
                </a:tc>
              </a:tr>
              <a:tr h="270483">
                <a:tc>
                  <a:txBody>
                    <a:bodyPr/>
                    <a:lstStyle/>
                    <a:p>
                      <a:pPr algn="l" fontAlgn="b"/>
                      <a:r>
                        <a:rPr lang="en-US" sz="1200" b="0" i="0" u="none" strike="noStrike">
                          <a:solidFill>
                            <a:srgbClr val="000000"/>
                          </a:solidFill>
                          <a:effectLst/>
                          <a:latin typeface="Calibri" panose="020F0502020204030204" pitchFamily="34" charset="0"/>
                        </a:rPr>
                        <a:t>&lt;=620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14.9%</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D1EBDA"/>
                    </a:solidFill>
                  </a:tcPr>
                </a:tc>
                <a:tc>
                  <a:txBody>
                    <a:bodyPr/>
                    <a:lstStyle/>
                    <a:p>
                      <a:pPr algn="r" fontAlgn="b"/>
                      <a:r>
                        <a:rPr lang="en-US" sz="1200" b="0" i="0" u="none" strike="noStrike">
                          <a:solidFill>
                            <a:srgbClr val="000000"/>
                          </a:solidFill>
                          <a:effectLst/>
                          <a:latin typeface="Calibri" panose="020F0502020204030204" pitchFamily="34" charset="0"/>
                        </a:rPr>
                        <a:t>21.6%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8CCF9E"/>
                    </a:solidFill>
                  </a:tcPr>
                </a:tc>
                <a:tc>
                  <a:txBody>
                    <a:bodyPr/>
                    <a:lstStyle/>
                    <a:p>
                      <a:pPr algn="r" fontAlgn="b"/>
                      <a:r>
                        <a:rPr lang="en-US" sz="1200" b="0" i="0" u="none" strike="noStrike">
                          <a:solidFill>
                            <a:srgbClr val="000000"/>
                          </a:solidFill>
                          <a:effectLst/>
                          <a:latin typeface="Calibri" panose="020F0502020204030204" pitchFamily="34" charset="0"/>
                        </a:rPr>
                        <a:t>18.6%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ABDCB9"/>
                    </a:solidFill>
                  </a:tcPr>
                </a:tc>
                <a:tc>
                  <a:txBody>
                    <a:bodyPr/>
                    <a:lstStyle/>
                    <a:p>
                      <a:pPr algn="r" fontAlgn="b"/>
                      <a:r>
                        <a:rPr lang="en-US" sz="1200" b="0" i="0" u="none" strike="noStrike">
                          <a:solidFill>
                            <a:srgbClr val="000000"/>
                          </a:solidFill>
                          <a:effectLst/>
                          <a:latin typeface="Calibri" panose="020F0502020204030204" pitchFamily="34" charset="0"/>
                        </a:rPr>
                        <a:t>14.3%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8EEE0"/>
                    </a:solidFill>
                  </a:tcPr>
                </a:tc>
                <a:tc>
                  <a:txBody>
                    <a:bodyPr/>
                    <a:lstStyle/>
                    <a:p>
                      <a:pPr algn="r" fontAlgn="b"/>
                      <a:r>
                        <a:rPr lang="en-US" sz="1200" b="0" i="0" u="none" strike="noStrike">
                          <a:solidFill>
                            <a:srgbClr val="000000"/>
                          </a:solidFill>
                          <a:effectLst/>
                          <a:latin typeface="Calibri" panose="020F0502020204030204" pitchFamily="34" charset="0"/>
                        </a:rPr>
                        <a:t>14.7%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3ECDC"/>
                    </a:solidFill>
                  </a:tcPr>
                </a:tc>
                <a:tc>
                  <a:txBody>
                    <a:bodyPr/>
                    <a:lstStyle/>
                    <a:p>
                      <a:pPr algn="r" fontAlgn="b"/>
                      <a:r>
                        <a:rPr lang="en-US" sz="1200" b="0" i="0" u="none" strike="noStrike">
                          <a:solidFill>
                            <a:srgbClr val="000000"/>
                          </a:solidFill>
                          <a:effectLst/>
                          <a:latin typeface="Calibri" panose="020F0502020204030204" pitchFamily="34" charset="0"/>
                        </a:rPr>
                        <a:t>4.2%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BD7DA"/>
                    </a:solidFill>
                  </a:tcPr>
                </a:tc>
                <a:tc>
                  <a:txBody>
                    <a:bodyPr/>
                    <a:lstStyle/>
                    <a:p>
                      <a:pPr algn="r" fontAlgn="b"/>
                      <a:r>
                        <a:rPr lang="en-US" sz="1200" b="0" i="0" u="none" strike="noStrike">
                          <a:solidFill>
                            <a:srgbClr val="000000"/>
                          </a:solidFill>
                          <a:effectLst/>
                          <a:latin typeface="Calibri" panose="020F0502020204030204" pitchFamily="34" charset="0"/>
                        </a:rPr>
                        <a:t>3.8%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AD4D7"/>
                    </a:solidFill>
                  </a:tcPr>
                </a:tc>
                <a:tc>
                  <a:txBody>
                    <a:bodyPr/>
                    <a:lstStyle/>
                    <a:p>
                      <a:pPr algn="r" fontAlgn="b"/>
                      <a:r>
                        <a:rPr lang="en-US" sz="1200" b="0" i="0" u="none" strike="noStrike">
                          <a:solidFill>
                            <a:srgbClr val="000000"/>
                          </a:solidFill>
                          <a:effectLst/>
                          <a:latin typeface="Calibri" panose="020F0502020204030204" pitchFamily="34" charset="0"/>
                        </a:rPr>
                        <a:t>4.3%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BD7DA"/>
                    </a:solidFill>
                  </a:tcPr>
                </a:tc>
                <a:tc>
                  <a:txBody>
                    <a:bodyPr/>
                    <a:lstStyle/>
                    <a:p>
                      <a:pPr algn="l" fontAlgn="b"/>
                      <a:r>
                        <a:rPr lang="en-US" sz="12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18.2%</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AFDDBD"/>
                    </a:solidFill>
                  </a:tcPr>
                </a:tc>
              </a:tr>
            </a:tbl>
          </a:graphicData>
        </a:graphic>
      </p:graphicFrame>
    </p:spTree>
    <p:extLst>
      <p:ext uri="{BB962C8B-B14F-4D97-AF65-F5344CB8AC3E}">
        <p14:creationId xmlns:p14="http://schemas.microsoft.com/office/powerpoint/2010/main" val="3211849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663" y="1278711"/>
            <a:ext cx="8236458" cy="317273"/>
          </a:xfrm>
        </p:spPr>
        <p:txBody>
          <a:bodyPr/>
          <a:lstStyle/>
          <a:p>
            <a:r>
              <a:rPr lang="en-US" dirty="0" err="1" smtClean="0"/>
              <a:t>Acq</a:t>
            </a:r>
            <a:r>
              <a:rPr lang="en-US" dirty="0" smtClean="0"/>
              <a:t> </a:t>
            </a:r>
            <a:r>
              <a:rPr lang="en-US" dirty="0" err="1" smtClean="0"/>
              <a:t>CreditROC</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64147065"/>
              </p:ext>
            </p:extLst>
          </p:nvPr>
        </p:nvGraphicFramePr>
        <p:xfrm>
          <a:off x="728663" y="1683146"/>
          <a:ext cx="7832712" cy="2086876"/>
        </p:xfrm>
        <a:graphic>
          <a:graphicData uri="http://schemas.openxmlformats.org/drawingml/2006/table">
            <a:tbl>
              <a:tblPr/>
              <a:tblGrid>
                <a:gridCol w="652726"/>
                <a:gridCol w="652726"/>
                <a:gridCol w="652726"/>
                <a:gridCol w="652726"/>
                <a:gridCol w="652726"/>
                <a:gridCol w="652726"/>
                <a:gridCol w="652726"/>
                <a:gridCol w="652726"/>
                <a:gridCol w="652726"/>
                <a:gridCol w="652726"/>
                <a:gridCol w="652726"/>
                <a:gridCol w="652726"/>
              </a:tblGrid>
              <a:tr h="200845">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10">
                  <a:txBody>
                    <a:bodyPr/>
                    <a:lstStyle/>
                    <a:p>
                      <a:pPr algn="ctr" fontAlgn="b"/>
                      <a:r>
                        <a:rPr lang="en-US" sz="1100" b="0" i="0" u="none" strike="noStrike">
                          <a:solidFill>
                            <a:srgbClr val="000000"/>
                          </a:solidFill>
                          <a:effectLst/>
                          <a:latin typeface="Calibri" panose="020F0502020204030204" pitchFamily="34" charset="0"/>
                        </a:rPr>
                        <a:t>Credit  ROC</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6219">
                <a:tc rowSpan="9">
                  <a:txBody>
                    <a:bodyPr/>
                    <a:lstStyle/>
                    <a:p>
                      <a:pPr algn="ctr" fontAlgn="ctr"/>
                      <a:r>
                        <a:rPr lang="en-US" sz="1100" b="0" i="0" u="none" strike="noStrike">
                          <a:solidFill>
                            <a:srgbClr val="000000"/>
                          </a:solidFill>
                          <a:effectLst/>
                          <a:latin typeface="Calibri" panose="020F0502020204030204" pitchFamily="34" charset="0"/>
                        </a:rPr>
                        <a:t>CCFA 1.5 BASE</a:t>
                      </a:r>
                    </a:p>
                  </a:txBody>
                  <a:tcPr marL="9525" marR="9525" marT="9525"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Calibri" panose="020F0502020204030204" pitchFamily="34" charset="0"/>
                        </a:rPr>
                        <a:t>&lt;=0.6</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(0.6-0.65]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(0.65-0.70]</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(0.70-0.75]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(0.75-0.8]</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(0.80-0.85]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(0.85-0.90]</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(0.90-0.95]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(0.95-0.97]</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&gt;0.97</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1281">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&gt;740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95.1%</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36.1%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25.2%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19.6%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16.4%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13.3%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13.8%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12.5%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11.0%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6.3%</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91281">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(720-740]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49.1%</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4.5%</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191281">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(700-720]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37.3%</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19.9%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3.8%</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191281">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(680-700]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28.2%</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3.1%</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191281">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(660-680]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24.8%</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2.7%</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191281">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(640-660]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24.6%</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2.6%</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191281">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(620-640]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22.9%</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4.2%</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200845">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&lt;=620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20.4%</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8.5%</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smtClean="0">
                          <a:solidFill>
                            <a:srgbClr val="000000"/>
                          </a:solidFill>
                          <a:effectLst/>
                          <a:latin typeface="Calibri" panose="020F0502020204030204" pitchFamily="34" charset="0"/>
                        </a:rPr>
                        <a:t>-</a:t>
                      </a:r>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3.8%</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81370413"/>
              </p:ext>
            </p:extLst>
          </p:nvPr>
        </p:nvGraphicFramePr>
        <p:xfrm>
          <a:off x="728663" y="4086909"/>
          <a:ext cx="7832712" cy="1933575"/>
        </p:xfrm>
        <a:graphic>
          <a:graphicData uri="http://schemas.openxmlformats.org/drawingml/2006/table">
            <a:tbl>
              <a:tblPr/>
              <a:tblGrid>
                <a:gridCol w="652726"/>
                <a:gridCol w="652726"/>
                <a:gridCol w="652726"/>
                <a:gridCol w="652726"/>
                <a:gridCol w="652726"/>
                <a:gridCol w="652726"/>
                <a:gridCol w="652726"/>
                <a:gridCol w="652726"/>
                <a:gridCol w="652726"/>
                <a:gridCol w="652726"/>
                <a:gridCol w="652726"/>
                <a:gridCol w="652726"/>
              </a:tblGrid>
              <a:tr h="200025">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10">
                  <a:txBody>
                    <a:bodyPr/>
                    <a:lstStyle/>
                    <a:p>
                      <a:pPr algn="ctr" fontAlgn="b"/>
                      <a:r>
                        <a:rPr lang="en-US" sz="1100" b="0" i="0" u="none" strike="noStrike">
                          <a:solidFill>
                            <a:srgbClr val="000000"/>
                          </a:solidFill>
                          <a:effectLst/>
                          <a:latin typeface="Calibri" panose="020F0502020204030204" pitchFamily="34" charset="0"/>
                        </a:rPr>
                        <a:t>Credit ROC</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0025">
                <a:tc rowSpan="9">
                  <a:txBody>
                    <a:bodyPr/>
                    <a:lstStyle/>
                    <a:p>
                      <a:pPr algn="ctr" fontAlgn="ctr"/>
                      <a:r>
                        <a:rPr lang="en-US" sz="1100" b="0" i="0" u="none" strike="noStrike">
                          <a:solidFill>
                            <a:srgbClr val="000000"/>
                          </a:solidFill>
                          <a:effectLst/>
                          <a:latin typeface="Calibri" panose="020F0502020204030204" pitchFamily="34" charset="0"/>
                        </a:rPr>
                        <a:t>with MPT Multipliers</a:t>
                      </a:r>
                    </a:p>
                  </a:txBody>
                  <a:tcPr marL="9525" marR="9525" marT="9525"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Calibri" panose="020F0502020204030204" pitchFamily="34" charset="0"/>
                        </a:rPr>
                        <a:t>&lt;=0.6</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(0.6-0.65]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(0.65-0.70]</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(0.70-0.75]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(0.75-0.8]</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(0.80-0.85]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(0.85-0.90]</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(0.90-0.95]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(0.95-0.97]</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&gt;0.97</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500">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&gt;740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112.6%</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36.6%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25.4%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17.9%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16.6%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12.1%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12.5%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11.0%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11.2%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5.5%</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(720-740]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46.8%</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19.9%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4.1%</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(700-720]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35.4%</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18.1%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3.5%</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(680-700]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26.8%</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3.1%</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(660-680]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23.6%</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2.8%</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(640-660]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22.4%</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(620-640]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20.8%</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3.7%</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200025">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&lt;=620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17.7%</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12.9%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6.5%</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panose="020F0502020204030204" pitchFamily="34" charset="0"/>
                        </a:rPr>
                        <a:t>-</a:t>
                      </a:r>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3.4%</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703041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947" y="1271853"/>
            <a:ext cx="8236458" cy="317273"/>
          </a:xfrm>
        </p:spPr>
        <p:txBody>
          <a:bodyPr/>
          <a:lstStyle/>
          <a:p>
            <a:r>
              <a:rPr lang="en-US" dirty="0" err="1" smtClean="0"/>
              <a:t>Acq</a:t>
            </a:r>
            <a:r>
              <a:rPr lang="en-US" dirty="0" smtClean="0"/>
              <a:t> </a:t>
            </a:r>
            <a:r>
              <a:rPr lang="en-US" dirty="0" err="1" smtClean="0"/>
              <a:t>CreditROC</a:t>
            </a:r>
            <a:r>
              <a:rPr lang="en-US" dirty="0" smtClean="0"/>
              <a:t> Change</a:t>
            </a:r>
            <a:endParaRPr lang="en-US" dirty="0"/>
          </a:p>
        </p:txBody>
      </p:sp>
      <p:sp>
        <p:nvSpPr>
          <p:cNvPr id="5" name="TextBox 4"/>
          <p:cNvSpPr txBox="1"/>
          <p:nvPr/>
        </p:nvSpPr>
        <p:spPr>
          <a:xfrm>
            <a:off x="751523" y="5271237"/>
            <a:ext cx="7787496" cy="369332"/>
          </a:xfrm>
          <a:prstGeom prst="rect">
            <a:avLst/>
          </a:prstGeom>
          <a:noFill/>
        </p:spPr>
        <p:txBody>
          <a:bodyPr wrap="square" rtlCol="0">
            <a:spAutoFit/>
          </a:bodyPr>
          <a:lstStyle/>
          <a:p>
            <a:r>
              <a:rPr lang="en-US" dirty="0" smtClean="0">
                <a:latin typeface="Georgia" panose="02040502050405020303" pitchFamily="18" charset="0"/>
              </a:rPr>
              <a:t>Generally, CCFA 1.5 under-predicts </a:t>
            </a:r>
            <a:r>
              <a:rPr lang="en-US" dirty="0" err="1" smtClean="0">
                <a:latin typeface="Georgia" panose="02040502050405020303" pitchFamily="18" charset="0"/>
              </a:rPr>
              <a:t>CreditROC</a:t>
            </a:r>
            <a:r>
              <a:rPr lang="en-US" dirty="0" smtClean="0">
                <a:latin typeface="Georgia" panose="02040502050405020303" pitchFamily="18" charset="0"/>
              </a:rPr>
              <a:t> for high FICO loans.</a:t>
            </a:r>
            <a:endParaRPr lang="en-US" dirty="0">
              <a:latin typeface="Georgia" panose="02040502050405020303"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628215746"/>
              </p:ext>
            </p:extLst>
          </p:nvPr>
        </p:nvGraphicFramePr>
        <p:xfrm>
          <a:off x="751521" y="1902059"/>
          <a:ext cx="7704656" cy="2783228"/>
        </p:xfrm>
        <a:graphic>
          <a:graphicData uri="http://schemas.openxmlformats.org/drawingml/2006/table">
            <a:tbl>
              <a:tblPr/>
              <a:tblGrid>
                <a:gridCol w="715512"/>
                <a:gridCol w="466963"/>
                <a:gridCol w="671639"/>
                <a:gridCol w="744468"/>
                <a:gridCol w="760651"/>
                <a:gridCol w="663547"/>
                <a:gridCol w="744467"/>
                <a:gridCol w="884708"/>
                <a:gridCol w="702981"/>
                <a:gridCol w="833282"/>
                <a:gridCol w="516438"/>
              </a:tblGrid>
              <a:tr h="267863">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10">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(Adjusted </a:t>
                      </a:r>
                      <a:r>
                        <a:rPr lang="en-US" sz="1200" b="0" i="0" u="none" strike="noStrike" dirty="0" err="1" smtClean="0">
                          <a:solidFill>
                            <a:srgbClr val="000000"/>
                          </a:solidFill>
                          <a:effectLst/>
                          <a:latin typeface="Calibri" panose="020F0502020204030204" pitchFamily="34" charset="0"/>
                        </a:rPr>
                        <a:t>CreditROC</a:t>
                      </a:r>
                      <a:r>
                        <a:rPr lang="en-US" sz="1200" b="0" i="0" u="none" strike="noStrike" dirty="0" smtClean="0">
                          <a:solidFill>
                            <a:srgbClr val="000000"/>
                          </a:solidFill>
                          <a:effectLst/>
                          <a:latin typeface="Calibri" panose="020F0502020204030204" pitchFamily="34" charset="0"/>
                        </a:rPr>
                        <a:t> – Base</a:t>
                      </a:r>
                      <a:r>
                        <a:rPr lang="en-US" sz="1200" b="0" i="0" u="none" strike="noStrike" baseline="0" dirty="0" smtClean="0">
                          <a:solidFill>
                            <a:srgbClr val="000000"/>
                          </a:solidFill>
                          <a:effectLst/>
                          <a:latin typeface="Calibri" panose="020F0502020204030204" pitchFamily="34" charset="0"/>
                        </a:rPr>
                        <a:t> </a:t>
                      </a:r>
                      <a:r>
                        <a:rPr lang="en-US" sz="1200" b="0" i="0" u="none" strike="noStrike" dirty="0" err="1" smtClean="0">
                          <a:solidFill>
                            <a:srgbClr val="000000"/>
                          </a:solidFill>
                          <a:effectLst/>
                          <a:latin typeface="Calibri" panose="020F0502020204030204" pitchFamily="34" charset="0"/>
                        </a:rPr>
                        <a:t>CreditROC</a:t>
                      </a:r>
                      <a:r>
                        <a:rPr lang="en-US" sz="1200" b="0" i="0" u="none" strike="noStrike" baseline="0" dirty="0" smtClean="0">
                          <a:solidFill>
                            <a:srgbClr val="000000"/>
                          </a:solidFill>
                          <a:effectLst/>
                          <a:latin typeface="Calibri" panose="020F0502020204030204" pitchFamily="34" charset="0"/>
                        </a:rPr>
                        <a:t>)/Base </a:t>
                      </a:r>
                      <a:r>
                        <a:rPr lang="en-US" sz="1200" b="0" i="0" u="none" strike="noStrike" dirty="0" err="1" smtClean="0">
                          <a:solidFill>
                            <a:srgbClr val="000000"/>
                          </a:solidFill>
                          <a:effectLst/>
                          <a:latin typeface="Calibri" panose="020F0502020204030204" pitchFamily="34" charset="0"/>
                        </a:rPr>
                        <a:t>CreditROC</a:t>
                      </a:r>
                      <a:endParaRPr lang="en-US" sz="1200" b="0" i="0" u="none" strike="noStrike" dirty="0" smtClean="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61746">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&lt;=0.6</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(0.6-0.65]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(0.65-0.70]</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(0.70-0.75]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(0.75-0.8]</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(0.80-0.85]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(0.85-0.90]</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(0.90-0.95]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(0.95-0.97]</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&gt;0.97</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108">
                <a:tc>
                  <a:txBody>
                    <a:bodyPr/>
                    <a:lstStyle/>
                    <a:p>
                      <a:pPr algn="l" fontAlgn="b"/>
                      <a:r>
                        <a:rPr lang="en-US" sz="1200" b="0" i="0" u="none" strike="noStrike">
                          <a:solidFill>
                            <a:srgbClr val="000000"/>
                          </a:solidFill>
                          <a:effectLst/>
                          <a:latin typeface="Calibri" panose="020F0502020204030204" pitchFamily="34" charset="0"/>
                        </a:rPr>
                        <a:t>&gt;740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18.4%</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63BE7B"/>
                    </a:solidFill>
                  </a:tcPr>
                </a:tc>
                <a:tc>
                  <a:txBody>
                    <a:bodyPr/>
                    <a:lstStyle/>
                    <a:p>
                      <a:pPr algn="r" fontAlgn="b"/>
                      <a:r>
                        <a:rPr lang="en-US" sz="1200" b="0" i="0" u="none" strike="noStrike">
                          <a:solidFill>
                            <a:srgbClr val="000000"/>
                          </a:solidFill>
                          <a:effectLst/>
                          <a:latin typeface="Calibri" panose="020F0502020204030204" pitchFamily="34" charset="0"/>
                        </a:rPr>
                        <a:t>1.6%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C0E4CC"/>
                    </a:solidFill>
                  </a:tcPr>
                </a:tc>
                <a:tc>
                  <a:txBody>
                    <a:bodyPr/>
                    <a:lstStyle/>
                    <a:p>
                      <a:pPr algn="r" fontAlgn="b"/>
                      <a:r>
                        <a:rPr lang="en-US" sz="1200" b="0" i="0" u="none" strike="noStrike">
                          <a:solidFill>
                            <a:srgbClr val="000000"/>
                          </a:solidFill>
                          <a:effectLst/>
                          <a:latin typeface="Calibri" panose="020F0502020204030204" pitchFamily="34" charset="0"/>
                        </a:rPr>
                        <a:t>1.0%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C3E5CE"/>
                    </a:solidFill>
                  </a:tcPr>
                </a:tc>
                <a:tc>
                  <a:txBody>
                    <a:bodyPr/>
                    <a:lstStyle/>
                    <a:p>
                      <a:pPr algn="r" fontAlgn="b"/>
                      <a:r>
                        <a:rPr lang="en-US" sz="1200" b="0" i="0" u="none" strike="noStrike">
                          <a:solidFill>
                            <a:srgbClr val="000000"/>
                          </a:solidFill>
                          <a:effectLst/>
                          <a:latin typeface="Calibri" panose="020F0502020204030204" pitchFamily="34" charset="0"/>
                        </a:rPr>
                        <a:t>-8.8%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9FBFD"/>
                    </a:solidFill>
                  </a:tcPr>
                </a:tc>
                <a:tc>
                  <a:txBody>
                    <a:bodyPr/>
                    <a:lstStyle/>
                    <a:p>
                      <a:pPr algn="r" fontAlgn="b"/>
                      <a:r>
                        <a:rPr lang="en-US" sz="1200" b="0" i="0" u="none" strike="noStrike">
                          <a:solidFill>
                            <a:srgbClr val="000000"/>
                          </a:solidFill>
                          <a:effectLst/>
                          <a:latin typeface="Calibri" panose="020F0502020204030204" pitchFamily="34" charset="0"/>
                        </a:rPr>
                        <a:t>1.6%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C0E4CB"/>
                    </a:solidFill>
                  </a:tcPr>
                </a:tc>
                <a:tc>
                  <a:txBody>
                    <a:bodyPr/>
                    <a:lstStyle/>
                    <a:p>
                      <a:pPr algn="r" fontAlgn="b"/>
                      <a:r>
                        <a:rPr lang="en-US" sz="1200" b="0" i="0" u="none" strike="noStrike">
                          <a:solidFill>
                            <a:srgbClr val="000000"/>
                          </a:solidFill>
                          <a:effectLst/>
                          <a:latin typeface="Calibri" panose="020F0502020204030204" pitchFamily="34" charset="0"/>
                        </a:rPr>
                        <a:t>-9.4%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BFAFD"/>
                    </a:solidFill>
                  </a:tcPr>
                </a:tc>
                <a:tc>
                  <a:txBody>
                    <a:bodyPr/>
                    <a:lstStyle/>
                    <a:p>
                      <a:pPr algn="r" fontAlgn="b"/>
                      <a:r>
                        <a:rPr lang="en-US" sz="1200" b="0" i="0" u="none" strike="noStrike">
                          <a:solidFill>
                            <a:srgbClr val="000000"/>
                          </a:solidFill>
                          <a:effectLst/>
                          <a:latin typeface="Calibri" panose="020F0502020204030204" pitchFamily="34" charset="0"/>
                        </a:rPr>
                        <a:t>-9.4%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BFAFD"/>
                    </a:solidFill>
                  </a:tcPr>
                </a:tc>
                <a:tc>
                  <a:txBody>
                    <a:bodyPr/>
                    <a:lstStyle/>
                    <a:p>
                      <a:pPr algn="r" fontAlgn="b"/>
                      <a:r>
                        <a:rPr lang="en-US" sz="1200" b="0" i="0" u="none" strike="noStrike">
                          <a:solidFill>
                            <a:srgbClr val="000000"/>
                          </a:solidFill>
                          <a:effectLst/>
                          <a:latin typeface="Calibri" panose="020F0502020204030204" pitchFamily="34" charset="0"/>
                        </a:rPr>
                        <a:t>-11.7%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BD9DC"/>
                    </a:solidFill>
                  </a:tcPr>
                </a:tc>
                <a:tc>
                  <a:txBody>
                    <a:bodyPr/>
                    <a:lstStyle/>
                    <a:p>
                      <a:pPr algn="r" fontAlgn="b"/>
                      <a:r>
                        <a:rPr lang="en-US" sz="1200" b="0" i="0" u="none" strike="noStrike">
                          <a:solidFill>
                            <a:srgbClr val="000000"/>
                          </a:solidFill>
                          <a:effectLst/>
                          <a:latin typeface="Calibri" panose="020F0502020204030204" pitchFamily="34" charset="0"/>
                        </a:rPr>
                        <a:t>1.3%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C2E5CD"/>
                    </a:solidFill>
                  </a:tcPr>
                </a:tc>
                <a:tc>
                  <a:txBody>
                    <a:bodyPr/>
                    <a:lstStyle/>
                    <a:p>
                      <a:pPr algn="r" fontAlgn="b"/>
                      <a:r>
                        <a:rPr lang="en-US" sz="1200" b="0" i="0" u="none" strike="noStrike">
                          <a:solidFill>
                            <a:srgbClr val="000000"/>
                          </a:solidFill>
                          <a:effectLst/>
                          <a:latin typeface="Calibri" panose="020F0502020204030204" pitchFamily="34" charset="0"/>
                        </a:rPr>
                        <a:t>-12.7%</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AC9CC"/>
                    </a:solidFill>
                  </a:tcPr>
                </a:tc>
              </a:tr>
              <a:tr h="255108">
                <a:tc>
                  <a:txBody>
                    <a:bodyPr/>
                    <a:lstStyle/>
                    <a:p>
                      <a:pPr algn="l" fontAlgn="b"/>
                      <a:r>
                        <a:rPr lang="en-US" sz="1200" b="0" i="0" u="none" strike="noStrike">
                          <a:solidFill>
                            <a:srgbClr val="000000"/>
                          </a:solidFill>
                          <a:effectLst/>
                          <a:latin typeface="Calibri" panose="020F0502020204030204" pitchFamily="34" charset="0"/>
                        </a:rPr>
                        <a:t>(720-740]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-4.7%</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E3F2EA"/>
                    </a:solidFill>
                  </a:tcPr>
                </a:tc>
                <a:tc>
                  <a:txBody>
                    <a:bodyPr/>
                    <a:lstStyle/>
                    <a:p>
                      <a:pPr algn="r" fontAlgn="b"/>
                      <a:r>
                        <a:rPr lang="en-US" sz="1200" b="0" i="0" u="none" strike="noStrike">
                          <a:solidFill>
                            <a:srgbClr val="000000"/>
                          </a:solidFill>
                          <a:effectLst/>
                          <a:latin typeface="Calibri" panose="020F0502020204030204" pitchFamily="34" charset="0"/>
                        </a:rPr>
                        <a:t>-9.4%</a:t>
                      </a:r>
                    </a:p>
                  </a:txBody>
                  <a:tcPr marL="9525" marR="9525" marT="9525" marB="0" anchor="b">
                    <a:lnL>
                      <a:noFill/>
                    </a:lnL>
                    <a:lnR>
                      <a:noFill/>
                    </a:lnR>
                    <a:lnT>
                      <a:noFill/>
                    </a:lnT>
                    <a:lnB>
                      <a:noFill/>
                    </a:lnB>
                    <a:solidFill>
                      <a:srgbClr val="FBFAFD"/>
                    </a:solidFill>
                  </a:tcPr>
                </a:tc>
                <a:tc>
                  <a:txBody>
                    <a:bodyPr/>
                    <a:lstStyle/>
                    <a:p>
                      <a:pPr algn="r" fontAlgn="b"/>
                      <a:r>
                        <a:rPr lang="en-US" sz="1200" b="0" i="0" u="none" strike="noStrike">
                          <a:solidFill>
                            <a:srgbClr val="000000"/>
                          </a:solidFill>
                          <a:effectLst/>
                          <a:latin typeface="Calibri" panose="020F0502020204030204" pitchFamily="34" charset="0"/>
                        </a:rPr>
                        <a:t>-8.5%</a:t>
                      </a:r>
                    </a:p>
                  </a:txBody>
                  <a:tcPr marL="9525" marR="9525" marT="9525" marB="0" anchor="b">
                    <a:lnL>
                      <a:noFill/>
                    </a:lnL>
                    <a:lnR>
                      <a:noFill/>
                    </a:lnR>
                    <a:lnT>
                      <a:noFill/>
                    </a:lnT>
                    <a:lnB>
                      <a:noFill/>
                    </a:lnB>
                    <a:solidFill>
                      <a:srgbClr val="F8FBFB"/>
                    </a:solidFill>
                  </a:tcPr>
                </a:tc>
                <a:tc>
                  <a:txBody>
                    <a:bodyPr/>
                    <a:lstStyle/>
                    <a:p>
                      <a:pPr algn="r" fontAlgn="b"/>
                      <a:r>
                        <a:rPr lang="en-US" sz="1200" b="0" i="0" u="none" strike="noStrike">
                          <a:solidFill>
                            <a:srgbClr val="000000"/>
                          </a:solidFill>
                          <a:effectLst/>
                          <a:latin typeface="Calibri" panose="020F0502020204030204" pitchFamily="34" charset="0"/>
                        </a:rPr>
                        <a:t>-14.1%</a:t>
                      </a:r>
                    </a:p>
                  </a:txBody>
                  <a:tcPr marL="9525" marR="9525" marT="9525" marB="0" anchor="b">
                    <a:lnL>
                      <a:noFill/>
                    </a:lnL>
                    <a:lnR>
                      <a:noFill/>
                    </a:lnR>
                    <a:lnT>
                      <a:noFill/>
                    </a:lnT>
                    <a:lnB>
                      <a:noFill/>
                    </a:lnB>
                    <a:solidFill>
                      <a:srgbClr val="FAB4B7"/>
                    </a:solidFill>
                  </a:tcPr>
                </a:tc>
                <a:tc>
                  <a:txBody>
                    <a:bodyPr/>
                    <a:lstStyle/>
                    <a:p>
                      <a:pPr algn="r" fontAlgn="b"/>
                      <a:r>
                        <a:rPr lang="en-US" sz="1200" b="0" i="0" u="none" strike="noStrike">
                          <a:solidFill>
                            <a:srgbClr val="000000"/>
                          </a:solidFill>
                          <a:effectLst/>
                          <a:latin typeface="Calibri" panose="020F0502020204030204" pitchFamily="34" charset="0"/>
                        </a:rPr>
                        <a:t>-7.3%</a:t>
                      </a:r>
                    </a:p>
                  </a:txBody>
                  <a:tcPr marL="9525" marR="9525" marT="9525" marB="0" anchor="b">
                    <a:lnL>
                      <a:noFill/>
                    </a:lnL>
                    <a:lnR>
                      <a:noFill/>
                    </a:lnR>
                    <a:lnT>
                      <a:noFill/>
                    </a:lnT>
                    <a:lnB>
                      <a:noFill/>
                    </a:lnB>
                    <a:solidFill>
                      <a:srgbClr val="F1F8F6"/>
                    </a:solidFill>
                  </a:tcPr>
                </a:tc>
                <a:tc>
                  <a:txBody>
                    <a:bodyPr/>
                    <a:lstStyle/>
                    <a:p>
                      <a:pPr algn="r" fontAlgn="b"/>
                      <a:r>
                        <a:rPr lang="en-US" sz="1200" b="0" i="0" u="none" strike="noStrike">
                          <a:solidFill>
                            <a:srgbClr val="000000"/>
                          </a:solidFill>
                          <a:effectLst/>
                          <a:latin typeface="Calibri" panose="020F0502020204030204" pitchFamily="34" charset="0"/>
                        </a:rPr>
                        <a:t>-8.8%</a:t>
                      </a:r>
                    </a:p>
                  </a:txBody>
                  <a:tcPr marL="9525" marR="9525" marT="9525" marB="0" anchor="b">
                    <a:lnL>
                      <a:noFill/>
                    </a:lnL>
                    <a:lnR>
                      <a:noFill/>
                    </a:lnR>
                    <a:lnT>
                      <a:noFill/>
                    </a:lnT>
                    <a:lnB>
                      <a:noFill/>
                    </a:lnB>
                    <a:solidFill>
                      <a:srgbClr val="F9FBFD"/>
                    </a:solidFill>
                  </a:tcPr>
                </a:tc>
                <a:tc>
                  <a:txBody>
                    <a:bodyPr/>
                    <a:lstStyle/>
                    <a:p>
                      <a:pPr algn="r" fontAlgn="b"/>
                      <a:r>
                        <a:rPr lang="en-US" sz="1200" b="0" i="0" u="none" strike="noStrike">
                          <a:solidFill>
                            <a:srgbClr val="000000"/>
                          </a:solidFill>
                          <a:effectLst/>
                          <a:latin typeface="Calibri" panose="020F0502020204030204" pitchFamily="34" charset="0"/>
                        </a:rPr>
                        <a:t>-8.6%</a:t>
                      </a:r>
                    </a:p>
                  </a:txBody>
                  <a:tcPr marL="9525" marR="9525" marT="9525" marB="0" anchor="b">
                    <a:lnL>
                      <a:noFill/>
                    </a:lnL>
                    <a:lnR>
                      <a:noFill/>
                    </a:lnR>
                    <a:lnT>
                      <a:noFill/>
                    </a:lnT>
                    <a:lnB>
                      <a:noFill/>
                    </a:lnB>
                    <a:solidFill>
                      <a:srgbClr val="F8FBFC"/>
                    </a:solidFill>
                  </a:tcPr>
                </a:tc>
                <a:tc>
                  <a:txBody>
                    <a:bodyPr/>
                    <a:lstStyle/>
                    <a:p>
                      <a:pPr algn="r" fontAlgn="b"/>
                      <a:r>
                        <a:rPr lang="en-US" sz="1200" b="0" i="0" u="none" strike="noStrike">
                          <a:solidFill>
                            <a:srgbClr val="000000"/>
                          </a:solidFill>
                          <a:effectLst/>
                          <a:latin typeface="Calibri" panose="020F0502020204030204" pitchFamily="34" charset="0"/>
                        </a:rPr>
                        <a:t>-12.2%</a:t>
                      </a:r>
                    </a:p>
                  </a:txBody>
                  <a:tcPr marL="9525" marR="9525" marT="9525" marB="0" anchor="b">
                    <a:lnL>
                      <a:noFill/>
                    </a:lnL>
                    <a:lnR>
                      <a:noFill/>
                    </a:lnR>
                    <a:lnT>
                      <a:noFill/>
                    </a:lnT>
                    <a:lnB>
                      <a:noFill/>
                    </a:lnB>
                    <a:solidFill>
                      <a:srgbClr val="FAD1D4"/>
                    </a:solidFill>
                  </a:tcPr>
                </a:tc>
                <a:tc>
                  <a:txBody>
                    <a:bodyPr/>
                    <a:lstStyle/>
                    <a:p>
                      <a:pPr algn="r" fontAlgn="b"/>
                      <a:r>
                        <a:rPr lang="en-US" sz="1200" b="0" i="0" u="none" strike="noStrike">
                          <a:solidFill>
                            <a:srgbClr val="000000"/>
                          </a:solidFill>
                          <a:effectLst/>
                          <a:latin typeface="Calibri" panose="020F0502020204030204" pitchFamily="34" charset="0"/>
                        </a:rPr>
                        <a:t>-7.5%</a:t>
                      </a:r>
                    </a:p>
                  </a:txBody>
                  <a:tcPr marL="9525" marR="9525" marT="9525" marB="0" anchor="b">
                    <a:lnL>
                      <a:noFill/>
                    </a:lnL>
                    <a:lnR>
                      <a:noFill/>
                    </a:lnR>
                    <a:lnT>
                      <a:noFill/>
                    </a:lnT>
                    <a:lnB>
                      <a:noFill/>
                    </a:lnB>
                    <a:solidFill>
                      <a:srgbClr val="F2F8F7"/>
                    </a:solidFill>
                  </a:tcPr>
                </a:tc>
                <a:tc>
                  <a:txBody>
                    <a:bodyPr/>
                    <a:lstStyle/>
                    <a:p>
                      <a:pPr algn="r" fontAlgn="b"/>
                      <a:r>
                        <a:rPr lang="en-US" sz="1200" b="0" i="0" u="none" strike="noStrike">
                          <a:solidFill>
                            <a:srgbClr val="000000"/>
                          </a:solidFill>
                          <a:effectLst/>
                          <a:latin typeface="Calibri" panose="020F0502020204030204" pitchFamily="34" charset="0"/>
                        </a:rPr>
                        <a:t>-9.5%</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FBF9FC"/>
                    </a:solidFill>
                  </a:tcPr>
                </a:tc>
              </a:tr>
              <a:tr h="255108">
                <a:tc>
                  <a:txBody>
                    <a:bodyPr/>
                    <a:lstStyle/>
                    <a:p>
                      <a:pPr algn="l" fontAlgn="b"/>
                      <a:r>
                        <a:rPr lang="en-US" sz="1200" b="0" i="0" u="none" strike="noStrike">
                          <a:solidFill>
                            <a:srgbClr val="000000"/>
                          </a:solidFill>
                          <a:effectLst/>
                          <a:latin typeface="Calibri" panose="020F0502020204030204" pitchFamily="34" charset="0"/>
                        </a:rPr>
                        <a:t>(700-720]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-5.0%</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E4F3EB"/>
                    </a:solidFill>
                  </a:tcPr>
                </a:tc>
                <a:tc>
                  <a:txBody>
                    <a:bodyPr/>
                    <a:lstStyle/>
                    <a:p>
                      <a:pPr algn="r" fontAlgn="b"/>
                      <a:r>
                        <a:rPr lang="en-US" sz="1200" b="0" i="0" u="none" strike="noStrike">
                          <a:solidFill>
                            <a:srgbClr val="000000"/>
                          </a:solidFill>
                          <a:effectLst/>
                          <a:latin typeface="Calibri" panose="020F0502020204030204" pitchFamily="34" charset="0"/>
                        </a:rPr>
                        <a:t>-8.9%</a:t>
                      </a:r>
                    </a:p>
                  </a:txBody>
                  <a:tcPr marL="9525" marR="9525" marT="9525" marB="0" anchor="b">
                    <a:lnL>
                      <a:noFill/>
                    </a:lnL>
                    <a:lnR>
                      <a:noFill/>
                    </a:lnR>
                    <a:lnT>
                      <a:noFill/>
                    </a:lnT>
                    <a:lnB>
                      <a:noFill/>
                    </a:lnB>
                    <a:solidFill>
                      <a:srgbClr val="FAFCFD"/>
                    </a:solidFill>
                  </a:tcPr>
                </a:tc>
                <a:tc>
                  <a:txBody>
                    <a:bodyPr/>
                    <a:lstStyle/>
                    <a:p>
                      <a:pPr algn="r" fontAlgn="b"/>
                      <a:r>
                        <a:rPr lang="en-US" sz="1200" b="0" i="0" u="none" strike="noStrike">
                          <a:solidFill>
                            <a:srgbClr val="000000"/>
                          </a:solidFill>
                          <a:effectLst/>
                          <a:latin typeface="Calibri" panose="020F0502020204030204" pitchFamily="34" charset="0"/>
                        </a:rPr>
                        <a:t>-7.7%</a:t>
                      </a:r>
                    </a:p>
                  </a:txBody>
                  <a:tcPr marL="9525" marR="9525" marT="9525" marB="0" anchor="b">
                    <a:lnL>
                      <a:noFill/>
                    </a:lnL>
                    <a:lnR>
                      <a:noFill/>
                    </a:lnR>
                    <a:lnT>
                      <a:noFill/>
                    </a:lnT>
                    <a:lnB>
                      <a:noFill/>
                    </a:lnB>
                    <a:solidFill>
                      <a:srgbClr val="F3F9F8"/>
                    </a:solidFill>
                  </a:tcPr>
                </a:tc>
                <a:tc>
                  <a:txBody>
                    <a:bodyPr/>
                    <a:lstStyle/>
                    <a:p>
                      <a:pPr algn="r" fontAlgn="b"/>
                      <a:r>
                        <a:rPr lang="en-US" sz="1200" b="0" i="0" u="none" strike="noStrike">
                          <a:solidFill>
                            <a:srgbClr val="000000"/>
                          </a:solidFill>
                          <a:effectLst/>
                          <a:latin typeface="Calibri" panose="020F0502020204030204" pitchFamily="34" charset="0"/>
                        </a:rPr>
                        <a:t>-13.0%</a:t>
                      </a:r>
                    </a:p>
                  </a:txBody>
                  <a:tcPr marL="9525" marR="9525" marT="9525" marB="0" anchor="b">
                    <a:lnL>
                      <a:noFill/>
                    </a:lnL>
                    <a:lnR>
                      <a:noFill/>
                    </a:lnR>
                    <a:lnT>
                      <a:noFill/>
                    </a:lnT>
                    <a:lnB>
                      <a:noFill/>
                    </a:lnB>
                    <a:solidFill>
                      <a:srgbClr val="FAC6C8"/>
                    </a:solidFill>
                  </a:tcPr>
                </a:tc>
                <a:tc>
                  <a:txBody>
                    <a:bodyPr/>
                    <a:lstStyle/>
                    <a:p>
                      <a:pPr algn="r" fontAlgn="b"/>
                      <a:r>
                        <a:rPr lang="en-US" sz="1200" b="0" i="0" u="none" strike="noStrike">
                          <a:solidFill>
                            <a:srgbClr val="000000"/>
                          </a:solidFill>
                          <a:effectLst/>
                          <a:latin typeface="Calibri" panose="020F0502020204030204" pitchFamily="34" charset="0"/>
                        </a:rPr>
                        <a:t>-7.1%</a:t>
                      </a:r>
                    </a:p>
                  </a:txBody>
                  <a:tcPr marL="9525" marR="9525" marT="9525" marB="0" anchor="b">
                    <a:lnL>
                      <a:noFill/>
                    </a:lnL>
                    <a:lnR>
                      <a:noFill/>
                    </a:lnR>
                    <a:lnT>
                      <a:noFill/>
                    </a:lnT>
                    <a:lnB>
                      <a:noFill/>
                    </a:lnB>
                    <a:solidFill>
                      <a:srgbClr val="F0F7F5"/>
                    </a:solidFill>
                  </a:tcPr>
                </a:tc>
                <a:tc>
                  <a:txBody>
                    <a:bodyPr/>
                    <a:lstStyle/>
                    <a:p>
                      <a:pPr algn="r" fontAlgn="b"/>
                      <a:r>
                        <a:rPr lang="en-US" sz="1200" b="0" i="0" u="none" strike="noStrike">
                          <a:solidFill>
                            <a:srgbClr val="000000"/>
                          </a:solidFill>
                          <a:effectLst/>
                          <a:latin typeface="Calibri" panose="020F0502020204030204" pitchFamily="34" charset="0"/>
                        </a:rPr>
                        <a:t>-7.4%</a:t>
                      </a:r>
                    </a:p>
                  </a:txBody>
                  <a:tcPr marL="9525" marR="9525" marT="9525" marB="0" anchor="b">
                    <a:lnL>
                      <a:noFill/>
                    </a:lnL>
                    <a:lnR>
                      <a:noFill/>
                    </a:lnR>
                    <a:lnT>
                      <a:noFill/>
                    </a:lnT>
                    <a:lnB>
                      <a:noFill/>
                    </a:lnB>
                    <a:solidFill>
                      <a:srgbClr val="F2F8F6"/>
                    </a:solidFill>
                  </a:tcPr>
                </a:tc>
                <a:tc>
                  <a:txBody>
                    <a:bodyPr/>
                    <a:lstStyle/>
                    <a:p>
                      <a:pPr algn="r" fontAlgn="b"/>
                      <a:r>
                        <a:rPr lang="en-US" sz="1200" b="0" i="0" u="none" strike="noStrike">
                          <a:solidFill>
                            <a:srgbClr val="000000"/>
                          </a:solidFill>
                          <a:effectLst/>
                          <a:latin typeface="Calibri" panose="020F0502020204030204" pitchFamily="34" charset="0"/>
                        </a:rPr>
                        <a:t>-7.0%</a:t>
                      </a:r>
                    </a:p>
                  </a:txBody>
                  <a:tcPr marL="9525" marR="9525" marT="9525" marB="0" anchor="b">
                    <a:lnL>
                      <a:noFill/>
                    </a:lnL>
                    <a:lnR>
                      <a:noFill/>
                    </a:lnR>
                    <a:lnT>
                      <a:noFill/>
                    </a:lnT>
                    <a:lnB>
                      <a:noFill/>
                    </a:lnB>
                    <a:solidFill>
                      <a:srgbClr val="F0F7F4"/>
                    </a:solidFill>
                  </a:tcPr>
                </a:tc>
                <a:tc>
                  <a:txBody>
                    <a:bodyPr/>
                    <a:lstStyle/>
                    <a:p>
                      <a:pPr algn="r" fontAlgn="b"/>
                      <a:r>
                        <a:rPr lang="en-US" sz="1200" b="0" i="0" u="none" strike="noStrike">
                          <a:solidFill>
                            <a:srgbClr val="000000"/>
                          </a:solidFill>
                          <a:effectLst/>
                          <a:latin typeface="Calibri" panose="020F0502020204030204" pitchFamily="34" charset="0"/>
                        </a:rPr>
                        <a:t>-11.3%</a:t>
                      </a:r>
                    </a:p>
                  </a:txBody>
                  <a:tcPr marL="9525" marR="9525" marT="9525" marB="0" anchor="b">
                    <a:lnL>
                      <a:noFill/>
                    </a:lnL>
                    <a:lnR>
                      <a:noFill/>
                    </a:lnR>
                    <a:lnT>
                      <a:noFill/>
                    </a:lnT>
                    <a:lnB>
                      <a:noFill/>
                    </a:lnB>
                    <a:solidFill>
                      <a:srgbClr val="FBDEE1"/>
                    </a:solidFill>
                  </a:tcPr>
                </a:tc>
                <a:tc>
                  <a:txBody>
                    <a:bodyPr/>
                    <a:lstStyle/>
                    <a:p>
                      <a:pPr algn="r" fontAlgn="b"/>
                      <a:r>
                        <a:rPr lang="en-US" sz="1200" b="0" i="0" u="none" strike="noStrike">
                          <a:solidFill>
                            <a:srgbClr val="000000"/>
                          </a:solidFill>
                          <a:effectLst/>
                          <a:latin typeface="Calibri" panose="020F0502020204030204" pitchFamily="34" charset="0"/>
                        </a:rPr>
                        <a:t>-8.0%</a:t>
                      </a:r>
                    </a:p>
                  </a:txBody>
                  <a:tcPr marL="9525" marR="9525" marT="9525" marB="0" anchor="b">
                    <a:lnL>
                      <a:noFill/>
                    </a:lnL>
                    <a:lnR>
                      <a:noFill/>
                    </a:lnR>
                    <a:lnT>
                      <a:noFill/>
                    </a:lnT>
                    <a:lnB>
                      <a:noFill/>
                    </a:lnB>
                    <a:solidFill>
                      <a:srgbClr val="F5F9F9"/>
                    </a:solidFill>
                  </a:tcPr>
                </a:tc>
                <a:tc>
                  <a:txBody>
                    <a:bodyPr/>
                    <a:lstStyle/>
                    <a:p>
                      <a:pPr algn="r" fontAlgn="b"/>
                      <a:r>
                        <a:rPr lang="en-US" sz="1200" b="0" i="0" u="none" strike="noStrike">
                          <a:solidFill>
                            <a:srgbClr val="000000"/>
                          </a:solidFill>
                          <a:effectLst/>
                          <a:latin typeface="Calibri" panose="020F0502020204030204" pitchFamily="34" charset="0"/>
                        </a:rPr>
                        <a:t>-8.1%</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F6FAFA"/>
                    </a:solidFill>
                  </a:tcPr>
                </a:tc>
              </a:tr>
              <a:tr h="255108">
                <a:tc>
                  <a:txBody>
                    <a:bodyPr/>
                    <a:lstStyle/>
                    <a:p>
                      <a:pPr algn="l" fontAlgn="b"/>
                      <a:r>
                        <a:rPr lang="en-US" sz="1200" b="0" i="0" u="none" strike="noStrike">
                          <a:solidFill>
                            <a:srgbClr val="000000"/>
                          </a:solidFill>
                          <a:effectLst/>
                          <a:latin typeface="Calibri" panose="020F0502020204030204" pitchFamily="34" charset="0"/>
                        </a:rPr>
                        <a:t>(680-700]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-5.0%</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E5F3EB"/>
                    </a:solidFill>
                  </a:tcPr>
                </a:tc>
                <a:tc>
                  <a:txBody>
                    <a:bodyPr/>
                    <a:lstStyle/>
                    <a:p>
                      <a:pPr algn="r" fontAlgn="b"/>
                      <a:r>
                        <a:rPr lang="en-US" sz="1200" b="0" i="0" u="none" strike="noStrike">
                          <a:solidFill>
                            <a:srgbClr val="000000"/>
                          </a:solidFill>
                          <a:effectLst/>
                          <a:latin typeface="Calibri" panose="020F0502020204030204" pitchFamily="34" charset="0"/>
                        </a:rPr>
                        <a:t>-8.1%</a:t>
                      </a:r>
                    </a:p>
                  </a:txBody>
                  <a:tcPr marL="9525" marR="9525" marT="9525" marB="0" anchor="b">
                    <a:lnL>
                      <a:noFill/>
                    </a:lnL>
                    <a:lnR>
                      <a:noFill/>
                    </a:lnR>
                    <a:lnT>
                      <a:noFill/>
                    </a:lnT>
                    <a:lnB>
                      <a:noFill/>
                    </a:lnB>
                    <a:solidFill>
                      <a:srgbClr val="F6FAFA"/>
                    </a:solidFill>
                  </a:tcPr>
                </a:tc>
                <a:tc>
                  <a:txBody>
                    <a:bodyPr/>
                    <a:lstStyle/>
                    <a:p>
                      <a:pPr algn="r" fontAlgn="b"/>
                      <a:r>
                        <a:rPr lang="en-US" sz="1200" b="0" i="0" u="none" strike="noStrike">
                          <a:solidFill>
                            <a:srgbClr val="000000"/>
                          </a:solidFill>
                          <a:effectLst/>
                          <a:latin typeface="Calibri" panose="020F0502020204030204" pitchFamily="34" charset="0"/>
                        </a:rPr>
                        <a:t>-7.6%</a:t>
                      </a:r>
                    </a:p>
                  </a:txBody>
                  <a:tcPr marL="9525" marR="9525" marT="9525" marB="0" anchor="b">
                    <a:lnL>
                      <a:noFill/>
                    </a:lnL>
                    <a:lnR>
                      <a:noFill/>
                    </a:lnR>
                    <a:lnT>
                      <a:noFill/>
                    </a:lnT>
                    <a:lnB>
                      <a:noFill/>
                    </a:lnB>
                    <a:solidFill>
                      <a:srgbClr val="F3F9F7"/>
                    </a:solidFill>
                  </a:tcPr>
                </a:tc>
                <a:tc>
                  <a:txBody>
                    <a:bodyPr/>
                    <a:lstStyle/>
                    <a:p>
                      <a:pPr algn="r" fontAlgn="b"/>
                      <a:r>
                        <a:rPr lang="en-US" sz="1200" b="0" i="0" u="none" strike="noStrike">
                          <a:solidFill>
                            <a:srgbClr val="000000"/>
                          </a:solidFill>
                          <a:effectLst/>
                          <a:latin typeface="Calibri" panose="020F0502020204030204" pitchFamily="34" charset="0"/>
                        </a:rPr>
                        <a:t>-12.7%</a:t>
                      </a:r>
                    </a:p>
                  </a:txBody>
                  <a:tcPr marL="9525" marR="9525" marT="9525" marB="0" anchor="b">
                    <a:lnL>
                      <a:noFill/>
                    </a:lnL>
                    <a:lnR>
                      <a:noFill/>
                    </a:lnR>
                    <a:lnT>
                      <a:noFill/>
                    </a:lnT>
                    <a:lnB>
                      <a:noFill/>
                    </a:lnB>
                    <a:solidFill>
                      <a:srgbClr val="FACACC"/>
                    </a:solidFill>
                  </a:tcPr>
                </a:tc>
                <a:tc>
                  <a:txBody>
                    <a:bodyPr/>
                    <a:lstStyle/>
                    <a:p>
                      <a:pPr algn="r" fontAlgn="b"/>
                      <a:r>
                        <a:rPr lang="en-US" sz="1200" b="0" i="0" u="none" strike="noStrike">
                          <a:solidFill>
                            <a:srgbClr val="000000"/>
                          </a:solidFill>
                          <a:effectLst/>
                          <a:latin typeface="Calibri" panose="020F0502020204030204" pitchFamily="34" charset="0"/>
                        </a:rPr>
                        <a:t>-10.3%</a:t>
                      </a:r>
                    </a:p>
                  </a:txBody>
                  <a:tcPr marL="9525" marR="9525" marT="9525" marB="0" anchor="b">
                    <a:lnL>
                      <a:noFill/>
                    </a:lnL>
                    <a:lnR>
                      <a:noFill/>
                    </a:lnR>
                    <a:lnT>
                      <a:noFill/>
                    </a:lnT>
                    <a:lnB>
                      <a:noFill/>
                    </a:lnB>
                    <a:solidFill>
                      <a:srgbClr val="FBEDF0"/>
                    </a:solidFill>
                  </a:tcPr>
                </a:tc>
                <a:tc>
                  <a:txBody>
                    <a:bodyPr/>
                    <a:lstStyle/>
                    <a:p>
                      <a:pPr algn="r" fontAlgn="b"/>
                      <a:r>
                        <a:rPr lang="en-US" sz="1200" b="0" i="0" u="none" strike="noStrike">
                          <a:solidFill>
                            <a:srgbClr val="000000"/>
                          </a:solidFill>
                          <a:effectLst/>
                          <a:latin typeface="Calibri" panose="020F0502020204030204" pitchFamily="34" charset="0"/>
                        </a:rPr>
                        <a:t>-9.4%</a:t>
                      </a:r>
                    </a:p>
                  </a:txBody>
                  <a:tcPr marL="9525" marR="9525" marT="9525" marB="0" anchor="b">
                    <a:lnL>
                      <a:noFill/>
                    </a:lnL>
                    <a:lnR>
                      <a:noFill/>
                    </a:lnR>
                    <a:lnT>
                      <a:noFill/>
                    </a:lnT>
                    <a:lnB>
                      <a:noFill/>
                    </a:lnB>
                    <a:solidFill>
                      <a:srgbClr val="FBFAFD"/>
                    </a:solidFill>
                  </a:tcPr>
                </a:tc>
                <a:tc>
                  <a:txBody>
                    <a:bodyPr/>
                    <a:lstStyle/>
                    <a:p>
                      <a:pPr algn="r" fontAlgn="b"/>
                      <a:r>
                        <a:rPr lang="en-US" sz="1200" b="0" i="0" u="none" strike="noStrike">
                          <a:solidFill>
                            <a:srgbClr val="000000"/>
                          </a:solidFill>
                          <a:effectLst/>
                          <a:latin typeface="Calibri" panose="020F0502020204030204" pitchFamily="34" charset="0"/>
                        </a:rPr>
                        <a:t>-8.9%</a:t>
                      </a:r>
                    </a:p>
                  </a:txBody>
                  <a:tcPr marL="9525" marR="9525" marT="9525" marB="0" anchor="b">
                    <a:lnL>
                      <a:noFill/>
                    </a:lnL>
                    <a:lnR>
                      <a:noFill/>
                    </a:lnR>
                    <a:lnT>
                      <a:noFill/>
                    </a:lnT>
                    <a:lnB>
                      <a:noFill/>
                    </a:lnB>
                    <a:solidFill>
                      <a:srgbClr val="FAFBFD"/>
                    </a:solidFill>
                  </a:tcPr>
                </a:tc>
                <a:tc>
                  <a:txBody>
                    <a:bodyPr/>
                    <a:lstStyle/>
                    <a:p>
                      <a:pPr algn="r" fontAlgn="b"/>
                      <a:r>
                        <a:rPr lang="en-US" sz="1200" b="0" i="0" u="none" strike="noStrike">
                          <a:solidFill>
                            <a:srgbClr val="000000"/>
                          </a:solidFill>
                          <a:effectLst/>
                          <a:latin typeface="Calibri" panose="020F0502020204030204" pitchFamily="34" charset="0"/>
                        </a:rPr>
                        <a:t>-12.4%</a:t>
                      </a:r>
                    </a:p>
                  </a:txBody>
                  <a:tcPr marL="9525" marR="9525" marT="9525" marB="0" anchor="b">
                    <a:lnL>
                      <a:noFill/>
                    </a:lnL>
                    <a:lnR>
                      <a:noFill/>
                    </a:lnR>
                    <a:lnT>
                      <a:noFill/>
                    </a:lnT>
                    <a:lnB>
                      <a:noFill/>
                    </a:lnB>
                    <a:solidFill>
                      <a:srgbClr val="FACED1"/>
                    </a:solidFill>
                  </a:tcPr>
                </a:tc>
                <a:tc>
                  <a:txBody>
                    <a:bodyPr/>
                    <a:lstStyle/>
                    <a:p>
                      <a:pPr algn="r" fontAlgn="b"/>
                      <a:r>
                        <a:rPr lang="en-US" sz="1200" b="0" i="0" u="none" strike="noStrike">
                          <a:solidFill>
                            <a:srgbClr val="000000"/>
                          </a:solidFill>
                          <a:effectLst/>
                          <a:latin typeface="Calibri" panose="020F0502020204030204" pitchFamily="34" charset="0"/>
                        </a:rPr>
                        <a:t>-3.3%</a:t>
                      </a:r>
                    </a:p>
                  </a:txBody>
                  <a:tcPr marL="9525" marR="9525" marT="9525" marB="0" anchor="b">
                    <a:lnL>
                      <a:noFill/>
                    </a:lnL>
                    <a:lnR>
                      <a:noFill/>
                    </a:lnR>
                    <a:lnT>
                      <a:noFill/>
                    </a:lnT>
                    <a:lnB>
                      <a:noFill/>
                    </a:lnB>
                    <a:solidFill>
                      <a:srgbClr val="DBEFE3"/>
                    </a:solidFill>
                  </a:tcPr>
                </a:tc>
                <a:tc>
                  <a:txBody>
                    <a:bodyPr/>
                    <a:lstStyle/>
                    <a:p>
                      <a:pPr algn="r" fontAlgn="b"/>
                      <a:r>
                        <a:rPr lang="en-US" sz="1200" b="0" i="0" u="none" strike="noStrike">
                          <a:solidFill>
                            <a:srgbClr val="000000"/>
                          </a:solidFill>
                          <a:effectLst/>
                          <a:latin typeface="Calibri" panose="020F0502020204030204" pitchFamily="34" charset="0"/>
                        </a:rPr>
                        <a:t>0.9%</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C4E6CF"/>
                    </a:solidFill>
                  </a:tcPr>
                </a:tc>
              </a:tr>
              <a:tr h="255108">
                <a:tc>
                  <a:txBody>
                    <a:bodyPr/>
                    <a:lstStyle/>
                    <a:p>
                      <a:pPr algn="l" fontAlgn="b"/>
                      <a:r>
                        <a:rPr lang="en-US" sz="1200" b="0" i="0" u="none" strike="noStrike">
                          <a:solidFill>
                            <a:srgbClr val="000000"/>
                          </a:solidFill>
                          <a:effectLst/>
                          <a:latin typeface="Calibri" panose="020F0502020204030204" pitchFamily="34" charset="0"/>
                        </a:rPr>
                        <a:t>(660-680]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-4.8%</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E3F2EA"/>
                    </a:solidFill>
                  </a:tcPr>
                </a:tc>
                <a:tc>
                  <a:txBody>
                    <a:bodyPr/>
                    <a:lstStyle/>
                    <a:p>
                      <a:pPr algn="r" fontAlgn="b"/>
                      <a:r>
                        <a:rPr lang="en-US" sz="1200" b="0" i="0" u="none" strike="noStrike">
                          <a:solidFill>
                            <a:srgbClr val="000000"/>
                          </a:solidFill>
                          <a:effectLst/>
                          <a:latin typeface="Calibri" panose="020F0502020204030204" pitchFamily="34" charset="0"/>
                        </a:rPr>
                        <a:t>-7.4%</a:t>
                      </a:r>
                    </a:p>
                  </a:txBody>
                  <a:tcPr marL="9525" marR="9525" marT="9525" marB="0" anchor="b">
                    <a:lnL>
                      <a:noFill/>
                    </a:lnL>
                    <a:lnR>
                      <a:noFill/>
                    </a:lnR>
                    <a:lnT>
                      <a:noFill/>
                    </a:lnT>
                    <a:lnB>
                      <a:noFill/>
                    </a:lnB>
                    <a:solidFill>
                      <a:srgbClr val="F2F8F6"/>
                    </a:solidFill>
                  </a:tcPr>
                </a:tc>
                <a:tc>
                  <a:txBody>
                    <a:bodyPr/>
                    <a:lstStyle/>
                    <a:p>
                      <a:pPr algn="r" fontAlgn="b"/>
                      <a:r>
                        <a:rPr lang="en-US" sz="1200" b="0" i="0" u="none" strike="noStrike">
                          <a:solidFill>
                            <a:srgbClr val="000000"/>
                          </a:solidFill>
                          <a:effectLst/>
                          <a:latin typeface="Calibri" panose="020F0502020204030204" pitchFamily="34" charset="0"/>
                        </a:rPr>
                        <a:t>-6.9%</a:t>
                      </a:r>
                    </a:p>
                  </a:txBody>
                  <a:tcPr marL="9525" marR="9525" marT="9525" marB="0" anchor="b">
                    <a:lnL>
                      <a:noFill/>
                    </a:lnL>
                    <a:lnR>
                      <a:noFill/>
                    </a:lnR>
                    <a:lnT>
                      <a:noFill/>
                    </a:lnT>
                    <a:lnB>
                      <a:noFill/>
                    </a:lnB>
                    <a:solidFill>
                      <a:srgbClr val="EFF7F4"/>
                    </a:solidFill>
                  </a:tcPr>
                </a:tc>
                <a:tc>
                  <a:txBody>
                    <a:bodyPr/>
                    <a:lstStyle/>
                    <a:p>
                      <a:pPr algn="r" fontAlgn="b"/>
                      <a:r>
                        <a:rPr lang="en-US" sz="1200" b="0" i="0" u="none" strike="noStrike">
                          <a:solidFill>
                            <a:srgbClr val="000000"/>
                          </a:solidFill>
                          <a:effectLst/>
                          <a:latin typeface="Calibri" panose="020F0502020204030204" pitchFamily="34" charset="0"/>
                        </a:rPr>
                        <a:t>-11.9%</a:t>
                      </a:r>
                    </a:p>
                  </a:txBody>
                  <a:tcPr marL="9525" marR="9525" marT="9525" marB="0" anchor="b">
                    <a:lnL>
                      <a:noFill/>
                    </a:lnL>
                    <a:lnR>
                      <a:noFill/>
                    </a:lnR>
                    <a:lnT>
                      <a:noFill/>
                    </a:lnT>
                    <a:lnB>
                      <a:noFill/>
                    </a:lnB>
                    <a:solidFill>
                      <a:srgbClr val="FAD6D9"/>
                    </a:solidFill>
                  </a:tcPr>
                </a:tc>
                <a:tc>
                  <a:txBody>
                    <a:bodyPr/>
                    <a:lstStyle/>
                    <a:p>
                      <a:pPr algn="r" fontAlgn="b"/>
                      <a:r>
                        <a:rPr lang="en-US" sz="1200" b="0" i="0" u="none" strike="noStrike">
                          <a:solidFill>
                            <a:srgbClr val="000000"/>
                          </a:solidFill>
                          <a:effectLst/>
                          <a:latin typeface="Calibri" panose="020F0502020204030204" pitchFamily="34" charset="0"/>
                        </a:rPr>
                        <a:t>-9.9%</a:t>
                      </a:r>
                    </a:p>
                  </a:txBody>
                  <a:tcPr marL="9525" marR="9525" marT="9525" marB="0" anchor="b">
                    <a:lnL>
                      <a:noFill/>
                    </a:lnL>
                    <a:lnR>
                      <a:noFill/>
                    </a:lnR>
                    <a:lnT>
                      <a:noFill/>
                    </a:lnT>
                    <a:lnB>
                      <a:noFill/>
                    </a:lnB>
                    <a:solidFill>
                      <a:srgbClr val="FBF3F6"/>
                    </a:solidFill>
                  </a:tcPr>
                </a:tc>
                <a:tc>
                  <a:txBody>
                    <a:bodyPr/>
                    <a:lstStyle/>
                    <a:p>
                      <a:pPr algn="r" fontAlgn="b"/>
                      <a:r>
                        <a:rPr lang="en-US" sz="1200" b="0" i="0" u="none" strike="noStrike">
                          <a:solidFill>
                            <a:srgbClr val="000000"/>
                          </a:solidFill>
                          <a:effectLst/>
                          <a:latin typeface="Calibri" panose="020F0502020204030204" pitchFamily="34" charset="0"/>
                        </a:rPr>
                        <a:t>-7.6%</a:t>
                      </a:r>
                    </a:p>
                  </a:txBody>
                  <a:tcPr marL="9525" marR="9525" marT="9525" marB="0" anchor="b">
                    <a:lnL>
                      <a:noFill/>
                    </a:lnL>
                    <a:lnR>
                      <a:noFill/>
                    </a:lnR>
                    <a:lnT>
                      <a:noFill/>
                    </a:lnT>
                    <a:lnB>
                      <a:noFill/>
                    </a:lnB>
                    <a:solidFill>
                      <a:srgbClr val="F3F9F7"/>
                    </a:solidFill>
                  </a:tcPr>
                </a:tc>
                <a:tc>
                  <a:txBody>
                    <a:bodyPr/>
                    <a:lstStyle/>
                    <a:p>
                      <a:pPr algn="r" fontAlgn="b"/>
                      <a:r>
                        <a:rPr lang="en-US" sz="1200" b="0" i="0" u="none" strike="noStrike">
                          <a:solidFill>
                            <a:srgbClr val="000000"/>
                          </a:solidFill>
                          <a:effectLst/>
                          <a:latin typeface="Calibri" panose="020F0502020204030204" pitchFamily="34" charset="0"/>
                        </a:rPr>
                        <a:t>-7.3%</a:t>
                      </a:r>
                    </a:p>
                  </a:txBody>
                  <a:tcPr marL="9525" marR="9525" marT="9525" marB="0" anchor="b">
                    <a:lnL>
                      <a:noFill/>
                    </a:lnL>
                    <a:lnR>
                      <a:noFill/>
                    </a:lnR>
                    <a:lnT>
                      <a:noFill/>
                    </a:lnT>
                    <a:lnB>
                      <a:noFill/>
                    </a:lnB>
                    <a:solidFill>
                      <a:srgbClr val="F1F8F6"/>
                    </a:solidFill>
                  </a:tcPr>
                </a:tc>
                <a:tc>
                  <a:txBody>
                    <a:bodyPr/>
                    <a:lstStyle/>
                    <a:p>
                      <a:pPr algn="r" fontAlgn="b"/>
                      <a:r>
                        <a:rPr lang="en-US" sz="1200" b="0" i="0" u="none" strike="noStrike">
                          <a:solidFill>
                            <a:srgbClr val="000000"/>
                          </a:solidFill>
                          <a:effectLst/>
                          <a:latin typeface="Calibri" panose="020F0502020204030204" pitchFamily="34" charset="0"/>
                        </a:rPr>
                        <a:t>-10.5%</a:t>
                      </a:r>
                    </a:p>
                  </a:txBody>
                  <a:tcPr marL="9525" marR="9525" marT="9525" marB="0" anchor="b">
                    <a:lnL>
                      <a:noFill/>
                    </a:lnL>
                    <a:lnR>
                      <a:noFill/>
                    </a:lnR>
                    <a:lnT>
                      <a:noFill/>
                    </a:lnT>
                    <a:lnB>
                      <a:noFill/>
                    </a:lnB>
                    <a:solidFill>
                      <a:srgbClr val="FBEBEE"/>
                    </a:solidFill>
                  </a:tcPr>
                </a:tc>
                <a:tc>
                  <a:txBody>
                    <a:bodyPr/>
                    <a:lstStyle/>
                    <a:p>
                      <a:pPr algn="r" fontAlgn="b"/>
                      <a:r>
                        <a:rPr lang="en-US" sz="1200" b="0" i="0" u="none" strike="noStrike">
                          <a:solidFill>
                            <a:srgbClr val="000000"/>
                          </a:solidFill>
                          <a:effectLst/>
                          <a:latin typeface="Calibri" panose="020F0502020204030204" pitchFamily="34" charset="0"/>
                        </a:rPr>
                        <a:t>-3.5%</a:t>
                      </a:r>
                    </a:p>
                  </a:txBody>
                  <a:tcPr marL="9525" marR="9525" marT="9525" marB="0" anchor="b">
                    <a:lnL>
                      <a:noFill/>
                    </a:lnL>
                    <a:lnR>
                      <a:noFill/>
                    </a:lnR>
                    <a:lnT>
                      <a:noFill/>
                    </a:lnT>
                    <a:lnB>
                      <a:noFill/>
                    </a:lnB>
                    <a:solidFill>
                      <a:srgbClr val="DCEFE4"/>
                    </a:solidFill>
                  </a:tcPr>
                </a:tc>
                <a:tc>
                  <a:txBody>
                    <a:bodyPr/>
                    <a:lstStyle/>
                    <a:p>
                      <a:pPr algn="r" fontAlgn="b"/>
                      <a:r>
                        <a:rPr lang="en-US" sz="1200" b="0" i="0" u="none" strike="noStrike">
                          <a:solidFill>
                            <a:srgbClr val="000000"/>
                          </a:solidFill>
                          <a:effectLst/>
                          <a:latin typeface="Calibri" panose="020F0502020204030204" pitchFamily="34" charset="0"/>
                        </a:rPr>
                        <a:t>2.0%</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BEE3C9"/>
                    </a:solidFill>
                  </a:tcPr>
                </a:tc>
              </a:tr>
              <a:tr h="255108">
                <a:tc>
                  <a:txBody>
                    <a:bodyPr/>
                    <a:lstStyle/>
                    <a:p>
                      <a:pPr algn="l" fontAlgn="b"/>
                      <a:r>
                        <a:rPr lang="en-US" sz="1200" b="0" i="0" u="none" strike="noStrike">
                          <a:solidFill>
                            <a:srgbClr val="000000"/>
                          </a:solidFill>
                          <a:effectLst/>
                          <a:latin typeface="Calibri" panose="020F0502020204030204" pitchFamily="34" charset="0"/>
                        </a:rPr>
                        <a:t>(640-660]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-8.9%</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AFCFE"/>
                    </a:solidFill>
                  </a:tcPr>
                </a:tc>
                <a:tc>
                  <a:txBody>
                    <a:bodyPr/>
                    <a:lstStyle/>
                    <a:p>
                      <a:pPr algn="r" fontAlgn="b"/>
                      <a:r>
                        <a:rPr lang="en-US" sz="1200" b="0" i="0" u="none" strike="noStrike">
                          <a:solidFill>
                            <a:srgbClr val="000000"/>
                          </a:solidFill>
                          <a:effectLst/>
                          <a:latin typeface="Calibri" panose="020F0502020204030204" pitchFamily="34" charset="0"/>
                        </a:rPr>
                        <a:t>-12.5%</a:t>
                      </a:r>
                    </a:p>
                  </a:txBody>
                  <a:tcPr marL="9525" marR="9525" marT="9525" marB="0" anchor="b">
                    <a:lnL>
                      <a:noFill/>
                    </a:lnL>
                    <a:lnR>
                      <a:noFill/>
                    </a:lnR>
                    <a:lnT>
                      <a:noFill/>
                    </a:lnT>
                    <a:lnB>
                      <a:noFill/>
                    </a:lnB>
                    <a:solidFill>
                      <a:srgbClr val="FACCCF"/>
                    </a:solidFill>
                  </a:tcPr>
                </a:tc>
                <a:tc>
                  <a:txBody>
                    <a:bodyPr/>
                    <a:lstStyle/>
                    <a:p>
                      <a:pPr algn="r" fontAlgn="b"/>
                      <a:r>
                        <a:rPr lang="en-US" sz="1200" b="0" i="0" u="none" strike="noStrike">
                          <a:solidFill>
                            <a:srgbClr val="000000"/>
                          </a:solidFill>
                          <a:effectLst/>
                          <a:latin typeface="Calibri" panose="020F0502020204030204" pitchFamily="34" charset="0"/>
                        </a:rPr>
                        <a:t>-12.2%</a:t>
                      </a:r>
                    </a:p>
                  </a:txBody>
                  <a:tcPr marL="9525" marR="9525" marT="9525" marB="0" anchor="b">
                    <a:lnL>
                      <a:noFill/>
                    </a:lnL>
                    <a:lnR>
                      <a:noFill/>
                    </a:lnR>
                    <a:lnT>
                      <a:noFill/>
                    </a:lnT>
                    <a:lnB>
                      <a:noFill/>
                    </a:lnB>
                    <a:solidFill>
                      <a:srgbClr val="FAD1D3"/>
                    </a:solidFill>
                  </a:tcPr>
                </a:tc>
                <a:tc>
                  <a:txBody>
                    <a:bodyPr/>
                    <a:lstStyle/>
                    <a:p>
                      <a:pPr algn="r" fontAlgn="b"/>
                      <a:r>
                        <a:rPr lang="en-US" sz="1200" b="0" i="0" u="none" strike="noStrike">
                          <a:solidFill>
                            <a:srgbClr val="000000"/>
                          </a:solidFill>
                          <a:effectLst/>
                          <a:latin typeface="Calibri" panose="020F0502020204030204" pitchFamily="34" charset="0"/>
                        </a:rPr>
                        <a:t>-10.6%</a:t>
                      </a:r>
                    </a:p>
                  </a:txBody>
                  <a:tcPr marL="9525" marR="9525" marT="9525" marB="0" anchor="b">
                    <a:lnL>
                      <a:noFill/>
                    </a:lnL>
                    <a:lnR>
                      <a:noFill/>
                    </a:lnR>
                    <a:lnT>
                      <a:noFill/>
                    </a:lnT>
                    <a:lnB>
                      <a:noFill/>
                    </a:lnB>
                    <a:solidFill>
                      <a:srgbClr val="FBE9EC"/>
                    </a:solidFill>
                  </a:tcPr>
                </a:tc>
                <a:tc>
                  <a:txBody>
                    <a:bodyPr/>
                    <a:lstStyle/>
                    <a:p>
                      <a:pPr algn="r" fontAlgn="b"/>
                      <a:r>
                        <a:rPr lang="en-US" sz="1200" b="0" i="0" u="none" strike="noStrike">
                          <a:solidFill>
                            <a:srgbClr val="000000"/>
                          </a:solidFill>
                          <a:effectLst/>
                          <a:latin typeface="Calibri" panose="020F0502020204030204" pitchFamily="34" charset="0"/>
                        </a:rPr>
                        <a:t>-16.8%</a:t>
                      </a:r>
                    </a:p>
                  </a:txBody>
                  <a:tcPr marL="9525" marR="9525" marT="9525" marB="0" anchor="b">
                    <a:lnL>
                      <a:noFill/>
                    </a:lnL>
                    <a:lnR>
                      <a:noFill/>
                    </a:lnR>
                    <a:lnT>
                      <a:noFill/>
                    </a:lnT>
                    <a:lnB>
                      <a:noFill/>
                    </a:lnB>
                    <a:solidFill>
                      <a:srgbClr val="F88C8E"/>
                    </a:solidFill>
                  </a:tcPr>
                </a:tc>
                <a:tc>
                  <a:txBody>
                    <a:bodyPr/>
                    <a:lstStyle/>
                    <a:p>
                      <a:pPr algn="r" fontAlgn="b"/>
                      <a:r>
                        <a:rPr lang="en-US" sz="1200" b="0" i="0" u="none" strike="noStrike">
                          <a:solidFill>
                            <a:srgbClr val="000000"/>
                          </a:solidFill>
                          <a:effectLst/>
                          <a:latin typeface="Calibri" panose="020F0502020204030204" pitchFamily="34" charset="0"/>
                        </a:rPr>
                        <a:t>-9.1%</a:t>
                      </a:r>
                    </a:p>
                  </a:txBody>
                  <a:tcPr marL="9525" marR="9525" marT="9525" marB="0" anchor="b">
                    <a:lnL>
                      <a:noFill/>
                    </a:lnL>
                    <a:lnR>
                      <a:noFill/>
                    </a:lnR>
                    <a:lnT>
                      <a:noFill/>
                    </a:lnT>
                    <a:lnB>
                      <a:noFill/>
                    </a:lnB>
                    <a:solidFill>
                      <a:srgbClr val="FBFCFF"/>
                    </a:solidFill>
                  </a:tcPr>
                </a:tc>
                <a:tc>
                  <a:txBody>
                    <a:bodyPr/>
                    <a:lstStyle/>
                    <a:p>
                      <a:pPr algn="r" fontAlgn="b"/>
                      <a:r>
                        <a:rPr lang="en-US" sz="1200" b="0" i="0" u="none" strike="noStrike">
                          <a:solidFill>
                            <a:srgbClr val="000000"/>
                          </a:solidFill>
                          <a:effectLst/>
                          <a:latin typeface="Calibri" panose="020F0502020204030204" pitchFamily="34" charset="0"/>
                        </a:rPr>
                        <a:t>-9.3%</a:t>
                      </a:r>
                    </a:p>
                  </a:txBody>
                  <a:tcPr marL="9525" marR="9525" marT="9525" marB="0" anchor="b">
                    <a:lnL>
                      <a:noFill/>
                    </a:lnL>
                    <a:lnR>
                      <a:noFill/>
                    </a:lnR>
                    <a:lnT>
                      <a:noFill/>
                    </a:lnT>
                    <a:lnB>
                      <a:noFill/>
                    </a:lnB>
                    <a:solidFill>
                      <a:srgbClr val="FCFCFF"/>
                    </a:solidFill>
                  </a:tcPr>
                </a:tc>
                <a:tc>
                  <a:txBody>
                    <a:bodyPr/>
                    <a:lstStyle/>
                    <a:p>
                      <a:pPr algn="r" fontAlgn="b"/>
                      <a:r>
                        <a:rPr lang="en-US" sz="1200" b="0" i="0" u="none" strike="noStrike">
                          <a:solidFill>
                            <a:srgbClr val="000000"/>
                          </a:solidFill>
                          <a:effectLst/>
                          <a:latin typeface="Calibri" panose="020F0502020204030204" pitchFamily="34" charset="0"/>
                        </a:rPr>
                        <a:t>-15.6%</a:t>
                      </a:r>
                    </a:p>
                  </a:txBody>
                  <a:tcPr marL="9525" marR="9525" marT="9525" marB="0" anchor="b">
                    <a:lnL>
                      <a:noFill/>
                    </a:lnL>
                    <a:lnR>
                      <a:noFill/>
                    </a:lnR>
                    <a:lnT>
                      <a:noFill/>
                    </a:lnT>
                    <a:lnB>
                      <a:noFill/>
                    </a:lnB>
                    <a:solidFill>
                      <a:srgbClr val="F99FA1"/>
                    </a:solidFill>
                  </a:tcPr>
                </a:tc>
                <a:tc>
                  <a:txBody>
                    <a:bodyPr/>
                    <a:lstStyle/>
                    <a:p>
                      <a:pPr algn="r" fontAlgn="b"/>
                      <a:r>
                        <a:rPr lang="en-US" sz="1200" b="0" i="0" u="none" strike="noStrike">
                          <a:solidFill>
                            <a:srgbClr val="000000"/>
                          </a:solidFill>
                          <a:effectLst/>
                          <a:latin typeface="Calibri" panose="020F0502020204030204" pitchFamily="34" charset="0"/>
                        </a:rPr>
                        <a:t>-4.5%</a:t>
                      </a:r>
                    </a:p>
                  </a:txBody>
                  <a:tcPr marL="9525" marR="9525" marT="9525" marB="0" anchor="b">
                    <a:lnL>
                      <a:noFill/>
                    </a:lnL>
                    <a:lnR>
                      <a:noFill/>
                    </a:lnR>
                    <a:lnT>
                      <a:noFill/>
                    </a:lnT>
                    <a:lnB>
                      <a:noFill/>
                    </a:lnB>
                    <a:solidFill>
                      <a:srgbClr val="E2F2E9"/>
                    </a:solidFill>
                  </a:tcPr>
                </a:tc>
                <a:tc>
                  <a:txBody>
                    <a:bodyPr/>
                    <a:lstStyle/>
                    <a:p>
                      <a:pPr algn="r" fontAlgn="b"/>
                      <a:r>
                        <a:rPr lang="en-US" sz="1200" b="0" i="0" u="none" strike="noStrike">
                          <a:solidFill>
                            <a:srgbClr val="000000"/>
                          </a:solidFill>
                          <a:effectLst/>
                          <a:latin typeface="Calibri" panose="020F0502020204030204" pitchFamily="34" charset="0"/>
                        </a:rPr>
                        <a:t>-9.7%</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FBF6F9"/>
                    </a:solidFill>
                  </a:tcPr>
                </a:tc>
              </a:tr>
              <a:tr h="255108">
                <a:tc>
                  <a:txBody>
                    <a:bodyPr/>
                    <a:lstStyle/>
                    <a:p>
                      <a:pPr algn="l" fontAlgn="b"/>
                      <a:r>
                        <a:rPr lang="en-US" sz="1200" b="0" i="0" u="none" strike="noStrike">
                          <a:solidFill>
                            <a:srgbClr val="000000"/>
                          </a:solidFill>
                          <a:effectLst/>
                          <a:latin typeface="Calibri" panose="020F0502020204030204" pitchFamily="34" charset="0"/>
                        </a:rPr>
                        <a:t>(620-640]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-9.0%</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BFCFE"/>
                    </a:solidFill>
                  </a:tcPr>
                </a:tc>
                <a:tc>
                  <a:txBody>
                    <a:bodyPr/>
                    <a:lstStyle/>
                    <a:p>
                      <a:pPr algn="r" fontAlgn="b"/>
                      <a:r>
                        <a:rPr lang="en-US" sz="1200" b="0" i="0" u="none" strike="noStrike">
                          <a:solidFill>
                            <a:srgbClr val="000000"/>
                          </a:solidFill>
                          <a:effectLst/>
                          <a:latin typeface="Calibri" panose="020F0502020204030204" pitchFamily="34" charset="0"/>
                        </a:rPr>
                        <a:t>-12.1%</a:t>
                      </a:r>
                    </a:p>
                  </a:txBody>
                  <a:tcPr marL="9525" marR="9525" marT="9525" marB="0" anchor="b">
                    <a:lnL>
                      <a:noFill/>
                    </a:lnL>
                    <a:lnR>
                      <a:noFill/>
                    </a:lnR>
                    <a:lnT>
                      <a:noFill/>
                    </a:lnT>
                    <a:lnB>
                      <a:noFill/>
                    </a:lnB>
                    <a:solidFill>
                      <a:srgbClr val="FAD2D5"/>
                    </a:solidFill>
                  </a:tcPr>
                </a:tc>
                <a:tc>
                  <a:txBody>
                    <a:bodyPr/>
                    <a:lstStyle/>
                    <a:p>
                      <a:pPr algn="r" fontAlgn="b"/>
                      <a:r>
                        <a:rPr lang="en-US" sz="1200" b="0" i="0" u="none" strike="noStrike">
                          <a:solidFill>
                            <a:srgbClr val="000000"/>
                          </a:solidFill>
                          <a:effectLst/>
                          <a:latin typeface="Calibri" panose="020F0502020204030204" pitchFamily="34" charset="0"/>
                        </a:rPr>
                        <a:t>-11.5%</a:t>
                      </a:r>
                    </a:p>
                  </a:txBody>
                  <a:tcPr marL="9525" marR="9525" marT="9525" marB="0" anchor="b">
                    <a:lnL>
                      <a:noFill/>
                    </a:lnL>
                    <a:lnR>
                      <a:noFill/>
                    </a:lnR>
                    <a:lnT>
                      <a:noFill/>
                    </a:lnT>
                    <a:lnB>
                      <a:noFill/>
                    </a:lnB>
                    <a:solidFill>
                      <a:srgbClr val="FBDBDE"/>
                    </a:solidFill>
                  </a:tcPr>
                </a:tc>
                <a:tc>
                  <a:txBody>
                    <a:bodyPr/>
                    <a:lstStyle/>
                    <a:p>
                      <a:pPr algn="r" fontAlgn="b"/>
                      <a:r>
                        <a:rPr lang="en-US" sz="1200" b="0" i="0" u="none" strike="noStrike">
                          <a:solidFill>
                            <a:srgbClr val="000000"/>
                          </a:solidFill>
                          <a:effectLst/>
                          <a:latin typeface="Calibri" panose="020F0502020204030204" pitchFamily="34" charset="0"/>
                        </a:rPr>
                        <a:t>-10.2%</a:t>
                      </a:r>
                    </a:p>
                  </a:txBody>
                  <a:tcPr marL="9525" marR="9525" marT="9525" marB="0" anchor="b">
                    <a:lnL>
                      <a:noFill/>
                    </a:lnL>
                    <a:lnR>
                      <a:noFill/>
                    </a:lnR>
                    <a:lnT>
                      <a:noFill/>
                    </a:lnT>
                    <a:lnB>
                      <a:noFill/>
                    </a:lnB>
                    <a:solidFill>
                      <a:srgbClr val="FBEEF1"/>
                    </a:solidFill>
                  </a:tcPr>
                </a:tc>
                <a:tc>
                  <a:txBody>
                    <a:bodyPr/>
                    <a:lstStyle/>
                    <a:p>
                      <a:pPr algn="r" fontAlgn="b"/>
                      <a:r>
                        <a:rPr lang="en-US" sz="1200" b="0" i="0" u="none" strike="noStrike">
                          <a:solidFill>
                            <a:srgbClr val="000000"/>
                          </a:solidFill>
                          <a:effectLst/>
                          <a:latin typeface="Calibri" panose="020F0502020204030204" pitchFamily="34" charset="0"/>
                        </a:rPr>
                        <a:t>-17.3%</a:t>
                      </a:r>
                    </a:p>
                  </a:txBody>
                  <a:tcPr marL="9525" marR="9525" marT="9525" marB="0" anchor="b">
                    <a:lnL>
                      <a:noFill/>
                    </a:lnL>
                    <a:lnR>
                      <a:noFill/>
                    </a:lnR>
                    <a:lnT>
                      <a:noFill/>
                    </a:lnT>
                    <a:lnB>
                      <a:noFill/>
                    </a:lnB>
                    <a:solidFill>
                      <a:srgbClr val="F88587"/>
                    </a:solidFill>
                  </a:tcPr>
                </a:tc>
                <a:tc>
                  <a:txBody>
                    <a:bodyPr/>
                    <a:lstStyle/>
                    <a:p>
                      <a:pPr algn="r" fontAlgn="b"/>
                      <a:r>
                        <a:rPr lang="en-US" sz="1200" b="0" i="0" u="none" strike="noStrike">
                          <a:solidFill>
                            <a:srgbClr val="000000"/>
                          </a:solidFill>
                          <a:effectLst/>
                          <a:latin typeface="Calibri" panose="020F0502020204030204" pitchFamily="34" charset="0"/>
                        </a:rPr>
                        <a:t>-9.5%</a:t>
                      </a:r>
                    </a:p>
                  </a:txBody>
                  <a:tcPr marL="9525" marR="9525" marT="9525" marB="0" anchor="b">
                    <a:lnL>
                      <a:noFill/>
                    </a:lnL>
                    <a:lnR>
                      <a:noFill/>
                    </a:lnR>
                    <a:lnT>
                      <a:noFill/>
                    </a:lnT>
                    <a:lnB>
                      <a:noFill/>
                    </a:lnB>
                    <a:solidFill>
                      <a:srgbClr val="FBF9FC"/>
                    </a:solidFill>
                  </a:tcPr>
                </a:tc>
                <a:tc>
                  <a:txBody>
                    <a:bodyPr/>
                    <a:lstStyle/>
                    <a:p>
                      <a:pPr algn="r" fontAlgn="b"/>
                      <a:r>
                        <a:rPr lang="en-US" sz="1200" b="0" i="0" u="none" strike="noStrike">
                          <a:solidFill>
                            <a:srgbClr val="000000"/>
                          </a:solidFill>
                          <a:effectLst/>
                          <a:latin typeface="Calibri" panose="020F0502020204030204" pitchFamily="34" charset="0"/>
                        </a:rPr>
                        <a:t>-8.1%</a:t>
                      </a:r>
                    </a:p>
                  </a:txBody>
                  <a:tcPr marL="9525" marR="9525" marT="9525" marB="0" anchor="b">
                    <a:lnL>
                      <a:noFill/>
                    </a:lnL>
                    <a:lnR>
                      <a:noFill/>
                    </a:lnR>
                    <a:lnT>
                      <a:noFill/>
                    </a:lnT>
                    <a:lnB>
                      <a:noFill/>
                    </a:lnB>
                    <a:solidFill>
                      <a:srgbClr val="F6FAFA"/>
                    </a:solidFill>
                  </a:tcPr>
                </a:tc>
                <a:tc>
                  <a:txBody>
                    <a:bodyPr/>
                    <a:lstStyle/>
                    <a:p>
                      <a:pPr algn="r" fontAlgn="b"/>
                      <a:r>
                        <a:rPr lang="en-US" sz="1200" b="0" i="0" u="none" strike="noStrike">
                          <a:solidFill>
                            <a:srgbClr val="000000"/>
                          </a:solidFill>
                          <a:effectLst/>
                          <a:latin typeface="Calibri" panose="020F0502020204030204" pitchFamily="34" charset="0"/>
                        </a:rPr>
                        <a:t>-13.1%</a:t>
                      </a:r>
                    </a:p>
                  </a:txBody>
                  <a:tcPr marL="9525" marR="9525" marT="9525" marB="0" anchor="b">
                    <a:lnL>
                      <a:noFill/>
                    </a:lnL>
                    <a:lnR>
                      <a:noFill/>
                    </a:lnR>
                    <a:lnT>
                      <a:noFill/>
                    </a:lnT>
                    <a:lnB>
                      <a:noFill/>
                    </a:lnB>
                    <a:solidFill>
                      <a:srgbClr val="FAC3C6"/>
                    </a:solidFill>
                  </a:tcPr>
                </a:tc>
                <a:tc>
                  <a:txBody>
                    <a:bodyPr/>
                    <a:lstStyle/>
                    <a:p>
                      <a:pPr algn="r" fontAlgn="b"/>
                      <a:r>
                        <a:rPr lang="en-US" sz="1200" b="0" i="0" u="none" strike="noStrike">
                          <a:solidFill>
                            <a:srgbClr val="000000"/>
                          </a:solidFill>
                          <a:effectLst/>
                          <a:latin typeface="Calibri" panose="020F0502020204030204" pitchFamily="34" charset="0"/>
                        </a:rPr>
                        <a:t>-7.4%</a:t>
                      </a:r>
                    </a:p>
                  </a:txBody>
                  <a:tcPr marL="9525" marR="9525" marT="9525" marB="0" anchor="b">
                    <a:lnL>
                      <a:noFill/>
                    </a:lnL>
                    <a:lnR>
                      <a:noFill/>
                    </a:lnR>
                    <a:lnT>
                      <a:noFill/>
                    </a:lnT>
                    <a:lnB>
                      <a:noFill/>
                    </a:lnB>
                    <a:solidFill>
                      <a:srgbClr val="F2F8F6"/>
                    </a:solidFill>
                  </a:tcPr>
                </a:tc>
                <a:tc>
                  <a:txBody>
                    <a:bodyPr/>
                    <a:lstStyle/>
                    <a:p>
                      <a:pPr algn="r" fontAlgn="b"/>
                      <a:r>
                        <a:rPr lang="en-US" sz="1200" b="0" i="0" u="none" strike="noStrike">
                          <a:solidFill>
                            <a:srgbClr val="000000"/>
                          </a:solidFill>
                          <a:effectLst/>
                          <a:latin typeface="Calibri" panose="020F0502020204030204" pitchFamily="34" charset="0"/>
                        </a:rPr>
                        <a:t>-10.1%</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FBF0F3"/>
                    </a:solidFill>
                  </a:tcPr>
                </a:tc>
              </a:tr>
              <a:tr h="267863">
                <a:tc>
                  <a:txBody>
                    <a:bodyPr/>
                    <a:lstStyle/>
                    <a:p>
                      <a:pPr algn="l" fontAlgn="b"/>
                      <a:r>
                        <a:rPr lang="en-US" sz="1200" b="0" i="0" u="none" strike="noStrike">
                          <a:solidFill>
                            <a:srgbClr val="000000"/>
                          </a:solidFill>
                          <a:effectLst/>
                          <a:latin typeface="Calibri" panose="020F0502020204030204" pitchFamily="34" charset="0"/>
                        </a:rPr>
                        <a:t>&lt;=620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-13.0%</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AC5C8"/>
                    </a:solidFill>
                  </a:tcPr>
                </a:tc>
                <a:tc>
                  <a:txBody>
                    <a:bodyPr/>
                    <a:lstStyle/>
                    <a:p>
                      <a:pPr algn="r" fontAlgn="b"/>
                      <a:r>
                        <a:rPr lang="en-US" sz="1200" b="0" i="0" u="none" strike="noStrike">
                          <a:solidFill>
                            <a:srgbClr val="000000"/>
                          </a:solidFill>
                          <a:effectLst/>
                          <a:latin typeface="Calibri" panose="020F0502020204030204" pitchFamily="34" charset="0"/>
                        </a:rPr>
                        <a:t>-14.1%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AB5B8"/>
                    </a:solidFill>
                  </a:tcPr>
                </a:tc>
                <a:tc>
                  <a:txBody>
                    <a:bodyPr/>
                    <a:lstStyle/>
                    <a:p>
                      <a:pPr algn="r" fontAlgn="b"/>
                      <a:r>
                        <a:rPr lang="en-US" sz="1200" b="0" i="0" u="none" strike="noStrike">
                          <a:solidFill>
                            <a:srgbClr val="000000"/>
                          </a:solidFill>
                          <a:effectLst/>
                          <a:latin typeface="Calibri" panose="020F0502020204030204" pitchFamily="34" charset="0"/>
                        </a:rPr>
                        <a:t>-19.2%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1200" b="0" i="0" u="none" strike="noStrike">
                          <a:solidFill>
                            <a:srgbClr val="000000"/>
                          </a:solidFill>
                          <a:effectLst/>
                          <a:latin typeface="Calibri" panose="020F0502020204030204" pitchFamily="34" charset="0"/>
                        </a:rPr>
                        <a:t>-12.0%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AD4D7"/>
                    </a:solidFill>
                  </a:tcPr>
                </a:tc>
                <a:tc>
                  <a:txBody>
                    <a:bodyPr/>
                    <a:lstStyle/>
                    <a:p>
                      <a:pPr algn="r" fontAlgn="b"/>
                      <a:r>
                        <a:rPr lang="en-US" sz="1200" b="0" i="0" u="none" strike="noStrike">
                          <a:solidFill>
                            <a:srgbClr val="000000"/>
                          </a:solidFill>
                          <a:effectLst/>
                          <a:latin typeface="Calibri" panose="020F0502020204030204" pitchFamily="34" charset="0"/>
                        </a:rPr>
                        <a:t>-17.5%</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88285"/>
                    </a:solidFill>
                  </a:tcPr>
                </a:tc>
                <a:tc>
                  <a:txBody>
                    <a:bodyPr/>
                    <a:lstStyle/>
                    <a:p>
                      <a:pPr algn="r" fontAlgn="b"/>
                      <a:r>
                        <a:rPr lang="en-US" sz="1200" b="0" i="0" u="none" strike="noStrike">
                          <a:solidFill>
                            <a:srgbClr val="000000"/>
                          </a:solidFill>
                          <a:effectLst/>
                          <a:latin typeface="Calibri" panose="020F0502020204030204" pitchFamily="34" charset="0"/>
                        </a:rPr>
                        <a:t>-11.9%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AD6D9"/>
                    </a:solidFill>
                  </a:tcPr>
                </a:tc>
                <a:tc>
                  <a:txBody>
                    <a:bodyPr/>
                    <a:lstStyle/>
                    <a:p>
                      <a:pPr algn="r" fontAlgn="b"/>
                      <a:r>
                        <a:rPr lang="en-US" sz="1200" b="0" i="0" u="none" strike="noStrike">
                          <a:solidFill>
                            <a:srgbClr val="000000"/>
                          </a:solidFill>
                          <a:effectLst/>
                          <a:latin typeface="Calibri" panose="020F0502020204030204" pitchFamily="34" charset="0"/>
                        </a:rPr>
                        <a:t>-11.0%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BE3E6"/>
                    </a:solidFill>
                  </a:tcPr>
                </a:tc>
                <a:tc>
                  <a:txBody>
                    <a:bodyPr/>
                    <a:lstStyle/>
                    <a:p>
                      <a:pPr algn="r" fontAlgn="b"/>
                      <a:r>
                        <a:rPr lang="en-US" sz="12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BF2F4"/>
                    </a:solidFill>
                  </a:tcPr>
                </a:tc>
                <a:tc>
                  <a:txBody>
                    <a:bodyPr/>
                    <a:lstStyle/>
                    <a:p>
                      <a:pPr algn="l" fontAlgn="b"/>
                      <a:r>
                        <a:rPr lang="en-US" sz="12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-10.2%</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BEFF2"/>
                    </a:solidFill>
                  </a:tcPr>
                </a:tc>
              </a:tr>
            </a:tbl>
          </a:graphicData>
        </a:graphic>
      </p:graphicFrame>
    </p:spTree>
    <p:extLst>
      <p:ext uri="{BB962C8B-B14F-4D97-AF65-F5344CB8AC3E}">
        <p14:creationId xmlns:p14="http://schemas.microsoft.com/office/powerpoint/2010/main" val="2983205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663" y="1271853"/>
            <a:ext cx="8236458" cy="317273"/>
          </a:xfrm>
        </p:spPr>
        <p:txBody>
          <a:bodyPr/>
          <a:lstStyle/>
          <a:p>
            <a:r>
              <a:rPr lang="en-US" dirty="0" smtClean="0"/>
              <a:t>Book Change (5% sample of 201703 CCFA Book profile) </a:t>
            </a:r>
            <a:endParaRPr lang="en-US" dirty="0"/>
          </a:p>
        </p:txBody>
      </p:sp>
      <p:sp>
        <p:nvSpPr>
          <p:cNvPr id="7" name="TextBox 6"/>
          <p:cNvSpPr txBox="1"/>
          <p:nvPr/>
        </p:nvSpPr>
        <p:spPr>
          <a:xfrm>
            <a:off x="578160" y="4601338"/>
            <a:ext cx="7983213" cy="646331"/>
          </a:xfrm>
          <a:prstGeom prst="rect">
            <a:avLst/>
          </a:prstGeom>
          <a:noFill/>
        </p:spPr>
        <p:txBody>
          <a:bodyPr wrap="square" rtlCol="0">
            <a:spAutoFit/>
          </a:bodyPr>
          <a:lstStyle/>
          <a:p>
            <a:r>
              <a:rPr lang="en-US" dirty="0" smtClean="0">
                <a:latin typeface="Georgia" panose="02040502050405020303" pitchFamily="18" charset="0"/>
              </a:rPr>
              <a:t>Relative EC change = (1.99-1.83)/1.83 ~ 9%, which is within +/-20% threshold</a:t>
            </a:r>
            <a:endParaRPr lang="en-US" dirty="0">
              <a:latin typeface="Georgia" panose="02040502050405020303"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825053938"/>
              </p:ext>
            </p:extLst>
          </p:nvPr>
        </p:nvGraphicFramePr>
        <p:xfrm>
          <a:off x="3018090" y="2314182"/>
          <a:ext cx="2686794" cy="1230130"/>
        </p:xfrm>
        <a:graphic>
          <a:graphicData uri="http://schemas.openxmlformats.org/drawingml/2006/table">
            <a:tbl>
              <a:tblPr>
                <a:tableStyleId>{35758FB7-9AC5-4552-8A53-C91805E547FA}</a:tableStyleId>
              </a:tblPr>
              <a:tblGrid>
                <a:gridCol w="895598"/>
                <a:gridCol w="895598"/>
                <a:gridCol w="895598"/>
              </a:tblGrid>
              <a:tr h="315033">
                <a:tc gridSpan="2">
                  <a:txBody>
                    <a:bodyPr/>
                    <a:lstStyle/>
                    <a:p>
                      <a:pPr algn="l" fontAlgn="b"/>
                      <a:r>
                        <a:rPr lang="en-US" sz="1200" u="none" strike="noStrike" dirty="0" smtClean="0">
                          <a:effectLst/>
                        </a:rPr>
                        <a:t>BASE</a:t>
                      </a:r>
                      <a:r>
                        <a:rPr lang="en-US" sz="1200" u="none" strike="noStrike" baseline="0" dirty="0" smtClean="0">
                          <a:effectLst/>
                        </a:rPr>
                        <a:t> </a:t>
                      </a:r>
                      <a:r>
                        <a:rPr lang="en-US" sz="1200" u="none" strike="noStrike" dirty="0" smtClean="0">
                          <a:effectLst/>
                        </a:rPr>
                        <a:t>Capital</a:t>
                      </a:r>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r>
              <a:tr h="315033">
                <a:tc>
                  <a:txBody>
                    <a:bodyPr/>
                    <a:lstStyle/>
                    <a:p>
                      <a:pPr algn="r" fontAlgn="b"/>
                      <a:r>
                        <a:rPr lang="en-US" sz="1200" u="none" strike="noStrike" dirty="0" smtClean="0">
                          <a:effectLst/>
                        </a:rPr>
                        <a:t>1.83</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r>
              <a:tr h="300032">
                <a:tc gridSpan="2">
                  <a:txBody>
                    <a:bodyPr/>
                    <a:lstStyle/>
                    <a:p>
                      <a:pPr algn="l" fontAlgn="b"/>
                      <a:r>
                        <a:rPr lang="en-US" sz="1200" u="none" strike="noStrike" dirty="0" smtClean="0">
                          <a:effectLst/>
                        </a:rPr>
                        <a:t>MPT</a:t>
                      </a:r>
                      <a:r>
                        <a:rPr lang="en-US" sz="1200" u="none" strike="noStrike" baseline="0" dirty="0" smtClean="0">
                          <a:effectLst/>
                        </a:rPr>
                        <a:t> </a:t>
                      </a:r>
                      <a:r>
                        <a:rPr lang="en-US" sz="1200" u="none" strike="noStrike" dirty="0" smtClean="0">
                          <a:effectLst/>
                        </a:rPr>
                        <a:t>Capital</a:t>
                      </a:r>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r>
                        <a:rPr lang="en-US" sz="1200" u="none" strike="noStrike" dirty="0" smtClean="0">
                          <a:effectLst/>
                        </a:rPr>
                        <a:t>Difference</a:t>
                      </a:r>
                      <a:endParaRPr lang="en-US" sz="1200" b="0" i="0" u="none" strike="noStrike" dirty="0">
                        <a:solidFill>
                          <a:srgbClr val="000000"/>
                        </a:solidFill>
                        <a:effectLst/>
                        <a:latin typeface="Calibri" panose="020F0502020204030204" pitchFamily="34" charset="0"/>
                      </a:endParaRPr>
                    </a:p>
                  </a:txBody>
                  <a:tcPr marL="9525" marR="9525" marT="9525" marB="0" anchor="b"/>
                </a:tc>
              </a:tr>
              <a:tr h="300032">
                <a:tc>
                  <a:txBody>
                    <a:bodyPr/>
                    <a:lstStyle/>
                    <a:p>
                      <a:pPr algn="r" fontAlgn="b"/>
                      <a:r>
                        <a:rPr lang="en-US" sz="1200" u="none" strike="noStrike" dirty="0" smtClean="0">
                          <a:effectLst/>
                        </a:rPr>
                        <a:t>1.99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9.1%</a:t>
                      </a:r>
                      <a:endParaRPr lang="en-US" sz="12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2301791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884902" y="1810514"/>
            <a:ext cx="8076217" cy="4192355"/>
          </a:xfrm>
        </p:spPr>
        <p:txBody>
          <a:bodyPr/>
          <a:lstStyle/>
          <a:p>
            <a:pPr marL="128588" indent="-128588">
              <a:spcAft>
                <a:spcPts val="450"/>
              </a:spcAft>
              <a:buFont typeface="Wingdings" panose="05000000000000000000" pitchFamily="2" charset="2"/>
              <a:buChar char="§"/>
            </a:pPr>
            <a:r>
              <a:rPr lang="en-US" sz="1800" dirty="0" smtClean="0"/>
              <a:t>Objective and findings</a:t>
            </a:r>
            <a:endParaRPr lang="en-US" sz="1800" dirty="0"/>
          </a:p>
          <a:p>
            <a:pPr marL="128588" indent="-128588">
              <a:spcAft>
                <a:spcPts val="450"/>
              </a:spcAft>
              <a:buFont typeface="Wingdings" panose="05000000000000000000" pitchFamily="2" charset="2"/>
              <a:buChar char="§"/>
            </a:pPr>
            <a:r>
              <a:rPr lang="en-US" sz="1800" dirty="0" smtClean="0"/>
              <a:t>Updates</a:t>
            </a:r>
            <a:endParaRPr lang="en-US" sz="1688" dirty="0"/>
          </a:p>
          <a:p>
            <a:pPr marL="128588" indent="-128588">
              <a:spcAft>
                <a:spcPts val="450"/>
              </a:spcAft>
              <a:buFont typeface="Wingdings" panose="05000000000000000000" pitchFamily="2" charset="2"/>
              <a:buChar char="§"/>
            </a:pPr>
            <a:r>
              <a:rPr lang="en-US" sz="1800" dirty="0" smtClean="0"/>
              <a:t>The MPT Methodology</a:t>
            </a:r>
            <a:endParaRPr lang="en-US" sz="1800" dirty="0"/>
          </a:p>
          <a:p>
            <a:pPr marL="128588" indent="-128588">
              <a:spcAft>
                <a:spcPts val="450"/>
              </a:spcAft>
              <a:buFont typeface="Wingdings" panose="05000000000000000000" pitchFamily="2" charset="2"/>
              <a:buChar char="§"/>
            </a:pPr>
            <a:r>
              <a:rPr lang="en-US" sz="1800" dirty="0" smtClean="0"/>
              <a:t>2017Q1 </a:t>
            </a:r>
            <a:r>
              <a:rPr lang="en-US" sz="1800" dirty="0"/>
              <a:t>MPT </a:t>
            </a:r>
            <a:endParaRPr lang="en-US" sz="1800" dirty="0" smtClean="0"/>
          </a:p>
          <a:p>
            <a:pPr marL="128588" indent="-128588">
              <a:spcAft>
                <a:spcPts val="450"/>
              </a:spcAft>
              <a:buFont typeface="Wingdings" panose="05000000000000000000" pitchFamily="2" charset="2"/>
              <a:buChar char="§"/>
            </a:pPr>
            <a:r>
              <a:rPr lang="en-US" sz="1800" dirty="0" smtClean="0"/>
              <a:t>Conclusion</a:t>
            </a:r>
            <a:endParaRPr lang="en-US" sz="1800" dirty="0"/>
          </a:p>
        </p:txBody>
      </p:sp>
    </p:spTree>
    <p:extLst>
      <p:ext uri="{BB962C8B-B14F-4D97-AF65-F5344CB8AC3E}">
        <p14:creationId xmlns:p14="http://schemas.microsoft.com/office/powerpoint/2010/main" val="32933677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520" y="1017329"/>
            <a:ext cx="8236458" cy="317273"/>
          </a:xfrm>
        </p:spPr>
        <p:txBody>
          <a:bodyPr/>
          <a:lstStyle/>
          <a:p>
            <a:r>
              <a:rPr lang="en-US" dirty="0" smtClean="0"/>
              <a:t>Book Capital</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50707117"/>
              </p:ext>
            </p:extLst>
          </p:nvPr>
        </p:nvGraphicFramePr>
        <p:xfrm>
          <a:off x="705520" y="1594562"/>
          <a:ext cx="7872036" cy="2135863"/>
        </p:xfrm>
        <a:graphic>
          <a:graphicData uri="http://schemas.openxmlformats.org/drawingml/2006/table">
            <a:tbl>
              <a:tblPr/>
              <a:tblGrid>
                <a:gridCol w="656003"/>
                <a:gridCol w="656003"/>
                <a:gridCol w="656003"/>
                <a:gridCol w="656003"/>
                <a:gridCol w="656003"/>
                <a:gridCol w="656003"/>
                <a:gridCol w="656003"/>
                <a:gridCol w="656003"/>
                <a:gridCol w="656003"/>
                <a:gridCol w="656003"/>
                <a:gridCol w="656003"/>
                <a:gridCol w="656003"/>
              </a:tblGrid>
              <a:tr h="20556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10">
                  <a:txBody>
                    <a:bodyPr/>
                    <a:lstStyle/>
                    <a:p>
                      <a:pPr algn="ctr" fontAlgn="b"/>
                      <a:r>
                        <a:rPr lang="en-US" sz="1100" b="1" i="0" u="none" strike="noStrike">
                          <a:solidFill>
                            <a:srgbClr val="000000"/>
                          </a:solidFill>
                          <a:effectLst/>
                          <a:latin typeface="Calibri" panose="020F0502020204030204" pitchFamily="34" charset="0"/>
                        </a:rPr>
                        <a:t>Capital</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54346">
                <a:tc rowSpan="9">
                  <a:txBody>
                    <a:bodyPr/>
                    <a:lstStyle/>
                    <a:p>
                      <a:pPr algn="ctr" fontAlgn="ctr"/>
                      <a:r>
                        <a:rPr lang="en-US" sz="1100" b="0" i="0" u="none" strike="noStrike">
                          <a:solidFill>
                            <a:srgbClr val="000000"/>
                          </a:solidFill>
                          <a:effectLst/>
                          <a:latin typeface="Calibri" panose="020F0502020204030204" pitchFamily="34" charset="0"/>
                        </a:rPr>
                        <a:t>CCFA 1.5 BASE</a:t>
                      </a:r>
                    </a:p>
                  </a:txBody>
                  <a:tcPr marL="9525" marR="9525" marT="9525"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Calibri" panose="020F0502020204030204" pitchFamily="34" charset="0"/>
                        </a:rPr>
                        <a:t>&lt;=0.6</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(0.6-0.65]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(0.65-0.70]</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(0.70-0.75]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(0.75-0.8]</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(0.80-0.85]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(0.85-0.90]</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(0.90-0.95]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(0.95-0.97]</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&gt;0.97</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771">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&gt;740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0.181</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0.726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1.007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1.300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1.551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1.803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2.005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2.316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2.880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4.786</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95771">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(720-740]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0.393</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1.320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1.780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2.288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2.653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2.941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3.224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3.683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4.479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7.132</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195771">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(700-720]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0.523</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1.724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2.265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2.826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3.376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3.724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4.064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4.605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5.575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8.366</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195771">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(680-700]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0.705</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2.153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2.902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3.600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4.215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4.704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5.140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5.701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6.932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9.572</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195771">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(660-680]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0.907</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2.664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3.366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4.201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4.894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5.450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5.900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6.585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7.651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10.450</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195771">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(640-660]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1.032</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2.881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3.865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4.557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5.355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6.081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6.663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7.422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8.664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10.799</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195771">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(620-640]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1.239</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3.322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4.192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5.070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5.917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6.678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6.944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7.824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9.127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11.359</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205560">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&lt;=620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2.045</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4.922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6.017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7.129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7.928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8.650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9.568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10.469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11.649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12.631</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03186006"/>
              </p:ext>
            </p:extLst>
          </p:nvPr>
        </p:nvGraphicFramePr>
        <p:xfrm>
          <a:off x="705520" y="3925068"/>
          <a:ext cx="7872036" cy="2160145"/>
        </p:xfrm>
        <a:graphic>
          <a:graphicData uri="http://schemas.openxmlformats.org/drawingml/2006/table">
            <a:tbl>
              <a:tblPr/>
              <a:tblGrid>
                <a:gridCol w="656003"/>
                <a:gridCol w="656003"/>
                <a:gridCol w="656003"/>
                <a:gridCol w="656003"/>
                <a:gridCol w="656003"/>
                <a:gridCol w="656003"/>
                <a:gridCol w="656003"/>
                <a:gridCol w="656003"/>
                <a:gridCol w="656003"/>
                <a:gridCol w="656003"/>
                <a:gridCol w="656003"/>
                <a:gridCol w="656003"/>
              </a:tblGrid>
              <a:tr h="207896">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10">
                  <a:txBody>
                    <a:bodyPr/>
                    <a:lstStyle/>
                    <a:p>
                      <a:pPr algn="ctr" fontAlgn="b"/>
                      <a:r>
                        <a:rPr lang="en-US" sz="1100" b="1" i="0" u="none" strike="noStrike">
                          <a:solidFill>
                            <a:srgbClr val="000000"/>
                          </a:solidFill>
                          <a:effectLst/>
                          <a:latin typeface="Calibri" panose="020F0502020204030204" pitchFamily="34" charset="0"/>
                        </a:rPr>
                        <a:t>Capital</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58374">
                <a:tc rowSpan="9">
                  <a:txBody>
                    <a:bodyPr/>
                    <a:lstStyle/>
                    <a:p>
                      <a:pPr algn="ctr" fontAlgn="ctr"/>
                      <a:r>
                        <a:rPr lang="en-US" sz="1100" b="0" i="0" u="none" strike="noStrike">
                          <a:solidFill>
                            <a:srgbClr val="000000"/>
                          </a:solidFill>
                          <a:effectLst/>
                          <a:latin typeface="Calibri" panose="020F0502020204030204" pitchFamily="34" charset="0"/>
                        </a:rPr>
                        <a:t>with MPT Multipliers</a:t>
                      </a:r>
                    </a:p>
                  </a:txBody>
                  <a:tcPr marL="9525" marR="9525" marT="9525"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Calibri" panose="020F0502020204030204" pitchFamily="34" charset="0"/>
                        </a:rPr>
                        <a:t>&lt;=0.6</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(0.6-0.65]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(0.65-0.70]</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(0.70-0.75]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(0.75-0.8]</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(0.80-0.85]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(0.85-0.90]</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(0.90-0.95]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(0.95-0.97]</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&gt;0.97</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7997">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&gt;740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0.151</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0.710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0.991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1.449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1.521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2.069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2.310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2.683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2.904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5.813</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97997">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(720-740]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0.424</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1.519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2.041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2.902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2.883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3.225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3.529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3.925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4.469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8.355</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197997">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(700-720]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0.574</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1.978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2.589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3.568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3.646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4.012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4.362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4.797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5.461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9.609</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197997">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(680-700]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0.770</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2.406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3.211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4.283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4.528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4.957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5.358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5.466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7.131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10.763</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197997">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(660-680]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0.992</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2.958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3.687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4.930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5.204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5.647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6.064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6.186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7.864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11.485</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197997">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(640-660]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1.181</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3.483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4.612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5.104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5.817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6.103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6.640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6.990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11.209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10.900</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197997">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(620-640]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1.420</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4.005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5.063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5.677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6.417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6.668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6.838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7.475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12.119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11.211</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r>
              <a:tr h="207896">
                <a:tc vMerge="1">
                  <a:txBody>
                    <a:bodyPr/>
                    <a:lstStyle/>
                    <a:p>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&lt;=620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2.714</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6.034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7.281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8.986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9.107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8.626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9.464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10.983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14.852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13.611</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891693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947" y="1271853"/>
            <a:ext cx="8236458" cy="317273"/>
          </a:xfrm>
        </p:spPr>
        <p:txBody>
          <a:bodyPr/>
          <a:lstStyle/>
          <a:p>
            <a:r>
              <a:rPr lang="en-US" dirty="0" smtClean="0"/>
              <a:t>Book Capital Change</a:t>
            </a:r>
            <a:endParaRPr lang="en-US" dirty="0"/>
          </a:p>
        </p:txBody>
      </p:sp>
      <p:sp>
        <p:nvSpPr>
          <p:cNvPr id="5" name="TextBox 4"/>
          <p:cNvSpPr txBox="1"/>
          <p:nvPr/>
        </p:nvSpPr>
        <p:spPr>
          <a:xfrm>
            <a:off x="783771" y="5421086"/>
            <a:ext cx="7939443" cy="1200329"/>
          </a:xfrm>
          <a:prstGeom prst="rect">
            <a:avLst/>
          </a:prstGeom>
          <a:noFill/>
        </p:spPr>
        <p:txBody>
          <a:bodyPr wrap="square" rtlCol="0">
            <a:spAutoFit/>
          </a:bodyPr>
          <a:lstStyle/>
          <a:p>
            <a:r>
              <a:rPr lang="en-US" dirty="0" smtClean="0">
                <a:latin typeface="Georgia" panose="02040502050405020303" pitchFamily="18" charset="0"/>
              </a:rPr>
              <a:t>Generally, CCFA 1.5 is under-predicting Capital for low MLTV/ low FICO loans, and over-predicting for high MLTV and low LTV high FICO loans. MPT shows moderate changes in book EC in different FICO/LTV buckets. The overall portfolio level relative change in book EC is about 9% </a:t>
            </a:r>
            <a:endParaRPr lang="en-US" dirty="0">
              <a:latin typeface="Georgia" panose="02040502050405020303"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138230952"/>
              </p:ext>
            </p:extLst>
          </p:nvPr>
        </p:nvGraphicFramePr>
        <p:xfrm>
          <a:off x="714947" y="1895381"/>
          <a:ext cx="7797872" cy="2798002"/>
        </p:xfrm>
        <a:graphic>
          <a:graphicData uri="http://schemas.openxmlformats.org/drawingml/2006/table">
            <a:tbl>
              <a:tblPr/>
              <a:tblGrid>
                <a:gridCol w="652607"/>
                <a:gridCol w="525982"/>
                <a:gridCol w="712099"/>
                <a:gridCol w="744468"/>
                <a:gridCol w="728283"/>
                <a:gridCol w="663547"/>
                <a:gridCol w="801111"/>
                <a:gridCol w="784928"/>
                <a:gridCol w="795987"/>
                <a:gridCol w="846696"/>
                <a:gridCol w="542164"/>
              </a:tblGrid>
              <a:tr h="263725">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10">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(Adjusted Capital – Base</a:t>
                      </a:r>
                      <a:r>
                        <a:rPr lang="en-US" sz="1200" b="0" i="0" u="none" strike="noStrike" baseline="0" dirty="0" smtClean="0">
                          <a:solidFill>
                            <a:srgbClr val="000000"/>
                          </a:solidFill>
                          <a:effectLst/>
                          <a:latin typeface="Calibri" panose="020F0502020204030204" pitchFamily="34" charset="0"/>
                        </a:rPr>
                        <a:t> Capital)/Base Capital</a:t>
                      </a:r>
                      <a:endParaRPr lang="en-US" sz="1200" b="0" i="0" u="none" strike="noStrike" dirty="0" smtClean="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94799">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&lt;=0.6</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(0.6-0.65]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(0.65-0.70]</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(0.70-0.75]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(0.75-0.8]</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(0.80-0.85]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(0.85-0.90]</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(0.90-0.95]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(0.95-0.97]</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&gt;0.97</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679">
                <a:tc>
                  <a:txBody>
                    <a:bodyPr/>
                    <a:lstStyle/>
                    <a:p>
                      <a:pPr algn="l" fontAlgn="b"/>
                      <a:r>
                        <a:rPr lang="en-US" sz="1200" b="0" i="0" u="none" strike="noStrike">
                          <a:solidFill>
                            <a:srgbClr val="000000"/>
                          </a:solidFill>
                          <a:effectLst/>
                          <a:latin typeface="Calibri" panose="020F0502020204030204" pitchFamily="34" charset="0"/>
                        </a:rPr>
                        <a:t>&gt;740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-16.8%</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1200" b="0" i="0" u="none" strike="noStrike">
                          <a:solidFill>
                            <a:srgbClr val="000000"/>
                          </a:solidFill>
                          <a:effectLst/>
                          <a:latin typeface="Calibri" panose="020F0502020204030204" pitchFamily="34" charset="0"/>
                        </a:rPr>
                        <a:t>-2.2%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ABABD"/>
                    </a:solidFill>
                  </a:tcPr>
                </a:tc>
                <a:tc>
                  <a:txBody>
                    <a:bodyPr/>
                    <a:lstStyle/>
                    <a:p>
                      <a:pPr algn="r" fontAlgn="b"/>
                      <a:r>
                        <a:rPr lang="en-US" sz="1200" b="0" i="0" u="none" strike="noStrike">
                          <a:solidFill>
                            <a:srgbClr val="000000"/>
                          </a:solidFill>
                          <a:effectLst/>
                          <a:latin typeface="Calibri" panose="020F0502020204030204" pitchFamily="34" charset="0"/>
                        </a:rPr>
                        <a:t>-1.6%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ABEC0"/>
                    </a:solidFill>
                  </a:tcPr>
                </a:tc>
                <a:tc>
                  <a:txBody>
                    <a:bodyPr/>
                    <a:lstStyle/>
                    <a:p>
                      <a:pPr algn="r" fontAlgn="b"/>
                      <a:r>
                        <a:rPr lang="en-US" sz="1200" b="0" i="0" u="none" strike="noStrike">
                          <a:solidFill>
                            <a:srgbClr val="000000"/>
                          </a:solidFill>
                          <a:effectLst/>
                          <a:latin typeface="Calibri" panose="020F0502020204030204" pitchFamily="34" charset="0"/>
                        </a:rPr>
                        <a:t>11.5%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EFF7F4"/>
                    </a:solidFill>
                  </a:tcPr>
                </a:tc>
                <a:tc>
                  <a:txBody>
                    <a:bodyPr/>
                    <a:lstStyle/>
                    <a:p>
                      <a:pPr algn="r" fontAlgn="b"/>
                      <a:r>
                        <a:rPr lang="en-US" sz="1200" b="0" i="0" u="none" strike="noStrike">
                          <a:solidFill>
                            <a:srgbClr val="000000"/>
                          </a:solidFill>
                          <a:effectLst/>
                          <a:latin typeface="Calibri" panose="020F0502020204030204" pitchFamily="34" charset="0"/>
                        </a:rPr>
                        <a:t>-1.9%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ABCBE"/>
                    </a:solidFill>
                  </a:tcPr>
                </a:tc>
                <a:tc>
                  <a:txBody>
                    <a:bodyPr/>
                    <a:lstStyle/>
                    <a:p>
                      <a:pPr algn="r" fontAlgn="b"/>
                      <a:r>
                        <a:rPr lang="en-US" sz="1200" b="0" i="0" u="none" strike="noStrike">
                          <a:solidFill>
                            <a:srgbClr val="000000"/>
                          </a:solidFill>
                          <a:effectLst/>
                          <a:latin typeface="Calibri" panose="020F0502020204030204" pitchFamily="34" charset="0"/>
                        </a:rPr>
                        <a:t>14.8%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9EEE1"/>
                    </a:solidFill>
                  </a:tcPr>
                </a:tc>
                <a:tc>
                  <a:txBody>
                    <a:bodyPr/>
                    <a:lstStyle/>
                    <a:p>
                      <a:pPr algn="r" fontAlgn="b"/>
                      <a:r>
                        <a:rPr lang="en-US" sz="1200" b="0" i="0" u="none" strike="noStrike">
                          <a:solidFill>
                            <a:srgbClr val="000000"/>
                          </a:solidFill>
                          <a:effectLst/>
                          <a:latin typeface="Calibri" panose="020F0502020204030204" pitchFamily="34" charset="0"/>
                        </a:rPr>
                        <a:t>15.2%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7EDDF"/>
                    </a:solidFill>
                  </a:tcPr>
                </a:tc>
                <a:tc>
                  <a:txBody>
                    <a:bodyPr/>
                    <a:lstStyle/>
                    <a:p>
                      <a:pPr algn="r" fontAlgn="b"/>
                      <a:r>
                        <a:rPr lang="en-US" sz="1200" b="0" i="0" u="none" strike="noStrike">
                          <a:solidFill>
                            <a:srgbClr val="000000"/>
                          </a:solidFill>
                          <a:effectLst/>
                          <a:latin typeface="Calibri" panose="020F0502020204030204" pitchFamily="34" charset="0"/>
                        </a:rPr>
                        <a:t>15.9%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2EBDB"/>
                    </a:solidFill>
                  </a:tcPr>
                </a:tc>
                <a:tc>
                  <a:txBody>
                    <a:bodyPr/>
                    <a:lstStyle/>
                    <a:p>
                      <a:pPr algn="r" fontAlgn="b"/>
                      <a:r>
                        <a:rPr lang="en-US" sz="1200" b="0" i="0" u="none" strike="noStrike">
                          <a:solidFill>
                            <a:srgbClr val="000000"/>
                          </a:solidFill>
                          <a:effectLst/>
                          <a:latin typeface="Calibri" panose="020F0502020204030204" pitchFamily="34" charset="0"/>
                        </a:rPr>
                        <a:t>0.8%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ACBCE"/>
                    </a:solidFill>
                  </a:tcPr>
                </a:tc>
                <a:tc>
                  <a:txBody>
                    <a:bodyPr/>
                    <a:lstStyle/>
                    <a:p>
                      <a:pPr algn="r" fontAlgn="b"/>
                      <a:r>
                        <a:rPr lang="en-US" sz="1200" b="0" i="0" u="none" strike="noStrike">
                          <a:solidFill>
                            <a:srgbClr val="000000"/>
                          </a:solidFill>
                          <a:effectLst/>
                          <a:latin typeface="Calibri" panose="020F0502020204030204" pitchFamily="34" charset="0"/>
                        </a:rPr>
                        <a:t>21.4%</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AEDDBC"/>
                    </a:solidFill>
                  </a:tcPr>
                </a:tc>
              </a:tr>
              <a:tr h="253679">
                <a:tc>
                  <a:txBody>
                    <a:bodyPr/>
                    <a:lstStyle/>
                    <a:p>
                      <a:pPr algn="l" fontAlgn="b"/>
                      <a:r>
                        <a:rPr lang="en-US" sz="1200" b="0" i="0" u="none" strike="noStrike">
                          <a:solidFill>
                            <a:srgbClr val="000000"/>
                          </a:solidFill>
                          <a:effectLst/>
                          <a:latin typeface="Calibri" panose="020F0502020204030204" pitchFamily="34" charset="0"/>
                        </a:rPr>
                        <a:t>(720-740]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7.9%</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BF3F6"/>
                    </a:solidFill>
                  </a:tcPr>
                </a:tc>
                <a:tc>
                  <a:txBody>
                    <a:bodyPr/>
                    <a:lstStyle/>
                    <a:p>
                      <a:pPr algn="r" fontAlgn="b"/>
                      <a:r>
                        <a:rPr lang="en-US" sz="1200" b="0" i="0" u="none" strike="noStrike">
                          <a:solidFill>
                            <a:srgbClr val="000000"/>
                          </a:solidFill>
                          <a:effectLst/>
                          <a:latin typeface="Calibri" panose="020F0502020204030204" pitchFamily="34" charset="0"/>
                        </a:rPr>
                        <a:t>15.1%</a:t>
                      </a:r>
                    </a:p>
                  </a:txBody>
                  <a:tcPr marL="9525" marR="9525" marT="9525" marB="0" anchor="b">
                    <a:lnL>
                      <a:noFill/>
                    </a:lnL>
                    <a:lnR>
                      <a:noFill/>
                    </a:lnR>
                    <a:lnT>
                      <a:noFill/>
                    </a:lnT>
                    <a:lnB>
                      <a:noFill/>
                    </a:lnB>
                    <a:solidFill>
                      <a:srgbClr val="D7EDDF"/>
                    </a:solidFill>
                  </a:tcPr>
                </a:tc>
                <a:tc>
                  <a:txBody>
                    <a:bodyPr/>
                    <a:lstStyle/>
                    <a:p>
                      <a:pPr algn="r" fontAlgn="b"/>
                      <a:r>
                        <a:rPr lang="en-US" sz="1200" b="0" i="0" u="none" strike="noStrike">
                          <a:solidFill>
                            <a:srgbClr val="000000"/>
                          </a:solidFill>
                          <a:effectLst/>
                          <a:latin typeface="Calibri" panose="020F0502020204030204" pitchFamily="34" charset="0"/>
                        </a:rPr>
                        <a:t>14.7%</a:t>
                      </a:r>
                    </a:p>
                  </a:txBody>
                  <a:tcPr marL="9525" marR="9525" marT="9525" marB="0" anchor="b">
                    <a:lnL>
                      <a:noFill/>
                    </a:lnL>
                    <a:lnR>
                      <a:noFill/>
                    </a:lnR>
                    <a:lnT>
                      <a:noFill/>
                    </a:lnT>
                    <a:lnB>
                      <a:noFill/>
                    </a:lnB>
                    <a:solidFill>
                      <a:srgbClr val="DAEFE2"/>
                    </a:solidFill>
                  </a:tcPr>
                </a:tc>
                <a:tc>
                  <a:txBody>
                    <a:bodyPr/>
                    <a:lstStyle/>
                    <a:p>
                      <a:pPr algn="r" fontAlgn="b"/>
                      <a:r>
                        <a:rPr lang="en-US" sz="1200" b="0" i="0" u="none" strike="noStrike">
                          <a:solidFill>
                            <a:srgbClr val="000000"/>
                          </a:solidFill>
                          <a:effectLst/>
                          <a:latin typeface="Calibri" panose="020F0502020204030204" pitchFamily="34" charset="0"/>
                        </a:rPr>
                        <a:t>26.8%</a:t>
                      </a:r>
                    </a:p>
                  </a:txBody>
                  <a:tcPr marL="9525" marR="9525" marT="9525" marB="0" anchor="b">
                    <a:lnL>
                      <a:noFill/>
                    </a:lnL>
                    <a:lnR>
                      <a:noFill/>
                    </a:lnR>
                    <a:lnT>
                      <a:noFill/>
                    </a:lnT>
                    <a:lnB>
                      <a:noFill/>
                    </a:lnB>
                    <a:solidFill>
                      <a:srgbClr val="8ACE9D"/>
                    </a:solidFill>
                  </a:tcPr>
                </a:tc>
                <a:tc>
                  <a:txBody>
                    <a:bodyPr/>
                    <a:lstStyle/>
                    <a:p>
                      <a:pPr algn="r" fontAlgn="b"/>
                      <a:r>
                        <a:rPr lang="en-US" sz="1200" b="0" i="0" u="none" strike="noStrike">
                          <a:solidFill>
                            <a:srgbClr val="000000"/>
                          </a:solidFill>
                          <a:effectLst/>
                          <a:latin typeface="Calibri" panose="020F0502020204030204" pitchFamily="34" charset="0"/>
                        </a:rPr>
                        <a:t>8.7%</a:t>
                      </a:r>
                    </a:p>
                  </a:txBody>
                  <a:tcPr marL="9525" marR="9525" marT="9525" marB="0" anchor="b">
                    <a:lnL>
                      <a:noFill/>
                    </a:lnL>
                    <a:lnR>
                      <a:noFill/>
                    </a:lnR>
                    <a:lnT>
                      <a:noFill/>
                    </a:lnT>
                    <a:lnB>
                      <a:noFill/>
                    </a:lnB>
                    <a:solidFill>
                      <a:srgbClr val="FBF7FA"/>
                    </a:solidFill>
                  </a:tcPr>
                </a:tc>
                <a:tc>
                  <a:txBody>
                    <a:bodyPr/>
                    <a:lstStyle/>
                    <a:p>
                      <a:pPr algn="r" fontAlgn="b"/>
                      <a:r>
                        <a:rPr lang="en-US" sz="1200" b="0" i="0" u="none" strike="noStrike">
                          <a:solidFill>
                            <a:srgbClr val="000000"/>
                          </a:solidFill>
                          <a:effectLst/>
                          <a:latin typeface="Calibri" panose="020F0502020204030204" pitchFamily="34" charset="0"/>
                        </a:rPr>
                        <a:t>9.7%</a:t>
                      </a:r>
                    </a:p>
                  </a:txBody>
                  <a:tcPr marL="9525" marR="9525" marT="9525" marB="0" anchor="b">
                    <a:lnL>
                      <a:noFill/>
                    </a:lnL>
                    <a:lnR>
                      <a:noFill/>
                    </a:lnR>
                    <a:lnT>
                      <a:noFill/>
                    </a:lnT>
                    <a:lnB>
                      <a:noFill/>
                    </a:lnB>
                    <a:solidFill>
                      <a:srgbClr val="FBFCFE"/>
                    </a:solidFill>
                  </a:tcPr>
                </a:tc>
                <a:tc>
                  <a:txBody>
                    <a:bodyPr/>
                    <a:lstStyle/>
                    <a:p>
                      <a:pPr algn="r" fontAlgn="b"/>
                      <a:r>
                        <a:rPr lang="en-US" sz="1200" b="0" i="0" u="none" strike="noStrike">
                          <a:solidFill>
                            <a:srgbClr val="000000"/>
                          </a:solidFill>
                          <a:effectLst/>
                          <a:latin typeface="Calibri" panose="020F0502020204030204" pitchFamily="34" charset="0"/>
                        </a:rPr>
                        <a:t>9.5%</a:t>
                      </a:r>
                    </a:p>
                  </a:txBody>
                  <a:tcPr marL="9525" marR="9525" marT="9525" marB="0" anchor="b">
                    <a:lnL>
                      <a:noFill/>
                    </a:lnL>
                    <a:lnR>
                      <a:noFill/>
                    </a:lnR>
                    <a:lnT>
                      <a:noFill/>
                    </a:lnT>
                    <a:lnB>
                      <a:noFill/>
                    </a:lnB>
                    <a:solidFill>
                      <a:srgbClr val="FCFCFF"/>
                    </a:solidFill>
                  </a:tcPr>
                </a:tc>
                <a:tc>
                  <a:txBody>
                    <a:bodyPr/>
                    <a:lstStyle/>
                    <a:p>
                      <a:pPr algn="r" fontAlgn="b"/>
                      <a:r>
                        <a:rPr lang="en-US" sz="1200" b="0" i="0" u="none" strike="noStrike">
                          <a:solidFill>
                            <a:srgbClr val="000000"/>
                          </a:solidFill>
                          <a:effectLst/>
                          <a:latin typeface="Calibri" panose="020F0502020204030204" pitchFamily="34" charset="0"/>
                        </a:rPr>
                        <a:t>6.6%</a:t>
                      </a:r>
                    </a:p>
                  </a:txBody>
                  <a:tcPr marL="9525" marR="9525" marT="9525" marB="0" anchor="b">
                    <a:lnL>
                      <a:noFill/>
                    </a:lnL>
                    <a:lnR>
                      <a:noFill/>
                    </a:lnR>
                    <a:lnT>
                      <a:noFill/>
                    </a:lnT>
                    <a:lnB>
                      <a:noFill/>
                    </a:lnB>
                    <a:solidFill>
                      <a:srgbClr val="FBEBEE"/>
                    </a:solidFill>
                  </a:tcPr>
                </a:tc>
                <a:tc>
                  <a:txBody>
                    <a:bodyPr/>
                    <a:lstStyle/>
                    <a:p>
                      <a:pPr algn="r" fontAlgn="b"/>
                      <a:r>
                        <a:rPr lang="en-US" sz="1200" b="0" i="0" u="none" strike="noStrike">
                          <a:solidFill>
                            <a:srgbClr val="000000"/>
                          </a:solidFill>
                          <a:effectLst/>
                          <a:latin typeface="Calibri" panose="020F0502020204030204" pitchFamily="34" charset="0"/>
                        </a:rPr>
                        <a:t>-0.2%</a:t>
                      </a:r>
                    </a:p>
                  </a:txBody>
                  <a:tcPr marL="9525" marR="9525" marT="9525" marB="0" anchor="b">
                    <a:lnL>
                      <a:noFill/>
                    </a:lnL>
                    <a:lnR>
                      <a:noFill/>
                    </a:lnR>
                    <a:lnT>
                      <a:noFill/>
                    </a:lnT>
                    <a:lnB>
                      <a:noFill/>
                    </a:lnB>
                    <a:solidFill>
                      <a:srgbClr val="FAC5C8"/>
                    </a:solidFill>
                  </a:tcPr>
                </a:tc>
                <a:tc>
                  <a:txBody>
                    <a:bodyPr/>
                    <a:lstStyle/>
                    <a:p>
                      <a:pPr algn="r" fontAlgn="b"/>
                      <a:r>
                        <a:rPr lang="en-US" sz="1200" b="0" i="0" u="none" strike="noStrike">
                          <a:solidFill>
                            <a:srgbClr val="000000"/>
                          </a:solidFill>
                          <a:effectLst/>
                          <a:latin typeface="Calibri" panose="020F0502020204030204" pitchFamily="34" charset="0"/>
                        </a:rPr>
                        <a:t>17.1%</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CAE8D4"/>
                    </a:solidFill>
                  </a:tcPr>
                </a:tc>
              </a:tr>
              <a:tr h="253679">
                <a:tc>
                  <a:txBody>
                    <a:bodyPr/>
                    <a:lstStyle/>
                    <a:p>
                      <a:pPr algn="l" fontAlgn="b"/>
                      <a:r>
                        <a:rPr lang="en-US" sz="1200" b="0" i="0" u="none" strike="noStrike">
                          <a:solidFill>
                            <a:srgbClr val="000000"/>
                          </a:solidFill>
                          <a:effectLst/>
                          <a:latin typeface="Calibri" panose="020F0502020204030204" pitchFamily="34" charset="0"/>
                        </a:rPr>
                        <a:t>(700-720]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9.7%</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BFCFE"/>
                    </a:solidFill>
                  </a:tcPr>
                </a:tc>
                <a:tc>
                  <a:txBody>
                    <a:bodyPr/>
                    <a:lstStyle/>
                    <a:p>
                      <a:pPr algn="r" fontAlgn="b"/>
                      <a:r>
                        <a:rPr lang="en-US" sz="1200" b="0" i="0" u="none" strike="noStrike">
                          <a:solidFill>
                            <a:srgbClr val="000000"/>
                          </a:solidFill>
                          <a:effectLst/>
                          <a:latin typeface="Calibri" panose="020F0502020204030204" pitchFamily="34" charset="0"/>
                        </a:rPr>
                        <a:t>14.7%</a:t>
                      </a:r>
                    </a:p>
                  </a:txBody>
                  <a:tcPr marL="9525" marR="9525" marT="9525" marB="0" anchor="b">
                    <a:lnL>
                      <a:noFill/>
                    </a:lnL>
                    <a:lnR>
                      <a:noFill/>
                    </a:lnR>
                    <a:lnT>
                      <a:noFill/>
                    </a:lnT>
                    <a:lnB>
                      <a:noFill/>
                    </a:lnB>
                    <a:solidFill>
                      <a:srgbClr val="DAEFE2"/>
                    </a:solidFill>
                  </a:tcPr>
                </a:tc>
                <a:tc>
                  <a:txBody>
                    <a:bodyPr/>
                    <a:lstStyle/>
                    <a:p>
                      <a:pPr algn="r" fontAlgn="b"/>
                      <a:r>
                        <a:rPr lang="en-US" sz="1200" b="0" i="0" u="none" strike="noStrike">
                          <a:solidFill>
                            <a:srgbClr val="000000"/>
                          </a:solidFill>
                          <a:effectLst/>
                          <a:latin typeface="Calibri" panose="020F0502020204030204" pitchFamily="34" charset="0"/>
                        </a:rPr>
                        <a:t>14.3%</a:t>
                      </a:r>
                    </a:p>
                  </a:txBody>
                  <a:tcPr marL="9525" marR="9525" marT="9525" marB="0" anchor="b">
                    <a:lnL>
                      <a:noFill/>
                    </a:lnL>
                    <a:lnR>
                      <a:noFill/>
                    </a:lnR>
                    <a:lnT>
                      <a:noFill/>
                    </a:lnT>
                    <a:lnB>
                      <a:noFill/>
                    </a:lnB>
                    <a:solidFill>
                      <a:srgbClr val="DDF0E4"/>
                    </a:solidFill>
                  </a:tcPr>
                </a:tc>
                <a:tc>
                  <a:txBody>
                    <a:bodyPr/>
                    <a:lstStyle/>
                    <a:p>
                      <a:pPr algn="r" fontAlgn="b"/>
                      <a:r>
                        <a:rPr lang="en-US" sz="1200" b="0" i="0" u="none" strike="noStrike">
                          <a:solidFill>
                            <a:srgbClr val="000000"/>
                          </a:solidFill>
                          <a:effectLst/>
                          <a:latin typeface="Calibri" panose="020F0502020204030204" pitchFamily="34" charset="0"/>
                        </a:rPr>
                        <a:t>26.3%</a:t>
                      </a:r>
                    </a:p>
                  </a:txBody>
                  <a:tcPr marL="9525" marR="9525" marT="9525" marB="0" anchor="b">
                    <a:lnL>
                      <a:noFill/>
                    </a:lnL>
                    <a:lnR>
                      <a:noFill/>
                    </a:lnR>
                    <a:lnT>
                      <a:noFill/>
                    </a:lnT>
                    <a:lnB>
                      <a:noFill/>
                    </a:lnB>
                    <a:solidFill>
                      <a:srgbClr val="8ED0A0"/>
                    </a:solidFill>
                  </a:tcPr>
                </a:tc>
                <a:tc>
                  <a:txBody>
                    <a:bodyPr/>
                    <a:lstStyle/>
                    <a:p>
                      <a:pPr algn="r" fontAlgn="b"/>
                      <a:r>
                        <a:rPr lang="en-US" sz="1200" b="0" i="0" u="none" strike="noStrike">
                          <a:solidFill>
                            <a:srgbClr val="000000"/>
                          </a:solidFill>
                          <a:effectLst/>
                          <a:latin typeface="Calibri" panose="020F0502020204030204" pitchFamily="34" charset="0"/>
                        </a:rPr>
                        <a:t>8.0%</a:t>
                      </a:r>
                    </a:p>
                  </a:txBody>
                  <a:tcPr marL="9525" marR="9525" marT="9525" marB="0" anchor="b">
                    <a:lnL>
                      <a:noFill/>
                    </a:lnL>
                    <a:lnR>
                      <a:noFill/>
                    </a:lnR>
                    <a:lnT>
                      <a:noFill/>
                    </a:lnT>
                    <a:lnB>
                      <a:noFill/>
                    </a:lnB>
                    <a:solidFill>
                      <a:srgbClr val="FBF3F6"/>
                    </a:solidFill>
                  </a:tcPr>
                </a:tc>
                <a:tc>
                  <a:txBody>
                    <a:bodyPr/>
                    <a:lstStyle/>
                    <a:p>
                      <a:pPr algn="r" fontAlgn="b"/>
                      <a:r>
                        <a:rPr lang="en-US" sz="1200" b="0" i="0" u="none" strike="noStrike">
                          <a:solidFill>
                            <a:srgbClr val="000000"/>
                          </a:solidFill>
                          <a:effectLst/>
                          <a:latin typeface="Calibri" panose="020F0502020204030204" pitchFamily="34" charset="0"/>
                        </a:rPr>
                        <a:t>7.7%</a:t>
                      </a:r>
                    </a:p>
                  </a:txBody>
                  <a:tcPr marL="9525" marR="9525" marT="9525" marB="0" anchor="b">
                    <a:lnL>
                      <a:noFill/>
                    </a:lnL>
                    <a:lnR>
                      <a:noFill/>
                    </a:lnR>
                    <a:lnT>
                      <a:noFill/>
                    </a:lnT>
                    <a:lnB>
                      <a:noFill/>
                    </a:lnB>
                    <a:solidFill>
                      <a:srgbClr val="FBF2F5"/>
                    </a:solidFill>
                  </a:tcPr>
                </a:tc>
                <a:tc>
                  <a:txBody>
                    <a:bodyPr/>
                    <a:lstStyle/>
                    <a:p>
                      <a:pPr algn="r" fontAlgn="b"/>
                      <a:r>
                        <a:rPr lang="en-US" sz="1200" b="0" i="0" u="none" strike="noStrike">
                          <a:solidFill>
                            <a:srgbClr val="000000"/>
                          </a:solidFill>
                          <a:effectLst/>
                          <a:latin typeface="Calibri" panose="020F0502020204030204" pitchFamily="34" charset="0"/>
                        </a:rPr>
                        <a:t>7.3%</a:t>
                      </a:r>
                    </a:p>
                  </a:txBody>
                  <a:tcPr marL="9525" marR="9525" marT="9525" marB="0" anchor="b">
                    <a:lnL>
                      <a:noFill/>
                    </a:lnL>
                    <a:lnR>
                      <a:noFill/>
                    </a:lnR>
                    <a:lnT>
                      <a:noFill/>
                    </a:lnT>
                    <a:lnB>
                      <a:noFill/>
                    </a:lnB>
                    <a:solidFill>
                      <a:srgbClr val="FBF0F3"/>
                    </a:solidFill>
                  </a:tcPr>
                </a:tc>
                <a:tc>
                  <a:txBody>
                    <a:bodyPr/>
                    <a:lstStyle/>
                    <a:p>
                      <a:pPr algn="r" fontAlgn="b"/>
                      <a:r>
                        <a:rPr lang="en-US" sz="1200" b="0" i="0" u="none" strike="noStrike">
                          <a:solidFill>
                            <a:srgbClr val="000000"/>
                          </a:solidFill>
                          <a:effectLst/>
                          <a:latin typeface="Calibri" panose="020F0502020204030204" pitchFamily="34" charset="0"/>
                        </a:rPr>
                        <a:t>4.2%</a:t>
                      </a:r>
                    </a:p>
                  </a:txBody>
                  <a:tcPr marL="9525" marR="9525" marT="9525" marB="0" anchor="b">
                    <a:lnL>
                      <a:noFill/>
                    </a:lnL>
                    <a:lnR>
                      <a:noFill/>
                    </a:lnR>
                    <a:lnT>
                      <a:noFill/>
                    </a:lnT>
                    <a:lnB>
                      <a:noFill/>
                    </a:lnB>
                    <a:solidFill>
                      <a:srgbClr val="FBDEE1"/>
                    </a:solidFill>
                  </a:tcPr>
                </a:tc>
                <a:tc>
                  <a:txBody>
                    <a:bodyPr/>
                    <a:lstStyle/>
                    <a:p>
                      <a:pPr algn="r" fontAlgn="b"/>
                      <a:r>
                        <a:rPr lang="en-US" sz="1200" b="0" i="0" u="none" strike="noStrike">
                          <a:solidFill>
                            <a:srgbClr val="000000"/>
                          </a:solidFill>
                          <a:effectLst/>
                          <a:latin typeface="Calibri" panose="020F0502020204030204" pitchFamily="34" charset="0"/>
                        </a:rPr>
                        <a:t>-2.1%</a:t>
                      </a:r>
                    </a:p>
                  </a:txBody>
                  <a:tcPr marL="9525" marR="9525" marT="9525" marB="0" anchor="b">
                    <a:lnL>
                      <a:noFill/>
                    </a:lnL>
                    <a:lnR>
                      <a:noFill/>
                    </a:lnR>
                    <a:lnT>
                      <a:noFill/>
                    </a:lnT>
                    <a:lnB>
                      <a:noFill/>
                    </a:lnB>
                    <a:solidFill>
                      <a:srgbClr val="FABBBE"/>
                    </a:solidFill>
                  </a:tcPr>
                </a:tc>
                <a:tc>
                  <a:txBody>
                    <a:bodyPr/>
                    <a:lstStyle/>
                    <a:p>
                      <a:pPr algn="r" fontAlgn="b"/>
                      <a:r>
                        <a:rPr lang="en-US" sz="1200" b="0" i="0" u="none" strike="noStrike">
                          <a:solidFill>
                            <a:srgbClr val="000000"/>
                          </a:solidFill>
                          <a:effectLst/>
                          <a:latin typeface="Calibri" panose="020F0502020204030204" pitchFamily="34" charset="0"/>
                        </a:rPr>
                        <a:t>14.9%</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D9EEE1"/>
                    </a:solidFill>
                  </a:tcPr>
                </a:tc>
              </a:tr>
              <a:tr h="253679">
                <a:tc>
                  <a:txBody>
                    <a:bodyPr/>
                    <a:lstStyle/>
                    <a:p>
                      <a:pPr algn="l" fontAlgn="b"/>
                      <a:r>
                        <a:rPr lang="en-US" sz="1200" b="0" i="0" u="none" strike="noStrike">
                          <a:solidFill>
                            <a:srgbClr val="000000"/>
                          </a:solidFill>
                          <a:effectLst/>
                          <a:latin typeface="Calibri" panose="020F0502020204030204" pitchFamily="34" charset="0"/>
                        </a:rPr>
                        <a:t>(680-700]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9.3%</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BFBFE"/>
                    </a:solidFill>
                  </a:tcPr>
                </a:tc>
                <a:tc>
                  <a:txBody>
                    <a:bodyPr/>
                    <a:lstStyle/>
                    <a:p>
                      <a:pPr algn="r" fontAlgn="b"/>
                      <a:r>
                        <a:rPr lang="en-US" sz="1200" b="0" i="0" u="none" strike="noStrike">
                          <a:solidFill>
                            <a:srgbClr val="000000"/>
                          </a:solidFill>
                          <a:effectLst/>
                          <a:latin typeface="Calibri" panose="020F0502020204030204" pitchFamily="34" charset="0"/>
                        </a:rPr>
                        <a:t>11.8%</a:t>
                      </a:r>
                    </a:p>
                  </a:txBody>
                  <a:tcPr marL="9525" marR="9525" marT="9525" marB="0" anchor="b">
                    <a:lnL>
                      <a:noFill/>
                    </a:lnL>
                    <a:lnR>
                      <a:noFill/>
                    </a:lnR>
                    <a:lnT>
                      <a:noFill/>
                    </a:lnT>
                    <a:lnB>
                      <a:noFill/>
                    </a:lnB>
                    <a:solidFill>
                      <a:srgbClr val="EDF6F2"/>
                    </a:solidFill>
                  </a:tcPr>
                </a:tc>
                <a:tc>
                  <a:txBody>
                    <a:bodyPr/>
                    <a:lstStyle/>
                    <a:p>
                      <a:pPr algn="r" fontAlgn="b"/>
                      <a:r>
                        <a:rPr lang="en-US" sz="1200" b="0" i="0" u="none" strike="noStrike">
                          <a:solidFill>
                            <a:srgbClr val="000000"/>
                          </a:solidFill>
                          <a:effectLst/>
                          <a:latin typeface="Calibri" panose="020F0502020204030204" pitchFamily="34" charset="0"/>
                        </a:rPr>
                        <a:t>10.6%</a:t>
                      </a:r>
                    </a:p>
                  </a:txBody>
                  <a:tcPr marL="9525" marR="9525" marT="9525" marB="0" anchor="b">
                    <a:lnL>
                      <a:noFill/>
                    </a:lnL>
                    <a:lnR>
                      <a:noFill/>
                    </a:lnR>
                    <a:lnT>
                      <a:noFill/>
                    </a:lnT>
                    <a:lnB>
                      <a:noFill/>
                    </a:lnB>
                    <a:solidFill>
                      <a:srgbClr val="F5F9F9"/>
                    </a:solidFill>
                  </a:tcPr>
                </a:tc>
                <a:tc>
                  <a:txBody>
                    <a:bodyPr/>
                    <a:lstStyle/>
                    <a:p>
                      <a:pPr algn="r" fontAlgn="b"/>
                      <a:r>
                        <a:rPr lang="en-US" sz="1200" b="0" i="0" u="none" strike="noStrike">
                          <a:solidFill>
                            <a:srgbClr val="000000"/>
                          </a:solidFill>
                          <a:effectLst/>
                          <a:latin typeface="Calibri" panose="020F0502020204030204" pitchFamily="34" charset="0"/>
                        </a:rPr>
                        <a:t>19.0%</a:t>
                      </a:r>
                    </a:p>
                  </a:txBody>
                  <a:tcPr marL="9525" marR="9525" marT="9525" marB="0" anchor="b">
                    <a:lnL>
                      <a:noFill/>
                    </a:lnL>
                    <a:lnR>
                      <a:noFill/>
                    </a:lnR>
                    <a:lnT>
                      <a:noFill/>
                    </a:lnT>
                    <a:lnB>
                      <a:noFill/>
                    </a:lnB>
                    <a:solidFill>
                      <a:srgbClr val="BEE3CA"/>
                    </a:solidFill>
                  </a:tcPr>
                </a:tc>
                <a:tc>
                  <a:txBody>
                    <a:bodyPr/>
                    <a:lstStyle/>
                    <a:p>
                      <a:pPr algn="r" fontAlgn="b"/>
                      <a:r>
                        <a:rPr lang="en-US" sz="1200" b="0" i="0" u="none" strike="noStrike">
                          <a:solidFill>
                            <a:srgbClr val="000000"/>
                          </a:solidFill>
                          <a:effectLst/>
                          <a:latin typeface="Calibri" panose="020F0502020204030204" pitchFamily="34" charset="0"/>
                        </a:rPr>
                        <a:t>7.4%</a:t>
                      </a:r>
                    </a:p>
                  </a:txBody>
                  <a:tcPr marL="9525" marR="9525" marT="9525" marB="0" anchor="b">
                    <a:lnL>
                      <a:noFill/>
                    </a:lnL>
                    <a:lnR>
                      <a:noFill/>
                    </a:lnR>
                    <a:lnT>
                      <a:noFill/>
                    </a:lnT>
                    <a:lnB>
                      <a:noFill/>
                    </a:lnB>
                    <a:solidFill>
                      <a:srgbClr val="FBF0F3"/>
                    </a:solidFill>
                  </a:tcPr>
                </a:tc>
                <a:tc>
                  <a:txBody>
                    <a:bodyPr/>
                    <a:lstStyle/>
                    <a:p>
                      <a:pPr algn="r" fontAlgn="b"/>
                      <a:r>
                        <a:rPr lang="en-US" sz="1200" b="0" i="0" u="none" strike="noStrike">
                          <a:solidFill>
                            <a:srgbClr val="000000"/>
                          </a:solidFill>
                          <a:effectLst/>
                          <a:latin typeface="Calibri" panose="020F0502020204030204" pitchFamily="34" charset="0"/>
                        </a:rPr>
                        <a:t>5.4%</a:t>
                      </a:r>
                    </a:p>
                  </a:txBody>
                  <a:tcPr marL="9525" marR="9525" marT="9525" marB="0" anchor="b">
                    <a:lnL>
                      <a:noFill/>
                    </a:lnL>
                    <a:lnR>
                      <a:noFill/>
                    </a:lnR>
                    <a:lnT>
                      <a:noFill/>
                    </a:lnT>
                    <a:lnB>
                      <a:noFill/>
                    </a:lnB>
                    <a:solidFill>
                      <a:srgbClr val="FBE5E8"/>
                    </a:solidFill>
                  </a:tcPr>
                </a:tc>
                <a:tc>
                  <a:txBody>
                    <a:bodyPr/>
                    <a:lstStyle/>
                    <a:p>
                      <a:pPr algn="r" fontAlgn="b"/>
                      <a:r>
                        <a:rPr lang="en-US" sz="1200" b="0" i="0" u="none" strike="noStrike">
                          <a:solidFill>
                            <a:srgbClr val="000000"/>
                          </a:solidFill>
                          <a:effectLst/>
                          <a:latin typeface="Calibri" panose="020F0502020204030204" pitchFamily="34" charset="0"/>
                        </a:rPr>
                        <a:t>4.2%</a:t>
                      </a:r>
                    </a:p>
                  </a:txBody>
                  <a:tcPr marL="9525" marR="9525" marT="9525" marB="0" anchor="b">
                    <a:lnL>
                      <a:noFill/>
                    </a:lnL>
                    <a:lnR>
                      <a:noFill/>
                    </a:lnR>
                    <a:lnT>
                      <a:noFill/>
                    </a:lnT>
                    <a:lnB>
                      <a:noFill/>
                    </a:lnB>
                    <a:solidFill>
                      <a:srgbClr val="FBDEE1"/>
                    </a:solidFill>
                  </a:tcPr>
                </a:tc>
                <a:tc>
                  <a:txBody>
                    <a:bodyPr/>
                    <a:lstStyle/>
                    <a:p>
                      <a:pPr algn="r" fontAlgn="b"/>
                      <a:r>
                        <a:rPr lang="en-US" sz="1200" b="0" i="0" u="none" strike="noStrike">
                          <a:solidFill>
                            <a:srgbClr val="000000"/>
                          </a:solidFill>
                          <a:effectLst/>
                          <a:latin typeface="Calibri" panose="020F0502020204030204" pitchFamily="34" charset="0"/>
                        </a:rPr>
                        <a:t>-4.1%</a:t>
                      </a:r>
                    </a:p>
                  </a:txBody>
                  <a:tcPr marL="9525" marR="9525" marT="9525" marB="0" anchor="b">
                    <a:lnL>
                      <a:noFill/>
                    </a:lnL>
                    <a:lnR>
                      <a:noFill/>
                    </a:lnR>
                    <a:lnT>
                      <a:noFill/>
                    </a:lnT>
                    <a:lnB>
                      <a:noFill/>
                    </a:lnB>
                    <a:solidFill>
                      <a:srgbClr val="F9B0B2"/>
                    </a:solidFill>
                  </a:tcPr>
                </a:tc>
                <a:tc>
                  <a:txBody>
                    <a:bodyPr/>
                    <a:lstStyle/>
                    <a:p>
                      <a:pPr algn="r" fontAlgn="b"/>
                      <a:r>
                        <a:rPr lang="en-US" sz="1200" b="0" i="0" u="none" strike="noStrike">
                          <a:solidFill>
                            <a:srgbClr val="000000"/>
                          </a:solidFill>
                          <a:effectLst/>
                          <a:latin typeface="Calibri" panose="020F0502020204030204" pitchFamily="34" charset="0"/>
                        </a:rPr>
                        <a:t>2.9%</a:t>
                      </a:r>
                    </a:p>
                  </a:txBody>
                  <a:tcPr marL="9525" marR="9525" marT="9525" marB="0" anchor="b">
                    <a:lnL>
                      <a:noFill/>
                    </a:lnL>
                    <a:lnR>
                      <a:noFill/>
                    </a:lnR>
                    <a:lnT>
                      <a:noFill/>
                    </a:lnT>
                    <a:lnB>
                      <a:noFill/>
                    </a:lnB>
                    <a:solidFill>
                      <a:srgbClr val="FAD7D9"/>
                    </a:solidFill>
                  </a:tcPr>
                </a:tc>
                <a:tc>
                  <a:txBody>
                    <a:bodyPr/>
                    <a:lstStyle/>
                    <a:p>
                      <a:pPr algn="r" fontAlgn="b"/>
                      <a:r>
                        <a:rPr lang="en-US" sz="1200" b="0" i="0" u="none" strike="noStrike">
                          <a:solidFill>
                            <a:srgbClr val="000000"/>
                          </a:solidFill>
                          <a:effectLst/>
                          <a:latin typeface="Calibri" panose="020F0502020204030204" pitchFamily="34" charset="0"/>
                        </a:rPr>
                        <a:t>12.4%</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E9F5EE"/>
                    </a:solidFill>
                  </a:tcPr>
                </a:tc>
              </a:tr>
              <a:tr h="253679">
                <a:tc>
                  <a:txBody>
                    <a:bodyPr/>
                    <a:lstStyle/>
                    <a:p>
                      <a:pPr algn="l" fontAlgn="b"/>
                      <a:r>
                        <a:rPr lang="en-US" sz="1200" b="0" i="0" u="none" strike="noStrike">
                          <a:solidFill>
                            <a:srgbClr val="000000"/>
                          </a:solidFill>
                          <a:effectLst/>
                          <a:latin typeface="Calibri" panose="020F0502020204030204" pitchFamily="34" charset="0"/>
                        </a:rPr>
                        <a:t>(660-680]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9.4%</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BFBFE"/>
                    </a:solidFill>
                  </a:tcPr>
                </a:tc>
                <a:tc>
                  <a:txBody>
                    <a:bodyPr/>
                    <a:lstStyle/>
                    <a:p>
                      <a:pPr algn="r" fontAlgn="b"/>
                      <a:r>
                        <a:rPr lang="en-US" sz="1200" b="0" i="0" u="none" strike="noStrike">
                          <a:solidFill>
                            <a:srgbClr val="000000"/>
                          </a:solidFill>
                          <a:effectLst/>
                          <a:latin typeface="Calibri" panose="020F0502020204030204" pitchFamily="34" charset="0"/>
                        </a:rPr>
                        <a:t>11.0%</a:t>
                      </a:r>
                    </a:p>
                  </a:txBody>
                  <a:tcPr marL="9525" marR="9525" marT="9525" marB="0" anchor="b">
                    <a:lnL>
                      <a:noFill/>
                    </a:lnL>
                    <a:lnR>
                      <a:noFill/>
                    </a:lnR>
                    <a:lnT>
                      <a:noFill/>
                    </a:lnT>
                    <a:lnB>
                      <a:noFill/>
                    </a:lnB>
                    <a:solidFill>
                      <a:srgbClr val="F2F8F7"/>
                    </a:solidFill>
                  </a:tcPr>
                </a:tc>
                <a:tc>
                  <a:txBody>
                    <a:bodyPr/>
                    <a:lstStyle/>
                    <a:p>
                      <a:pPr algn="r" fontAlgn="b"/>
                      <a:r>
                        <a:rPr lang="en-US" sz="1200" b="0" i="0" u="none" strike="noStrike">
                          <a:solidFill>
                            <a:srgbClr val="000000"/>
                          </a:solidFill>
                          <a:effectLst/>
                          <a:latin typeface="Calibri" panose="020F0502020204030204" pitchFamily="34" charset="0"/>
                        </a:rPr>
                        <a:t>9.5%</a:t>
                      </a:r>
                    </a:p>
                  </a:txBody>
                  <a:tcPr marL="9525" marR="9525" marT="9525" marB="0" anchor="b">
                    <a:lnL>
                      <a:noFill/>
                    </a:lnL>
                    <a:lnR>
                      <a:noFill/>
                    </a:lnR>
                    <a:lnT>
                      <a:noFill/>
                    </a:lnT>
                    <a:lnB>
                      <a:noFill/>
                    </a:lnB>
                    <a:solidFill>
                      <a:srgbClr val="FCFCFF"/>
                    </a:solidFill>
                  </a:tcPr>
                </a:tc>
                <a:tc>
                  <a:txBody>
                    <a:bodyPr/>
                    <a:lstStyle/>
                    <a:p>
                      <a:pPr algn="r" fontAlgn="b"/>
                      <a:r>
                        <a:rPr lang="en-US" sz="1200" b="0" i="0" u="none" strike="noStrike">
                          <a:solidFill>
                            <a:srgbClr val="000000"/>
                          </a:solidFill>
                          <a:effectLst/>
                          <a:latin typeface="Calibri" panose="020F0502020204030204" pitchFamily="34" charset="0"/>
                        </a:rPr>
                        <a:t>17.3%</a:t>
                      </a:r>
                    </a:p>
                  </a:txBody>
                  <a:tcPr marL="9525" marR="9525" marT="9525" marB="0" anchor="b">
                    <a:lnL>
                      <a:noFill/>
                    </a:lnL>
                    <a:lnR>
                      <a:noFill/>
                    </a:lnR>
                    <a:lnT>
                      <a:noFill/>
                    </a:lnT>
                    <a:lnB>
                      <a:noFill/>
                    </a:lnB>
                    <a:solidFill>
                      <a:srgbClr val="C9E7D3"/>
                    </a:solidFill>
                  </a:tcPr>
                </a:tc>
                <a:tc>
                  <a:txBody>
                    <a:bodyPr/>
                    <a:lstStyle/>
                    <a:p>
                      <a:pPr algn="r" fontAlgn="b"/>
                      <a:r>
                        <a:rPr lang="en-US" sz="1200" b="0" i="0" u="none" strike="noStrike">
                          <a:solidFill>
                            <a:srgbClr val="000000"/>
                          </a:solidFill>
                          <a:effectLst/>
                          <a:latin typeface="Calibri" panose="020F0502020204030204" pitchFamily="34" charset="0"/>
                        </a:rPr>
                        <a:t>6.3%</a:t>
                      </a:r>
                    </a:p>
                  </a:txBody>
                  <a:tcPr marL="9525" marR="9525" marT="9525" marB="0" anchor="b">
                    <a:lnL>
                      <a:noFill/>
                    </a:lnL>
                    <a:lnR>
                      <a:noFill/>
                    </a:lnR>
                    <a:lnT>
                      <a:noFill/>
                    </a:lnT>
                    <a:lnB>
                      <a:noFill/>
                    </a:lnB>
                    <a:solidFill>
                      <a:srgbClr val="FBEAED"/>
                    </a:solidFill>
                  </a:tcPr>
                </a:tc>
                <a:tc>
                  <a:txBody>
                    <a:bodyPr/>
                    <a:lstStyle/>
                    <a:p>
                      <a:pPr algn="r" fontAlgn="b"/>
                      <a:r>
                        <a:rPr lang="en-US" sz="1200" b="0" i="0" u="none" strike="noStrike">
                          <a:solidFill>
                            <a:srgbClr val="000000"/>
                          </a:solidFill>
                          <a:effectLst/>
                          <a:latin typeface="Calibri" panose="020F0502020204030204" pitchFamily="34" charset="0"/>
                        </a:rPr>
                        <a:t>3.6%</a:t>
                      </a:r>
                    </a:p>
                  </a:txBody>
                  <a:tcPr marL="9525" marR="9525" marT="9525" marB="0" anchor="b">
                    <a:lnL>
                      <a:noFill/>
                    </a:lnL>
                    <a:lnR>
                      <a:noFill/>
                    </a:lnR>
                    <a:lnT>
                      <a:noFill/>
                    </a:lnT>
                    <a:lnB>
                      <a:noFill/>
                    </a:lnB>
                    <a:solidFill>
                      <a:srgbClr val="FBDBDE"/>
                    </a:solidFill>
                  </a:tcPr>
                </a:tc>
                <a:tc>
                  <a:txBody>
                    <a:bodyPr/>
                    <a:lstStyle/>
                    <a:p>
                      <a:pPr algn="r" fontAlgn="b"/>
                      <a:r>
                        <a:rPr lang="en-US" sz="1200" b="0" i="0" u="none" strike="noStrike">
                          <a:solidFill>
                            <a:srgbClr val="000000"/>
                          </a:solidFill>
                          <a:effectLst/>
                          <a:latin typeface="Calibri" panose="020F0502020204030204" pitchFamily="34" charset="0"/>
                        </a:rPr>
                        <a:t>2.8%</a:t>
                      </a:r>
                    </a:p>
                  </a:txBody>
                  <a:tcPr marL="9525" marR="9525" marT="9525" marB="0" anchor="b">
                    <a:lnL>
                      <a:noFill/>
                    </a:lnL>
                    <a:lnR>
                      <a:noFill/>
                    </a:lnR>
                    <a:lnT>
                      <a:noFill/>
                    </a:lnT>
                    <a:lnB>
                      <a:noFill/>
                    </a:lnB>
                    <a:solidFill>
                      <a:srgbClr val="FAD6D9"/>
                    </a:solidFill>
                  </a:tcPr>
                </a:tc>
                <a:tc>
                  <a:txBody>
                    <a:bodyPr/>
                    <a:lstStyle/>
                    <a:p>
                      <a:pPr algn="r" fontAlgn="b"/>
                      <a:r>
                        <a:rPr lang="en-US" sz="1200" b="0" i="0" u="none" strike="noStrike">
                          <a:solidFill>
                            <a:srgbClr val="000000"/>
                          </a:solidFill>
                          <a:effectLst/>
                          <a:latin typeface="Calibri" panose="020F0502020204030204" pitchFamily="34" charset="0"/>
                        </a:rPr>
                        <a:t>-6.1%</a:t>
                      </a:r>
                    </a:p>
                  </a:txBody>
                  <a:tcPr marL="9525" marR="9525" marT="9525" marB="0" anchor="b">
                    <a:lnL>
                      <a:noFill/>
                    </a:lnL>
                    <a:lnR>
                      <a:noFill/>
                    </a:lnR>
                    <a:lnT>
                      <a:noFill/>
                    </a:lnT>
                    <a:lnB>
                      <a:noFill/>
                    </a:lnB>
                    <a:solidFill>
                      <a:srgbClr val="F9A5A7"/>
                    </a:solidFill>
                  </a:tcPr>
                </a:tc>
                <a:tc>
                  <a:txBody>
                    <a:bodyPr/>
                    <a:lstStyle/>
                    <a:p>
                      <a:pPr algn="r" fontAlgn="b"/>
                      <a:r>
                        <a:rPr lang="en-US" sz="1200" b="0" i="0" u="none" strike="noStrike">
                          <a:solidFill>
                            <a:srgbClr val="000000"/>
                          </a:solidFill>
                          <a:effectLst/>
                          <a:latin typeface="Calibri" panose="020F0502020204030204" pitchFamily="34" charset="0"/>
                        </a:rPr>
                        <a:t>2.8%</a:t>
                      </a:r>
                    </a:p>
                  </a:txBody>
                  <a:tcPr marL="9525" marR="9525" marT="9525" marB="0" anchor="b">
                    <a:lnL>
                      <a:noFill/>
                    </a:lnL>
                    <a:lnR>
                      <a:noFill/>
                    </a:lnR>
                    <a:lnT>
                      <a:noFill/>
                    </a:lnT>
                    <a:lnB>
                      <a:noFill/>
                    </a:lnB>
                    <a:solidFill>
                      <a:srgbClr val="FAD6D9"/>
                    </a:solidFill>
                  </a:tcPr>
                </a:tc>
                <a:tc>
                  <a:txBody>
                    <a:bodyPr/>
                    <a:lstStyle/>
                    <a:p>
                      <a:pPr algn="r" fontAlgn="b"/>
                      <a:r>
                        <a:rPr lang="en-US" sz="1200" b="0" i="0" u="none" strike="noStrike">
                          <a:solidFill>
                            <a:srgbClr val="000000"/>
                          </a:solidFill>
                          <a:effectLst/>
                          <a:latin typeface="Calibri" panose="020F0502020204030204" pitchFamily="34" charset="0"/>
                        </a:rPr>
                        <a:t>9.9%</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F9FBFD"/>
                    </a:solidFill>
                  </a:tcPr>
                </a:tc>
              </a:tr>
              <a:tr h="253679">
                <a:tc>
                  <a:txBody>
                    <a:bodyPr/>
                    <a:lstStyle/>
                    <a:p>
                      <a:pPr algn="l" fontAlgn="b"/>
                      <a:r>
                        <a:rPr lang="en-US" sz="1200" b="0" i="0" u="none" strike="noStrike">
                          <a:solidFill>
                            <a:srgbClr val="000000"/>
                          </a:solidFill>
                          <a:effectLst/>
                          <a:latin typeface="Calibri" panose="020F0502020204030204" pitchFamily="34" charset="0"/>
                        </a:rPr>
                        <a:t>(640-660]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14.5%</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DCEFE3"/>
                    </a:solidFill>
                  </a:tcPr>
                </a:tc>
                <a:tc>
                  <a:txBody>
                    <a:bodyPr/>
                    <a:lstStyle/>
                    <a:p>
                      <a:pPr algn="r" fontAlgn="b"/>
                      <a:r>
                        <a:rPr lang="en-US" sz="1200" b="0" i="0" u="none" strike="noStrike">
                          <a:solidFill>
                            <a:srgbClr val="000000"/>
                          </a:solidFill>
                          <a:effectLst/>
                          <a:latin typeface="Calibri" panose="020F0502020204030204" pitchFamily="34" charset="0"/>
                        </a:rPr>
                        <a:t>20.9%</a:t>
                      </a:r>
                    </a:p>
                  </a:txBody>
                  <a:tcPr marL="9525" marR="9525" marT="9525" marB="0" anchor="b">
                    <a:lnL>
                      <a:noFill/>
                    </a:lnL>
                    <a:lnR>
                      <a:noFill/>
                    </a:lnR>
                    <a:lnT>
                      <a:noFill/>
                    </a:lnT>
                    <a:lnB>
                      <a:noFill/>
                    </a:lnB>
                    <a:solidFill>
                      <a:srgbClr val="B1DEBF"/>
                    </a:solidFill>
                  </a:tcPr>
                </a:tc>
                <a:tc>
                  <a:txBody>
                    <a:bodyPr/>
                    <a:lstStyle/>
                    <a:p>
                      <a:pPr algn="r" fontAlgn="b"/>
                      <a:r>
                        <a:rPr lang="en-US" sz="1200" b="0" i="0" u="none" strike="noStrike">
                          <a:solidFill>
                            <a:srgbClr val="000000"/>
                          </a:solidFill>
                          <a:effectLst/>
                          <a:latin typeface="Calibri" panose="020F0502020204030204" pitchFamily="34" charset="0"/>
                        </a:rPr>
                        <a:t>19.3%</a:t>
                      </a:r>
                    </a:p>
                  </a:txBody>
                  <a:tcPr marL="9525" marR="9525" marT="9525" marB="0" anchor="b">
                    <a:lnL>
                      <a:noFill/>
                    </a:lnL>
                    <a:lnR>
                      <a:noFill/>
                    </a:lnR>
                    <a:lnT>
                      <a:noFill/>
                    </a:lnT>
                    <a:lnB>
                      <a:noFill/>
                    </a:lnB>
                    <a:solidFill>
                      <a:srgbClr val="BCE2C8"/>
                    </a:solidFill>
                  </a:tcPr>
                </a:tc>
                <a:tc>
                  <a:txBody>
                    <a:bodyPr/>
                    <a:lstStyle/>
                    <a:p>
                      <a:pPr algn="r" fontAlgn="b"/>
                      <a:r>
                        <a:rPr lang="en-US" sz="1200" b="0" i="0" u="none" strike="noStrike">
                          <a:solidFill>
                            <a:srgbClr val="000000"/>
                          </a:solidFill>
                          <a:effectLst/>
                          <a:latin typeface="Calibri" panose="020F0502020204030204" pitchFamily="34" charset="0"/>
                        </a:rPr>
                        <a:t>12.0%</a:t>
                      </a:r>
                    </a:p>
                  </a:txBody>
                  <a:tcPr marL="9525" marR="9525" marT="9525" marB="0" anchor="b">
                    <a:lnL>
                      <a:noFill/>
                    </a:lnL>
                    <a:lnR>
                      <a:noFill/>
                    </a:lnR>
                    <a:lnT>
                      <a:noFill/>
                    </a:lnT>
                    <a:lnB>
                      <a:noFill/>
                    </a:lnB>
                    <a:solidFill>
                      <a:srgbClr val="ECF6F1"/>
                    </a:solidFill>
                  </a:tcPr>
                </a:tc>
                <a:tc>
                  <a:txBody>
                    <a:bodyPr/>
                    <a:lstStyle/>
                    <a:p>
                      <a:pPr algn="r" fontAlgn="b"/>
                      <a:r>
                        <a:rPr lang="en-US" sz="1200" b="0" i="0" u="none" strike="noStrike">
                          <a:solidFill>
                            <a:srgbClr val="000000"/>
                          </a:solidFill>
                          <a:effectLst/>
                          <a:latin typeface="Calibri" panose="020F0502020204030204" pitchFamily="34" charset="0"/>
                        </a:rPr>
                        <a:t>8.6%</a:t>
                      </a:r>
                    </a:p>
                  </a:txBody>
                  <a:tcPr marL="9525" marR="9525" marT="9525" marB="0" anchor="b">
                    <a:lnL>
                      <a:noFill/>
                    </a:lnL>
                    <a:lnR>
                      <a:noFill/>
                    </a:lnR>
                    <a:lnT>
                      <a:noFill/>
                    </a:lnT>
                    <a:lnB>
                      <a:noFill/>
                    </a:lnB>
                    <a:solidFill>
                      <a:srgbClr val="FBF7FA"/>
                    </a:solidFill>
                  </a:tcPr>
                </a:tc>
                <a:tc>
                  <a:txBody>
                    <a:bodyPr/>
                    <a:lstStyle/>
                    <a:p>
                      <a:pPr algn="r" fontAlgn="b"/>
                      <a:r>
                        <a:rPr lang="en-US" sz="1200" b="0" i="0" u="none" strike="noStrike">
                          <a:solidFill>
                            <a:srgbClr val="000000"/>
                          </a:solidFill>
                          <a:effectLst/>
                          <a:latin typeface="Calibri" panose="020F0502020204030204" pitchFamily="34" charset="0"/>
                        </a:rPr>
                        <a:t>0.4%</a:t>
                      </a:r>
                    </a:p>
                  </a:txBody>
                  <a:tcPr marL="9525" marR="9525" marT="9525" marB="0" anchor="b">
                    <a:lnL>
                      <a:noFill/>
                    </a:lnL>
                    <a:lnR>
                      <a:noFill/>
                    </a:lnR>
                    <a:lnT>
                      <a:noFill/>
                    </a:lnT>
                    <a:lnB>
                      <a:noFill/>
                    </a:lnB>
                    <a:solidFill>
                      <a:srgbClr val="FAC9CB"/>
                    </a:solidFill>
                  </a:tcPr>
                </a:tc>
                <a:tc>
                  <a:txBody>
                    <a:bodyPr/>
                    <a:lstStyle/>
                    <a:p>
                      <a:pPr algn="r" fontAlgn="b"/>
                      <a:r>
                        <a:rPr lang="en-US" sz="1200" b="0" i="0" u="none" strike="noStrike">
                          <a:solidFill>
                            <a:srgbClr val="000000"/>
                          </a:solidFill>
                          <a:effectLst/>
                          <a:latin typeface="Calibri" panose="020F0502020204030204" pitchFamily="34" charset="0"/>
                        </a:rPr>
                        <a:t>-0.4%</a:t>
                      </a:r>
                    </a:p>
                  </a:txBody>
                  <a:tcPr marL="9525" marR="9525" marT="9525" marB="0" anchor="b">
                    <a:lnL>
                      <a:noFill/>
                    </a:lnL>
                    <a:lnR>
                      <a:noFill/>
                    </a:lnR>
                    <a:lnT>
                      <a:noFill/>
                    </a:lnT>
                    <a:lnB>
                      <a:noFill/>
                    </a:lnB>
                    <a:solidFill>
                      <a:srgbClr val="FAC5C7"/>
                    </a:solidFill>
                  </a:tcPr>
                </a:tc>
                <a:tc>
                  <a:txBody>
                    <a:bodyPr/>
                    <a:lstStyle/>
                    <a:p>
                      <a:pPr algn="r" fontAlgn="b"/>
                      <a:r>
                        <a:rPr lang="en-US" sz="1200" b="0" i="0" u="none" strike="noStrike">
                          <a:solidFill>
                            <a:srgbClr val="000000"/>
                          </a:solidFill>
                          <a:effectLst/>
                          <a:latin typeface="Calibri" panose="020F0502020204030204" pitchFamily="34" charset="0"/>
                        </a:rPr>
                        <a:t>-5.8%</a:t>
                      </a:r>
                    </a:p>
                  </a:txBody>
                  <a:tcPr marL="9525" marR="9525" marT="9525" marB="0" anchor="b">
                    <a:lnL>
                      <a:noFill/>
                    </a:lnL>
                    <a:lnR>
                      <a:noFill/>
                    </a:lnR>
                    <a:lnT>
                      <a:noFill/>
                    </a:lnT>
                    <a:lnB>
                      <a:noFill/>
                    </a:lnB>
                    <a:solidFill>
                      <a:srgbClr val="F9A6A9"/>
                    </a:solidFill>
                  </a:tcPr>
                </a:tc>
                <a:tc>
                  <a:txBody>
                    <a:bodyPr/>
                    <a:lstStyle/>
                    <a:p>
                      <a:pPr algn="r" fontAlgn="b"/>
                      <a:r>
                        <a:rPr lang="en-US" sz="1200" b="0" i="0" u="none" strike="noStrike">
                          <a:solidFill>
                            <a:srgbClr val="000000"/>
                          </a:solidFill>
                          <a:effectLst/>
                          <a:latin typeface="Calibri" panose="020F0502020204030204" pitchFamily="34" charset="0"/>
                        </a:rPr>
                        <a:t>29.4%</a:t>
                      </a:r>
                    </a:p>
                  </a:txBody>
                  <a:tcPr marL="9525" marR="9525" marT="9525" marB="0" anchor="b">
                    <a:lnL>
                      <a:noFill/>
                    </a:lnL>
                    <a:lnR>
                      <a:noFill/>
                    </a:lnR>
                    <a:lnT>
                      <a:noFill/>
                    </a:lnT>
                    <a:lnB>
                      <a:noFill/>
                    </a:lnB>
                    <a:solidFill>
                      <a:srgbClr val="7AC88F"/>
                    </a:solidFill>
                  </a:tcPr>
                </a:tc>
                <a:tc>
                  <a:txBody>
                    <a:bodyPr/>
                    <a:lstStyle/>
                    <a:p>
                      <a:pPr algn="r" fontAlgn="b"/>
                      <a:r>
                        <a:rPr lang="en-US" sz="1200" b="0" i="0" u="none" strike="noStrike">
                          <a:solidFill>
                            <a:srgbClr val="000000"/>
                          </a:solidFill>
                          <a:effectLst/>
                          <a:latin typeface="Calibri" panose="020F0502020204030204" pitchFamily="34" charset="0"/>
                        </a:rPr>
                        <a:t>0.9%</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FACCCF"/>
                    </a:solidFill>
                  </a:tcPr>
                </a:tc>
              </a:tr>
              <a:tr h="253679">
                <a:tc>
                  <a:txBody>
                    <a:bodyPr/>
                    <a:lstStyle/>
                    <a:p>
                      <a:pPr algn="l" fontAlgn="b"/>
                      <a:r>
                        <a:rPr lang="en-US" sz="1200" b="0" i="0" u="none" strike="noStrike">
                          <a:solidFill>
                            <a:srgbClr val="000000"/>
                          </a:solidFill>
                          <a:effectLst/>
                          <a:latin typeface="Calibri" panose="020F0502020204030204" pitchFamily="34" charset="0"/>
                        </a:rPr>
                        <a:t>(620-640]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14.7%</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DAEFE2"/>
                    </a:solidFill>
                  </a:tcPr>
                </a:tc>
                <a:tc>
                  <a:txBody>
                    <a:bodyPr/>
                    <a:lstStyle/>
                    <a:p>
                      <a:pPr algn="r" fontAlgn="b"/>
                      <a:r>
                        <a:rPr lang="en-US" sz="1200" b="0" i="0" u="none" strike="noStrike">
                          <a:solidFill>
                            <a:srgbClr val="000000"/>
                          </a:solidFill>
                          <a:effectLst/>
                          <a:latin typeface="Calibri" panose="020F0502020204030204" pitchFamily="34" charset="0"/>
                        </a:rPr>
                        <a:t>20.5%</a:t>
                      </a:r>
                    </a:p>
                  </a:txBody>
                  <a:tcPr marL="9525" marR="9525" marT="9525" marB="0" anchor="b">
                    <a:lnL>
                      <a:noFill/>
                    </a:lnL>
                    <a:lnR>
                      <a:noFill/>
                    </a:lnR>
                    <a:lnT>
                      <a:noFill/>
                    </a:lnT>
                    <a:lnB>
                      <a:noFill/>
                    </a:lnB>
                    <a:solidFill>
                      <a:srgbClr val="B4DFC1"/>
                    </a:solidFill>
                  </a:tcPr>
                </a:tc>
                <a:tc>
                  <a:txBody>
                    <a:bodyPr/>
                    <a:lstStyle/>
                    <a:p>
                      <a:pPr algn="r" fontAlgn="b"/>
                      <a:r>
                        <a:rPr lang="en-US" sz="1200" b="0" i="0" u="none" strike="noStrike">
                          <a:solidFill>
                            <a:srgbClr val="000000"/>
                          </a:solidFill>
                          <a:effectLst/>
                          <a:latin typeface="Calibri" panose="020F0502020204030204" pitchFamily="34" charset="0"/>
                        </a:rPr>
                        <a:t>20.8%</a:t>
                      </a:r>
                    </a:p>
                  </a:txBody>
                  <a:tcPr marL="9525" marR="9525" marT="9525" marB="0" anchor="b">
                    <a:lnL>
                      <a:noFill/>
                    </a:lnL>
                    <a:lnR>
                      <a:noFill/>
                    </a:lnR>
                    <a:lnT>
                      <a:noFill/>
                    </a:lnT>
                    <a:lnB>
                      <a:noFill/>
                    </a:lnB>
                    <a:solidFill>
                      <a:srgbClr val="B2DEBF"/>
                    </a:solidFill>
                  </a:tcPr>
                </a:tc>
                <a:tc>
                  <a:txBody>
                    <a:bodyPr/>
                    <a:lstStyle/>
                    <a:p>
                      <a:pPr algn="r" fontAlgn="b"/>
                      <a:r>
                        <a:rPr lang="en-US" sz="1200" b="0" i="0" u="none" strike="noStrike">
                          <a:solidFill>
                            <a:srgbClr val="000000"/>
                          </a:solidFill>
                          <a:effectLst/>
                          <a:latin typeface="Calibri" panose="020F0502020204030204" pitchFamily="34" charset="0"/>
                        </a:rPr>
                        <a:t>12.0%</a:t>
                      </a:r>
                    </a:p>
                  </a:txBody>
                  <a:tcPr marL="9525" marR="9525" marT="9525" marB="0" anchor="b">
                    <a:lnL>
                      <a:noFill/>
                    </a:lnL>
                    <a:lnR>
                      <a:noFill/>
                    </a:lnR>
                    <a:lnT>
                      <a:noFill/>
                    </a:lnT>
                    <a:lnB>
                      <a:noFill/>
                    </a:lnB>
                    <a:solidFill>
                      <a:srgbClr val="ECF6F1"/>
                    </a:solidFill>
                  </a:tcPr>
                </a:tc>
                <a:tc>
                  <a:txBody>
                    <a:bodyPr/>
                    <a:lstStyle/>
                    <a:p>
                      <a:pPr algn="r" fontAlgn="b"/>
                      <a:r>
                        <a:rPr lang="en-US" sz="1200" b="0" i="0" u="none" strike="noStrike">
                          <a:solidFill>
                            <a:srgbClr val="000000"/>
                          </a:solidFill>
                          <a:effectLst/>
                          <a:latin typeface="Calibri" panose="020F0502020204030204" pitchFamily="34" charset="0"/>
                        </a:rPr>
                        <a:t>8.4%</a:t>
                      </a:r>
                    </a:p>
                  </a:txBody>
                  <a:tcPr marL="9525" marR="9525" marT="9525" marB="0" anchor="b">
                    <a:lnL>
                      <a:noFill/>
                    </a:lnL>
                    <a:lnR>
                      <a:noFill/>
                    </a:lnR>
                    <a:lnT>
                      <a:noFill/>
                    </a:lnT>
                    <a:lnB>
                      <a:noFill/>
                    </a:lnB>
                    <a:solidFill>
                      <a:srgbClr val="FBF6F9"/>
                    </a:solidFill>
                  </a:tcPr>
                </a:tc>
                <a:tc>
                  <a:txBody>
                    <a:bodyPr/>
                    <a:lstStyle/>
                    <a:p>
                      <a:pPr algn="r" fontAlgn="b"/>
                      <a:r>
                        <a:rPr lang="en-US" sz="1200" b="0" i="0" u="none" strike="noStrike">
                          <a:solidFill>
                            <a:srgbClr val="000000"/>
                          </a:solidFill>
                          <a:effectLst/>
                          <a:latin typeface="Calibri" panose="020F0502020204030204" pitchFamily="34" charset="0"/>
                        </a:rPr>
                        <a:t>-0.1%</a:t>
                      </a:r>
                    </a:p>
                  </a:txBody>
                  <a:tcPr marL="9525" marR="9525" marT="9525" marB="0" anchor="b">
                    <a:lnL>
                      <a:noFill/>
                    </a:lnL>
                    <a:lnR>
                      <a:noFill/>
                    </a:lnR>
                    <a:lnT>
                      <a:noFill/>
                    </a:lnT>
                    <a:lnB>
                      <a:noFill/>
                    </a:lnB>
                    <a:solidFill>
                      <a:srgbClr val="FAC6C9"/>
                    </a:solidFill>
                  </a:tcPr>
                </a:tc>
                <a:tc>
                  <a:txBody>
                    <a:bodyPr/>
                    <a:lstStyle/>
                    <a:p>
                      <a:pPr algn="r" fontAlgn="b"/>
                      <a:r>
                        <a:rPr lang="en-US" sz="1200" b="0" i="0" u="none" strike="noStrike">
                          <a:solidFill>
                            <a:srgbClr val="000000"/>
                          </a:solidFill>
                          <a:effectLst/>
                          <a:latin typeface="Calibri" panose="020F0502020204030204" pitchFamily="34" charset="0"/>
                        </a:rPr>
                        <a:t>-1.5%</a:t>
                      </a:r>
                    </a:p>
                  </a:txBody>
                  <a:tcPr marL="9525" marR="9525" marT="9525" marB="0" anchor="b">
                    <a:lnL>
                      <a:noFill/>
                    </a:lnL>
                    <a:lnR>
                      <a:noFill/>
                    </a:lnR>
                    <a:lnT>
                      <a:noFill/>
                    </a:lnT>
                    <a:lnB>
                      <a:noFill/>
                    </a:lnB>
                    <a:solidFill>
                      <a:srgbClr val="FABEC1"/>
                    </a:solidFill>
                  </a:tcPr>
                </a:tc>
                <a:tc>
                  <a:txBody>
                    <a:bodyPr/>
                    <a:lstStyle/>
                    <a:p>
                      <a:pPr algn="r" fontAlgn="b"/>
                      <a:r>
                        <a:rPr lang="en-US" sz="1200" b="0" i="0" u="none" strike="noStrike">
                          <a:solidFill>
                            <a:srgbClr val="000000"/>
                          </a:solidFill>
                          <a:effectLst/>
                          <a:latin typeface="Calibri" panose="020F0502020204030204" pitchFamily="34" charset="0"/>
                        </a:rPr>
                        <a:t>-4.5%</a:t>
                      </a:r>
                    </a:p>
                  </a:txBody>
                  <a:tcPr marL="9525" marR="9525" marT="9525" marB="0" anchor="b">
                    <a:lnL>
                      <a:noFill/>
                    </a:lnL>
                    <a:lnR>
                      <a:noFill/>
                    </a:lnR>
                    <a:lnT>
                      <a:noFill/>
                    </a:lnT>
                    <a:lnB>
                      <a:noFill/>
                    </a:lnB>
                    <a:solidFill>
                      <a:srgbClr val="F9AEB0"/>
                    </a:solidFill>
                  </a:tcPr>
                </a:tc>
                <a:tc>
                  <a:txBody>
                    <a:bodyPr/>
                    <a:lstStyle/>
                    <a:p>
                      <a:pPr algn="r" fontAlgn="b"/>
                      <a:r>
                        <a:rPr lang="en-US" sz="1200" b="0" i="0" u="none" strike="noStrike">
                          <a:solidFill>
                            <a:srgbClr val="000000"/>
                          </a:solidFill>
                          <a:effectLst/>
                          <a:latin typeface="Calibri" panose="020F0502020204030204" pitchFamily="34" charset="0"/>
                        </a:rPr>
                        <a:t>32.8%</a:t>
                      </a:r>
                    </a:p>
                  </a:txBody>
                  <a:tcPr marL="9525" marR="9525" marT="9525" marB="0" anchor="b">
                    <a:lnL>
                      <a:noFill/>
                    </a:lnL>
                    <a:lnR>
                      <a:noFill/>
                    </a:lnR>
                    <a:lnT>
                      <a:noFill/>
                    </a:lnT>
                    <a:lnB>
                      <a:noFill/>
                    </a:lnB>
                    <a:solidFill>
                      <a:srgbClr val="63BE7B"/>
                    </a:solidFill>
                  </a:tcPr>
                </a:tc>
                <a:tc>
                  <a:txBody>
                    <a:bodyPr/>
                    <a:lstStyle/>
                    <a:p>
                      <a:pPr algn="r" fontAlgn="b"/>
                      <a:r>
                        <a:rPr lang="en-US" sz="1200" b="0" i="0" u="none" strike="noStrike">
                          <a:solidFill>
                            <a:srgbClr val="000000"/>
                          </a:solidFill>
                          <a:effectLst/>
                          <a:latin typeface="Calibri" panose="020F0502020204030204" pitchFamily="34" charset="0"/>
                        </a:rPr>
                        <a:t>-1.3%</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FABFC2"/>
                    </a:solidFill>
                  </a:tcPr>
                </a:tc>
              </a:tr>
              <a:tr h="263725">
                <a:tc>
                  <a:txBody>
                    <a:bodyPr/>
                    <a:lstStyle/>
                    <a:p>
                      <a:pPr algn="l" fontAlgn="b"/>
                      <a:r>
                        <a:rPr lang="en-US" sz="1200" b="0" i="0" u="none" strike="noStrike">
                          <a:solidFill>
                            <a:srgbClr val="000000"/>
                          </a:solidFill>
                          <a:effectLst/>
                          <a:latin typeface="Calibri" panose="020F0502020204030204" pitchFamily="34" charset="0"/>
                        </a:rPr>
                        <a:t>&lt;=620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32.7%</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64BF7C"/>
                    </a:solidFill>
                  </a:tcPr>
                </a:tc>
                <a:tc>
                  <a:txBody>
                    <a:bodyPr/>
                    <a:lstStyle/>
                    <a:p>
                      <a:pPr algn="r" fontAlgn="b"/>
                      <a:r>
                        <a:rPr lang="en-US" sz="1200" b="0" i="0" u="none" strike="noStrike">
                          <a:solidFill>
                            <a:srgbClr val="000000"/>
                          </a:solidFill>
                          <a:effectLst/>
                          <a:latin typeface="Calibri" panose="020F0502020204030204" pitchFamily="34" charset="0"/>
                        </a:rPr>
                        <a:t>22.6%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A6DAB5"/>
                    </a:solidFill>
                  </a:tcPr>
                </a:tc>
                <a:tc>
                  <a:txBody>
                    <a:bodyPr/>
                    <a:lstStyle/>
                    <a:p>
                      <a:pPr algn="r" fontAlgn="b"/>
                      <a:r>
                        <a:rPr lang="en-US" sz="1200" b="0" i="0" u="none" strike="noStrike">
                          <a:solidFill>
                            <a:srgbClr val="000000"/>
                          </a:solidFill>
                          <a:effectLst/>
                          <a:latin typeface="Calibri" panose="020F0502020204030204" pitchFamily="34" charset="0"/>
                        </a:rPr>
                        <a:t>21.0%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B1DEBE"/>
                    </a:solidFill>
                  </a:tcPr>
                </a:tc>
                <a:tc>
                  <a:txBody>
                    <a:bodyPr/>
                    <a:lstStyle/>
                    <a:p>
                      <a:pPr algn="r" fontAlgn="b"/>
                      <a:r>
                        <a:rPr lang="en-US" sz="1200" b="0" i="0" u="none" strike="noStrike">
                          <a:solidFill>
                            <a:srgbClr val="000000"/>
                          </a:solidFill>
                          <a:effectLst/>
                          <a:latin typeface="Calibri" panose="020F0502020204030204" pitchFamily="34" charset="0"/>
                        </a:rPr>
                        <a:t>26.0%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90D0A2"/>
                    </a:solidFill>
                  </a:tcPr>
                </a:tc>
                <a:tc>
                  <a:txBody>
                    <a:bodyPr/>
                    <a:lstStyle/>
                    <a:p>
                      <a:pPr algn="r" fontAlgn="b"/>
                      <a:r>
                        <a:rPr lang="en-US" sz="1200" b="0" i="0" u="none" strike="noStrike">
                          <a:solidFill>
                            <a:srgbClr val="000000"/>
                          </a:solidFill>
                          <a:effectLst/>
                          <a:latin typeface="Calibri" panose="020F0502020204030204" pitchFamily="34" charset="0"/>
                        </a:rPr>
                        <a:t>14.9%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EEE1"/>
                    </a:solidFill>
                  </a:tcPr>
                </a:tc>
                <a:tc>
                  <a:txBody>
                    <a:bodyPr/>
                    <a:lstStyle/>
                    <a:p>
                      <a:pPr algn="r" fontAlgn="b"/>
                      <a:r>
                        <a:rPr lang="en-US" sz="1200" b="0" i="0" u="none" strike="noStrike">
                          <a:solidFill>
                            <a:srgbClr val="000000"/>
                          </a:solidFill>
                          <a:effectLst/>
                          <a:latin typeface="Calibri" panose="020F0502020204030204" pitchFamily="34" charset="0"/>
                        </a:rPr>
                        <a:t>-0.3%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AC5C8"/>
                    </a:solidFill>
                  </a:tcPr>
                </a:tc>
                <a:tc>
                  <a:txBody>
                    <a:bodyPr/>
                    <a:lstStyle/>
                    <a:p>
                      <a:pPr algn="r" fontAlgn="b"/>
                      <a:r>
                        <a:rPr lang="en-US" sz="1200" b="0" i="0" u="none" strike="noStrike">
                          <a:solidFill>
                            <a:srgbClr val="000000"/>
                          </a:solidFill>
                          <a:effectLst/>
                          <a:latin typeface="Calibri" panose="020F0502020204030204" pitchFamily="34" charset="0"/>
                        </a:rPr>
                        <a:t>-1.1%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AC1C3"/>
                    </a:solidFill>
                  </a:tcPr>
                </a:tc>
                <a:tc>
                  <a:txBody>
                    <a:bodyPr/>
                    <a:lstStyle/>
                    <a:p>
                      <a:pPr algn="r" fontAlgn="b"/>
                      <a:r>
                        <a:rPr lang="en-US" sz="1200" b="0" i="0" u="none" strike="noStrike">
                          <a:solidFill>
                            <a:srgbClr val="000000"/>
                          </a:solidFill>
                          <a:effectLst/>
                          <a:latin typeface="Calibri" panose="020F0502020204030204" pitchFamily="34" charset="0"/>
                        </a:rPr>
                        <a:t>4.9%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BE2E5"/>
                    </a:solidFill>
                  </a:tcPr>
                </a:tc>
                <a:tc>
                  <a:txBody>
                    <a:bodyPr/>
                    <a:lstStyle/>
                    <a:p>
                      <a:pPr algn="r" fontAlgn="b"/>
                      <a:r>
                        <a:rPr lang="en-US" sz="1200" b="0" i="0" u="none" strike="noStrike">
                          <a:solidFill>
                            <a:srgbClr val="000000"/>
                          </a:solidFill>
                          <a:effectLst/>
                          <a:latin typeface="Calibri" panose="020F0502020204030204" pitchFamily="34" charset="0"/>
                        </a:rPr>
                        <a:t>27.5%</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86CD99"/>
                    </a:solidFill>
                  </a:tcPr>
                </a:tc>
                <a:tc>
                  <a:txBody>
                    <a:bodyPr/>
                    <a:lstStyle/>
                    <a:p>
                      <a:pPr algn="r" fontAlgn="b"/>
                      <a:r>
                        <a:rPr lang="en-US" sz="1200" b="0" i="0" u="none" strike="noStrike" dirty="0">
                          <a:solidFill>
                            <a:srgbClr val="000000"/>
                          </a:solidFill>
                          <a:effectLst/>
                          <a:latin typeface="Calibri" panose="020F0502020204030204" pitchFamily="34" charset="0"/>
                        </a:rPr>
                        <a:t>7.8%</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BF2F5"/>
                    </a:solidFill>
                  </a:tcPr>
                </a:tc>
              </a:tr>
            </a:tbl>
          </a:graphicData>
        </a:graphic>
      </p:graphicFrame>
    </p:spTree>
    <p:extLst>
      <p:ext uri="{BB962C8B-B14F-4D97-AF65-F5344CB8AC3E}">
        <p14:creationId xmlns:p14="http://schemas.microsoft.com/office/powerpoint/2010/main" val="3634798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725" y="195312"/>
            <a:ext cx="7784010" cy="462234"/>
          </a:xfrm>
        </p:spPr>
        <p:txBody>
          <a:bodyPr/>
          <a:lstStyle/>
          <a:p>
            <a:r>
              <a:rPr lang="en-US" sz="2400" dirty="0" smtClean="0"/>
              <a:t>Conclusion</a:t>
            </a:r>
            <a:endParaRPr lang="en-US" sz="2400" dirty="0"/>
          </a:p>
        </p:txBody>
      </p:sp>
      <p:sp>
        <p:nvSpPr>
          <p:cNvPr id="3" name="Content Placeholder 2"/>
          <p:cNvSpPr>
            <a:spLocks noGrp="1"/>
          </p:cNvSpPr>
          <p:nvPr>
            <p:ph idx="1"/>
          </p:nvPr>
        </p:nvSpPr>
        <p:spPr>
          <a:xfrm>
            <a:off x="97604" y="868166"/>
            <a:ext cx="8943653" cy="5738117"/>
          </a:xfrm>
        </p:spPr>
        <p:txBody>
          <a:bodyPr/>
          <a:lstStyle/>
          <a:p>
            <a:pPr marL="128588" indent="-128588">
              <a:spcAft>
                <a:spcPts val="450"/>
              </a:spcAft>
              <a:buFont typeface="Wingdings" panose="05000000000000000000" pitchFamily="2" charset="2"/>
              <a:buChar char="§"/>
            </a:pPr>
            <a:r>
              <a:rPr lang="en-US" sz="1500" dirty="0" smtClean="0"/>
              <a:t>In </a:t>
            </a:r>
            <a:r>
              <a:rPr lang="en-US" sz="1500" dirty="0"/>
              <a:t>expected scenario, we see prepays are predicted higher for </a:t>
            </a:r>
            <a:r>
              <a:rPr lang="en-US" sz="1500" dirty="0" smtClean="0"/>
              <a:t>just above half the groups</a:t>
            </a:r>
            <a:r>
              <a:rPr lang="en-US" sz="1500" dirty="0"/>
              <a:t>. </a:t>
            </a:r>
            <a:r>
              <a:rPr lang="en-US" sz="1500" dirty="0" smtClean="0"/>
              <a:t>Most </a:t>
            </a:r>
            <a:r>
              <a:rPr lang="en-US" sz="1500" dirty="0"/>
              <a:t>prepay over-prediction occur for </a:t>
            </a:r>
            <a:r>
              <a:rPr lang="en-US" sz="1500" dirty="0" smtClean="0"/>
              <a:t>low </a:t>
            </a:r>
            <a:r>
              <a:rPr lang="en-US" sz="1500" dirty="0"/>
              <a:t>LTV – </a:t>
            </a:r>
            <a:r>
              <a:rPr lang="en-US" sz="1500" dirty="0" smtClean="0"/>
              <a:t>high </a:t>
            </a:r>
            <a:r>
              <a:rPr lang="en-US" sz="1500" dirty="0"/>
              <a:t>FICO </a:t>
            </a:r>
            <a:r>
              <a:rPr lang="en-US" sz="1500" dirty="0" smtClean="0"/>
              <a:t>buckets and </a:t>
            </a:r>
            <a:r>
              <a:rPr lang="en-US" sz="1500" dirty="0"/>
              <a:t>for very high LTV </a:t>
            </a:r>
            <a:r>
              <a:rPr lang="en-US" sz="1500" dirty="0" smtClean="0"/>
              <a:t>(&gt; 95).</a:t>
            </a:r>
          </a:p>
          <a:p>
            <a:pPr marL="128588" indent="-128588">
              <a:spcAft>
                <a:spcPts val="450"/>
              </a:spcAft>
              <a:buFont typeface="Wingdings" panose="05000000000000000000" pitchFamily="2" charset="2"/>
              <a:buChar char="§"/>
            </a:pPr>
            <a:r>
              <a:rPr lang="en-US" sz="1500" dirty="0" smtClean="0"/>
              <a:t>Model predicts </a:t>
            </a:r>
            <a:r>
              <a:rPr lang="en-US" sz="1500" dirty="0"/>
              <a:t>lower SDQ for most groups. Overall we are predicting </a:t>
            </a:r>
            <a:r>
              <a:rPr lang="en-US" sz="1500" dirty="0" smtClean="0"/>
              <a:t>much lower SDQ than actuals. </a:t>
            </a:r>
            <a:r>
              <a:rPr lang="en-US" sz="1500" dirty="0"/>
              <a:t>No gradient visible in LTV </a:t>
            </a:r>
            <a:r>
              <a:rPr lang="en-US" sz="1500" dirty="0" smtClean="0"/>
              <a:t>performance, higher SDQ prediction for high FICO (780+) bucket.</a:t>
            </a:r>
          </a:p>
          <a:p>
            <a:pPr marL="128588" indent="-128588">
              <a:spcAft>
                <a:spcPts val="450"/>
              </a:spcAft>
              <a:buFont typeface="Wingdings" panose="05000000000000000000" pitchFamily="2" charset="2"/>
              <a:buChar char="§"/>
            </a:pPr>
            <a:r>
              <a:rPr lang="en-US" sz="1500" dirty="0" smtClean="0"/>
              <a:t>Applying </a:t>
            </a:r>
            <a:r>
              <a:rPr lang="en-US" sz="1500" dirty="0"/>
              <a:t>severity adjustments we get higher stress losses. Stress severity adjustments produced slightly higher losses but within </a:t>
            </a:r>
            <a:r>
              <a:rPr lang="en-US" sz="1500" dirty="0" smtClean="0"/>
              <a:t>limits.</a:t>
            </a:r>
          </a:p>
          <a:p>
            <a:pPr marL="128588" indent="-128588">
              <a:spcAft>
                <a:spcPts val="450"/>
              </a:spcAft>
              <a:buFont typeface="Wingdings" panose="05000000000000000000" pitchFamily="2" charset="2"/>
              <a:buChar char="§"/>
            </a:pPr>
            <a:r>
              <a:rPr lang="en-US" sz="1500" dirty="0" smtClean="0"/>
              <a:t>The </a:t>
            </a:r>
            <a:r>
              <a:rPr lang="en-US" sz="1500" dirty="0"/>
              <a:t>errors for prepayment increase for most FICO/LTV buckets, comparing to 2016Q4 MPT (decrease for low FICO/low LTV buckets). Possible reason is  that  the actual prepayments decrease for the two additional quarters 2016Q4 and 2017Q1 with  lower interest rate and </a:t>
            </a:r>
            <a:r>
              <a:rPr lang="en-US" sz="1500" dirty="0" smtClean="0"/>
              <a:t>worsen </a:t>
            </a:r>
            <a:r>
              <a:rPr lang="en-US" sz="1500" dirty="0"/>
              <a:t>loan </a:t>
            </a:r>
            <a:r>
              <a:rPr lang="en-US" sz="1500" dirty="0" smtClean="0"/>
              <a:t>profiles. </a:t>
            </a:r>
          </a:p>
          <a:p>
            <a:pPr marL="128588" indent="-128588">
              <a:spcAft>
                <a:spcPts val="450"/>
              </a:spcAft>
              <a:buFont typeface="Wingdings" panose="05000000000000000000" pitchFamily="2" charset="2"/>
              <a:buChar char="§"/>
            </a:pPr>
            <a:r>
              <a:rPr lang="en-US" sz="1500" dirty="0" smtClean="0"/>
              <a:t>The </a:t>
            </a:r>
            <a:r>
              <a:rPr lang="en-US" sz="1500" dirty="0"/>
              <a:t>errors for SDQ increase for most FICO/LTV buckets, comparing to 2016Q4 MPT (also decrease for low FICO/low LTV buckets) . Possible reason is that the actual SDQ rates decrease for the two additional quarters 2016Q4 and 2017Q1 with  better economic environment. </a:t>
            </a:r>
            <a:endParaRPr lang="en-US" sz="1500" dirty="0" smtClean="0"/>
          </a:p>
          <a:p>
            <a:pPr marL="128588" indent="-128588">
              <a:spcAft>
                <a:spcPts val="450"/>
              </a:spcAft>
              <a:buFont typeface="Wingdings" panose="05000000000000000000" pitchFamily="2" charset="2"/>
              <a:buChar char="§"/>
            </a:pPr>
            <a:r>
              <a:rPr lang="en-US" sz="1500" dirty="0" smtClean="0"/>
              <a:t>The </a:t>
            </a:r>
            <a:r>
              <a:rPr lang="en-US" sz="1500" dirty="0"/>
              <a:t>Credit ROC error increase to 0.9% which is close to breach. Possible reasons is 2017Q1 new acquisitions’ loan profile is worse than we expected.  </a:t>
            </a:r>
            <a:endParaRPr lang="en-US" sz="1500" dirty="0" smtClean="0"/>
          </a:p>
          <a:p>
            <a:pPr marL="128588" indent="-128588">
              <a:spcAft>
                <a:spcPts val="450"/>
              </a:spcAft>
              <a:buFont typeface="Wingdings" panose="05000000000000000000" pitchFamily="2" charset="2"/>
              <a:buChar char="§"/>
            </a:pPr>
            <a:endParaRPr lang="en-US" sz="1500" b="1" dirty="0" smtClean="0"/>
          </a:p>
          <a:p>
            <a:pPr marL="128588" indent="-128588">
              <a:spcAft>
                <a:spcPts val="450"/>
              </a:spcAft>
              <a:buFont typeface="Wingdings" panose="05000000000000000000" pitchFamily="2" charset="2"/>
              <a:buChar char="§"/>
            </a:pPr>
            <a:r>
              <a:rPr lang="en-US" sz="1800" b="1" dirty="0" smtClean="0"/>
              <a:t>Relative </a:t>
            </a:r>
            <a:r>
              <a:rPr lang="en-US" sz="1800" b="1" dirty="0"/>
              <a:t>capital difference for both new acquisitions and book are within +/-20% thresholds. </a:t>
            </a:r>
            <a:endParaRPr lang="en-US" sz="1800" b="1" dirty="0" smtClean="0"/>
          </a:p>
          <a:p>
            <a:pPr marL="128588" indent="-128588">
              <a:spcAft>
                <a:spcPts val="450"/>
              </a:spcAft>
              <a:buFont typeface="Wingdings" panose="05000000000000000000" pitchFamily="2" charset="2"/>
              <a:buChar char="§"/>
            </a:pPr>
            <a:r>
              <a:rPr lang="en-US" sz="1800" b="1" dirty="0" smtClean="0"/>
              <a:t>ROC </a:t>
            </a:r>
            <a:r>
              <a:rPr lang="en-US" sz="1800" b="1" dirty="0"/>
              <a:t>difference is within +/-1% threshold. </a:t>
            </a:r>
            <a:endParaRPr lang="en-US" sz="1800" b="1" dirty="0" smtClean="0"/>
          </a:p>
          <a:p>
            <a:pPr marL="128588" indent="-128588">
              <a:spcAft>
                <a:spcPts val="450"/>
              </a:spcAft>
              <a:buFont typeface="Wingdings" panose="05000000000000000000" pitchFamily="2" charset="2"/>
              <a:buChar char="§"/>
            </a:pPr>
            <a:r>
              <a:rPr lang="en-US" sz="1800" b="1" dirty="0" smtClean="0"/>
              <a:t>None of the thresholds are breached.</a:t>
            </a:r>
            <a:endParaRPr lang="en-US" sz="1800" b="1" dirty="0"/>
          </a:p>
          <a:p>
            <a:pPr marL="128588" indent="-128588">
              <a:spcAft>
                <a:spcPts val="450"/>
              </a:spcAft>
              <a:buFont typeface="Wingdings" panose="05000000000000000000" pitchFamily="2" charset="2"/>
              <a:buChar char="§"/>
            </a:pPr>
            <a:endParaRPr lang="en-US" sz="1600" dirty="0" smtClean="0"/>
          </a:p>
        </p:txBody>
      </p:sp>
    </p:spTree>
    <p:extLst>
      <p:ext uri="{BB962C8B-B14F-4D97-AF65-F5344CB8AC3E}">
        <p14:creationId xmlns:p14="http://schemas.microsoft.com/office/powerpoint/2010/main" val="2509066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796413" y="1810514"/>
            <a:ext cx="7722436" cy="1557837"/>
          </a:xfrm>
        </p:spPr>
        <p:txBody>
          <a:bodyPr/>
          <a:lstStyle/>
          <a:p>
            <a:pPr marL="128588" indent="-128588">
              <a:spcAft>
                <a:spcPts val="450"/>
              </a:spcAft>
              <a:buFont typeface="Wingdings" panose="05000000000000000000" pitchFamily="2" charset="2"/>
              <a:buChar char="§"/>
            </a:pPr>
            <a:r>
              <a:rPr lang="en-US" sz="1600" dirty="0" smtClean="0"/>
              <a:t>Track the CCFA 1.5 model performance of SDQ</a:t>
            </a:r>
            <a:r>
              <a:rPr lang="en-US" sz="1600" dirty="0"/>
              <a:t>, prepayment </a:t>
            </a:r>
            <a:r>
              <a:rPr lang="en-US" sz="1600" dirty="0" smtClean="0"/>
              <a:t>and severity metrics.</a:t>
            </a:r>
          </a:p>
          <a:p>
            <a:pPr marL="128588" indent="-128588">
              <a:spcAft>
                <a:spcPts val="450"/>
              </a:spcAft>
              <a:buFont typeface="Wingdings" panose="05000000000000000000" pitchFamily="2" charset="2"/>
              <a:buChar char="§"/>
            </a:pPr>
            <a:r>
              <a:rPr lang="en-US" sz="1600" dirty="0" smtClean="0"/>
              <a:t>Define </a:t>
            </a:r>
            <a:r>
              <a:rPr lang="en-US" sz="1600" dirty="0"/>
              <a:t>the thresholds aligned to business usage of model based </a:t>
            </a:r>
            <a:r>
              <a:rPr lang="en-US" sz="1600" dirty="0" smtClean="0"/>
              <a:t>results.</a:t>
            </a:r>
          </a:p>
          <a:p>
            <a:pPr marL="128588" indent="-128588">
              <a:spcAft>
                <a:spcPts val="450"/>
              </a:spcAft>
              <a:buFont typeface="Wingdings" panose="05000000000000000000" pitchFamily="2" charset="2"/>
              <a:buChar char="§"/>
            </a:pPr>
            <a:r>
              <a:rPr lang="en-US" sz="1600" dirty="0" smtClean="0"/>
              <a:t>If </a:t>
            </a:r>
            <a:r>
              <a:rPr lang="en-US" sz="1600" dirty="0"/>
              <a:t>a threshold is breached, model users can choose to make on-top adjustments to meet their business needs, or discuss with modelers to investigate and determine the appropriate course of action</a:t>
            </a:r>
            <a:r>
              <a:rPr lang="en-US" sz="1600" dirty="0" smtClean="0"/>
              <a:t>.</a:t>
            </a:r>
            <a:endParaRPr lang="en-US" sz="1600" dirty="0"/>
          </a:p>
        </p:txBody>
      </p:sp>
      <p:sp>
        <p:nvSpPr>
          <p:cNvPr id="4" name="Title 1"/>
          <p:cNvSpPr txBox="1">
            <a:spLocks/>
          </p:cNvSpPr>
          <p:nvPr/>
        </p:nvSpPr>
        <p:spPr>
          <a:xfrm>
            <a:off x="301752" y="3957610"/>
            <a:ext cx="8641080" cy="740664"/>
          </a:xfrm>
          <a:prstGeom prst="rect">
            <a:avLst/>
          </a:prstGeom>
        </p:spPr>
        <p:txBody>
          <a:bodyPr lIns="0"/>
          <a:lstStyle>
            <a:lvl1pPr algn="l" defTabSz="685800" rtl="0" eaLnBrk="1" latinLnBrk="0" hangingPunct="1">
              <a:lnSpc>
                <a:spcPct val="90000"/>
              </a:lnSpc>
              <a:spcBef>
                <a:spcPct val="0"/>
              </a:spcBef>
              <a:buNone/>
              <a:defRPr sz="1800" b="1" kern="1200">
                <a:solidFill>
                  <a:schemeClr val="tx2"/>
                </a:solidFill>
                <a:latin typeface="Georgia" panose="02040502050405020303" pitchFamily="18" charset="0"/>
                <a:ea typeface="+mj-ea"/>
                <a:cs typeface="+mj-cs"/>
              </a:defRPr>
            </a:lvl1pPr>
          </a:lstStyle>
          <a:p>
            <a:r>
              <a:rPr lang="en-US" dirty="0" smtClean="0"/>
              <a:t>Findings for 2017Q1 CCFA MPT</a:t>
            </a:r>
            <a:endParaRPr lang="en-US" dirty="0"/>
          </a:p>
        </p:txBody>
      </p:sp>
      <p:sp>
        <p:nvSpPr>
          <p:cNvPr id="6" name="Content Placeholder 2"/>
          <p:cNvSpPr txBox="1">
            <a:spLocks/>
          </p:cNvSpPr>
          <p:nvPr/>
        </p:nvSpPr>
        <p:spPr>
          <a:xfrm>
            <a:off x="796413" y="4508614"/>
            <a:ext cx="7722436" cy="1557837"/>
          </a:xfrm>
          <a:prstGeom prst="rect">
            <a:avLst/>
          </a:prstGeom>
        </p:spPr>
        <p:txBody>
          <a:bodyPr lIns="0"/>
          <a:lstStyle>
            <a:lvl1pPr marL="0" indent="0" algn="l" defTabSz="685800" rtl="0" eaLnBrk="1" latinLnBrk="0" hangingPunct="1">
              <a:lnSpc>
                <a:spcPct val="90000"/>
              </a:lnSpc>
              <a:spcBef>
                <a:spcPts val="729"/>
              </a:spcBef>
              <a:buFontTx/>
              <a:buNone/>
              <a:defRPr sz="1350" kern="1200">
                <a:solidFill>
                  <a:schemeClr val="tx1"/>
                </a:solidFill>
                <a:latin typeface="Georgia" panose="02040502050405020303" pitchFamily="18" charset="0"/>
                <a:ea typeface="+mn-ea"/>
                <a:cs typeface="+mn-cs"/>
              </a:defRPr>
            </a:lvl1pPr>
            <a:lvl2pPr marL="342900" indent="-171450" algn="l" defTabSz="685800" rtl="0" eaLnBrk="1" latinLnBrk="0" hangingPunct="1">
              <a:lnSpc>
                <a:spcPct val="90000"/>
              </a:lnSpc>
              <a:spcBef>
                <a:spcPts val="446"/>
              </a:spcBef>
              <a:buClr>
                <a:schemeClr val="tx2"/>
              </a:buClr>
              <a:buSzPct val="150000"/>
              <a:buFont typeface="Wingdings" panose="05000000000000000000" pitchFamily="2" charset="2"/>
              <a:buChar char="§"/>
              <a:defRPr sz="1238" kern="1200">
                <a:solidFill>
                  <a:schemeClr val="tx1"/>
                </a:solidFill>
                <a:latin typeface="Georgia" panose="02040502050405020303" pitchFamily="18" charset="0"/>
                <a:ea typeface="+mn-ea"/>
                <a:cs typeface="+mn-cs"/>
              </a:defRPr>
            </a:lvl2pPr>
            <a:lvl3pPr marL="513160" indent="-171450" algn="l" defTabSz="685800" rtl="0" eaLnBrk="1" latinLnBrk="0" hangingPunct="1">
              <a:lnSpc>
                <a:spcPct val="90000"/>
              </a:lnSpc>
              <a:spcBef>
                <a:spcPts val="405"/>
              </a:spcBef>
              <a:buClr>
                <a:schemeClr val="tx2"/>
              </a:buClr>
              <a:buSzPct val="150000"/>
              <a:buFont typeface="Wingdings" panose="05000000000000000000" pitchFamily="2" charset="2"/>
              <a:buChar char="§"/>
              <a:defRPr sz="1125" kern="1200">
                <a:solidFill>
                  <a:schemeClr val="tx1"/>
                </a:solidFill>
                <a:latin typeface="Georgia" panose="02040502050405020303" pitchFamily="18" charset="0"/>
                <a:ea typeface="+mn-ea"/>
                <a:cs typeface="+mn-cs"/>
              </a:defRPr>
            </a:lvl3pPr>
            <a:lvl4pPr marL="685800" indent="-171450" algn="l" defTabSz="685800" rtl="0" eaLnBrk="1" latinLnBrk="0" hangingPunct="1">
              <a:lnSpc>
                <a:spcPct val="90000"/>
              </a:lnSpc>
              <a:spcBef>
                <a:spcPts val="405"/>
              </a:spcBef>
              <a:buClr>
                <a:schemeClr val="tx2"/>
              </a:buClr>
              <a:buSzPct val="120000"/>
              <a:buFont typeface="Wingdings" panose="05000000000000000000" pitchFamily="2" charset="2"/>
              <a:buChar char="§"/>
              <a:defRPr sz="1125" kern="1200">
                <a:solidFill>
                  <a:schemeClr val="tx1"/>
                </a:solidFill>
                <a:latin typeface="Georgia" panose="02040502050405020303" pitchFamily="18" charset="0"/>
                <a:ea typeface="+mn-ea"/>
                <a:cs typeface="+mn-cs"/>
              </a:defRPr>
            </a:lvl4pPr>
            <a:lvl5pPr marL="0" indent="0" algn="l" defTabSz="685800" rtl="0" eaLnBrk="1" latinLnBrk="0" hangingPunct="1">
              <a:lnSpc>
                <a:spcPct val="90000"/>
              </a:lnSpc>
              <a:spcBef>
                <a:spcPts val="446"/>
              </a:spcBef>
              <a:buFontTx/>
              <a:buNone/>
              <a:defRPr sz="1238" kern="1200">
                <a:solidFill>
                  <a:schemeClr val="tx1"/>
                </a:solidFill>
                <a:latin typeface="Georgia" panose="02040502050405020303" pitchFamily="18"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28588" indent="-128588">
              <a:spcAft>
                <a:spcPts val="450"/>
              </a:spcAft>
              <a:buFont typeface="Wingdings" panose="05000000000000000000" pitchFamily="2" charset="2"/>
              <a:buChar char="§"/>
            </a:pPr>
            <a:r>
              <a:rPr lang="en-US" sz="1600" dirty="0" smtClean="0"/>
              <a:t>Acquisition ROC is within its threshold (+/-1%). </a:t>
            </a:r>
          </a:p>
          <a:p>
            <a:pPr marL="128588" indent="-128588">
              <a:spcAft>
                <a:spcPts val="450"/>
              </a:spcAft>
              <a:buFont typeface="Wingdings" panose="05000000000000000000" pitchFamily="2" charset="2"/>
              <a:buChar char="§"/>
            </a:pPr>
            <a:r>
              <a:rPr lang="en-US" sz="1600" dirty="0" smtClean="0"/>
              <a:t>Acquisition EC and Book EC are within thresholds (relative +/-20%). </a:t>
            </a:r>
          </a:p>
        </p:txBody>
      </p:sp>
    </p:spTree>
    <p:extLst>
      <p:ext uri="{BB962C8B-B14F-4D97-AF65-F5344CB8AC3E}">
        <p14:creationId xmlns:p14="http://schemas.microsoft.com/office/powerpoint/2010/main" val="1815944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 since previous MPT</a:t>
            </a:r>
            <a:endParaRPr lang="en-US" dirty="0"/>
          </a:p>
        </p:txBody>
      </p:sp>
      <p:sp>
        <p:nvSpPr>
          <p:cNvPr id="3" name="Content Placeholder 2"/>
          <p:cNvSpPr>
            <a:spLocks noGrp="1"/>
          </p:cNvSpPr>
          <p:nvPr>
            <p:ph idx="1"/>
          </p:nvPr>
        </p:nvSpPr>
        <p:spPr>
          <a:xfrm>
            <a:off x="766916" y="1810514"/>
            <a:ext cx="7751933" cy="4192355"/>
          </a:xfrm>
        </p:spPr>
        <p:txBody>
          <a:bodyPr/>
          <a:lstStyle/>
          <a:p>
            <a:pPr marL="128588" indent="-128588">
              <a:spcAft>
                <a:spcPts val="450"/>
              </a:spcAft>
              <a:buFont typeface="Wingdings" panose="05000000000000000000" pitchFamily="2" charset="2"/>
              <a:buChar char="§"/>
            </a:pPr>
            <a:r>
              <a:rPr lang="en-US" sz="1600" dirty="0" smtClean="0"/>
              <a:t>Use CCFA 1.5 Model and updated performance data up to 2017Q1</a:t>
            </a:r>
          </a:p>
          <a:p>
            <a:pPr marL="128588" indent="-128588">
              <a:spcAft>
                <a:spcPts val="450"/>
              </a:spcAft>
              <a:buFont typeface="Wingdings" panose="05000000000000000000" pitchFamily="2" charset="2"/>
              <a:buChar char="§"/>
            </a:pPr>
            <a:r>
              <a:rPr lang="en-US" sz="1600" dirty="0" smtClean="0"/>
              <a:t>Used 201703 Acquisition profile and a 5% sample of 201703 Book</a:t>
            </a:r>
          </a:p>
        </p:txBody>
      </p:sp>
    </p:spTree>
    <p:extLst>
      <p:ext uri="{BB962C8B-B14F-4D97-AF65-F5344CB8AC3E}">
        <p14:creationId xmlns:p14="http://schemas.microsoft.com/office/powerpoint/2010/main" val="82859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 Preformation Tracking Methodology (I)</a:t>
            </a:r>
            <a:endParaRPr lang="en-US" dirty="0"/>
          </a:p>
        </p:txBody>
      </p:sp>
      <p:sp>
        <p:nvSpPr>
          <p:cNvPr id="3" name="Content Placeholder 2"/>
          <p:cNvSpPr>
            <a:spLocks noGrp="1"/>
          </p:cNvSpPr>
          <p:nvPr>
            <p:ph idx="1"/>
          </p:nvPr>
        </p:nvSpPr>
        <p:spPr>
          <a:xfrm>
            <a:off x="604684" y="1810514"/>
            <a:ext cx="7914165" cy="4501796"/>
          </a:xfrm>
        </p:spPr>
        <p:txBody>
          <a:bodyPr/>
          <a:lstStyle/>
          <a:p>
            <a:pPr marL="128588" indent="-128588">
              <a:spcAft>
                <a:spcPts val="450"/>
              </a:spcAft>
              <a:buFont typeface="Wingdings" panose="05000000000000000000" pitchFamily="2" charset="2"/>
              <a:buChar char="§"/>
            </a:pPr>
            <a:r>
              <a:rPr lang="en-US" sz="1600" dirty="0" smtClean="0"/>
              <a:t>For SF Pricing the main model performance metric is ROC (Return on Capital) for acquisition,  and for SF Credit Risk Management, the main model performance metrics are EC for acquisition (EC limits) and EC for book (EC appetite).</a:t>
            </a:r>
          </a:p>
          <a:p>
            <a:pPr marL="128588" indent="-128588">
              <a:spcAft>
                <a:spcPts val="450"/>
              </a:spcAft>
              <a:buFont typeface="Wingdings" panose="05000000000000000000" pitchFamily="2" charset="2"/>
              <a:buChar char="§"/>
            </a:pPr>
            <a:r>
              <a:rPr lang="en-US" sz="1600" dirty="0" smtClean="0"/>
              <a:t>There are thresholds for ROC and EC set by business. The purpose of MPT is to assess if model errors would breaches these thresholds. </a:t>
            </a:r>
          </a:p>
          <a:p>
            <a:pPr marL="471488" lvl="1" indent="-128588">
              <a:spcAft>
                <a:spcPts val="450"/>
              </a:spcAft>
            </a:pPr>
            <a:r>
              <a:rPr lang="en-US" sz="1488" dirty="0" smtClean="0"/>
              <a:t>The ROEC should </a:t>
            </a:r>
            <a:r>
              <a:rPr lang="en-US" sz="1488" dirty="0"/>
              <a:t>be within +/- 1% of the nominal </a:t>
            </a:r>
            <a:r>
              <a:rPr lang="en-US" sz="1488" dirty="0" smtClean="0"/>
              <a:t>ROC.</a:t>
            </a:r>
          </a:p>
          <a:p>
            <a:pPr marL="471488" lvl="1" indent="-128588">
              <a:spcAft>
                <a:spcPts val="450"/>
              </a:spcAft>
            </a:pPr>
            <a:r>
              <a:rPr lang="en-US" sz="1488" dirty="0" smtClean="0"/>
              <a:t>WA </a:t>
            </a:r>
            <a:r>
              <a:rPr lang="en-US" sz="1488" dirty="0"/>
              <a:t>Economic Capital should be within a +/- 20% margin </a:t>
            </a:r>
            <a:r>
              <a:rPr lang="en-US" sz="1488" dirty="0" smtClean="0"/>
              <a:t>(</a:t>
            </a:r>
            <a:r>
              <a:rPr lang="en-US" sz="1488" dirty="0"/>
              <a:t>Conventional </a:t>
            </a:r>
            <a:r>
              <a:rPr lang="en-US" sz="1488" dirty="0" smtClean="0"/>
              <a:t>business excl</a:t>
            </a:r>
            <a:r>
              <a:rPr lang="en-US" sz="1488" dirty="0"/>
              <a:t>. HARP &amp; RP </a:t>
            </a:r>
            <a:r>
              <a:rPr lang="en-US" sz="1488" dirty="0" smtClean="0"/>
              <a:t>Flex)</a:t>
            </a:r>
          </a:p>
          <a:p>
            <a:pPr marL="471488" lvl="1" indent="-128588">
              <a:spcAft>
                <a:spcPts val="450"/>
              </a:spcAft>
            </a:pPr>
            <a:r>
              <a:rPr lang="en-US" sz="1488" dirty="0" smtClean="0"/>
              <a:t>Tail </a:t>
            </a:r>
            <a:r>
              <a:rPr lang="en-US" sz="1488" dirty="0"/>
              <a:t>Economic Capital (&gt;7% EC rate) UPB share should be within a +/-2% margin </a:t>
            </a:r>
            <a:r>
              <a:rPr lang="en-US" sz="1488" dirty="0" smtClean="0"/>
              <a:t>(</a:t>
            </a:r>
            <a:r>
              <a:rPr lang="en-US" sz="1488" dirty="0"/>
              <a:t>Conventional </a:t>
            </a:r>
            <a:r>
              <a:rPr lang="en-US" sz="1488" dirty="0" smtClean="0"/>
              <a:t>business excl</a:t>
            </a:r>
            <a:r>
              <a:rPr lang="en-US" sz="1488" dirty="0"/>
              <a:t>. HARP &amp; RP </a:t>
            </a:r>
            <a:r>
              <a:rPr lang="en-US" sz="1488" dirty="0" smtClean="0"/>
              <a:t>Flex)</a:t>
            </a:r>
          </a:p>
          <a:p>
            <a:pPr marL="128588" indent="-128588">
              <a:spcAft>
                <a:spcPts val="450"/>
              </a:spcAft>
              <a:buFont typeface="Wingdings" panose="05000000000000000000" pitchFamily="2" charset="2"/>
              <a:buChar char="§"/>
            </a:pPr>
            <a:r>
              <a:rPr lang="en-US" sz="1600" dirty="0" smtClean="0"/>
              <a:t>The challenge to assess ROC and EC is that there is no actual ROC and EC. The solution is to build proxies for actual ROC and EC by applying model adjustments. Then we compare production ROC/EC with actual ROC/EC proxies to determine if there are breaches or not. </a:t>
            </a:r>
          </a:p>
          <a:p>
            <a:pPr marL="128588" indent="-128588">
              <a:spcAft>
                <a:spcPts val="450"/>
              </a:spcAft>
              <a:buFont typeface="Wingdings" panose="05000000000000000000" pitchFamily="2" charset="2"/>
              <a:buChar char="§"/>
            </a:pPr>
            <a:r>
              <a:rPr lang="en-US" sz="1600" dirty="0" smtClean="0"/>
              <a:t>The question is how to build the proxies for actual ROC and EC.</a:t>
            </a:r>
          </a:p>
        </p:txBody>
      </p:sp>
    </p:spTree>
    <p:extLst>
      <p:ext uri="{BB962C8B-B14F-4D97-AF65-F5344CB8AC3E}">
        <p14:creationId xmlns:p14="http://schemas.microsoft.com/office/powerpoint/2010/main" val="3164271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 Preformation Tracking </a:t>
            </a:r>
            <a:r>
              <a:rPr lang="en-US" dirty="0" smtClean="0"/>
              <a:t>Methodology (II)</a:t>
            </a:r>
            <a:endParaRPr lang="en-US" dirty="0"/>
          </a:p>
        </p:txBody>
      </p:sp>
      <p:sp>
        <p:nvSpPr>
          <p:cNvPr id="3" name="Content Placeholder 2"/>
          <p:cNvSpPr>
            <a:spLocks noGrp="1"/>
          </p:cNvSpPr>
          <p:nvPr>
            <p:ph idx="1"/>
          </p:nvPr>
        </p:nvSpPr>
        <p:spPr>
          <a:xfrm>
            <a:off x="715297" y="1541417"/>
            <a:ext cx="7803552" cy="4585063"/>
          </a:xfrm>
        </p:spPr>
        <p:txBody>
          <a:bodyPr/>
          <a:lstStyle/>
          <a:p>
            <a:pPr>
              <a:spcAft>
                <a:spcPts val="450"/>
              </a:spcAft>
            </a:pPr>
            <a:r>
              <a:rPr lang="en-US" sz="1800" i="1" dirty="0" smtClean="0">
                <a:effectLst>
                  <a:outerShdw blurRad="38100" dist="38100" dir="2700000" algn="tl">
                    <a:srgbClr val="000000">
                      <a:alpha val="43137"/>
                    </a:srgbClr>
                  </a:outerShdw>
                </a:effectLst>
              </a:rPr>
              <a:t>How to build actual ROC and EC proxies?</a:t>
            </a:r>
          </a:p>
          <a:p>
            <a:pPr>
              <a:spcAft>
                <a:spcPts val="450"/>
              </a:spcAft>
            </a:pPr>
            <a:endParaRPr lang="en-US" sz="1800" i="1" dirty="0" smtClean="0">
              <a:effectLst>
                <a:outerShdw blurRad="38100" dist="38100" dir="2700000" algn="tl">
                  <a:srgbClr val="000000">
                    <a:alpha val="43137"/>
                  </a:srgbClr>
                </a:outerShdw>
              </a:effectLst>
            </a:endParaRPr>
          </a:p>
          <a:p>
            <a:pPr marL="128588" indent="-128588">
              <a:spcAft>
                <a:spcPts val="450"/>
              </a:spcAft>
              <a:buFont typeface="Wingdings" panose="05000000000000000000" pitchFamily="2" charset="2"/>
              <a:buChar char="§"/>
            </a:pPr>
            <a:r>
              <a:rPr lang="en-US" sz="1600" dirty="0" smtClean="0"/>
              <a:t>The actual ROC and EC proxies are calculated by running CCFA with adjusted CCFA component models (SDQ, Prepay, and Severity) that mimic actual performances of these components variables derived from Model Performance Tracking. </a:t>
            </a:r>
          </a:p>
          <a:p>
            <a:pPr marL="128588" indent="-128588">
              <a:spcAft>
                <a:spcPts val="450"/>
              </a:spcAft>
              <a:buFont typeface="Wingdings" panose="05000000000000000000" pitchFamily="2" charset="2"/>
              <a:buChar char="§"/>
            </a:pPr>
            <a:r>
              <a:rPr lang="en-US" sz="1600" dirty="0" smtClean="0"/>
              <a:t>The adjustments are done by applying multipliers in FICO/MLTV buckets to each of these component models. </a:t>
            </a:r>
          </a:p>
          <a:p>
            <a:pPr marL="128588" indent="-128588">
              <a:spcAft>
                <a:spcPts val="450"/>
              </a:spcAft>
              <a:buFont typeface="Wingdings" panose="05000000000000000000" pitchFamily="2" charset="2"/>
              <a:buChar char="§"/>
            </a:pPr>
            <a:r>
              <a:rPr lang="en-US" sz="1600" dirty="0" smtClean="0"/>
              <a:t>The multipliers are computed using the historical actual and predicted MPT data. </a:t>
            </a:r>
            <a:endParaRPr lang="en-US" sz="1600" dirty="0"/>
          </a:p>
          <a:p>
            <a:pPr marL="471488" lvl="1" indent="-128588">
              <a:spcAft>
                <a:spcPts val="450"/>
              </a:spcAft>
            </a:pPr>
            <a:r>
              <a:rPr lang="en-US" sz="1488" dirty="0" smtClean="0"/>
              <a:t>The predicted MPT is based on realized home price and interest rate paths</a:t>
            </a:r>
          </a:p>
          <a:p>
            <a:pPr marL="471488" lvl="1" indent="-128588">
              <a:spcAft>
                <a:spcPts val="450"/>
              </a:spcAft>
            </a:pPr>
            <a:r>
              <a:rPr lang="en-US" sz="1488" dirty="0" smtClean="0"/>
              <a:t>The </a:t>
            </a:r>
            <a:r>
              <a:rPr lang="en-US" sz="1488" dirty="0"/>
              <a:t>multipliers </a:t>
            </a:r>
            <a:r>
              <a:rPr lang="en-US" sz="1488" dirty="0" smtClean="0"/>
              <a:t>are the ratio </a:t>
            </a:r>
            <a:r>
              <a:rPr lang="en-US" sz="1488" dirty="0"/>
              <a:t>of expected to predicted </a:t>
            </a:r>
            <a:r>
              <a:rPr lang="en-US" sz="1488" dirty="0" smtClean="0"/>
              <a:t>metrics (SDQ, Prepayment, and Severity) in </a:t>
            </a:r>
            <a:r>
              <a:rPr lang="en-US" sz="1488" dirty="0"/>
              <a:t>FICO/MLTV </a:t>
            </a:r>
            <a:r>
              <a:rPr lang="en-US" sz="1488" dirty="0" smtClean="0"/>
              <a:t>buckets.</a:t>
            </a:r>
          </a:p>
          <a:p>
            <a:pPr marL="471488" lvl="1" indent="-128588">
              <a:spcAft>
                <a:spcPts val="450"/>
              </a:spcAft>
            </a:pPr>
            <a:r>
              <a:rPr lang="en-US" sz="1488" dirty="0" smtClean="0"/>
              <a:t>The MPT data used for expected path and stress path are different. For expected path adjustments, a two year historical MPT data starting with the 2015Q1 </a:t>
            </a:r>
            <a:r>
              <a:rPr lang="en-US" sz="1488" dirty="0"/>
              <a:t>acquisition loan performance data </a:t>
            </a:r>
            <a:r>
              <a:rPr lang="en-US" sz="1488" dirty="0" smtClean="0"/>
              <a:t>is used; For stress path, a five year historical MPT data starting with the 2007Q3 book loan </a:t>
            </a:r>
            <a:r>
              <a:rPr lang="en-US" sz="1488" dirty="0"/>
              <a:t>performance </a:t>
            </a:r>
            <a:r>
              <a:rPr lang="en-US" sz="1488" dirty="0" smtClean="0"/>
              <a:t>data is used.</a:t>
            </a:r>
          </a:p>
        </p:txBody>
      </p:sp>
    </p:spTree>
    <p:extLst>
      <p:ext uri="{BB962C8B-B14F-4D97-AF65-F5344CB8AC3E}">
        <p14:creationId xmlns:p14="http://schemas.microsoft.com/office/powerpoint/2010/main" val="4264765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 Preformation Tracking </a:t>
            </a:r>
            <a:r>
              <a:rPr lang="en-US" dirty="0" smtClean="0"/>
              <a:t>Methodology (III)</a:t>
            </a:r>
            <a:endParaRPr lang="en-US" dirty="0"/>
          </a:p>
        </p:txBody>
      </p:sp>
      <p:sp>
        <p:nvSpPr>
          <p:cNvPr id="3" name="Content Placeholder 2"/>
          <p:cNvSpPr>
            <a:spLocks noGrp="1"/>
          </p:cNvSpPr>
          <p:nvPr>
            <p:ph idx="1"/>
          </p:nvPr>
        </p:nvSpPr>
        <p:spPr>
          <a:xfrm>
            <a:off x="722671" y="1558587"/>
            <a:ext cx="7796178" cy="4872693"/>
          </a:xfrm>
        </p:spPr>
        <p:txBody>
          <a:bodyPr/>
          <a:lstStyle/>
          <a:p>
            <a:pPr>
              <a:spcAft>
                <a:spcPts val="450"/>
              </a:spcAft>
            </a:pPr>
            <a:r>
              <a:rPr lang="en-US" sz="1800" i="1" dirty="0" smtClean="0">
                <a:effectLst>
                  <a:outerShdw blurRad="38100" dist="38100" dir="2700000" algn="tl">
                    <a:srgbClr val="000000">
                      <a:alpha val="43137"/>
                    </a:srgbClr>
                  </a:outerShdw>
                </a:effectLst>
              </a:rPr>
              <a:t>How to apply multiplier to calculate EC and ROC for the current quarter?</a:t>
            </a:r>
          </a:p>
          <a:p>
            <a:pPr>
              <a:spcAft>
                <a:spcPts val="450"/>
              </a:spcAft>
            </a:pPr>
            <a:endParaRPr lang="en-US" sz="1600" dirty="0" smtClean="0"/>
          </a:p>
          <a:p>
            <a:pPr marL="128588" indent="-128588">
              <a:spcAft>
                <a:spcPts val="450"/>
              </a:spcAft>
              <a:buFont typeface="Wingdings" panose="05000000000000000000" pitchFamily="2" charset="2"/>
              <a:buChar char="§"/>
            </a:pPr>
            <a:r>
              <a:rPr lang="en-US" sz="1600" dirty="0" smtClean="0"/>
              <a:t>Apply </a:t>
            </a:r>
            <a:r>
              <a:rPr lang="en-US" sz="1600" dirty="0"/>
              <a:t>these multipliers at </a:t>
            </a:r>
            <a:r>
              <a:rPr lang="en-US" sz="1600" dirty="0" smtClean="0"/>
              <a:t>individual </a:t>
            </a:r>
            <a:r>
              <a:rPr lang="en-US" sz="1600" dirty="0"/>
              <a:t>loan level based on their ORIGINATION FICO and LTV values for </a:t>
            </a:r>
            <a:r>
              <a:rPr lang="en-US" sz="1600" dirty="0" smtClean="0"/>
              <a:t>201703 </a:t>
            </a:r>
            <a:r>
              <a:rPr lang="en-US" sz="1600" dirty="0"/>
              <a:t>new loan acquisitions for both expected and stress </a:t>
            </a:r>
            <a:r>
              <a:rPr lang="en-US" sz="1600" dirty="0" smtClean="0"/>
              <a:t>cases.</a:t>
            </a:r>
          </a:p>
          <a:p>
            <a:pPr marL="128588" indent="-128588">
              <a:spcAft>
                <a:spcPts val="450"/>
              </a:spcAft>
              <a:buFont typeface="Wingdings" panose="05000000000000000000" pitchFamily="2" charset="2"/>
              <a:buChar char="§"/>
            </a:pPr>
            <a:r>
              <a:rPr lang="en-US" sz="1600" dirty="0" smtClean="0"/>
              <a:t>Compare EC and ROC between </a:t>
            </a:r>
            <a:r>
              <a:rPr lang="en-US" sz="1600" dirty="0"/>
              <a:t>adjusted run and standard run at portfolio </a:t>
            </a:r>
            <a:r>
              <a:rPr lang="en-US" sz="1600" dirty="0" smtClean="0"/>
              <a:t>and FICO x LTV grid level.</a:t>
            </a:r>
          </a:p>
          <a:p>
            <a:pPr marL="128588" indent="-128588">
              <a:spcAft>
                <a:spcPts val="450"/>
              </a:spcAft>
              <a:buFont typeface="Wingdings" panose="05000000000000000000" pitchFamily="2" charset="2"/>
              <a:buChar char="§"/>
            </a:pPr>
            <a:r>
              <a:rPr lang="en-US" sz="1600" dirty="0" smtClean="0"/>
              <a:t>To </a:t>
            </a:r>
            <a:r>
              <a:rPr lang="en-US" sz="1600" dirty="0"/>
              <a:t>calculate impact on Book EC performance, add delinquency dimension to existing FICO/MLTV dimensions. </a:t>
            </a:r>
            <a:r>
              <a:rPr lang="en-US" sz="1600" dirty="0" smtClean="0"/>
              <a:t>On stress paths, DLQ </a:t>
            </a:r>
            <a:r>
              <a:rPr lang="en-US" sz="1600" dirty="0"/>
              <a:t>values 1,2,3 and above 3 months dimensions are added to existing </a:t>
            </a:r>
            <a:r>
              <a:rPr lang="en-US" sz="1600" dirty="0" smtClean="0"/>
              <a:t>FICO/MLTV.</a:t>
            </a:r>
          </a:p>
          <a:p>
            <a:pPr marL="128588" indent="-128588">
              <a:spcAft>
                <a:spcPts val="450"/>
              </a:spcAft>
              <a:buFont typeface="Wingdings" panose="05000000000000000000" pitchFamily="2" charset="2"/>
              <a:buChar char="§"/>
            </a:pPr>
            <a:r>
              <a:rPr lang="en-US" sz="1600" dirty="0" smtClean="0"/>
              <a:t>Choose </a:t>
            </a:r>
            <a:r>
              <a:rPr lang="en-US" sz="1600" dirty="0"/>
              <a:t>5% Book sample for </a:t>
            </a:r>
            <a:r>
              <a:rPr lang="en-US" sz="1600" dirty="0" smtClean="0"/>
              <a:t>201703. </a:t>
            </a:r>
            <a:r>
              <a:rPr lang="en-US" sz="1600" dirty="0"/>
              <a:t>Apply adjustments based on Current DLQ Status, ORIGINATION FICO and LTV values at each loan level for expected and stress </a:t>
            </a:r>
            <a:r>
              <a:rPr lang="en-US" sz="1600" dirty="0" smtClean="0"/>
              <a:t>cases.</a:t>
            </a:r>
          </a:p>
          <a:p>
            <a:pPr marL="128588" indent="-128588">
              <a:spcAft>
                <a:spcPts val="450"/>
              </a:spcAft>
              <a:buFont typeface="Wingdings" panose="05000000000000000000" pitchFamily="2" charset="2"/>
              <a:buChar char="§"/>
            </a:pPr>
            <a:r>
              <a:rPr lang="en-US" sz="1600" dirty="0" smtClean="0"/>
              <a:t>Compare EC before </a:t>
            </a:r>
            <a:r>
              <a:rPr lang="en-US" sz="1600" dirty="0"/>
              <a:t>and after applying these </a:t>
            </a:r>
            <a:r>
              <a:rPr lang="en-US" sz="1600" dirty="0" smtClean="0"/>
              <a:t>adjustments.</a:t>
            </a:r>
          </a:p>
          <a:p>
            <a:pPr marL="128588" indent="-128588">
              <a:spcAft>
                <a:spcPts val="450"/>
              </a:spcAft>
              <a:buFont typeface="Wingdings" panose="05000000000000000000" pitchFamily="2" charset="2"/>
              <a:buChar char="§"/>
            </a:pPr>
            <a:r>
              <a:rPr lang="en-US" sz="1600" dirty="0" smtClean="0"/>
              <a:t>Here </a:t>
            </a:r>
            <a:r>
              <a:rPr lang="en-US" sz="1600" dirty="0"/>
              <a:t>are adjustments </a:t>
            </a:r>
            <a:r>
              <a:rPr lang="en-US" sz="1600" dirty="0" smtClean="0"/>
              <a:t>used for </a:t>
            </a:r>
            <a:r>
              <a:rPr lang="en-US" sz="1600" dirty="0"/>
              <a:t>new acquisitions and book </a:t>
            </a:r>
            <a:r>
              <a:rPr lang="en-US" sz="1600" dirty="0" smtClean="0"/>
              <a:t>sample</a:t>
            </a:r>
            <a:endParaRPr lang="en-US" sz="1600" dirty="0"/>
          </a:p>
        </p:txBody>
      </p:sp>
    </p:spTree>
    <p:extLst>
      <p:ext uri="{BB962C8B-B14F-4D97-AF65-F5344CB8AC3E}">
        <p14:creationId xmlns:p14="http://schemas.microsoft.com/office/powerpoint/2010/main" val="162914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746" y="991437"/>
            <a:ext cx="8386574" cy="459356"/>
          </a:xfrm>
        </p:spPr>
        <p:txBody>
          <a:bodyPr>
            <a:normAutofit fontScale="90000"/>
          </a:bodyPr>
          <a:lstStyle/>
          <a:p>
            <a:r>
              <a:rPr lang="en-US" sz="2025" dirty="0"/>
              <a:t>Expected Prepay </a:t>
            </a:r>
            <a:r>
              <a:rPr lang="en-US" dirty="0"/>
              <a:t>performance</a:t>
            </a:r>
            <a:r>
              <a:rPr lang="en-US" sz="2025" dirty="0"/>
              <a:t> </a:t>
            </a:r>
            <a:r>
              <a:rPr lang="en-US" sz="2025" dirty="0" smtClean="0"/>
              <a:t>(</a:t>
            </a:r>
            <a:r>
              <a:rPr lang="en-US" sz="2025" dirty="0"/>
              <a:t>Predicted </a:t>
            </a:r>
            <a:r>
              <a:rPr lang="en-US" sz="2025" dirty="0" smtClean="0"/>
              <a:t>vs </a:t>
            </a:r>
            <a:r>
              <a:rPr lang="en-US" sz="2025" dirty="0"/>
              <a:t>Actual </a:t>
            </a:r>
            <a:r>
              <a:rPr lang="en-US" sz="2025" dirty="0" smtClean="0"/>
              <a:t>2015Q1 </a:t>
            </a:r>
            <a:r>
              <a:rPr lang="en-US" sz="2025" dirty="0"/>
              <a:t>to </a:t>
            </a:r>
            <a:r>
              <a:rPr lang="en-US" sz="2025" dirty="0" smtClean="0"/>
              <a:t>2017Q1)</a:t>
            </a:r>
            <a:endParaRPr lang="en-US" sz="2025" dirty="0"/>
          </a:p>
        </p:txBody>
      </p:sp>
      <p:graphicFrame>
        <p:nvGraphicFramePr>
          <p:cNvPr id="7" name="Chart 6"/>
          <p:cNvGraphicFramePr>
            <a:graphicFrameLocks/>
          </p:cNvGraphicFramePr>
          <p:nvPr>
            <p:extLst>
              <p:ext uri="{D42A27DB-BD31-4B8C-83A1-F6EECF244321}">
                <p14:modId xmlns:p14="http://schemas.microsoft.com/office/powerpoint/2010/main" val="3896670562"/>
              </p:ext>
            </p:extLst>
          </p:nvPr>
        </p:nvGraphicFramePr>
        <p:xfrm>
          <a:off x="1399823" y="3007085"/>
          <a:ext cx="6412087" cy="3730977"/>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a:stretch>
            <a:fillRect/>
          </a:stretch>
        </p:blipFill>
        <p:spPr>
          <a:xfrm>
            <a:off x="1854987" y="1450793"/>
            <a:ext cx="5372382" cy="1278000"/>
          </a:xfrm>
          <a:prstGeom prst="rect">
            <a:avLst/>
          </a:prstGeom>
        </p:spPr>
      </p:pic>
    </p:spTree>
    <p:extLst>
      <p:ext uri="{BB962C8B-B14F-4D97-AF65-F5344CB8AC3E}">
        <p14:creationId xmlns:p14="http://schemas.microsoft.com/office/powerpoint/2010/main" val="515115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88" y="951867"/>
            <a:ext cx="8217091" cy="536554"/>
          </a:xfrm>
        </p:spPr>
        <p:txBody>
          <a:bodyPr>
            <a:normAutofit fontScale="90000"/>
          </a:bodyPr>
          <a:lstStyle/>
          <a:p>
            <a:r>
              <a:rPr lang="en-US" sz="2025" dirty="0"/>
              <a:t>Stress Prepay performance (Predicted vs Actual 2007 Q3 to 2012 Q3)</a:t>
            </a:r>
          </a:p>
        </p:txBody>
      </p:sp>
      <p:graphicFrame>
        <p:nvGraphicFramePr>
          <p:cNvPr id="3" name="Table 2"/>
          <p:cNvGraphicFramePr>
            <a:graphicFrameLocks noGrp="1"/>
          </p:cNvGraphicFramePr>
          <p:nvPr>
            <p:extLst>
              <p:ext uri="{D42A27DB-BD31-4B8C-83A1-F6EECF244321}">
                <p14:modId xmlns:p14="http://schemas.microsoft.com/office/powerpoint/2010/main" val="1354858447"/>
              </p:ext>
            </p:extLst>
          </p:nvPr>
        </p:nvGraphicFramePr>
        <p:xfrm>
          <a:off x="1189721" y="1554829"/>
          <a:ext cx="6752563" cy="1660810"/>
        </p:xfrm>
        <a:graphic>
          <a:graphicData uri="http://schemas.openxmlformats.org/drawingml/2006/table">
            <a:tbl>
              <a:tblPr/>
              <a:tblGrid>
                <a:gridCol w="947341"/>
                <a:gridCol w="947341"/>
                <a:gridCol w="693983"/>
                <a:gridCol w="693983"/>
                <a:gridCol w="693983"/>
                <a:gridCol w="693983"/>
                <a:gridCol w="693983"/>
                <a:gridCol w="693983"/>
                <a:gridCol w="693983"/>
              </a:tblGrid>
              <a:tr h="192056">
                <a:tc>
                  <a:txBody>
                    <a:bodyPr/>
                    <a:lstStyle/>
                    <a:p>
                      <a:pPr algn="l" fontAlgn="b"/>
                      <a:r>
                        <a:rPr lang="en-US" sz="800" b="1" i="0" u="none" strike="noStrike" dirty="0">
                          <a:solidFill>
                            <a:srgbClr val="000000"/>
                          </a:solidFill>
                          <a:effectLst/>
                          <a:latin typeface="Calibri" panose="020F0502020204030204" pitchFamily="34" charset="0"/>
                        </a:rPr>
                        <a:t> </a:t>
                      </a:r>
                    </a:p>
                  </a:txBody>
                  <a:tcPr marL="7144" marR="7144" marT="714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8">
                  <a:txBody>
                    <a:bodyPr/>
                    <a:lstStyle/>
                    <a:p>
                      <a:pPr algn="ctr" fontAlgn="b"/>
                      <a:r>
                        <a:rPr lang="en-US" sz="800" b="1" i="0" u="none" strike="noStrike">
                          <a:solidFill>
                            <a:srgbClr val="000000"/>
                          </a:solidFill>
                          <a:effectLst/>
                          <a:latin typeface="Calibri" panose="020F0502020204030204" pitchFamily="34" charset="0"/>
                        </a:rPr>
                        <a:t>Stress Prepay Difference (Predicted/Actual-1)</a:t>
                      </a:r>
                    </a:p>
                  </a:txBody>
                  <a:tcPr marL="7144" marR="7144" marT="714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2056">
                <a:tc>
                  <a:txBody>
                    <a:bodyPr/>
                    <a:lstStyle/>
                    <a:p>
                      <a:pPr algn="l" fontAlgn="b"/>
                      <a:r>
                        <a:rPr lang="en-US" sz="800" b="1" i="0" u="none" strike="noStrike">
                          <a:solidFill>
                            <a:srgbClr val="000000"/>
                          </a:solidFill>
                          <a:effectLst/>
                          <a:latin typeface="Calibri" panose="020F0502020204030204" pitchFamily="34" charset="0"/>
                        </a:rPr>
                        <a:t>FICO/CLTV</a:t>
                      </a:r>
                    </a:p>
                  </a:txBody>
                  <a:tcPr marL="7144" marR="7144" marT="714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&lt;=60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(60,70]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(70,75]</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(75,80]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(80,90]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(90,95]</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(95,97]</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effectLst/>
                          <a:latin typeface="Calibri" panose="020F0502020204030204" pitchFamily="34" charset="0"/>
                        </a:rPr>
                        <a:t>&gt;97</a:t>
                      </a:r>
                    </a:p>
                  </a:txBody>
                  <a:tcPr marL="7144" marR="7144" marT="714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2783">
                <a:tc>
                  <a:txBody>
                    <a:bodyPr/>
                    <a:lstStyle/>
                    <a:p>
                      <a:pPr algn="l" fontAlgn="b"/>
                      <a:r>
                        <a:rPr lang="en-US" sz="800" b="1" i="0" u="none" strike="noStrike">
                          <a:solidFill>
                            <a:srgbClr val="000000"/>
                          </a:solidFill>
                          <a:effectLst/>
                          <a:latin typeface="Calibri" panose="020F0502020204030204" pitchFamily="34" charset="0"/>
                        </a:rPr>
                        <a:t>[780,849]</a:t>
                      </a:r>
                    </a:p>
                  </a:txBody>
                  <a:tcPr marL="7144" marR="7144" marT="714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3.16%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496"/>
                    </a:solidFill>
                  </a:tcPr>
                </a:tc>
                <a:tc>
                  <a:txBody>
                    <a:bodyPr/>
                    <a:lstStyle/>
                    <a:p>
                      <a:pPr algn="r" fontAlgn="b"/>
                      <a:r>
                        <a:rPr lang="en-US" sz="1100" b="1" i="0" u="none" strike="noStrike">
                          <a:solidFill>
                            <a:srgbClr val="000000"/>
                          </a:solidFill>
                          <a:effectLst/>
                          <a:latin typeface="Calibri" panose="020F0502020204030204" pitchFamily="34" charset="0"/>
                        </a:rPr>
                        <a:t>-2.63%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395"/>
                    </a:solidFill>
                  </a:tcPr>
                </a:tc>
                <a:tc>
                  <a:txBody>
                    <a:bodyPr/>
                    <a:lstStyle/>
                    <a:p>
                      <a:pPr algn="r" fontAlgn="b"/>
                      <a:r>
                        <a:rPr lang="en-US" sz="1100" b="1" i="0" u="none" strike="noStrike">
                          <a:solidFill>
                            <a:srgbClr val="000000"/>
                          </a:solidFill>
                          <a:effectLst/>
                          <a:latin typeface="Calibri" panose="020F0502020204030204" pitchFamily="34" charset="0"/>
                        </a:rPr>
                        <a:t>-1.52%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E91"/>
                    </a:solidFill>
                  </a:tcPr>
                </a:tc>
                <a:tc>
                  <a:txBody>
                    <a:bodyPr/>
                    <a:lstStyle/>
                    <a:p>
                      <a:pPr algn="r" fontAlgn="b"/>
                      <a:r>
                        <a:rPr lang="en-US" sz="1100" b="1" i="0" u="none" strike="noStrike">
                          <a:solidFill>
                            <a:srgbClr val="000000"/>
                          </a:solidFill>
                          <a:effectLst/>
                          <a:latin typeface="Calibri" panose="020F0502020204030204" pitchFamily="34" charset="0"/>
                        </a:rPr>
                        <a:t>-4.60%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8587"/>
                    </a:solidFill>
                  </a:tcPr>
                </a:tc>
                <a:tc>
                  <a:txBody>
                    <a:bodyPr/>
                    <a:lstStyle/>
                    <a:p>
                      <a:pPr algn="r" fontAlgn="b"/>
                      <a:r>
                        <a:rPr lang="en-US" sz="1100" b="1" i="0" u="none" strike="noStrike">
                          <a:solidFill>
                            <a:srgbClr val="000000"/>
                          </a:solidFill>
                          <a:effectLst/>
                          <a:latin typeface="Calibri" panose="020F0502020204030204" pitchFamily="34" charset="0"/>
                        </a:rPr>
                        <a:t>-7.86%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77A"/>
                    </a:solidFill>
                  </a:tcPr>
                </a:tc>
                <a:tc>
                  <a:txBody>
                    <a:bodyPr/>
                    <a:lstStyle/>
                    <a:p>
                      <a:pPr algn="r" fontAlgn="b"/>
                      <a:r>
                        <a:rPr lang="en-US" sz="1100" b="1" i="0" u="none" strike="noStrike">
                          <a:solidFill>
                            <a:srgbClr val="000000"/>
                          </a:solidFill>
                          <a:effectLst/>
                          <a:latin typeface="Calibri" panose="020F0502020204030204" pitchFamily="34" charset="0"/>
                        </a:rPr>
                        <a:t>-11.53%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072"/>
                    </a:solidFill>
                  </a:tcPr>
                </a:tc>
                <a:tc>
                  <a:txBody>
                    <a:bodyPr/>
                    <a:lstStyle/>
                    <a:p>
                      <a:pPr algn="r" fontAlgn="b"/>
                      <a:r>
                        <a:rPr lang="en-US" sz="1100" b="1" i="0" u="none" strike="noStrike">
                          <a:solidFill>
                            <a:srgbClr val="000000"/>
                          </a:solidFill>
                          <a:effectLst/>
                          <a:latin typeface="Calibri" panose="020F0502020204030204" pitchFamily="34" charset="0"/>
                        </a:rPr>
                        <a:t>-14.20%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C9E"/>
                    </a:solidFill>
                  </a:tcPr>
                </a:tc>
                <a:tc>
                  <a:txBody>
                    <a:bodyPr/>
                    <a:lstStyle/>
                    <a:p>
                      <a:pPr algn="r" fontAlgn="b"/>
                      <a:r>
                        <a:rPr lang="en-US" sz="1100" b="1" i="0" u="none" strike="noStrike">
                          <a:solidFill>
                            <a:srgbClr val="000000"/>
                          </a:solidFill>
                          <a:effectLst/>
                          <a:latin typeface="Calibri" panose="020F0502020204030204" pitchFamily="34" charset="0"/>
                        </a:rPr>
                        <a:t>-1.11%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r>
              <a:tr h="212783">
                <a:tc>
                  <a:txBody>
                    <a:bodyPr/>
                    <a:lstStyle/>
                    <a:p>
                      <a:pPr algn="l" fontAlgn="b"/>
                      <a:endParaRPr lang="en-US" sz="800" b="1" i="0" u="none" strike="noStrike" dirty="0">
                        <a:solidFill>
                          <a:srgbClr val="000000"/>
                        </a:solidFill>
                        <a:effectLst/>
                        <a:latin typeface="Calibri" panose="020F0502020204030204" pitchFamily="34" charset="0"/>
                      </a:endParaRPr>
                    </a:p>
                  </a:txBody>
                  <a:tcPr marL="7144" marR="7144" marT="714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dirty="0">
                          <a:solidFill>
                            <a:srgbClr val="000000"/>
                          </a:solidFill>
                          <a:effectLst/>
                          <a:latin typeface="Calibri" panose="020F0502020204030204" pitchFamily="34" charset="0"/>
                        </a:rPr>
                        <a:t>6.28%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496"/>
                    </a:solidFill>
                  </a:tcPr>
                </a:tc>
                <a:tc>
                  <a:txBody>
                    <a:bodyPr/>
                    <a:lstStyle/>
                    <a:p>
                      <a:pPr algn="r" fontAlgn="b"/>
                      <a:r>
                        <a:rPr lang="en-US" sz="1100" b="1" i="0" u="none" strike="noStrike" dirty="0">
                          <a:solidFill>
                            <a:srgbClr val="000000"/>
                          </a:solidFill>
                          <a:effectLst/>
                          <a:latin typeface="Calibri" panose="020F0502020204030204" pitchFamily="34" charset="0"/>
                        </a:rPr>
                        <a:t>3.78%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395"/>
                    </a:solidFill>
                  </a:tcPr>
                </a:tc>
                <a:tc>
                  <a:txBody>
                    <a:bodyPr/>
                    <a:lstStyle/>
                    <a:p>
                      <a:pPr algn="r" fontAlgn="b"/>
                      <a:r>
                        <a:rPr lang="en-US" sz="1100" b="1" i="0" u="none" strike="noStrike" dirty="0">
                          <a:solidFill>
                            <a:srgbClr val="000000"/>
                          </a:solidFill>
                          <a:effectLst/>
                          <a:latin typeface="Calibri" panose="020F0502020204030204" pitchFamily="34" charset="0"/>
                        </a:rPr>
                        <a:t>5.39%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E91"/>
                    </a:solidFill>
                  </a:tcPr>
                </a:tc>
                <a:tc>
                  <a:txBody>
                    <a:bodyPr/>
                    <a:lstStyle/>
                    <a:p>
                      <a:pPr algn="r" fontAlgn="b"/>
                      <a:r>
                        <a:rPr lang="en-US" sz="1100" b="1" i="0" u="none" strike="noStrike" dirty="0">
                          <a:solidFill>
                            <a:srgbClr val="000000"/>
                          </a:solidFill>
                          <a:effectLst/>
                          <a:latin typeface="Calibri" panose="020F0502020204030204" pitchFamily="34" charset="0"/>
                        </a:rPr>
                        <a:t>0.67%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8587"/>
                    </a:solidFill>
                  </a:tcPr>
                </a:tc>
                <a:tc>
                  <a:txBody>
                    <a:bodyPr/>
                    <a:lstStyle/>
                    <a:p>
                      <a:pPr algn="r" fontAlgn="b"/>
                      <a:r>
                        <a:rPr lang="en-US" sz="1100" b="1" i="0" u="none" strike="noStrike" dirty="0">
                          <a:solidFill>
                            <a:srgbClr val="000000"/>
                          </a:solidFill>
                          <a:effectLst/>
                          <a:latin typeface="Calibri" panose="020F0502020204030204" pitchFamily="34" charset="0"/>
                        </a:rPr>
                        <a:t>-3.57%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77A"/>
                    </a:solidFill>
                  </a:tcPr>
                </a:tc>
                <a:tc>
                  <a:txBody>
                    <a:bodyPr/>
                    <a:lstStyle/>
                    <a:p>
                      <a:pPr algn="r" fontAlgn="b"/>
                      <a:r>
                        <a:rPr lang="en-US" sz="1100" b="1" i="0" u="none" strike="noStrike" dirty="0">
                          <a:solidFill>
                            <a:srgbClr val="000000"/>
                          </a:solidFill>
                          <a:effectLst/>
                          <a:latin typeface="Calibri" panose="020F0502020204030204" pitchFamily="34" charset="0"/>
                        </a:rPr>
                        <a:t>-6.48%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072"/>
                    </a:solidFill>
                  </a:tcPr>
                </a:tc>
                <a:tc>
                  <a:txBody>
                    <a:bodyPr/>
                    <a:lstStyle/>
                    <a:p>
                      <a:pPr algn="r" fontAlgn="b"/>
                      <a:r>
                        <a:rPr lang="en-US" sz="1100" b="1" i="0" u="none" strike="noStrike" dirty="0">
                          <a:solidFill>
                            <a:srgbClr val="000000"/>
                          </a:solidFill>
                          <a:effectLst/>
                          <a:latin typeface="Calibri" panose="020F0502020204030204" pitchFamily="34" charset="0"/>
                        </a:rPr>
                        <a:t>-1.74%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C9E"/>
                    </a:solidFill>
                  </a:tcPr>
                </a:tc>
                <a:tc>
                  <a:txBody>
                    <a:bodyPr/>
                    <a:lstStyle/>
                    <a:p>
                      <a:pPr algn="r" fontAlgn="b"/>
                      <a:r>
                        <a:rPr lang="en-US" sz="1100" b="1" i="0" u="none" strike="noStrike" dirty="0">
                          <a:solidFill>
                            <a:srgbClr val="000000"/>
                          </a:solidFill>
                          <a:effectLst/>
                          <a:latin typeface="Calibri" panose="020F0502020204030204" pitchFamily="34" charset="0"/>
                        </a:rPr>
                        <a:t>4.62%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r>
              <a:tr h="212783">
                <a:tc>
                  <a:txBody>
                    <a:bodyPr/>
                    <a:lstStyle/>
                    <a:p>
                      <a:pPr algn="l" fontAlgn="b"/>
                      <a:r>
                        <a:rPr lang="en-US" sz="800" b="1" i="0" u="none" strike="noStrike">
                          <a:solidFill>
                            <a:srgbClr val="000000"/>
                          </a:solidFill>
                          <a:effectLst/>
                          <a:latin typeface="Calibri" panose="020F0502020204030204" pitchFamily="34" charset="0"/>
                        </a:rPr>
                        <a:t>[740,779]</a:t>
                      </a:r>
                    </a:p>
                  </a:txBody>
                  <a:tcPr marL="7144" marR="7144" marT="714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12.56%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FA2"/>
                    </a:solidFill>
                  </a:tcPr>
                </a:tc>
                <a:tc>
                  <a:txBody>
                    <a:bodyPr/>
                    <a:lstStyle/>
                    <a:p>
                      <a:pPr algn="r" fontAlgn="b"/>
                      <a:r>
                        <a:rPr lang="en-US" sz="1100" b="1" i="0" u="none" strike="noStrike">
                          <a:solidFill>
                            <a:srgbClr val="000000"/>
                          </a:solidFill>
                          <a:effectLst/>
                          <a:latin typeface="Calibri" panose="020F0502020204030204" pitchFamily="34" charset="0"/>
                        </a:rPr>
                        <a:t>13.04%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0A3"/>
                    </a:solidFill>
                  </a:tcPr>
                </a:tc>
                <a:tc>
                  <a:txBody>
                    <a:bodyPr/>
                    <a:lstStyle/>
                    <a:p>
                      <a:pPr algn="r" fontAlgn="b"/>
                      <a:r>
                        <a:rPr lang="en-US" sz="1100" b="1" i="0" u="none" strike="noStrike">
                          <a:solidFill>
                            <a:srgbClr val="000000"/>
                          </a:solidFill>
                          <a:effectLst/>
                          <a:latin typeface="Calibri" panose="020F0502020204030204" pitchFamily="34" charset="0"/>
                        </a:rPr>
                        <a:t>16.76%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698"/>
                    </a:solidFill>
                  </a:tcPr>
                </a:tc>
                <a:tc>
                  <a:txBody>
                    <a:bodyPr/>
                    <a:lstStyle/>
                    <a:p>
                      <a:pPr algn="r" fontAlgn="b"/>
                      <a:r>
                        <a:rPr lang="en-US" sz="1100" b="1" i="0" u="none" strike="noStrike">
                          <a:solidFill>
                            <a:srgbClr val="000000"/>
                          </a:solidFill>
                          <a:effectLst/>
                          <a:latin typeface="Calibri" panose="020F0502020204030204" pitchFamily="34" charset="0"/>
                        </a:rPr>
                        <a:t>12.80%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8C8E"/>
                    </a:solidFill>
                  </a:tcPr>
                </a:tc>
                <a:tc>
                  <a:txBody>
                    <a:bodyPr/>
                    <a:lstStyle/>
                    <a:p>
                      <a:pPr algn="r" fontAlgn="b"/>
                      <a:r>
                        <a:rPr lang="en-US" sz="1100" b="1" i="0" u="none" strike="noStrike">
                          <a:solidFill>
                            <a:srgbClr val="000000"/>
                          </a:solidFill>
                          <a:effectLst/>
                          <a:latin typeface="Calibri" panose="020F0502020204030204" pitchFamily="34" charset="0"/>
                        </a:rPr>
                        <a:t>9.13%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8183"/>
                    </a:solidFill>
                  </a:tcPr>
                </a:tc>
                <a:tc>
                  <a:txBody>
                    <a:bodyPr/>
                    <a:lstStyle/>
                    <a:p>
                      <a:pPr algn="r" fontAlgn="b"/>
                      <a:r>
                        <a:rPr lang="en-US" sz="1100" b="1" i="0" u="none" strike="noStrike">
                          <a:solidFill>
                            <a:srgbClr val="000000"/>
                          </a:solidFill>
                          <a:effectLst/>
                          <a:latin typeface="Calibri" panose="020F0502020204030204" pitchFamily="34" charset="0"/>
                        </a:rPr>
                        <a:t>2.26%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173"/>
                    </a:solidFill>
                  </a:tcPr>
                </a:tc>
                <a:tc>
                  <a:txBody>
                    <a:bodyPr/>
                    <a:lstStyle/>
                    <a:p>
                      <a:pPr algn="r" fontAlgn="b"/>
                      <a:r>
                        <a:rPr lang="en-US" sz="1100" b="1" i="0" u="none" strike="noStrike">
                          <a:solidFill>
                            <a:srgbClr val="000000"/>
                          </a:solidFill>
                          <a:effectLst/>
                          <a:latin typeface="Calibri" panose="020F0502020204030204" pitchFamily="34" charset="0"/>
                        </a:rPr>
                        <a:t>9.58%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1A3"/>
                    </a:solidFill>
                  </a:tcPr>
                </a:tc>
                <a:tc>
                  <a:txBody>
                    <a:bodyPr/>
                    <a:lstStyle/>
                    <a:p>
                      <a:pPr algn="r" fontAlgn="b"/>
                      <a:r>
                        <a:rPr lang="en-US" sz="1100" b="1" i="0" u="none" strike="noStrike">
                          <a:solidFill>
                            <a:srgbClr val="000000"/>
                          </a:solidFill>
                          <a:effectLst/>
                          <a:latin typeface="Calibri" panose="020F0502020204030204" pitchFamily="34" charset="0"/>
                        </a:rPr>
                        <a:t>11.61%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476"/>
                    </a:solidFill>
                  </a:tcPr>
                </a:tc>
              </a:tr>
              <a:tr h="212783">
                <a:tc>
                  <a:txBody>
                    <a:bodyPr/>
                    <a:lstStyle/>
                    <a:p>
                      <a:pPr algn="l" fontAlgn="b"/>
                      <a:r>
                        <a:rPr lang="en-US" sz="800" b="1" i="0" u="none" strike="noStrike">
                          <a:solidFill>
                            <a:srgbClr val="000000"/>
                          </a:solidFill>
                          <a:effectLst/>
                          <a:latin typeface="Calibri" panose="020F0502020204030204" pitchFamily="34" charset="0"/>
                        </a:rPr>
                        <a:t>[700,739]</a:t>
                      </a:r>
                    </a:p>
                  </a:txBody>
                  <a:tcPr marL="7144" marR="7144" marT="714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16.69%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5B8"/>
                    </a:solidFill>
                  </a:tcPr>
                </a:tc>
                <a:tc>
                  <a:txBody>
                    <a:bodyPr/>
                    <a:lstStyle/>
                    <a:p>
                      <a:pPr algn="r" fontAlgn="b"/>
                      <a:r>
                        <a:rPr lang="en-US" sz="1100" b="1" i="0" u="none" strike="noStrike">
                          <a:solidFill>
                            <a:srgbClr val="000000"/>
                          </a:solidFill>
                          <a:effectLst/>
                          <a:latin typeface="Calibri" panose="020F0502020204030204" pitchFamily="34" charset="0"/>
                        </a:rPr>
                        <a:t>23.60%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BBE"/>
                    </a:solidFill>
                  </a:tcPr>
                </a:tc>
                <a:tc>
                  <a:txBody>
                    <a:bodyPr/>
                    <a:lstStyle/>
                    <a:p>
                      <a:pPr algn="r" fontAlgn="b"/>
                      <a:r>
                        <a:rPr lang="en-US" sz="1100" b="1" i="0" u="none" strike="noStrike">
                          <a:solidFill>
                            <a:srgbClr val="000000"/>
                          </a:solidFill>
                          <a:effectLst/>
                          <a:latin typeface="Calibri" panose="020F0502020204030204" pitchFamily="34" charset="0"/>
                        </a:rPr>
                        <a:t>31.13%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B0B2"/>
                    </a:solidFill>
                  </a:tcPr>
                </a:tc>
                <a:tc>
                  <a:txBody>
                    <a:bodyPr/>
                    <a:lstStyle/>
                    <a:p>
                      <a:pPr algn="r" fontAlgn="b"/>
                      <a:r>
                        <a:rPr lang="en-US" sz="1100" b="1" i="0" u="none" strike="noStrike">
                          <a:solidFill>
                            <a:srgbClr val="000000"/>
                          </a:solidFill>
                          <a:effectLst/>
                          <a:latin typeface="Calibri" panose="020F0502020204030204" pitchFamily="34" charset="0"/>
                        </a:rPr>
                        <a:t>23.76%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7AA"/>
                    </a:solidFill>
                  </a:tcPr>
                </a:tc>
                <a:tc>
                  <a:txBody>
                    <a:bodyPr/>
                    <a:lstStyle/>
                    <a:p>
                      <a:pPr algn="r" fontAlgn="b"/>
                      <a:r>
                        <a:rPr lang="en-US" sz="1100" b="1" i="0" u="none" strike="noStrike">
                          <a:solidFill>
                            <a:srgbClr val="000000"/>
                          </a:solidFill>
                          <a:effectLst/>
                          <a:latin typeface="Calibri" panose="020F0502020204030204" pitchFamily="34" charset="0"/>
                        </a:rPr>
                        <a:t>23.26%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B9D"/>
                    </a:solidFill>
                  </a:tcPr>
                </a:tc>
                <a:tc>
                  <a:txBody>
                    <a:bodyPr/>
                    <a:lstStyle/>
                    <a:p>
                      <a:pPr algn="r" fontAlgn="b"/>
                      <a:r>
                        <a:rPr lang="en-US" sz="1100" b="1" i="0" u="none" strike="noStrike">
                          <a:solidFill>
                            <a:srgbClr val="000000"/>
                          </a:solidFill>
                          <a:effectLst/>
                          <a:latin typeface="Calibri" panose="020F0502020204030204" pitchFamily="34" charset="0"/>
                        </a:rPr>
                        <a:t>15.64%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A9C"/>
                    </a:solidFill>
                  </a:tcPr>
                </a:tc>
                <a:tc>
                  <a:txBody>
                    <a:bodyPr/>
                    <a:lstStyle/>
                    <a:p>
                      <a:pPr algn="r" fontAlgn="b"/>
                      <a:r>
                        <a:rPr lang="en-US" sz="1100" b="1" i="0" u="none" strike="noStrike">
                          <a:solidFill>
                            <a:srgbClr val="000000"/>
                          </a:solidFill>
                          <a:effectLst/>
                          <a:latin typeface="Calibri" panose="020F0502020204030204" pitchFamily="34" charset="0"/>
                        </a:rPr>
                        <a:t>19.82%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B1B3"/>
                    </a:solidFill>
                  </a:tcPr>
                </a:tc>
                <a:tc>
                  <a:txBody>
                    <a:bodyPr/>
                    <a:lstStyle/>
                    <a:p>
                      <a:pPr algn="r" fontAlgn="b"/>
                      <a:r>
                        <a:rPr lang="en-US" sz="1100" b="1" i="0" u="none" strike="noStrike">
                          <a:solidFill>
                            <a:srgbClr val="000000"/>
                          </a:solidFill>
                          <a:effectLst/>
                          <a:latin typeface="Calibri" panose="020F0502020204030204" pitchFamily="34" charset="0"/>
                        </a:rPr>
                        <a:t>17.54%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8487"/>
                    </a:solidFill>
                  </a:tcPr>
                </a:tc>
              </a:tr>
              <a:tr h="212783">
                <a:tc>
                  <a:txBody>
                    <a:bodyPr/>
                    <a:lstStyle/>
                    <a:p>
                      <a:pPr algn="l" fontAlgn="b"/>
                      <a:r>
                        <a:rPr lang="en-US" sz="800" b="1" i="0" u="none" strike="noStrike">
                          <a:solidFill>
                            <a:srgbClr val="000000"/>
                          </a:solidFill>
                          <a:effectLst/>
                          <a:latin typeface="Calibri" panose="020F0502020204030204" pitchFamily="34" charset="0"/>
                        </a:rPr>
                        <a:t>[660,699]</a:t>
                      </a:r>
                    </a:p>
                  </a:txBody>
                  <a:tcPr marL="7144" marR="7144" marT="714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18.53%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CCF"/>
                    </a:solidFill>
                  </a:tcPr>
                </a:tc>
                <a:tc>
                  <a:txBody>
                    <a:bodyPr/>
                    <a:lstStyle/>
                    <a:p>
                      <a:pPr algn="r" fontAlgn="b"/>
                      <a:r>
                        <a:rPr lang="en-US" sz="1100" b="1" i="0" u="none" strike="noStrike">
                          <a:solidFill>
                            <a:srgbClr val="000000"/>
                          </a:solidFill>
                          <a:effectLst/>
                          <a:latin typeface="Calibri" panose="020F0502020204030204" pitchFamily="34" charset="0"/>
                        </a:rPr>
                        <a:t>30.18%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7DA"/>
                    </a:solidFill>
                  </a:tcPr>
                </a:tc>
                <a:tc>
                  <a:txBody>
                    <a:bodyPr/>
                    <a:lstStyle/>
                    <a:p>
                      <a:pPr algn="r" fontAlgn="b"/>
                      <a:r>
                        <a:rPr lang="en-US" sz="1100" b="1" i="0" u="none" strike="noStrike">
                          <a:solidFill>
                            <a:srgbClr val="000000"/>
                          </a:solidFill>
                          <a:effectLst/>
                          <a:latin typeface="Calibri" panose="020F0502020204030204" pitchFamily="34" charset="0"/>
                        </a:rPr>
                        <a:t>37.60%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4C6"/>
                    </a:solidFill>
                  </a:tcPr>
                </a:tc>
                <a:tc>
                  <a:txBody>
                    <a:bodyPr/>
                    <a:lstStyle/>
                    <a:p>
                      <a:pPr algn="r" fontAlgn="b"/>
                      <a:r>
                        <a:rPr lang="en-US" sz="1100" b="1" i="0" u="none" strike="noStrike">
                          <a:solidFill>
                            <a:srgbClr val="000000"/>
                          </a:solidFill>
                          <a:effectLst/>
                          <a:latin typeface="Calibri" panose="020F0502020204030204" pitchFamily="34" charset="0"/>
                        </a:rPr>
                        <a:t>37.14%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ACD"/>
                    </a:solidFill>
                  </a:tcPr>
                </a:tc>
                <a:tc>
                  <a:txBody>
                    <a:bodyPr/>
                    <a:lstStyle/>
                    <a:p>
                      <a:pPr algn="r" fontAlgn="b"/>
                      <a:r>
                        <a:rPr lang="en-US" sz="1100" b="1" i="0" u="none" strike="noStrike">
                          <a:solidFill>
                            <a:srgbClr val="000000"/>
                          </a:solidFill>
                          <a:effectLst/>
                          <a:latin typeface="Calibri" panose="020F0502020204030204" pitchFamily="34" charset="0"/>
                        </a:rPr>
                        <a:t>34.22%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CBF"/>
                    </a:solidFill>
                  </a:tcPr>
                </a:tc>
                <a:tc>
                  <a:txBody>
                    <a:bodyPr/>
                    <a:lstStyle/>
                    <a:p>
                      <a:pPr algn="r" fontAlgn="b"/>
                      <a:r>
                        <a:rPr lang="en-US" sz="1100" b="1" i="0" u="none" strike="noStrike">
                          <a:solidFill>
                            <a:srgbClr val="000000"/>
                          </a:solidFill>
                          <a:effectLst/>
                          <a:latin typeface="Calibri" panose="020F0502020204030204" pitchFamily="34" charset="0"/>
                        </a:rPr>
                        <a:t>28.01%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5A8"/>
                    </a:solidFill>
                  </a:tcPr>
                </a:tc>
                <a:tc>
                  <a:txBody>
                    <a:bodyPr/>
                    <a:lstStyle/>
                    <a:p>
                      <a:pPr algn="r" fontAlgn="b"/>
                      <a:r>
                        <a:rPr lang="en-US" sz="1100" b="1" i="0" u="none" strike="noStrike">
                          <a:solidFill>
                            <a:srgbClr val="000000"/>
                          </a:solidFill>
                          <a:effectLst/>
                          <a:latin typeface="Calibri" panose="020F0502020204030204" pitchFamily="34" charset="0"/>
                        </a:rPr>
                        <a:t>28.82%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BBD"/>
                    </a:solidFill>
                  </a:tcPr>
                </a:tc>
                <a:tc>
                  <a:txBody>
                    <a:bodyPr/>
                    <a:lstStyle/>
                    <a:p>
                      <a:pPr algn="r" fontAlgn="b"/>
                      <a:r>
                        <a:rPr lang="en-US" sz="1100" b="1" i="0" u="none" strike="noStrike">
                          <a:solidFill>
                            <a:srgbClr val="000000"/>
                          </a:solidFill>
                          <a:effectLst/>
                          <a:latin typeface="Calibri" panose="020F0502020204030204" pitchFamily="34" charset="0"/>
                        </a:rPr>
                        <a:t>30.70%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395"/>
                    </a:solidFill>
                  </a:tcPr>
                </a:tc>
              </a:tr>
              <a:tr h="212783">
                <a:tc>
                  <a:txBody>
                    <a:bodyPr/>
                    <a:lstStyle/>
                    <a:p>
                      <a:pPr algn="l" fontAlgn="b"/>
                      <a:r>
                        <a:rPr lang="en-US" sz="800" b="1" i="0" u="none" strike="noStrike">
                          <a:solidFill>
                            <a:srgbClr val="000000"/>
                          </a:solidFill>
                          <a:effectLst/>
                          <a:latin typeface="Calibri" panose="020F0502020204030204" pitchFamily="34" charset="0"/>
                        </a:rPr>
                        <a:t>[620,659]</a:t>
                      </a:r>
                    </a:p>
                  </a:txBody>
                  <a:tcPr marL="7144" marR="7144" marT="714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panose="020F0502020204030204" pitchFamily="34" charset="0"/>
                        </a:rPr>
                        <a:t>26.92%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9EC"/>
                    </a:solidFill>
                  </a:tcPr>
                </a:tc>
                <a:tc>
                  <a:txBody>
                    <a:bodyPr/>
                    <a:lstStyle/>
                    <a:p>
                      <a:pPr algn="r" fontAlgn="b"/>
                      <a:r>
                        <a:rPr lang="en-US" sz="1100" b="1" i="0" u="none" strike="noStrike">
                          <a:solidFill>
                            <a:srgbClr val="000000"/>
                          </a:solidFill>
                          <a:effectLst/>
                          <a:latin typeface="Calibri" panose="020F0502020204030204" pitchFamily="34" charset="0"/>
                        </a:rPr>
                        <a:t>36.05%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CEF"/>
                    </a:solidFill>
                  </a:tcPr>
                </a:tc>
                <a:tc>
                  <a:txBody>
                    <a:bodyPr/>
                    <a:lstStyle/>
                    <a:p>
                      <a:pPr algn="r" fontAlgn="b"/>
                      <a:r>
                        <a:rPr lang="en-US" sz="1100" b="1" i="0" u="none" strike="noStrike">
                          <a:solidFill>
                            <a:srgbClr val="000000"/>
                          </a:solidFill>
                          <a:effectLst/>
                          <a:latin typeface="Calibri" panose="020F0502020204030204" pitchFamily="34" charset="0"/>
                        </a:rPr>
                        <a:t>43.95%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1F4"/>
                    </a:solidFill>
                  </a:tcPr>
                </a:tc>
                <a:tc>
                  <a:txBody>
                    <a:bodyPr/>
                    <a:lstStyle/>
                    <a:p>
                      <a:pPr algn="r" fontAlgn="b"/>
                      <a:r>
                        <a:rPr lang="en-US" sz="1100" b="1" i="0" u="none" strike="noStrike">
                          <a:solidFill>
                            <a:srgbClr val="000000"/>
                          </a:solidFill>
                          <a:effectLst/>
                          <a:latin typeface="Calibri" panose="020F0502020204030204" pitchFamily="34" charset="0"/>
                        </a:rPr>
                        <a:t>40.53%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US" sz="1100" b="1" i="0" u="none" strike="noStrike">
                          <a:solidFill>
                            <a:srgbClr val="000000"/>
                          </a:solidFill>
                          <a:effectLst/>
                          <a:latin typeface="Calibri" panose="020F0502020204030204" pitchFamily="34" charset="0"/>
                        </a:rPr>
                        <a:t>33.71%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EF0"/>
                    </a:solidFill>
                  </a:tcPr>
                </a:tc>
                <a:tc>
                  <a:txBody>
                    <a:bodyPr/>
                    <a:lstStyle/>
                    <a:p>
                      <a:pPr algn="r" fontAlgn="b"/>
                      <a:r>
                        <a:rPr lang="en-US" sz="1100" b="1" i="0" u="none" strike="noStrike">
                          <a:solidFill>
                            <a:srgbClr val="000000"/>
                          </a:solidFill>
                          <a:effectLst/>
                          <a:latin typeface="Calibri" panose="020F0502020204030204" pitchFamily="34" charset="0"/>
                        </a:rPr>
                        <a:t>26.63%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7DA"/>
                    </a:solidFill>
                  </a:tcPr>
                </a:tc>
                <a:tc>
                  <a:txBody>
                    <a:bodyPr/>
                    <a:lstStyle/>
                    <a:p>
                      <a:pPr algn="r" fontAlgn="b"/>
                      <a:r>
                        <a:rPr lang="en-US" sz="1100" b="1" i="0" u="none" strike="noStrike">
                          <a:solidFill>
                            <a:srgbClr val="000000"/>
                          </a:solidFill>
                          <a:effectLst/>
                          <a:latin typeface="Calibri" panose="020F0502020204030204" pitchFamily="34" charset="0"/>
                        </a:rPr>
                        <a:t>58.14%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7CA"/>
                    </a:solidFill>
                  </a:tcPr>
                </a:tc>
                <a:tc>
                  <a:txBody>
                    <a:bodyPr/>
                    <a:lstStyle/>
                    <a:p>
                      <a:pPr algn="r" fontAlgn="b"/>
                      <a:r>
                        <a:rPr lang="en-US" sz="1100" b="1" i="0" u="none" strike="noStrike" dirty="0">
                          <a:solidFill>
                            <a:srgbClr val="000000"/>
                          </a:solidFill>
                          <a:effectLst/>
                          <a:latin typeface="Calibri" panose="020F0502020204030204" pitchFamily="34" charset="0"/>
                        </a:rPr>
                        <a:t>24.44%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4C7"/>
                    </a:solidFill>
                  </a:tcPr>
                </a:tc>
              </a:tr>
            </a:tbl>
          </a:graphicData>
        </a:graphic>
      </p:graphicFrame>
      <p:graphicFrame>
        <p:nvGraphicFramePr>
          <p:cNvPr id="7" name="Chart 6"/>
          <p:cNvGraphicFramePr>
            <a:graphicFrameLocks/>
          </p:cNvGraphicFramePr>
          <p:nvPr>
            <p:extLst>
              <p:ext uri="{D42A27DB-BD31-4B8C-83A1-F6EECF244321}">
                <p14:modId xmlns:p14="http://schemas.microsoft.com/office/powerpoint/2010/main" val="336677685"/>
              </p:ext>
            </p:extLst>
          </p:nvPr>
        </p:nvGraphicFramePr>
        <p:xfrm>
          <a:off x="908403" y="3431306"/>
          <a:ext cx="73152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78358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Fannie Mae Theme">
      <a:dk1>
        <a:sysClr val="windowText" lastClr="000000"/>
      </a:dk1>
      <a:lt1>
        <a:sysClr val="window" lastClr="FFFFFF"/>
      </a:lt1>
      <a:dk2>
        <a:srgbClr val="000F2B"/>
      </a:dk2>
      <a:lt2>
        <a:srgbClr val="D9D7DC"/>
      </a:lt2>
      <a:accent1>
        <a:srgbClr val="99660F"/>
      </a:accent1>
      <a:accent2>
        <a:srgbClr val="C55147"/>
      </a:accent2>
      <a:accent3>
        <a:srgbClr val="216C2B"/>
      </a:accent3>
      <a:accent4>
        <a:srgbClr val="574A71"/>
      </a:accent4>
      <a:accent5>
        <a:srgbClr val="007697"/>
      </a:accent5>
      <a:accent6>
        <a:srgbClr val="C0540F"/>
      </a:accent6>
      <a:hlink>
        <a:srgbClr val="0563C1"/>
      </a:hlink>
      <a:folHlink>
        <a:srgbClr val="954F72"/>
      </a:folHlink>
    </a:clrScheme>
    <a:fontScheme name="Fannie Mae Arial">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nted_deck_external" id="{3F52B676-CE63-46CC-A300-B16925626C0C}" vid="{5E427AA0-E4AB-4CBF-B878-AFD2EF4620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7440</TotalTime>
  <Words>3426</Words>
  <Application>Microsoft Office PowerPoint</Application>
  <PresentationFormat>On-screen Show (4:3)</PresentationFormat>
  <Paragraphs>1198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Georgia</vt:lpstr>
      <vt:lpstr>Wingdings</vt:lpstr>
      <vt:lpstr>1_Office Theme</vt:lpstr>
      <vt:lpstr>CCFA  v1.5 Model Performance Tracking – 2017Q1  Using performance data up to 2017Q1</vt:lpstr>
      <vt:lpstr>Contents</vt:lpstr>
      <vt:lpstr>Objective</vt:lpstr>
      <vt:lpstr>Updates since previous MPT</vt:lpstr>
      <vt:lpstr>The Model Preformation Tracking Methodology (I)</vt:lpstr>
      <vt:lpstr>The Model Preformation Tracking Methodology (II)</vt:lpstr>
      <vt:lpstr>The Model Preformation Tracking Methodology (III)</vt:lpstr>
      <vt:lpstr>Expected Prepay performance (Predicted vs Actual 2015Q1 to 2017Q1)</vt:lpstr>
      <vt:lpstr>Stress Prepay performance (Predicted vs Actual 2007 Q3 to 2012 Q3)</vt:lpstr>
      <vt:lpstr>Expected SDQ performance (Predicted vs Actual 2015 Q1 to 2017Q1)</vt:lpstr>
      <vt:lpstr>Stress SDQ performance (Predicted vs Actual 2007 Q3 to 2012 Q3)</vt:lpstr>
      <vt:lpstr>Stress Severity performance (Predicted vs Actual 2007Q3 to 2012Q3)</vt:lpstr>
      <vt:lpstr>We compute the business metrics (ROC and EC) using 201703 Acquisition and 201703 Book 5% Sample:   1.) CCFA 1.5 with model multipliers   2.) CCFA 1.5 model (BASE)  Change in business metrics with and without the MPT derived multipliers is the impact of model deviations on the reported ROC and EC. </vt:lpstr>
      <vt:lpstr>Acq 201703 Change</vt:lpstr>
      <vt:lpstr>Acq Capital</vt:lpstr>
      <vt:lpstr>Acq Capital Change</vt:lpstr>
      <vt:lpstr>Acq CreditROC</vt:lpstr>
      <vt:lpstr>Acq CreditROC Change</vt:lpstr>
      <vt:lpstr>Book Change (5% sample of 201703 CCFA Book profile) </vt:lpstr>
      <vt:lpstr>Book Capital</vt:lpstr>
      <vt:lpstr>Book Capital Change</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Performance Tracking</dc:title>
  <dc:creator>Dammalapati, Srihari</dc:creator>
  <cp:lastModifiedBy>Miao, Xuliang</cp:lastModifiedBy>
  <cp:revision>176</cp:revision>
  <cp:lastPrinted>2017-06-12T14:07:42Z</cp:lastPrinted>
  <dcterms:created xsi:type="dcterms:W3CDTF">2016-05-03T23:40:31Z</dcterms:created>
  <dcterms:modified xsi:type="dcterms:W3CDTF">2017-06-13T14:35:41Z</dcterms:modified>
</cp:coreProperties>
</file>