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78" r:id="rId2"/>
    <p:sldId id="281" r:id="rId3"/>
    <p:sldId id="283" r:id="rId4"/>
    <p:sldId id="284" r:id="rId5"/>
    <p:sldId id="285" r:id="rId6"/>
    <p:sldId id="287" r:id="rId7"/>
    <p:sldId id="288" r:id="rId8"/>
    <p:sldId id="257" r:id="rId9"/>
    <p:sldId id="258" r:id="rId10"/>
    <p:sldId id="259" r:id="rId11"/>
    <p:sldId id="260" r:id="rId12"/>
    <p:sldId id="276" r:id="rId13"/>
    <p:sldId id="289" r:id="rId14"/>
    <p:sldId id="297" r:id="rId15"/>
    <p:sldId id="290" r:id="rId16"/>
    <p:sldId id="294" r:id="rId17"/>
    <p:sldId id="291" r:id="rId18"/>
    <p:sldId id="295" r:id="rId19"/>
    <p:sldId id="292" r:id="rId20"/>
    <p:sldId id="293" r:id="rId21"/>
    <p:sldId id="296" r:id="rId22"/>
    <p:sldId id="29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60"/>
  </p:normalViewPr>
  <p:slideViewPr>
    <p:cSldViewPr snapToGrid="0">
      <p:cViewPr varScale="1">
        <p:scale>
          <a:sx n="110" d="100"/>
          <a:sy n="110" d="100"/>
        </p:scale>
        <p:origin x="5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Expected Prepay Diff (Predicted/Actual(%)</a:t>
            </a:r>
          </a:p>
        </c:rich>
      </c:tx>
      <c:layout/>
      <c:overlay val="1"/>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212827936866636"/>
          <c:y val="4.2628774422735348E-2"/>
          <c:w val="0.60603474453585682"/>
          <c:h val="0.8721668228416386"/>
        </c:manualLayout>
      </c:layout>
      <c:surface3DChart>
        <c:wireframe val="0"/>
        <c:ser>
          <c:idx val="0"/>
          <c:order val="0"/>
          <c:tx>
            <c:strRef>
              <c:f>ExpPrepay!$A$53</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ExpPrepay!$B$52:$I$52</c:f>
              <c:strCache>
                <c:ptCount val="8"/>
                <c:pt idx="0">
                  <c:v>&lt;=60</c:v>
                </c:pt>
                <c:pt idx="1">
                  <c:v>(60,70]</c:v>
                </c:pt>
                <c:pt idx="2">
                  <c:v>(70,75]</c:v>
                </c:pt>
                <c:pt idx="3">
                  <c:v>(75,80]</c:v>
                </c:pt>
                <c:pt idx="4">
                  <c:v>(80,90]</c:v>
                </c:pt>
                <c:pt idx="5">
                  <c:v>(90,95]</c:v>
                </c:pt>
                <c:pt idx="6">
                  <c:v>(95,97]</c:v>
                </c:pt>
                <c:pt idx="7">
                  <c:v>&gt;97</c:v>
                </c:pt>
              </c:strCache>
            </c:strRef>
          </c:cat>
          <c:val>
            <c:numRef>
              <c:f>ExpPrepay!$B$53:$I$53</c:f>
              <c:numCache>
                <c:formatCode>0.00%</c:formatCode>
                <c:ptCount val="8"/>
                <c:pt idx="0">
                  <c:v>9.2139136738447425E-2</c:v>
                </c:pt>
                <c:pt idx="1">
                  <c:v>1.0096110929210811E-2</c:v>
                </c:pt>
                <c:pt idx="2">
                  <c:v>3.5997155315092844E-3</c:v>
                </c:pt>
                <c:pt idx="3">
                  <c:v>2.37812850135799E-3</c:v>
                </c:pt>
                <c:pt idx="4">
                  <c:v>-0.14253279885741577</c:v>
                </c:pt>
                <c:pt idx="5">
                  <c:v>-6.5596374905676491E-3</c:v>
                </c:pt>
                <c:pt idx="6">
                  <c:v>0.43357755957442468</c:v>
                </c:pt>
                <c:pt idx="7">
                  <c:v>7.7103506829290902E-2</c:v>
                </c:pt>
              </c:numCache>
            </c:numRef>
          </c:val>
        </c:ser>
        <c:ser>
          <c:idx val="1"/>
          <c:order val="1"/>
          <c:tx>
            <c:strRef>
              <c:f>ExpPrepay!$A$54</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ExpPrepay!$B$52:$I$52</c:f>
              <c:strCache>
                <c:ptCount val="8"/>
                <c:pt idx="0">
                  <c:v>&lt;=60</c:v>
                </c:pt>
                <c:pt idx="1">
                  <c:v>(60,70]</c:v>
                </c:pt>
                <c:pt idx="2">
                  <c:v>(70,75]</c:v>
                </c:pt>
                <c:pt idx="3">
                  <c:v>(75,80]</c:v>
                </c:pt>
                <c:pt idx="4">
                  <c:v>(80,90]</c:v>
                </c:pt>
                <c:pt idx="5">
                  <c:v>(90,95]</c:v>
                </c:pt>
                <c:pt idx="6">
                  <c:v>(95,97]</c:v>
                </c:pt>
                <c:pt idx="7">
                  <c:v>&gt;97</c:v>
                </c:pt>
              </c:strCache>
            </c:strRef>
          </c:cat>
          <c:val>
            <c:numRef>
              <c:f>ExpPrepay!$B$54:$I$54</c:f>
              <c:numCache>
                <c:formatCode>0.00%</c:formatCode>
                <c:ptCount val="8"/>
                <c:pt idx="0">
                  <c:v>1.8287350023838078E-2</c:v>
                </c:pt>
                <c:pt idx="1">
                  <c:v>-2.8811773487730674E-2</c:v>
                </c:pt>
                <c:pt idx="2">
                  <c:v>-4.7064766341374797E-2</c:v>
                </c:pt>
                <c:pt idx="3">
                  <c:v>2.3276578030855255E-3</c:v>
                </c:pt>
                <c:pt idx="4">
                  <c:v>-0.14016828293562189</c:v>
                </c:pt>
                <c:pt idx="5">
                  <c:v>4.743206108518816E-2</c:v>
                </c:pt>
                <c:pt idx="6">
                  <c:v>0.44099414693081362</c:v>
                </c:pt>
                <c:pt idx="7">
                  <c:v>0.31170083594119946</c:v>
                </c:pt>
              </c:numCache>
            </c:numRef>
          </c:val>
        </c:ser>
        <c:ser>
          <c:idx val="2"/>
          <c:order val="2"/>
          <c:tx>
            <c:strRef>
              <c:f>ExpPrepay!$A$55</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ExpPrepay!$B$52:$I$52</c:f>
              <c:strCache>
                <c:ptCount val="8"/>
                <c:pt idx="0">
                  <c:v>&lt;=60</c:v>
                </c:pt>
                <c:pt idx="1">
                  <c:v>(60,70]</c:v>
                </c:pt>
                <c:pt idx="2">
                  <c:v>(70,75]</c:v>
                </c:pt>
                <c:pt idx="3">
                  <c:v>(75,80]</c:v>
                </c:pt>
                <c:pt idx="4">
                  <c:v>(80,90]</c:v>
                </c:pt>
                <c:pt idx="5">
                  <c:v>(90,95]</c:v>
                </c:pt>
                <c:pt idx="6">
                  <c:v>(95,97]</c:v>
                </c:pt>
                <c:pt idx="7">
                  <c:v>&gt;97</c:v>
                </c:pt>
              </c:strCache>
            </c:strRef>
          </c:cat>
          <c:val>
            <c:numRef>
              <c:f>ExpPrepay!$B$55:$I$55</c:f>
              <c:numCache>
                <c:formatCode>0.00%</c:formatCode>
                <c:ptCount val="8"/>
                <c:pt idx="0">
                  <c:v>5.0663666209751934E-2</c:v>
                </c:pt>
                <c:pt idx="1">
                  <c:v>-2.6026994096892131E-2</c:v>
                </c:pt>
                <c:pt idx="2">
                  <c:v>-2.2462765099761972E-2</c:v>
                </c:pt>
                <c:pt idx="3">
                  <c:v>6.5888216851957893E-2</c:v>
                </c:pt>
                <c:pt idx="4">
                  <c:v>-0.11408306412654923</c:v>
                </c:pt>
                <c:pt idx="5">
                  <c:v>0.11943676837790784</c:v>
                </c:pt>
                <c:pt idx="6">
                  <c:v>0.58588107559860969</c:v>
                </c:pt>
                <c:pt idx="7">
                  <c:v>0.41807447729167602</c:v>
                </c:pt>
              </c:numCache>
            </c:numRef>
          </c:val>
        </c:ser>
        <c:ser>
          <c:idx val="3"/>
          <c:order val="3"/>
          <c:tx>
            <c:strRef>
              <c:f>ExpPrepay!$A$56</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ExpPrepay!$B$52:$I$52</c:f>
              <c:strCache>
                <c:ptCount val="8"/>
                <c:pt idx="0">
                  <c:v>&lt;=60</c:v>
                </c:pt>
                <c:pt idx="1">
                  <c:v>(60,70]</c:v>
                </c:pt>
                <c:pt idx="2">
                  <c:v>(70,75]</c:v>
                </c:pt>
                <c:pt idx="3">
                  <c:v>(75,80]</c:v>
                </c:pt>
                <c:pt idx="4">
                  <c:v>(80,90]</c:v>
                </c:pt>
                <c:pt idx="5">
                  <c:v>(90,95]</c:v>
                </c:pt>
                <c:pt idx="6">
                  <c:v>(95,97]</c:v>
                </c:pt>
                <c:pt idx="7">
                  <c:v>&gt;97</c:v>
                </c:pt>
              </c:strCache>
            </c:strRef>
          </c:cat>
          <c:val>
            <c:numRef>
              <c:f>ExpPrepay!$B$56:$I$56</c:f>
              <c:numCache>
                <c:formatCode>0.00%</c:formatCode>
                <c:ptCount val="8"/>
                <c:pt idx="0">
                  <c:v>-5.2528809885430183E-2</c:v>
                </c:pt>
                <c:pt idx="1">
                  <c:v>-6.3401736291932576E-2</c:v>
                </c:pt>
                <c:pt idx="2">
                  <c:v>-3.7271202051187613E-2</c:v>
                </c:pt>
                <c:pt idx="3">
                  <c:v>8.9360198422388182E-2</c:v>
                </c:pt>
                <c:pt idx="4">
                  <c:v>4.4026424086860416E-3</c:v>
                </c:pt>
                <c:pt idx="5">
                  <c:v>0.10197985309058066</c:v>
                </c:pt>
                <c:pt idx="6">
                  <c:v>0.42409188549447419</c:v>
                </c:pt>
                <c:pt idx="7">
                  <c:v>0.2710868666764894</c:v>
                </c:pt>
              </c:numCache>
            </c:numRef>
          </c:val>
        </c:ser>
        <c:ser>
          <c:idx val="4"/>
          <c:order val="4"/>
          <c:tx>
            <c:strRef>
              <c:f>ExpPrepay!$A$57</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ExpPrepay!$B$52:$I$52</c:f>
              <c:strCache>
                <c:ptCount val="8"/>
                <c:pt idx="0">
                  <c:v>&lt;=60</c:v>
                </c:pt>
                <c:pt idx="1">
                  <c:v>(60,70]</c:v>
                </c:pt>
                <c:pt idx="2">
                  <c:v>(70,75]</c:v>
                </c:pt>
                <c:pt idx="3">
                  <c:v>(75,80]</c:v>
                </c:pt>
                <c:pt idx="4">
                  <c:v>(80,90]</c:v>
                </c:pt>
                <c:pt idx="5">
                  <c:v>(90,95]</c:v>
                </c:pt>
                <c:pt idx="6">
                  <c:v>(95,97]</c:v>
                </c:pt>
                <c:pt idx="7">
                  <c:v>&gt;97</c:v>
                </c:pt>
              </c:strCache>
            </c:strRef>
          </c:cat>
          <c:val>
            <c:numRef>
              <c:f>ExpPrepay!$B$57:$I$57</c:f>
              <c:numCache>
                <c:formatCode>0.00%</c:formatCode>
                <c:ptCount val="8"/>
                <c:pt idx="0">
                  <c:v>-0.19537064418673133</c:v>
                </c:pt>
                <c:pt idx="1">
                  <c:v>-0.20299967277442699</c:v>
                </c:pt>
                <c:pt idx="2">
                  <c:v>-0.11163859815727162</c:v>
                </c:pt>
                <c:pt idx="3">
                  <c:v>8.5438431870610954E-2</c:v>
                </c:pt>
                <c:pt idx="4">
                  <c:v>6.014298950333985E-2</c:v>
                </c:pt>
                <c:pt idx="5">
                  <c:v>6.8293667113944467E-2</c:v>
                </c:pt>
                <c:pt idx="6">
                  <c:v>0.22867505013150979</c:v>
                </c:pt>
                <c:pt idx="7">
                  <c:v>8.8182209743628004E-2</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561381944"/>
        <c:axId val="561382336"/>
        <c:axId val="510931552"/>
      </c:surface3DChart>
      <c:catAx>
        <c:axId val="561381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2336"/>
        <c:crosses val="autoZero"/>
        <c:auto val="1"/>
        <c:lblAlgn val="ctr"/>
        <c:lblOffset val="100"/>
        <c:noMultiLvlLbl val="0"/>
      </c:catAx>
      <c:valAx>
        <c:axId val="56138233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Prepay Diff(%)</a:t>
                </a:r>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1944"/>
        <c:crosses val="autoZero"/>
        <c:crossBetween val="midCat"/>
      </c:valAx>
      <c:serAx>
        <c:axId val="510931552"/>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2336"/>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5"/>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6"/>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7"/>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8"/>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outerShdw blurRad="50800" dist="88900" dir="5400000" algn="ctr" rotWithShape="0">
        <a:srgbClr val="000000">
          <a:alpha val="43137"/>
        </a:srgbClr>
      </a:outerShdw>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 Prepay Diff</a:t>
            </a:r>
            <a:r>
              <a:rPr lang="en-US" baseline="0"/>
              <a:t> (Predicted/Acutal(%))</a:t>
            </a:r>
          </a:p>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StressPrepay!$A$55</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StressPrepay!$B$55:$I$55</c:f>
              <c:numCache>
                <c:formatCode>0.00%</c:formatCode>
                <c:ptCount val="8"/>
                <c:pt idx="0">
                  <c:v>3.1557438802761517E-2</c:v>
                </c:pt>
                <c:pt idx="1">
                  <c:v>-2.6298544231204923E-2</c:v>
                </c:pt>
                <c:pt idx="2">
                  <c:v>-1.5164016329653585E-2</c:v>
                </c:pt>
                <c:pt idx="3">
                  <c:v>-4.5961015388975346E-2</c:v>
                </c:pt>
                <c:pt idx="4">
                  <c:v>-7.8640836786758483E-2</c:v>
                </c:pt>
                <c:pt idx="5">
                  <c:v>-0.11534959996966221</c:v>
                </c:pt>
                <c:pt idx="6">
                  <c:v>-0.14204865177755011</c:v>
                </c:pt>
                <c:pt idx="7">
                  <c:v>-1.1074193329617565E-2</c:v>
                </c:pt>
              </c:numCache>
            </c:numRef>
          </c:val>
        </c:ser>
        <c:ser>
          <c:idx val="1"/>
          <c:order val="1"/>
          <c:tx>
            <c:strRef>
              <c:f>StressPrepay!$A$56</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StressPrepay!$B$56:$I$56</c:f>
              <c:numCache>
                <c:formatCode>0.00%</c:formatCode>
                <c:ptCount val="8"/>
                <c:pt idx="0">
                  <c:v>6.2800714540335534E-2</c:v>
                </c:pt>
                <c:pt idx="1">
                  <c:v>3.7751529133454031E-2</c:v>
                </c:pt>
                <c:pt idx="2">
                  <c:v>5.386605972282843E-2</c:v>
                </c:pt>
                <c:pt idx="3">
                  <c:v>6.6666033341957753E-3</c:v>
                </c:pt>
                <c:pt idx="4">
                  <c:v>-3.5714476333901346E-2</c:v>
                </c:pt>
                <c:pt idx="5">
                  <c:v>-6.4829252518393332E-2</c:v>
                </c:pt>
                <c:pt idx="6">
                  <c:v>-1.7379572182807834E-2</c:v>
                </c:pt>
                <c:pt idx="7">
                  <c:v>4.6166012771231113E-2</c:v>
                </c:pt>
              </c:numCache>
            </c:numRef>
          </c:val>
        </c:ser>
        <c:ser>
          <c:idx val="2"/>
          <c:order val="2"/>
          <c:tx>
            <c:strRef>
              <c:f>StressPrepay!$A$57</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StressPrepay!$B$57:$I$57</c:f>
              <c:numCache>
                <c:formatCode>0.00%</c:formatCode>
                <c:ptCount val="8"/>
                <c:pt idx="0">
                  <c:v>0.1255888212688856</c:v>
                </c:pt>
                <c:pt idx="1">
                  <c:v>0.13041472595495351</c:v>
                </c:pt>
                <c:pt idx="2">
                  <c:v>0.16755929874919273</c:v>
                </c:pt>
                <c:pt idx="3">
                  <c:v>0.12795865331485512</c:v>
                </c:pt>
                <c:pt idx="4">
                  <c:v>9.1294915872065285E-2</c:v>
                </c:pt>
                <c:pt idx="5">
                  <c:v>2.2643618548904509E-2</c:v>
                </c:pt>
                <c:pt idx="6">
                  <c:v>9.579340933615943E-2</c:v>
                </c:pt>
                <c:pt idx="7">
                  <c:v>0.11612706292704211</c:v>
                </c:pt>
              </c:numCache>
            </c:numRef>
          </c:val>
        </c:ser>
        <c:ser>
          <c:idx val="3"/>
          <c:order val="3"/>
          <c:tx>
            <c:strRef>
              <c:f>StressPrepay!$A$58</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StressPrepay!$B$58:$I$58</c:f>
              <c:numCache>
                <c:formatCode>0.00%</c:formatCode>
                <c:ptCount val="8"/>
                <c:pt idx="0">
                  <c:v>0.16693257114093085</c:v>
                </c:pt>
                <c:pt idx="1">
                  <c:v>0.23597462524182022</c:v>
                </c:pt>
                <c:pt idx="2">
                  <c:v>0.31127600925145171</c:v>
                </c:pt>
                <c:pt idx="3">
                  <c:v>0.23761428685701746</c:v>
                </c:pt>
                <c:pt idx="4">
                  <c:v>0.232636452529148</c:v>
                </c:pt>
                <c:pt idx="5">
                  <c:v>0.15641780730194599</c:v>
                </c:pt>
                <c:pt idx="6">
                  <c:v>0.19822327933118</c:v>
                </c:pt>
                <c:pt idx="7">
                  <c:v>0.17538693631614555</c:v>
                </c:pt>
              </c:numCache>
            </c:numRef>
          </c:val>
        </c:ser>
        <c:ser>
          <c:idx val="4"/>
          <c:order val="4"/>
          <c:tx>
            <c:strRef>
              <c:f>StressPrepay!$A$59</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StressPrepay!$B$59:$I$59</c:f>
              <c:numCache>
                <c:formatCode>0.00%</c:formatCode>
                <c:ptCount val="8"/>
                <c:pt idx="0">
                  <c:v>0.18527048383906708</c:v>
                </c:pt>
                <c:pt idx="1">
                  <c:v>0.30182926907270868</c:v>
                </c:pt>
                <c:pt idx="2">
                  <c:v>0.37601618401117176</c:v>
                </c:pt>
                <c:pt idx="3">
                  <c:v>0.37142452783946922</c:v>
                </c:pt>
                <c:pt idx="4">
                  <c:v>0.34216816163129971</c:v>
                </c:pt>
                <c:pt idx="5">
                  <c:v>0.28007574136644053</c:v>
                </c:pt>
                <c:pt idx="6">
                  <c:v>0.28817083286426315</c:v>
                </c:pt>
                <c:pt idx="7">
                  <c:v>0.30696426953902289</c:v>
                </c:pt>
              </c:numCache>
            </c:numRef>
          </c:val>
        </c:ser>
        <c:ser>
          <c:idx val="5"/>
          <c:order val="5"/>
          <c:tx>
            <c:strRef>
              <c:f>StressPrepay!$A$60</c:f>
              <c:strCache>
                <c:ptCount val="1"/>
                <c:pt idx="0">
                  <c:v>&lt;620</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StressPrepay!$B$60:$I$60</c:f>
              <c:numCache>
                <c:formatCode>0.00%</c:formatCode>
                <c:ptCount val="8"/>
                <c:pt idx="0">
                  <c:v>0.26916073430146126</c:v>
                </c:pt>
                <c:pt idx="1">
                  <c:v>0.36053382050127358</c:v>
                </c:pt>
                <c:pt idx="2">
                  <c:v>0.43953674018476141</c:v>
                </c:pt>
                <c:pt idx="3">
                  <c:v>0.40531241724074984</c:v>
                </c:pt>
                <c:pt idx="4">
                  <c:v>0.33710781442628845</c:v>
                </c:pt>
                <c:pt idx="5">
                  <c:v>0.26627316597236472</c:v>
                </c:pt>
                <c:pt idx="6">
                  <c:v>0.58140629569028435</c:v>
                </c:pt>
                <c:pt idx="7">
                  <c:v>0.24439953919632251</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561383904"/>
        <c:axId val="561385080"/>
        <c:axId val="510946816"/>
      </c:surface3DChart>
      <c:catAx>
        <c:axId val="5613839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5080"/>
        <c:crosses val="autoZero"/>
        <c:auto val="1"/>
        <c:lblAlgn val="ctr"/>
        <c:lblOffset val="100"/>
        <c:noMultiLvlLbl val="0"/>
      </c:catAx>
      <c:valAx>
        <c:axId val="56138508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Prepay</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3904"/>
        <c:crosses val="autoZero"/>
        <c:crossBetween val="midCat"/>
      </c:valAx>
      <c:serAx>
        <c:axId val="510946816"/>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5080"/>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Expected SDQ Diff</a:t>
            </a:r>
            <a:r>
              <a:rPr lang="en-US" baseline="0"/>
              <a:t> (Predicted/Actual(%))</a:t>
            </a:r>
            <a:endParaRPr lang="en-US"/>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ExpectedSDQ!$A$55</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ExpectedSDQ!$B$54:$I$54</c:f>
              <c:strCache>
                <c:ptCount val="8"/>
                <c:pt idx="0">
                  <c:v>&lt;=60</c:v>
                </c:pt>
                <c:pt idx="1">
                  <c:v>(60,70]</c:v>
                </c:pt>
                <c:pt idx="2">
                  <c:v>(70,75]</c:v>
                </c:pt>
                <c:pt idx="3">
                  <c:v>(75,80]</c:v>
                </c:pt>
                <c:pt idx="4">
                  <c:v>(80,90]</c:v>
                </c:pt>
                <c:pt idx="5">
                  <c:v>(90,95]</c:v>
                </c:pt>
                <c:pt idx="6">
                  <c:v>(95,97]</c:v>
                </c:pt>
                <c:pt idx="7">
                  <c:v>&gt;97</c:v>
                </c:pt>
              </c:strCache>
            </c:strRef>
          </c:cat>
          <c:val>
            <c:numRef>
              <c:f>ExpectedSDQ!$B$55:$I$55</c:f>
              <c:numCache>
                <c:formatCode>0.00%</c:formatCode>
                <c:ptCount val="8"/>
                <c:pt idx="0">
                  <c:v>0.82946823948440107</c:v>
                </c:pt>
                <c:pt idx="1">
                  <c:v>0.41296396763822485</c:v>
                </c:pt>
                <c:pt idx="2">
                  <c:v>0.59766356254185049</c:v>
                </c:pt>
                <c:pt idx="3">
                  <c:v>3.2121151267960064</c:v>
                </c:pt>
                <c:pt idx="4">
                  <c:v>-0.13930431958368317</c:v>
                </c:pt>
                <c:pt idx="5">
                  <c:v>0.28458320981703711</c:v>
                </c:pt>
                <c:pt idx="6">
                  <c:v>0.46986077870716869</c:v>
                </c:pt>
                <c:pt idx="7">
                  <c:v>-0.11973337021572683</c:v>
                </c:pt>
              </c:numCache>
            </c:numRef>
          </c:val>
        </c:ser>
        <c:ser>
          <c:idx val="1"/>
          <c:order val="1"/>
          <c:tx>
            <c:strRef>
              <c:f>ExpectedSDQ!$A$56</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ExpectedSDQ!$B$54:$I$54</c:f>
              <c:strCache>
                <c:ptCount val="8"/>
                <c:pt idx="0">
                  <c:v>&lt;=60</c:v>
                </c:pt>
                <c:pt idx="1">
                  <c:v>(60,70]</c:v>
                </c:pt>
                <c:pt idx="2">
                  <c:v>(70,75]</c:v>
                </c:pt>
                <c:pt idx="3">
                  <c:v>(75,80]</c:v>
                </c:pt>
                <c:pt idx="4">
                  <c:v>(80,90]</c:v>
                </c:pt>
                <c:pt idx="5">
                  <c:v>(90,95]</c:v>
                </c:pt>
                <c:pt idx="6">
                  <c:v>(95,97]</c:v>
                </c:pt>
                <c:pt idx="7">
                  <c:v>&gt;97</c:v>
                </c:pt>
              </c:strCache>
            </c:strRef>
          </c:cat>
          <c:val>
            <c:numRef>
              <c:f>ExpectedSDQ!$B$56:$I$56</c:f>
              <c:numCache>
                <c:formatCode>0.00%</c:formatCode>
                <c:ptCount val="8"/>
                <c:pt idx="0">
                  <c:v>0.2436992948258796</c:v>
                </c:pt>
                <c:pt idx="1">
                  <c:v>0.46574219162255948</c:v>
                </c:pt>
                <c:pt idx="2">
                  <c:v>1.5162206074065798</c:v>
                </c:pt>
                <c:pt idx="3">
                  <c:v>0.32067305617876762</c:v>
                </c:pt>
                <c:pt idx="4">
                  <c:v>2.7826795020400752E-2</c:v>
                </c:pt>
                <c:pt idx="5">
                  <c:v>-0.10231182628800151</c:v>
                </c:pt>
                <c:pt idx="6">
                  <c:v>-0.12414693287618828</c:v>
                </c:pt>
                <c:pt idx="7">
                  <c:v>-0.21586041393912081</c:v>
                </c:pt>
              </c:numCache>
            </c:numRef>
          </c:val>
        </c:ser>
        <c:ser>
          <c:idx val="2"/>
          <c:order val="2"/>
          <c:tx>
            <c:strRef>
              <c:f>ExpectedSDQ!$A$57</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ExpectedSDQ!$B$54:$I$54</c:f>
              <c:strCache>
                <c:ptCount val="8"/>
                <c:pt idx="0">
                  <c:v>&lt;=60</c:v>
                </c:pt>
                <c:pt idx="1">
                  <c:v>(60,70]</c:v>
                </c:pt>
                <c:pt idx="2">
                  <c:v>(70,75]</c:v>
                </c:pt>
                <c:pt idx="3">
                  <c:v>(75,80]</c:v>
                </c:pt>
                <c:pt idx="4">
                  <c:v>(80,90]</c:v>
                </c:pt>
                <c:pt idx="5">
                  <c:v>(90,95]</c:v>
                </c:pt>
                <c:pt idx="6">
                  <c:v>(95,97]</c:v>
                </c:pt>
                <c:pt idx="7">
                  <c:v>&gt;97</c:v>
                </c:pt>
              </c:strCache>
            </c:strRef>
          </c:cat>
          <c:val>
            <c:numRef>
              <c:f>ExpectedSDQ!$B$57:$I$57</c:f>
              <c:numCache>
                <c:formatCode>0.00%</c:formatCode>
                <c:ptCount val="8"/>
                <c:pt idx="0">
                  <c:v>3.404999259845698E-2</c:v>
                </c:pt>
                <c:pt idx="1">
                  <c:v>-7.8177601704228494E-2</c:v>
                </c:pt>
                <c:pt idx="2">
                  <c:v>0.24901729598918365</c:v>
                </c:pt>
                <c:pt idx="3">
                  <c:v>4.5054523147951109E-2</c:v>
                </c:pt>
                <c:pt idx="4">
                  <c:v>-0.15970034737914351</c:v>
                </c:pt>
                <c:pt idx="5">
                  <c:v>-0.28923246972897898</c:v>
                </c:pt>
                <c:pt idx="6">
                  <c:v>0.96661905162306083</c:v>
                </c:pt>
                <c:pt idx="7">
                  <c:v>-5.9345208322094889E-2</c:v>
                </c:pt>
              </c:numCache>
            </c:numRef>
          </c:val>
        </c:ser>
        <c:ser>
          <c:idx val="3"/>
          <c:order val="3"/>
          <c:tx>
            <c:strRef>
              <c:f>ExpectedSDQ!$A$58</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ExpectedSDQ!$B$54:$I$54</c:f>
              <c:strCache>
                <c:ptCount val="8"/>
                <c:pt idx="0">
                  <c:v>&lt;=60</c:v>
                </c:pt>
                <c:pt idx="1">
                  <c:v>(60,70]</c:v>
                </c:pt>
                <c:pt idx="2">
                  <c:v>(70,75]</c:v>
                </c:pt>
                <c:pt idx="3">
                  <c:v>(75,80]</c:v>
                </c:pt>
                <c:pt idx="4">
                  <c:v>(80,90]</c:v>
                </c:pt>
                <c:pt idx="5">
                  <c:v>(90,95]</c:v>
                </c:pt>
                <c:pt idx="6">
                  <c:v>(95,97]</c:v>
                </c:pt>
                <c:pt idx="7">
                  <c:v>&gt;97</c:v>
                </c:pt>
              </c:strCache>
            </c:strRef>
          </c:cat>
          <c:val>
            <c:numRef>
              <c:f>ExpectedSDQ!$B$58:$I$58</c:f>
              <c:numCache>
                <c:formatCode>0.00%</c:formatCode>
                <c:ptCount val="8"/>
                <c:pt idx="0">
                  <c:v>-0.49899745488965908</c:v>
                </c:pt>
                <c:pt idx="1">
                  <c:v>6.2107428374911455E-2</c:v>
                </c:pt>
                <c:pt idx="2">
                  <c:v>-0.2192379827057187</c:v>
                </c:pt>
                <c:pt idx="3">
                  <c:v>-0.37347416074189854</c:v>
                </c:pt>
                <c:pt idx="4">
                  <c:v>-0.34129343457823413</c:v>
                </c:pt>
                <c:pt idx="5">
                  <c:v>-0.35098714648123941</c:v>
                </c:pt>
                <c:pt idx="6">
                  <c:v>-0.31853153689079483</c:v>
                </c:pt>
                <c:pt idx="7">
                  <c:v>-2.6440172328053069E-2</c:v>
                </c:pt>
              </c:numCache>
            </c:numRef>
          </c:val>
        </c:ser>
        <c:ser>
          <c:idx val="4"/>
          <c:order val="4"/>
          <c:tx>
            <c:strRef>
              <c:f>ExpectedSDQ!$A$59</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ExpectedSDQ!$B$54:$I$54</c:f>
              <c:strCache>
                <c:ptCount val="8"/>
                <c:pt idx="0">
                  <c:v>&lt;=60</c:v>
                </c:pt>
                <c:pt idx="1">
                  <c:v>(60,70]</c:v>
                </c:pt>
                <c:pt idx="2">
                  <c:v>(70,75]</c:v>
                </c:pt>
                <c:pt idx="3">
                  <c:v>(75,80]</c:v>
                </c:pt>
                <c:pt idx="4">
                  <c:v>(80,90]</c:v>
                </c:pt>
                <c:pt idx="5">
                  <c:v>(90,95]</c:v>
                </c:pt>
                <c:pt idx="6">
                  <c:v>(95,97]</c:v>
                </c:pt>
                <c:pt idx="7">
                  <c:v>&gt;97</c:v>
                </c:pt>
              </c:strCache>
            </c:strRef>
          </c:cat>
          <c:val>
            <c:numRef>
              <c:f>ExpectedSDQ!$B$59:$I$59</c:f>
              <c:numCache>
                <c:formatCode>0.00%</c:formatCode>
                <c:ptCount val="8"/>
                <c:pt idx="0">
                  <c:v>-0.60262707485112332</c:v>
                </c:pt>
                <c:pt idx="1">
                  <c:v>-0.5072318866173624</c:v>
                </c:pt>
                <c:pt idx="2">
                  <c:v>-0.55675131626194374</c:v>
                </c:pt>
                <c:pt idx="3">
                  <c:v>-0.55671555684183627</c:v>
                </c:pt>
                <c:pt idx="4">
                  <c:v>-0.45925048964771109</c:v>
                </c:pt>
                <c:pt idx="5">
                  <c:v>-0.5623952812651829</c:v>
                </c:pt>
                <c:pt idx="6">
                  <c:v>-0.49996218276931237</c:v>
                </c:pt>
                <c:pt idx="7">
                  <c:v>-5.1923159332543989E-2</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561387040"/>
        <c:axId val="561387432"/>
        <c:axId val="571402536"/>
      </c:surface3DChart>
      <c:catAx>
        <c:axId val="5613870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7432"/>
        <c:crosses val="autoZero"/>
        <c:auto val="1"/>
        <c:lblAlgn val="ctr"/>
        <c:lblOffset val="100"/>
        <c:noMultiLvlLbl val="0"/>
      </c:catAx>
      <c:valAx>
        <c:axId val="56138743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SDQ</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7040"/>
        <c:crosses val="autoZero"/>
        <c:crossBetween val="midCat"/>
      </c:valAx>
      <c:serAx>
        <c:axId val="571402536"/>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7432"/>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5"/>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6"/>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7"/>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8"/>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 SDQ Diff (Predicted/Actual(%))</a:t>
            </a:r>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StressSDQ!$A$54</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StressSDQ!$B$54:$I$54</c:f>
              <c:numCache>
                <c:formatCode>0.00%</c:formatCode>
                <c:ptCount val="8"/>
                <c:pt idx="0">
                  <c:v>-1.095809512460022E-2</c:v>
                </c:pt>
                <c:pt idx="1">
                  <c:v>0.20172777310885026</c:v>
                </c:pt>
                <c:pt idx="2">
                  <c:v>6.1172331561287985E-2</c:v>
                </c:pt>
                <c:pt idx="3">
                  <c:v>0.17564113985145346</c:v>
                </c:pt>
                <c:pt idx="4">
                  <c:v>-8.600831789977148E-2</c:v>
                </c:pt>
                <c:pt idx="5">
                  <c:v>-0.13353892175733884</c:v>
                </c:pt>
                <c:pt idx="6">
                  <c:v>2.109381705211244E-2</c:v>
                </c:pt>
                <c:pt idx="7">
                  <c:v>-0.17838349874651371</c:v>
                </c:pt>
              </c:numCache>
            </c:numRef>
          </c:val>
        </c:ser>
        <c:ser>
          <c:idx val="1"/>
          <c:order val="1"/>
          <c:tx>
            <c:strRef>
              <c:f>StressSDQ!$A$55</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StressSDQ!$B$55:$I$55</c:f>
              <c:numCache>
                <c:formatCode>0.00%</c:formatCode>
                <c:ptCount val="8"/>
                <c:pt idx="0">
                  <c:v>-7.5376351116319684E-2</c:v>
                </c:pt>
                <c:pt idx="1">
                  <c:v>-2.6200955721672137E-2</c:v>
                </c:pt>
                <c:pt idx="2">
                  <c:v>-9.9661981769877617E-2</c:v>
                </c:pt>
                <c:pt idx="3">
                  <c:v>-4.7424576065142166E-2</c:v>
                </c:pt>
                <c:pt idx="4">
                  <c:v>-0.14063291845572867</c:v>
                </c:pt>
                <c:pt idx="5">
                  <c:v>-0.16053060941322705</c:v>
                </c:pt>
                <c:pt idx="6">
                  <c:v>-0.20852546361963731</c:v>
                </c:pt>
                <c:pt idx="7">
                  <c:v>-0.15914960378002307</c:v>
                </c:pt>
              </c:numCache>
            </c:numRef>
          </c:val>
        </c:ser>
        <c:ser>
          <c:idx val="2"/>
          <c:order val="2"/>
          <c:tx>
            <c:strRef>
              <c:f>StressSDQ!$A$56</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StressSDQ!$B$56:$I$56</c:f>
              <c:numCache>
                <c:formatCode>0.00%</c:formatCode>
                <c:ptCount val="8"/>
                <c:pt idx="0">
                  <c:v>-4.6295825551239456E-2</c:v>
                </c:pt>
                <c:pt idx="1">
                  <c:v>-6.1731584376261583E-2</c:v>
                </c:pt>
                <c:pt idx="2">
                  <c:v>-9.5948286226703261E-2</c:v>
                </c:pt>
                <c:pt idx="3">
                  <c:v>-8.5080046246969188E-2</c:v>
                </c:pt>
                <c:pt idx="4">
                  <c:v>-0.13471410619534607</c:v>
                </c:pt>
                <c:pt idx="5">
                  <c:v>-0.13141742527901257</c:v>
                </c:pt>
                <c:pt idx="6">
                  <c:v>-0.1032084550952852</c:v>
                </c:pt>
                <c:pt idx="7">
                  <c:v>-0.12461578671453588</c:v>
                </c:pt>
              </c:numCache>
            </c:numRef>
          </c:val>
        </c:ser>
        <c:ser>
          <c:idx val="3"/>
          <c:order val="3"/>
          <c:tx>
            <c:strRef>
              <c:f>StressSDQ!$A$57</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StressSDQ!$B$57:$I$57</c:f>
              <c:numCache>
                <c:formatCode>0.00%</c:formatCode>
                <c:ptCount val="8"/>
                <c:pt idx="0">
                  <c:v>-3.2474305167787376E-2</c:v>
                </c:pt>
                <c:pt idx="1">
                  <c:v>-5.6604773583441848E-2</c:v>
                </c:pt>
                <c:pt idx="2">
                  <c:v>-8.3855151858805432E-2</c:v>
                </c:pt>
                <c:pt idx="3">
                  <c:v>-7.0923644395664676E-2</c:v>
                </c:pt>
                <c:pt idx="4">
                  <c:v>-9.0075359737491922E-2</c:v>
                </c:pt>
                <c:pt idx="5">
                  <c:v>-8.7042827747214391E-2</c:v>
                </c:pt>
                <c:pt idx="6">
                  <c:v>-2.6557931487191322E-2</c:v>
                </c:pt>
                <c:pt idx="7">
                  <c:v>-9.8446340030320267E-2</c:v>
                </c:pt>
              </c:numCache>
            </c:numRef>
          </c:val>
        </c:ser>
        <c:ser>
          <c:idx val="4"/>
          <c:order val="4"/>
          <c:tx>
            <c:strRef>
              <c:f>StressSDQ!$A$58</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StressSDQ!$B$58:$I$58</c:f>
              <c:numCache>
                <c:formatCode>0.00%</c:formatCode>
                <c:ptCount val="8"/>
                <c:pt idx="0">
                  <c:v>-2.6916586274452481E-2</c:v>
                </c:pt>
                <c:pt idx="1">
                  <c:v>-6.3062880110085429E-2</c:v>
                </c:pt>
                <c:pt idx="2">
                  <c:v>-6.9653993560433003E-2</c:v>
                </c:pt>
                <c:pt idx="3">
                  <c:v>-5.912645432469954E-2</c:v>
                </c:pt>
                <c:pt idx="4">
                  <c:v>-5.3487324806607339E-2</c:v>
                </c:pt>
                <c:pt idx="5">
                  <c:v>-2.6437150693682909E-2</c:v>
                </c:pt>
                <c:pt idx="6">
                  <c:v>-4.4644216700058137E-2</c:v>
                </c:pt>
                <c:pt idx="7">
                  <c:v>-0.13278243856138083</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561388216"/>
        <c:axId val="561388608"/>
        <c:axId val="571405928"/>
      </c:surface3DChart>
      <c:catAx>
        <c:axId val="5613882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8608"/>
        <c:crosses val="autoZero"/>
        <c:auto val="1"/>
        <c:lblAlgn val="ctr"/>
        <c:lblOffset val="100"/>
        <c:noMultiLvlLbl val="0"/>
      </c:catAx>
      <c:valAx>
        <c:axId val="56138860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SDQ</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8216"/>
        <c:crosses val="autoZero"/>
        <c:crossBetween val="midCat"/>
      </c:valAx>
      <c:serAx>
        <c:axId val="571405928"/>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88608"/>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5"/>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a:t>
            </a:r>
            <a:r>
              <a:rPr lang="en-US" baseline="0"/>
              <a:t> Severity Diff (Predicted/Actual(%))</a:t>
            </a:r>
            <a:endParaRPr lang="en-US"/>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853570010484927"/>
          <c:y val="0.17308813481377999"/>
          <c:w val="0.50203811368578943"/>
          <c:h val="0.60997890265471288"/>
        </c:manualLayout>
      </c:layout>
      <c:surface3DChart>
        <c:wireframe val="0"/>
        <c:ser>
          <c:idx val="0"/>
          <c:order val="0"/>
          <c:tx>
            <c:strRef>
              <c:f>StressSeverity!$A$57</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StressSeverity!$B$57:$I$57</c:f>
              <c:numCache>
                <c:formatCode>0.00%</c:formatCode>
                <c:ptCount val="8"/>
                <c:pt idx="0">
                  <c:v>-0.1283265009480703</c:v>
                </c:pt>
                <c:pt idx="1">
                  <c:v>-3.2183990790878303E-3</c:v>
                </c:pt>
                <c:pt idx="2">
                  <c:v>-2.1666124807129372E-2</c:v>
                </c:pt>
                <c:pt idx="3">
                  <c:v>-4.6696511889533165E-2</c:v>
                </c:pt>
                <c:pt idx="4">
                  <c:v>-1.0809588757389577E-2</c:v>
                </c:pt>
                <c:pt idx="5">
                  <c:v>1.8411830675164831E-2</c:v>
                </c:pt>
                <c:pt idx="6">
                  <c:v>-5.6872177848162342E-2</c:v>
                </c:pt>
                <c:pt idx="7">
                  <c:v>3.275648929459285E-2</c:v>
                </c:pt>
              </c:numCache>
            </c:numRef>
          </c:val>
        </c:ser>
        <c:ser>
          <c:idx val="1"/>
          <c:order val="1"/>
          <c:tx>
            <c:strRef>
              <c:f>StressSeverity!$A$58</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StressSeverity!$B$58:$I$58</c:f>
              <c:numCache>
                <c:formatCode>0.00%</c:formatCode>
                <c:ptCount val="8"/>
                <c:pt idx="0">
                  <c:v>-8.1450095668080147E-2</c:v>
                </c:pt>
                <c:pt idx="1">
                  <c:v>4.5714435661277086E-2</c:v>
                </c:pt>
                <c:pt idx="2">
                  <c:v>4.9163255634993464E-2</c:v>
                </c:pt>
                <c:pt idx="3">
                  <c:v>4.8533834028854361E-3</c:v>
                </c:pt>
                <c:pt idx="4">
                  <c:v>3.0233992865183801E-2</c:v>
                </c:pt>
                <c:pt idx="5">
                  <c:v>3.7959346961134344E-2</c:v>
                </c:pt>
                <c:pt idx="6">
                  <c:v>2.011109927574628E-2</c:v>
                </c:pt>
                <c:pt idx="7">
                  <c:v>2.1308973510141049E-2</c:v>
                </c:pt>
              </c:numCache>
            </c:numRef>
          </c:val>
        </c:ser>
        <c:ser>
          <c:idx val="2"/>
          <c:order val="2"/>
          <c:tx>
            <c:strRef>
              <c:f>StressSeverity!$A$59</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StressSeverity!$B$59:$I$59</c:f>
              <c:numCache>
                <c:formatCode>0.00%</c:formatCode>
                <c:ptCount val="8"/>
                <c:pt idx="0">
                  <c:v>-6.497387434371138E-2</c:v>
                </c:pt>
                <c:pt idx="1">
                  <c:v>4.409035842786202E-2</c:v>
                </c:pt>
                <c:pt idx="2">
                  <c:v>1.0665963525885225E-2</c:v>
                </c:pt>
                <c:pt idx="3">
                  <c:v>2.6504559436596242E-2</c:v>
                </c:pt>
                <c:pt idx="4">
                  <c:v>6.7591012442324239E-2</c:v>
                </c:pt>
                <c:pt idx="5">
                  <c:v>3.8530590918041563E-2</c:v>
                </c:pt>
                <c:pt idx="6">
                  <c:v>3.8388065507377389E-2</c:v>
                </c:pt>
                <c:pt idx="7">
                  <c:v>1.1742941906297988E-2</c:v>
                </c:pt>
              </c:numCache>
            </c:numRef>
          </c:val>
        </c:ser>
        <c:ser>
          <c:idx val="3"/>
          <c:order val="3"/>
          <c:tx>
            <c:strRef>
              <c:f>StressSeverity!$A$60</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StressSeverity!$B$60:$I$60</c:f>
              <c:numCache>
                <c:formatCode>0.00%</c:formatCode>
                <c:ptCount val="8"/>
                <c:pt idx="0">
                  <c:v>-2.6229743883743106E-2</c:v>
                </c:pt>
                <c:pt idx="1">
                  <c:v>1.4891747182301573E-2</c:v>
                </c:pt>
                <c:pt idx="2">
                  <c:v>-9.6943813111995958E-3</c:v>
                </c:pt>
                <c:pt idx="3">
                  <c:v>-2.5307392564001274E-3</c:v>
                </c:pt>
                <c:pt idx="4">
                  <c:v>3.1877922838155381E-2</c:v>
                </c:pt>
                <c:pt idx="5">
                  <c:v>3.2643033259387444E-2</c:v>
                </c:pt>
                <c:pt idx="6">
                  <c:v>1.2326349768543077E-2</c:v>
                </c:pt>
                <c:pt idx="7">
                  <c:v>3.1344329216503874E-2</c:v>
                </c:pt>
              </c:numCache>
            </c:numRef>
          </c:val>
        </c:ser>
        <c:ser>
          <c:idx val="4"/>
          <c:order val="4"/>
          <c:tx>
            <c:strRef>
              <c:f>StressSeverity!$A$61</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StressSeverity!$B$61:$I$61</c:f>
              <c:numCache>
                <c:formatCode>0.00%</c:formatCode>
                <c:ptCount val="8"/>
                <c:pt idx="0">
                  <c:v>-5.5632124505685998E-2</c:v>
                </c:pt>
                <c:pt idx="1">
                  <c:v>-4.1022064479704801E-2</c:v>
                </c:pt>
                <c:pt idx="2">
                  <c:v>-5.35954780733503E-2</c:v>
                </c:pt>
                <c:pt idx="3">
                  <c:v>-5.7055437450112434E-2</c:v>
                </c:pt>
                <c:pt idx="4">
                  <c:v>-2.2654502483947514E-2</c:v>
                </c:pt>
                <c:pt idx="5">
                  <c:v>-5.4750717106019531E-2</c:v>
                </c:pt>
                <c:pt idx="6">
                  <c:v>-4.7810847087701336E-2</c:v>
                </c:pt>
                <c:pt idx="7">
                  <c:v>4.1543870658011128E-2</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561392136"/>
        <c:axId val="561390176"/>
        <c:axId val="571415256"/>
      </c:surface3DChart>
      <c:catAx>
        <c:axId val="5613921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90176"/>
        <c:crosses val="autoZero"/>
        <c:auto val="1"/>
        <c:lblAlgn val="ctr"/>
        <c:lblOffset val="100"/>
        <c:noMultiLvlLbl val="0"/>
      </c:catAx>
      <c:valAx>
        <c:axId val="56139017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Severity</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92136"/>
        <c:crosses val="autoZero"/>
        <c:crossBetween val="midCat"/>
      </c:valAx>
      <c:serAx>
        <c:axId val="571415256"/>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390176"/>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82061639980815482"/>
          <c:y val="0.27883203963162462"/>
          <c:w val="0.15855852569830989"/>
          <c:h val="0.29193288080108887"/>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6AE3F-714E-43D3-9CA0-C1D481AA60A1}" type="datetimeFigureOut">
              <a:rPr lang="en-US" smtClean="0"/>
              <a:t>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55942-758E-4912-A622-382D358DB394}" type="slidenum">
              <a:rPr lang="en-US" smtClean="0"/>
              <a:t>‹#›</a:t>
            </a:fld>
            <a:endParaRPr lang="en-US"/>
          </a:p>
        </p:txBody>
      </p:sp>
    </p:spTree>
    <p:extLst>
      <p:ext uri="{BB962C8B-B14F-4D97-AF65-F5344CB8AC3E}">
        <p14:creationId xmlns:p14="http://schemas.microsoft.com/office/powerpoint/2010/main" val="198151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852928"/>
            <a:ext cx="7616952" cy="493776"/>
          </a:xfrm>
          <a:prstGeom prst="rect">
            <a:avLst/>
          </a:prstGeom>
        </p:spPr>
        <p:txBody>
          <a:bodyPr lIns="0" tIns="0" rIns="0" bIns="0" anchor="b" anchorCtr="0"/>
          <a:lstStyle>
            <a:lvl1pPr algn="l">
              <a:lnSpc>
                <a:spcPct val="95000"/>
              </a:lnSpc>
              <a:defRPr sz="225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87552" y="3429000"/>
            <a:ext cx="4498848" cy="2286000"/>
          </a:xfrm>
          <a:prstGeom prst="rect">
            <a:avLst/>
          </a:prstGeom>
        </p:spPr>
        <p:txBody>
          <a:bodyPr lIns="0" tIns="0" rIns="0" bIns="0"/>
          <a:lstStyle>
            <a:lvl1pPr marL="0" indent="0" algn="l">
              <a:spcBef>
                <a:spcPts val="851"/>
              </a:spcBef>
              <a:buNone/>
              <a:defRPr sz="1575">
                <a:solidFill>
                  <a:schemeClr val="tx2"/>
                </a:solidFill>
                <a:latin typeface="Georgia" panose="02040502050405020303"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grpSp>
        <p:nvGrpSpPr>
          <p:cNvPr id="7" name="Group 6"/>
          <p:cNvGrpSpPr/>
          <p:nvPr userDrawn="1"/>
        </p:nvGrpSpPr>
        <p:grpSpPr>
          <a:xfrm>
            <a:off x="76466" y="76201"/>
            <a:ext cx="8884655" cy="780223"/>
            <a:chOff x="76465" y="76200"/>
            <a:chExt cx="8884655" cy="78022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5" y="76200"/>
              <a:ext cx="3200135" cy="780223"/>
            </a:xfrm>
            <a:prstGeom prst="rect">
              <a:avLst/>
            </a:prstGeom>
          </p:spPr>
        </p:pic>
        <p:cxnSp>
          <p:nvCxnSpPr>
            <p:cNvPr id="9" name="Straight Connector 8"/>
            <p:cNvCxnSpPr/>
            <p:nvPr userDrawn="1"/>
          </p:nvCxnSpPr>
          <p:spPr>
            <a:xfrm>
              <a:off x="3246120" y="704023"/>
              <a:ext cx="5715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7400" y="3578598"/>
            <a:ext cx="2974602" cy="2974602"/>
          </a:xfrm>
          <a:prstGeom prst="rect">
            <a:avLst/>
          </a:prstGeom>
        </p:spPr>
      </p:pic>
    </p:spTree>
    <p:extLst>
      <p:ext uri="{BB962C8B-B14F-4D97-AF65-F5344CB8AC3E}">
        <p14:creationId xmlns:p14="http://schemas.microsoft.com/office/powerpoint/2010/main" val="3534507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able Placeholder 4"/>
          <p:cNvSpPr>
            <a:spLocks noGrp="1"/>
          </p:cNvSpPr>
          <p:nvPr>
            <p:ph type="tbl" sz="quarter" idx="10"/>
          </p:nvPr>
        </p:nvSpPr>
        <p:spPr>
          <a:xfrm>
            <a:off x="301753" y="1809750"/>
            <a:ext cx="8659813" cy="3685117"/>
          </a:xfrm>
          <a:prstGeom prst="rect">
            <a:avLst/>
          </a:prstGeom>
        </p:spPr>
        <p:txBody>
          <a:bodyPr/>
          <a:lstStyle>
            <a:lvl1pPr marL="0" indent="0">
              <a:buClr>
                <a:schemeClr val="tx2"/>
              </a:buClr>
              <a:buFontTx/>
              <a:buNone/>
              <a:defRPr sz="1350">
                <a:latin typeface="Arial" panose="020B0604020202020204" pitchFamily="34" charset="0"/>
                <a:cs typeface="Arial" panose="020B0604020202020204" pitchFamily="34" charset="0"/>
              </a:defRPr>
            </a:lvl1pPr>
          </a:lstStyle>
          <a:p>
            <a:r>
              <a:rPr lang="en-US" dirty="0" smtClean="0"/>
              <a:t>Click icon to add table</a:t>
            </a:r>
            <a:endParaRPr lang="en-US" dirty="0"/>
          </a:p>
        </p:txBody>
      </p:sp>
      <p:sp>
        <p:nvSpPr>
          <p:cNvPr id="9" name="Text Box 5"/>
          <p:cNvSpPr txBox="1">
            <a:spLocks noChangeArrowheads="1"/>
          </p:cNvSpPr>
          <p:nvPr userDrawn="1"/>
        </p:nvSpPr>
        <p:spPr bwMode="auto">
          <a:xfrm>
            <a:off x="4132264"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42277965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42483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99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2398288"/>
            <a:ext cx="4111222" cy="3929360"/>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2" hasCustomPrompt="1"/>
          </p:nvPr>
        </p:nvSpPr>
        <p:spPr>
          <a:xfrm>
            <a:off x="4828032" y="2398288"/>
            <a:ext cx="4114800" cy="3931920"/>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sp>
        <p:nvSpPr>
          <p:cNvPr id="12" name="Text Placeholder 11"/>
          <p:cNvSpPr>
            <a:spLocks noGrp="1"/>
          </p:cNvSpPr>
          <p:nvPr>
            <p:ph type="body" sz="quarter" idx="13" hasCustomPrompt="1"/>
          </p:nvPr>
        </p:nvSpPr>
        <p:spPr>
          <a:xfrm>
            <a:off x="301626" y="1777866"/>
            <a:ext cx="4111625"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
        <p:nvSpPr>
          <p:cNvPr id="13" name="Text Placeholder 11"/>
          <p:cNvSpPr>
            <a:spLocks noGrp="1"/>
          </p:cNvSpPr>
          <p:nvPr>
            <p:ph type="body" sz="quarter" idx="14" hasCustomPrompt="1"/>
          </p:nvPr>
        </p:nvSpPr>
        <p:spPr>
          <a:xfrm>
            <a:off x="4831208" y="1777866"/>
            <a:ext cx="4111625"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
        <p:nvSpPr>
          <p:cNvPr id="14" name="Text Box 5"/>
          <p:cNvSpPr txBox="1">
            <a:spLocks noChangeArrowheads="1"/>
          </p:cNvSpPr>
          <p:nvPr userDrawn="1"/>
        </p:nvSpPr>
        <p:spPr bwMode="auto">
          <a:xfrm>
            <a:off x="4115331" y="6575692"/>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3094458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4106864" y="6423026"/>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265767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48970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002017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7332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90" r:id="rId4"/>
    <p:sldLayoutId id="2147483694" r:id="rId5"/>
    <p:sldLayoutId id="2147483693" r:id="rId6"/>
    <p:sldLayoutId id="2147483692" r:id="rId7"/>
    <p:sldLayoutId id="2147483691" r:id="rId8"/>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CCFA  v1.5 Model Performance Tracking – 2016Q4</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1/27/2017</a:t>
            </a:r>
            <a:endParaRPr lang="en-US" dirty="0"/>
          </a:p>
        </p:txBody>
      </p:sp>
    </p:spTree>
    <p:extLst>
      <p:ext uri="{BB962C8B-B14F-4D97-AF65-F5344CB8AC3E}">
        <p14:creationId xmlns:p14="http://schemas.microsoft.com/office/powerpoint/2010/main" val="80368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1626" y="933778"/>
            <a:ext cx="8198014" cy="536554"/>
          </a:xfrm>
        </p:spPr>
        <p:txBody>
          <a:bodyPr>
            <a:normAutofit fontScale="90000"/>
          </a:bodyPr>
          <a:lstStyle/>
          <a:p>
            <a:r>
              <a:rPr lang="en-US" sz="2025" dirty="0"/>
              <a:t>Expected SDQ performance </a:t>
            </a:r>
            <a:r>
              <a:rPr lang="en-US" sz="2025" dirty="0"/>
              <a:t>(Predicted vs Actual 2014 </a:t>
            </a:r>
            <a:r>
              <a:rPr lang="en-US" sz="2025" dirty="0" smtClean="0"/>
              <a:t>Q3 </a:t>
            </a:r>
            <a:r>
              <a:rPr lang="en-US" sz="2025" dirty="0"/>
              <a:t>to </a:t>
            </a:r>
            <a:r>
              <a:rPr lang="en-US" sz="2025" dirty="0" smtClean="0"/>
              <a:t>2016Q3)</a:t>
            </a:r>
            <a:endParaRPr lang="en-US" sz="2025"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75810125"/>
              </p:ext>
            </p:extLst>
          </p:nvPr>
        </p:nvGraphicFramePr>
        <p:xfrm>
          <a:off x="1210556" y="1535646"/>
          <a:ext cx="6524625" cy="1162050"/>
        </p:xfrm>
        <a:graphic>
          <a:graphicData uri="http://schemas.openxmlformats.org/drawingml/2006/table">
            <a:tbl>
              <a:tblPr/>
              <a:tblGrid>
                <a:gridCol w="661085"/>
                <a:gridCol w="819171"/>
                <a:gridCol w="646714"/>
                <a:gridCol w="819171"/>
                <a:gridCol w="646714"/>
                <a:gridCol w="819171"/>
                <a:gridCol w="646714"/>
                <a:gridCol w="819171"/>
                <a:gridCol w="646714"/>
              </a:tblGrid>
              <a:tr h="142875">
                <a:tc>
                  <a:txBody>
                    <a:bodyPr/>
                    <a:lstStyle/>
                    <a:p>
                      <a:pPr algn="l" fontAlgn="b"/>
                      <a:r>
                        <a:rPr lang="en-US" sz="800" b="1"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a:solidFill>
                            <a:srgbClr val="000000"/>
                          </a:solidFill>
                          <a:effectLst/>
                          <a:latin typeface="Calibri" panose="020F0502020204030204" pitchFamily="34" charset="0"/>
                        </a:rPr>
                        <a:t>Expected SDQ differences (Predicted/Actual-1)</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2875">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82.95%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c>
                  <a:txBody>
                    <a:bodyPr/>
                    <a:lstStyle/>
                    <a:p>
                      <a:pPr algn="r" fontAlgn="b"/>
                      <a:r>
                        <a:rPr lang="en-US" sz="1100" b="1" i="0" u="none" strike="noStrike">
                          <a:solidFill>
                            <a:srgbClr val="000000"/>
                          </a:solidFill>
                          <a:effectLst/>
                          <a:latin typeface="Calibri" panose="020F0502020204030204" pitchFamily="34" charset="0"/>
                        </a:rPr>
                        <a:t>41.30%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1" i="0" u="none" strike="noStrike">
                          <a:solidFill>
                            <a:srgbClr val="000000"/>
                          </a:solidFill>
                          <a:effectLst/>
                          <a:latin typeface="Calibri" panose="020F0502020204030204" pitchFamily="34" charset="0"/>
                        </a:rPr>
                        <a:t>59.77%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ABC"/>
                    </a:solidFill>
                  </a:tcPr>
                </a:tc>
                <a:tc>
                  <a:txBody>
                    <a:bodyPr/>
                    <a:lstStyle/>
                    <a:p>
                      <a:pPr algn="r" fontAlgn="b"/>
                      <a:r>
                        <a:rPr lang="en-US" sz="1100" b="1" i="0" u="none" strike="noStrike">
                          <a:solidFill>
                            <a:srgbClr val="000000"/>
                          </a:solidFill>
                          <a:effectLst/>
                          <a:latin typeface="Calibri" panose="020F0502020204030204" pitchFamily="34" charset="0"/>
                        </a:rPr>
                        <a:t>321.21%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FD1"/>
                    </a:solidFill>
                  </a:tcPr>
                </a:tc>
                <a:tc>
                  <a:txBody>
                    <a:bodyPr/>
                    <a:lstStyle/>
                    <a:p>
                      <a:pPr algn="r" fontAlgn="b"/>
                      <a:r>
                        <a:rPr lang="en-US" sz="1100" b="1" i="0" u="none" strike="noStrike">
                          <a:solidFill>
                            <a:srgbClr val="000000"/>
                          </a:solidFill>
                          <a:effectLst/>
                          <a:latin typeface="Calibri" panose="020F0502020204030204" pitchFamily="34" charset="0"/>
                        </a:rPr>
                        <a:t>-13.93%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a:solidFill>
                            <a:srgbClr val="000000"/>
                          </a:solidFill>
                          <a:effectLst/>
                          <a:latin typeface="Calibri" panose="020F0502020204030204" pitchFamily="34" charset="0"/>
                        </a:rPr>
                        <a:t>28.46%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CEE8"/>
                    </a:solidFill>
                  </a:tcPr>
                </a:tc>
                <a:tc>
                  <a:txBody>
                    <a:bodyPr/>
                    <a:lstStyle/>
                    <a:p>
                      <a:pPr algn="r" fontAlgn="b"/>
                      <a:r>
                        <a:rPr lang="en-US" sz="1100" b="1" i="0" u="none" strike="noStrike">
                          <a:solidFill>
                            <a:srgbClr val="000000"/>
                          </a:solidFill>
                          <a:effectLst/>
                          <a:latin typeface="Calibri" panose="020F0502020204030204" pitchFamily="34" charset="0"/>
                        </a:rPr>
                        <a:t>46.99%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9FD"/>
                    </a:solidFill>
                  </a:tcPr>
                </a:tc>
                <a:tc>
                  <a:txBody>
                    <a:bodyPr/>
                    <a:lstStyle/>
                    <a:p>
                      <a:pPr algn="r" fontAlgn="b"/>
                      <a:r>
                        <a:rPr lang="en-US" sz="1100" b="1" i="0" u="none" strike="noStrike">
                          <a:solidFill>
                            <a:srgbClr val="000000"/>
                          </a:solidFill>
                          <a:effectLst/>
                          <a:latin typeface="Calibri" panose="020F0502020204030204" pitchFamily="34" charset="0"/>
                        </a:rPr>
                        <a:t>-11.97%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DF0"/>
                    </a:solidFill>
                  </a:tcPr>
                </a:tc>
              </a:tr>
              <a:tr h="142875">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9E"/>
                    </a:solidFill>
                  </a:tcPr>
                </a:tc>
                <a:tc>
                  <a:txBody>
                    <a:bodyPr/>
                    <a:lstStyle/>
                    <a:p>
                      <a:pPr algn="r" fontAlgn="b"/>
                      <a:r>
                        <a:rPr lang="en-US" sz="1100" b="1" i="0" u="none" strike="noStrike">
                          <a:solidFill>
                            <a:srgbClr val="000000"/>
                          </a:solidFill>
                          <a:effectLst/>
                          <a:latin typeface="Calibri" panose="020F0502020204030204" pitchFamily="34" charset="0"/>
                        </a:rPr>
                        <a:t>46.57%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4F7"/>
                    </a:solidFill>
                  </a:tcPr>
                </a:tc>
                <a:tc>
                  <a:txBody>
                    <a:bodyPr/>
                    <a:lstStyle/>
                    <a:p>
                      <a:pPr algn="r" fontAlgn="b"/>
                      <a:r>
                        <a:rPr lang="en-US" sz="1100" b="1" i="0" u="none" strike="noStrike">
                          <a:solidFill>
                            <a:srgbClr val="000000"/>
                          </a:solidFill>
                          <a:effectLst/>
                          <a:latin typeface="Calibri" panose="020F0502020204030204" pitchFamily="34" charset="0"/>
                        </a:rPr>
                        <a:t>151.62%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6F9"/>
                    </a:solidFill>
                  </a:tcPr>
                </a:tc>
                <a:tc>
                  <a:txBody>
                    <a:bodyPr/>
                    <a:lstStyle/>
                    <a:p>
                      <a:pPr algn="r" fontAlgn="b"/>
                      <a:r>
                        <a:rPr lang="en-US" sz="1100" b="1" i="0" u="none" strike="noStrike">
                          <a:solidFill>
                            <a:srgbClr val="000000"/>
                          </a:solidFill>
                          <a:effectLst/>
                          <a:latin typeface="Calibri" panose="020F0502020204030204" pitchFamily="34" charset="0"/>
                        </a:rPr>
                        <a:t>32.07%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CCF"/>
                    </a:solidFill>
                  </a:tcPr>
                </a:tc>
                <a:tc>
                  <a:txBody>
                    <a:bodyPr/>
                    <a:lstStyle/>
                    <a:p>
                      <a:pPr algn="r" fontAlgn="b"/>
                      <a:r>
                        <a:rPr lang="en-US" sz="1100" b="1" i="0" u="none" strike="noStrike">
                          <a:solidFill>
                            <a:srgbClr val="000000"/>
                          </a:solidFill>
                          <a:effectLst/>
                          <a:latin typeface="Calibri" panose="020F0502020204030204" pitchFamily="34" charset="0"/>
                        </a:rPr>
                        <a:t>2.78%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a:solidFill>
                            <a:srgbClr val="000000"/>
                          </a:solidFill>
                          <a:effectLst/>
                          <a:latin typeface="Calibri" panose="020F0502020204030204" pitchFamily="34" charset="0"/>
                        </a:rPr>
                        <a:t>-10.23%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DC"/>
                    </a:solidFill>
                  </a:tcPr>
                </a:tc>
                <a:tc>
                  <a:txBody>
                    <a:bodyPr/>
                    <a:lstStyle/>
                    <a:p>
                      <a:pPr algn="r" fontAlgn="b"/>
                      <a:r>
                        <a:rPr lang="en-US" sz="1100" b="1" i="0" u="none" strike="noStrike">
                          <a:solidFill>
                            <a:srgbClr val="000000"/>
                          </a:solidFill>
                          <a:effectLst/>
                          <a:latin typeface="Calibri" panose="020F0502020204030204" pitchFamily="34" charset="0"/>
                        </a:rPr>
                        <a:t>-12.41%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EB0"/>
                    </a:solidFill>
                  </a:tcPr>
                </a:tc>
                <a:tc>
                  <a:txBody>
                    <a:bodyPr/>
                    <a:lstStyle/>
                    <a:p>
                      <a:pPr algn="r" fontAlgn="b"/>
                      <a:r>
                        <a:rPr lang="en-US" sz="1100" b="1" i="0" u="none" strike="noStrike">
                          <a:solidFill>
                            <a:srgbClr val="000000"/>
                          </a:solidFill>
                          <a:effectLst/>
                          <a:latin typeface="Calibri" panose="020F0502020204030204" pitchFamily="34" charset="0"/>
                        </a:rPr>
                        <a:t>-21.59%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6EC"/>
                    </a:solidFill>
                  </a:tcPr>
                </a:tc>
              </a:tr>
              <a:tr h="142875">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6D9"/>
                    </a:solidFill>
                  </a:tcPr>
                </a:tc>
                <a:tc>
                  <a:txBody>
                    <a:bodyPr/>
                    <a:lstStyle/>
                    <a:p>
                      <a:pPr algn="r" fontAlgn="b"/>
                      <a:r>
                        <a:rPr lang="en-US" sz="1100" b="1" i="0" u="none" strike="noStrike">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5F8"/>
                    </a:solidFill>
                  </a:tcPr>
                </a:tc>
                <a:tc>
                  <a:txBody>
                    <a:bodyPr/>
                    <a:lstStyle/>
                    <a:p>
                      <a:pPr algn="r" fontAlgn="b"/>
                      <a:r>
                        <a:rPr lang="en-US" sz="1100" b="1" i="0" u="none" strike="noStrike">
                          <a:solidFill>
                            <a:srgbClr val="000000"/>
                          </a:solidFill>
                          <a:effectLst/>
                          <a:latin typeface="Calibri" panose="020F0502020204030204" pitchFamily="34" charset="0"/>
                        </a:rPr>
                        <a:t>24.90%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EF"/>
                    </a:solidFill>
                  </a:tcPr>
                </a:tc>
                <a:tc>
                  <a:txBody>
                    <a:bodyPr/>
                    <a:lstStyle/>
                    <a:p>
                      <a:pPr algn="r" fontAlgn="b"/>
                      <a:r>
                        <a:rPr lang="en-US" sz="1100" b="1" i="0" u="none" strike="noStrike">
                          <a:solidFill>
                            <a:srgbClr val="000000"/>
                          </a:solidFill>
                          <a:effectLst/>
                          <a:latin typeface="Calibri" panose="020F0502020204030204" pitchFamily="34" charset="0"/>
                        </a:rPr>
                        <a:t>4.51%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1E9"/>
                    </a:solidFill>
                  </a:tcPr>
                </a:tc>
                <a:tc>
                  <a:txBody>
                    <a:bodyPr/>
                    <a:lstStyle/>
                    <a:p>
                      <a:pPr algn="r" fontAlgn="b"/>
                      <a:r>
                        <a:rPr lang="en-US" sz="1100" b="1" i="0" u="none" strike="noStrike">
                          <a:solidFill>
                            <a:srgbClr val="000000"/>
                          </a:solidFill>
                          <a:effectLst/>
                          <a:latin typeface="Calibri" panose="020F0502020204030204" pitchFamily="34" charset="0"/>
                        </a:rPr>
                        <a:t>-15.97%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BEE"/>
                    </a:solidFill>
                  </a:tcPr>
                </a:tc>
                <a:tc>
                  <a:txBody>
                    <a:bodyPr/>
                    <a:lstStyle/>
                    <a:p>
                      <a:pPr algn="r" fontAlgn="b"/>
                      <a:r>
                        <a:rPr lang="en-US" sz="1100" b="1" i="0" u="none" strike="noStrike">
                          <a:solidFill>
                            <a:srgbClr val="000000"/>
                          </a:solidFill>
                          <a:effectLst/>
                          <a:latin typeface="Calibri" panose="020F0502020204030204" pitchFamily="34" charset="0"/>
                        </a:rPr>
                        <a:t>-28.92%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96.66%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98"/>
                    </a:solidFill>
                  </a:tcPr>
                </a:tc>
                <a:tc>
                  <a:txBody>
                    <a:bodyPr/>
                    <a:lstStyle/>
                    <a:p>
                      <a:pPr algn="r" fontAlgn="b"/>
                      <a:r>
                        <a:rPr lang="en-US" sz="1100" b="1" i="0" u="none" strike="noStrike">
                          <a:solidFill>
                            <a:srgbClr val="000000"/>
                          </a:solidFill>
                          <a:effectLst/>
                          <a:latin typeface="Calibri" panose="020F0502020204030204" pitchFamily="34" charset="0"/>
                        </a:rPr>
                        <a:t>-5.93%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EF8"/>
                    </a:solidFill>
                  </a:tcPr>
                </a:tc>
              </a:tr>
              <a:tr h="142875">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-49.90%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r" fontAlgn="b"/>
                      <a:r>
                        <a:rPr lang="en-US" sz="1100" b="1" i="0" u="none" strike="noStrike">
                          <a:solidFill>
                            <a:srgbClr val="000000"/>
                          </a:solidFill>
                          <a:effectLst/>
                          <a:latin typeface="Calibri" panose="020F0502020204030204" pitchFamily="34" charset="0"/>
                        </a:rPr>
                        <a:t>6.21%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8DD"/>
                    </a:solidFill>
                  </a:tcPr>
                </a:tc>
                <a:tc>
                  <a:txBody>
                    <a:bodyPr/>
                    <a:lstStyle/>
                    <a:p>
                      <a:pPr algn="r" fontAlgn="b"/>
                      <a:r>
                        <a:rPr lang="en-US" sz="1100" b="1" i="0" u="none" strike="noStrike">
                          <a:solidFill>
                            <a:srgbClr val="000000"/>
                          </a:solidFill>
                          <a:effectLst/>
                          <a:latin typeface="Calibri" panose="020F0502020204030204" pitchFamily="34" charset="0"/>
                        </a:rPr>
                        <a:t>-21.92%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B2DA"/>
                    </a:solidFill>
                  </a:tcPr>
                </a:tc>
                <a:tc>
                  <a:txBody>
                    <a:bodyPr/>
                    <a:lstStyle/>
                    <a:p>
                      <a:pPr algn="r" fontAlgn="b"/>
                      <a:r>
                        <a:rPr lang="en-US" sz="1100" b="1" i="0" u="none" strike="noStrike">
                          <a:solidFill>
                            <a:srgbClr val="000000"/>
                          </a:solidFill>
                          <a:effectLst/>
                          <a:latin typeface="Calibri" panose="020F0502020204030204" pitchFamily="34" charset="0"/>
                        </a:rPr>
                        <a:t>-37.35%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7E4"/>
                    </a:solidFill>
                  </a:tcPr>
                </a:tc>
                <a:tc>
                  <a:txBody>
                    <a:bodyPr/>
                    <a:lstStyle/>
                    <a:p>
                      <a:pPr algn="r" fontAlgn="b"/>
                      <a:r>
                        <a:rPr lang="en-US" sz="1100" b="1" i="0" u="none" strike="noStrike">
                          <a:solidFill>
                            <a:srgbClr val="000000"/>
                          </a:solidFill>
                          <a:effectLst/>
                          <a:latin typeface="Calibri" panose="020F0502020204030204" pitchFamily="34" charset="0"/>
                        </a:rPr>
                        <a:t>-34.13%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8"/>
                    </a:solidFill>
                  </a:tcPr>
                </a:tc>
                <a:tc>
                  <a:txBody>
                    <a:bodyPr/>
                    <a:lstStyle/>
                    <a:p>
                      <a:pPr algn="r" fontAlgn="b"/>
                      <a:r>
                        <a:rPr lang="en-US" sz="1100" b="1" i="0" u="none" strike="noStrike">
                          <a:solidFill>
                            <a:srgbClr val="000000"/>
                          </a:solidFill>
                          <a:effectLst/>
                          <a:latin typeface="Calibri" panose="020F0502020204030204" pitchFamily="34" charset="0"/>
                        </a:rPr>
                        <a:t>-35.10%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6E9"/>
                    </a:solidFill>
                  </a:tcPr>
                </a:tc>
                <a:tc>
                  <a:txBody>
                    <a:bodyPr/>
                    <a:lstStyle/>
                    <a:p>
                      <a:pPr algn="r" fontAlgn="b"/>
                      <a:r>
                        <a:rPr lang="en-US" sz="1100" b="1" i="0" u="none" strike="noStrike">
                          <a:solidFill>
                            <a:srgbClr val="000000"/>
                          </a:solidFill>
                          <a:effectLst/>
                          <a:latin typeface="Calibri" panose="020F0502020204030204" pitchFamily="34" charset="0"/>
                        </a:rPr>
                        <a:t>-31.85%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7F4"/>
                    </a:solidFill>
                  </a:tcPr>
                </a:tc>
                <a:tc>
                  <a:txBody>
                    <a:bodyPr/>
                    <a:lstStyle/>
                    <a:p>
                      <a:pPr algn="r" fontAlgn="b"/>
                      <a:r>
                        <a:rPr lang="en-US" sz="1100" b="1" i="0" u="none" strike="noStrike">
                          <a:solidFill>
                            <a:srgbClr val="000000"/>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ED"/>
                    </a:solidFill>
                  </a:tcPr>
                </a:tc>
              </a:tr>
              <a:tr h="142875">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6CC"/>
                    </a:solidFill>
                  </a:tcPr>
                </a:tc>
                <a:tc>
                  <a:txBody>
                    <a:bodyPr/>
                    <a:lstStyle/>
                    <a:p>
                      <a:pPr algn="r" fontAlgn="b"/>
                      <a:r>
                        <a:rPr lang="en-US" sz="1100" b="0" i="0" u="none" strike="noStrike">
                          <a:solidFill>
                            <a:srgbClr val="000000"/>
                          </a:solidFill>
                          <a:effectLst/>
                          <a:latin typeface="Calibri" panose="020F0502020204030204" pitchFamily="34" charset="0"/>
                        </a:rPr>
                        <a:t>-50.72%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90C9"/>
                    </a:solidFill>
                  </a:tcPr>
                </a:tc>
                <a:tc>
                  <a:txBody>
                    <a:bodyPr/>
                    <a:lstStyle/>
                    <a:p>
                      <a:pPr algn="r" fontAlgn="b"/>
                      <a:r>
                        <a:rPr lang="en-US" sz="1100" b="0" i="0" u="none" strike="noStrike">
                          <a:solidFill>
                            <a:srgbClr val="000000"/>
                          </a:solidFill>
                          <a:effectLst/>
                          <a:latin typeface="Calibri" panose="020F0502020204030204" pitchFamily="34" charset="0"/>
                        </a:rPr>
                        <a:t>-55.68%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DD7"/>
                    </a:solidFill>
                  </a:tcPr>
                </a:tc>
                <a:tc>
                  <a:txBody>
                    <a:bodyPr/>
                    <a:lstStyle/>
                    <a:p>
                      <a:pPr algn="r" fontAlgn="b"/>
                      <a:r>
                        <a:rPr lang="en-US" sz="1100" b="0" i="0" u="none" strike="noStrike">
                          <a:solidFill>
                            <a:srgbClr val="000000"/>
                          </a:solidFill>
                          <a:effectLst/>
                          <a:latin typeface="Calibri" panose="020F0502020204030204" pitchFamily="34" charset="0"/>
                        </a:rPr>
                        <a:t>-55.67%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r" fontAlgn="b"/>
                      <a:r>
                        <a:rPr lang="en-US" sz="1100" b="0" i="0" u="none" strike="noStrike">
                          <a:solidFill>
                            <a:srgbClr val="000000"/>
                          </a:solidFill>
                          <a:effectLst/>
                          <a:latin typeface="Calibri" panose="020F0502020204030204" pitchFamily="34" charset="0"/>
                        </a:rPr>
                        <a:t>-45.93%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1100" b="0" i="0" u="none" strike="noStrike">
                          <a:solidFill>
                            <a:srgbClr val="000000"/>
                          </a:solidFill>
                          <a:effectLst/>
                          <a:latin typeface="Calibri" panose="020F0502020204030204" pitchFamily="34" charset="0"/>
                        </a:rPr>
                        <a:t>-56.24%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EF"/>
                    </a:solidFill>
                  </a:tcPr>
                </a:tc>
                <a:tc>
                  <a:txBody>
                    <a:bodyPr/>
                    <a:lstStyle/>
                    <a:p>
                      <a:pPr algn="r" fontAlgn="b"/>
                      <a:r>
                        <a:rPr lang="en-US" sz="1100" b="0" i="0" u="none" strike="noStrike">
                          <a:solidFill>
                            <a:srgbClr val="000000"/>
                          </a:solidFill>
                          <a:effectLst/>
                          <a:latin typeface="Calibri" panose="020F0502020204030204" pitchFamily="34" charset="0"/>
                        </a:rPr>
                        <a:t>-50.00%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1100" b="0" i="0" u="none" strike="noStrike" dirty="0">
                          <a:solidFill>
                            <a:srgbClr val="000000"/>
                          </a:solidFill>
                          <a:effectLst/>
                          <a:latin typeface="Calibri" panose="020F0502020204030204" pitchFamily="34" charset="0"/>
                        </a:rPr>
                        <a:t>-5.19%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262979052"/>
              </p:ext>
            </p:extLst>
          </p:nvPr>
        </p:nvGraphicFramePr>
        <p:xfrm>
          <a:off x="815268" y="3039291"/>
          <a:ext cx="7315200" cy="3404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7111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26" y="968436"/>
            <a:ext cx="8210794" cy="584681"/>
          </a:xfrm>
        </p:spPr>
        <p:txBody>
          <a:bodyPr>
            <a:noAutofit/>
          </a:bodyPr>
          <a:lstStyle/>
          <a:p>
            <a:r>
              <a:rPr lang="en-US" dirty="0"/>
              <a:t>Stress SDQ performance </a:t>
            </a:r>
            <a:r>
              <a:rPr lang="en-US" dirty="0"/>
              <a:t>(Predicted vs Actual 2007 </a:t>
            </a:r>
            <a:r>
              <a:rPr lang="en-US" dirty="0"/>
              <a:t>Q3 to 2012 Q3)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9678481"/>
              </p:ext>
            </p:extLst>
          </p:nvPr>
        </p:nvGraphicFramePr>
        <p:xfrm>
          <a:off x="1264914" y="1819848"/>
          <a:ext cx="6621785" cy="1555811"/>
        </p:xfrm>
        <a:graphic>
          <a:graphicData uri="http://schemas.openxmlformats.org/drawingml/2006/table">
            <a:tbl>
              <a:tblPr/>
              <a:tblGrid>
                <a:gridCol w="929753"/>
                <a:gridCol w="924346"/>
                <a:gridCol w="681098"/>
                <a:gridCol w="681098"/>
                <a:gridCol w="681098"/>
                <a:gridCol w="681098"/>
                <a:gridCol w="681098"/>
                <a:gridCol w="681098"/>
                <a:gridCol w="681098"/>
              </a:tblGrid>
              <a:tr h="191288">
                <a:tc>
                  <a:txBody>
                    <a:bodyPr/>
                    <a:lstStyle/>
                    <a:p>
                      <a:pPr algn="l" fontAlgn="b"/>
                      <a:r>
                        <a:rPr lang="en-US" sz="800" b="1"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a:solidFill>
                            <a:srgbClr val="000000"/>
                          </a:solidFill>
                          <a:effectLst/>
                          <a:latin typeface="Calibri" panose="020F0502020204030204" pitchFamily="34" charset="0"/>
                        </a:rPr>
                        <a:t>Stress Prepay Difference (Predicted/Actual-1)</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1288">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647">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2B5"/>
                    </a:solidFill>
                  </a:tcPr>
                </a:tc>
                <a:tc>
                  <a:txBody>
                    <a:bodyPr/>
                    <a:lstStyle/>
                    <a:p>
                      <a:pPr algn="r" fontAlgn="b"/>
                      <a:r>
                        <a:rPr lang="en-US" sz="1100" b="1" i="0" u="none" strike="noStrike">
                          <a:solidFill>
                            <a:srgbClr val="000000"/>
                          </a:solidFill>
                          <a:effectLst/>
                          <a:latin typeface="Calibri" panose="020F0502020204030204" pitchFamily="34" charset="0"/>
                        </a:rPr>
                        <a:t>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B"/>
                    </a:solidFill>
                  </a:tcPr>
                </a:tc>
                <a:tc>
                  <a:txBody>
                    <a:bodyPr/>
                    <a:lstStyle/>
                    <a:p>
                      <a:pPr algn="r" fontAlgn="b"/>
                      <a:r>
                        <a:rPr lang="en-US" sz="1100" b="1" i="0" u="none" strike="noStrike">
                          <a:solidFill>
                            <a:srgbClr val="000000"/>
                          </a:solidFill>
                          <a:effectLst/>
                          <a:latin typeface="Calibri" panose="020F0502020204030204" pitchFamily="34" charset="0"/>
                        </a:rPr>
                        <a:t>6.12%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7"/>
                    </a:solidFill>
                  </a:tcPr>
                </a:tc>
                <a:tc>
                  <a:txBody>
                    <a:bodyPr/>
                    <a:lstStyle/>
                    <a:p>
                      <a:pPr algn="r" fontAlgn="b"/>
                      <a:r>
                        <a:rPr lang="en-US" sz="1100" b="1" i="0" u="none" strike="noStrike">
                          <a:solidFill>
                            <a:srgbClr val="000000"/>
                          </a:solidFill>
                          <a:effectLst/>
                          <a:latin typeface="Calibri" panose="020F0502020204030204" pitchFamily="34" charset="0"/>
                        </a:rPr>
                        <a:t>17.56%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3C6"/>
                    </a:solidFill>
                  </a:tcPr>
                </a:tc>
                <a:tc>
                  <a:txBody>
                    <a:bodyPr/>
                    <a:lstStyle/>
                    <a:p>
                      <a:pPr algn="r" fontAlgn="b"/>
                      <a:r>
                        <a:rPr lang="en-US" sz="1100" b="1" i="0" u="none" strike="noStrike">
                          <a:solidFill>
                            <a:srgbClr val="000000"/>
                          </a:solidFill>
                          <a:effectLst/>
                          <a:latin typeface="Calibri" panose="020F0502020204030204" pitchFamily="34" charset="0"/>
                        </a:rPr>
                        <a:t>-8.60%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fontAlgn="b"/>
                      <a:r>
                        <a:rPr lang="en-US" sz="1100" b="1" i="0" u="none" strike="noStrike">
                          <a:solidFill>
                            <a:srgbClr val="000000"/>
                          </a:solidFill>
                          <a:effectLst/>
                          <a:latin typeface="Calibri" panose="020F0502020204030204" pitchFamily="34" charset="0"/>
                        </a:rPr>
                        <a:t>-13.35%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2D5"/>
                    </a:solidFill>
                  </a:tcPr>
                </a:tc>
                <a:tc>
                  <a:txBody>
                    <a:bodyPr/>
                    <a:lstStyle/>
                    <a:p>
                      <a:pPr algn="r" fontAlgn="b"/>
                      <a:r>
                        <a:rPr lang="en-US" sz="1100" b="1" i="0" u="none" strike="noStrike">
                          <a:solidFill>
                            <a:srgbClr val="000000"/>
                          </a:solidFill>
                          <a:effectLst/>
                          <a:latin typeface="Calibri" panose="020F0502020204030204" pitchFamily="34" charset="0"/>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1" i="0" u="none" strike="noStrike">
                          <a:solidFill>
                            <a:srgbClr val="000000"/>
                          </a:solidFill>
                          <a:effectLst/>
                          <a:latin typeface="Calibri" panose="020F0502020204030204" pitchFamily="34" charset="0"/>
                        </a:rPr>
                        <a:t>-17.84%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6"/>
                    </a:solidFill>
                  </a:tcPr>
                </a:tc>
              </a:tr>
              <a:tr h="234647">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3"/>
                    </a:solidFill>
                  </a:tcPr>
                </a:tc>
                <a:tc>
                  <a:txBody>
                    <a:bodyPr/>
                    <a:lstStyle/>
                    <a:p>
                      <a:pPr algn="r" fontAlgn="b"/>
                      <a:r>
                        <a:rPr lang="en-US" sz="1100" b="1" i="0" u="none" strike="noStrike">
                          <a:solidFill>
                            <a:srgbClr val="000000"/>
                          </a:solidFill>
                          <a:effectLst/>
                          <a:latin typeface="Calibri" panose="020F0502020204030204" pitchFamily="34" charset="0"/>
                        </a:rPr>
                        <a:t>-2.62%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c>
                  <a:txBody>
                    <a:bodyPr/>
                    <a:lstStyle/>
                    <a:p>
                      <a:pPr algn="r" fontAlgn="b"/>
                      <a:r>
                        <a:rPr lang="en-US" sz="1100" b="1" i="0" u="none" strike="noStrike">
                          <a:solidFill>
                            <a:srgbClr val="000000"/>
                          </a:solidFill>
                          <a:effectLst/>
                          <a:latin typeface="Calibri" panose="020F0502020204030204" pitchFamily="34" charset="0"/>
                        </a:rPr>
                        <a:t>-9.97%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FE1"/>
                    </a:solidFill>
                  </a:tcPr>
                </a:tc>
                <a:tc>
                  <a:txBody>
                    <a:bodyPr/>
                    <a:lstStyle/>
                    <a:p>
                      <a:pPr algn="r" fontAlgn="b"/>
                      <a:r>
                        <a:rPr lang="en-US" sz="1100" b="1"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C"/>
                    </a:solidFill>
                  </a:tcPr>
                </a:tc>
                <a:tc>
                  <a:txBody>
                    <a:bodyPr/>
                    <a:lstStyle/>
                    <a:p>
                      <a:pPr algn="r" fontAlgn="b"/>
                      <a:r>
                        <a:rPr lang="en-US" sz="1100" b="1" i="0" u="none" strike="noStrike">
                          <a:solidFill>
                            <a:srgbClr val="000000"/>
                          </a:solidFill>
                          <a:effectLst/>
                          <a:latin typeface="Calibri" panose="020F0502020204030204" pitchFamily="34" charset="0"/>
                        </a:rPr>
                        <a:t>-14.06%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fontAlgn="b"/>
                      <a:r>
                        <a:rPr lang="en-US" sz="1100" b="1" i="0" u="none" strike="noStrike">
                          <a:solidFill>
                            <a:srgbClr val="000000"/>
                          </a:solidFill>
                          <a:effectLst/>
                          <a:latin typeface="Calibri" panose="020F0502020204030204" pitchFamily="34" charset="0"/>
                        </a:rPr>
                        <a:t>-16.05%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6"/>
                    </a:solidFill>
                  </a:tcPr>
                </a:tc>
                <a:tc>
                  <a:txBody>
                    <a:bodyPr/>
                    <a:lstStyle/>
                    <a:p>
                      <a:pPr algn="r" fontAlgn="b"/>
                      <a:r>
                        <a:rPr lang="en-US" sz="1100" b="1" i="0" u="none" strike="noStrike">
                          <a:solidFill>
                            <a:srgbClr val="000000"/>
                          </a:solidFill>
                          <a:effectLst/>
                          <a:latin typeface="Calibri" panose="020F0502020204030204" pitchFamily="34" charset="0"/>
                        </a:rPr>
                        <a:t>-20.85%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ABD"/>
                    </a:solidFill>
                  </a:tcPr>
                </a:tc>
                <a:tc>
                  <a:txBody>
                    <a:bodyPr/>
                    <a:lstStyle/>
                    <a:p>
                      <a:pPr algn="r" fontAlgn="b"/>
                      <a:r>
                        <a:rPr lang="en-US" sz="1100" b="1" i="0" u="none" strike="noStrike">
                          <a:solidFill>
                            <a:srgbClr val="000000"/>
                          </a:solidFill>
                          <a:effectLst/>
                          <a:latin typeface="Calibri" panose="020F0502020204030204" pitchFamily="34" charset="0"/>
                        </a:rPr>
                        <a:t>-15.91%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r>
              <a:tr h="234647">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fontAlgn="b"/>
                      <a:r>
                        <a:rPr lang="en-US" sz="1100" b="1" i="0" u="none" strike="noStrike">
                          <a:solidFill>
                            <a:srgbClr val="000000"/>
                          </a:solidFill>
                          <a:effectLst/>
                          <a:latin typeface="Calibri" panose="020F0502020204030204" pitchFamily="34" charset="0"/>
                        </a:rPr>
                        <a:t>-6.17%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tc>
                  <a:txBody>
                    <a:bodyPr/>
                    <a:lstStyle/>
                    <a:p>
                      <a:pPr algn="r" fontAlgn="b"/>
                      <a:r>
                        <a:rPr lang="en-US" sz="1100" b="1" i="0" u="none" strike="noStrike">
                          <a:solidFill>
                            <a:srgbClr val="000000"/>
                          </a:solidFill>
                          <a:effectLst/>
                          <a:latin typeface="Calibri" panose="020F0502020204030204" pitchFamily="34" charset="0"/>
                        </a:rPr>
                        <a:t>-9.59%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fontAlgn="b"/>
                      <a:r>
                        <a:rPr lang="en-US" sz="1100" b="1" i="0" u="none" strike="noStrike">
                          <a:solidFill>
                            <a:srgbClr val="000000"/>
                          </a:solidFill>
                          <a:effectLst/>
                          <a:latin typeface="Calibri" panose="020F0502020204030204" pitchFamily="34" charset="0"/>
                        </a:rPr>
                        <a:t>-8.51%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5"/>
                    </a:solidFill>
                  </a:tcPr>
                </a:tc>
                <a:tc>
                  <a:txBody>
                    <a:bodyPr/>
                    <a:lstStyle/>
                    <a:p>
                      <a:pPr algn="r" fontAlgn="b"/>
                      <a:r>
                        <a:rPr lang="en-US" sz="1100" b="1" i="0" u="none" strike="noStrike">
                          <a:solidFill>
                            <a:srgbClr val="000000"/>
                          </a:solidFill>
                          <a:effectLst/>
                          <a:latin typeface="Calibri" panose="020F0502020204030204" pitchFamily="34" charset="0"/>
                        </a:rPr>
                        <a:t>-13.47%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c>
                  <a:txBody>
                    <a:bodyPr/>
                    <a:lstStyle/>
                    <a:p>
                      <a:pPr algn="r" fontAlgn="b"/>
                      <a:r>
                        <a:rPr lang="en-US" sz="1100" b="1" i="0" u="none" strike="noStrike">
                          <a:solidFill>
                            <a:srgbClr val="000000"/>
                          </a:solidFill>
                          <a:effectLst/>
                          <a:latin typeface="Calibri" panose="020F0502020204030204" pitchFamily="34" charset="0"/>
                        </a:rPr>
                        <a:t>-13.14%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-10.32%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5D8"/>
                    </a:solidFill>
                  </a:tcPr>
                </a:tc>
                <a:tc>
                  <a:txBody>
                    <a:bodyPr/>
                    <a:lstStyle/>
                    <a:p>
                      <a:pPr algn="r" fontAlgn="b"/>
                      <a:r>
                        <a:rPr lang="en-US" sz="1100" b="1" i="0" u="none" strike="noStrike">
                          <a:solidFill>
                            <a:srgbClr val="000000"/>
                          </a:solidFill>
                          <a:effectLst/>
                          <a:latin typeface="Calibri" panose="020F0502020204030204" pitchFamily="34" charset="0"/>
                        </a:rPr>
                        <a:t>-12.46%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r>
              <a:tr h="234647">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4F7"/>
                    </a:solidFill>
                  </a:tcPr>
                </a:tc>
                <a:tc>
                  <a:txBody>
                    <a:bodyPr/>
                    <a:lstStyle/>
                    <a:p>
                      <a:pPr algn="r" fontAlgn="b"/>
                      <a:r>
                        <a:rPr lang="en-US" sz="1100" b="1" i="0" u="none" strike="noStrike">
                          <a:solidFill>
                            <a:srgbClr val="000000"/>
                          </a:solidFill>
                          <a:effectLst/>
                          <a:latin typeface="Calibri" panose="020F0502020204030204" pitchFamily="34" charset="0"/>
                        </a:rPr>
                        <a:t>-5.66%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c>
                  <a:txBody>
                    <a:bodyPr/>
                    <a:lstStyle/>
                    <a:p>
                      <a:pPr algn="r" fontAlgn="b"/>
                      <a:r>
                        <a:rPr lang="en-US" sz="1100" b="1" i="0" u="none" strike="noStrike">
                          <a:solidFill>
                            <a:srgbClr val="000000"/>
                          </a:solidFill>
                          <a:effectLst/>
                          <a:latin typeface="Calibri" panose="020F0502020204030204" pitchFamily="34" charset="0"/>
                        </a:rPr>
                        <a:t>-8.39%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5"/>
                    </a:solidFill>
                  </a:tcPr>
                </a:tc>
                <a:tc>
                  <a:txBody>
                    <a:bodyPr/>
                    <a:lstStyle/>
                    <a:p>
                      <a:pPr algn="r" fontAlgn="b"/>
                      <a:r>
                        <a:rPr lang="en-US" sz="1100" b="1" i="0" u="none" strike="noStrike">
                          <a:solidFill>
                            <a:srgbClr val="000000"/>
                          </a:solidFill>
                          <a:effectLst/>
                          <a:latin typeface="Calibri" panose="020F0502020204030204" pitchFamily="34" charset="0"/>
                        </a:rPr>
                        <a:t>-9.01%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6F9"/>
                    </a:solidFill>
                  </a:tcPr>
                </a:tc>
                <a:tc>
                  <a:txBody>
                    <a:bodyPr/>
                    <a:lstStyle/>
                    <a:p>
                      <a:pPr algn="r" fontAlgn="b"/>
                      <a:r>
                        <a:rPr lang="en-US" sz="1100" b="1" i="0" u="none" strike="noStrike">
                          <a:solidFill>
                            <a:srgbClr val="000000"/>
                          </a:solidFill>
                          <a:effectLst/>
                          <a:latin typeface="Calibri" panose="020F0502020204030204" pitchFamily="34" charset="0"/>
                        </a:rPr>
                        <a:t>-8.70%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fontAlgn="b"/>
                      <a:r>
                        <a:rPr lang="en-US" sz="1100" b="1" i="0" u="none" strike="noStrike">
                          <a:solidFill>
                            <a:srgbClr val="000000"/>
                          </a:solidFill>
                          <a:effectLst/>
                          <a:latin typeface="Calibri" panose="020F0502020204030204" pitchFamily="34" charset="0"/>
                        </a:rPr>
                        <a:t>-2.66%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a:solidFill>
                            <a:srgbClr val="000000"/>
                          </a:solidFill>
                          <a:effectLst/>
                          <a:latin typeface="Calibri" panose="020F0502020204030204" pitchFamily="34" charset="0"/>
                        </a:rPr>
                        <a:t>-9.84%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r>
              <a:tr h="234647">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-6.97%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9FC"/>
                    </a:solidFill>
                  </a:tcPr>
                </a:tc>
                <a:tc>
                  <a:txBody>
                    <a:bodyPr/>
                    <a:lstStyle/>
                    <a:p>
                      <a:pPr algn="r" fontAlgn="b"/>
                      <a:r>
                        <a:rPr lang="en-US" sz="1100" b="1" i="0" u="none" strike="noStrike">
                          <a:solidFill>
                            <a:srgbClr val="000000"/>
                          </a:solidFill>
                          <a:effectLst/>
                          <a:latin typeface="Calibri" panose="020F0502020204030204" pitchFamily="34" charset="0"/>
                        </a:rPr>
                        <a:t>-5.91%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c>
                  <a:txBody>
                    <a:bodyPr/>
                    <a:lstStyle/>
                    <a:p>
                      <a:pPr algn="r" fontAlgn="b"/>
                      <a:r>
                        <a:rPr lang="en-US" sz="1100" b="1" i="0" u="none" strike="noStrike">
                          <a:solidFill>
                            <a:srgbClr val="000000"/>
                          </a:solidFill>
                          <a:effectLst/>
                          <a:latin typeface="Calibri" panose="020F0502020204030204" pitchFamily="34" charset="0"/>
                        </a:rPr>
                        <a:t>-5.35%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tc>
                  <a:txBody>
                    <a:bodyPr/>
                    <a:lstStyle/>
                    <a:p>
                      <a:pPr algn="r" fontAlgn="b"/>
                      <a:r>
                        <a:rPr lang="en-US" sz="1100" b="1" i="0" u="none" strike="noStrike">
                          <a:solidFill>
                            <a:srgbClr val="000000"/>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a:solidFill>
                            <a:srgbClr val="000000"/>
                          </a:solidFill>
                          <a:effectLst/>
                          <a:latin typeface="Calibri" panose="020F0502020204030204" pitchFamily="34" charset="0"/>
                        </a:rPr>
                        <a:t>-4.46%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fontAlgn="b"/>
                      <a:r>
                        <a:rPr lang="en-US" sz="1100" b="1" i="0" u="none" strike="noStrike" dirty="0">
                          <a:solidFill>
                            <a:srgbClr val="000000"/>
                          </a:solidFill>
                          <a:effectLst/>
                          <a:latin typeface="Calibri" panose="020F0502020204030204" pitchFamily="34" charset="0"/>
                        </a:rPr>
                        <a:t>-13.28%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4099380753"/>
              </p:ext>
            </p:extLst>
          </p:nvPr>
        </p:nvGraphicFramePr>
        <p:xfrm>
          <a:off x="918768" y="3712482"/>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842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44" y="1033275"/>
            <a:ext cx="7826542" cy="584681"/>
          </a:xfrm>
        </p:spPr>
        <p:txBody>
          <a:bodyPr>
            <a:noAutofit/>
          </a:bodyPr>
          <a:lstStyle/>
          <a:p>
            <a:r>
              <a:rPr lang="en-US" dirty="0"/>
              <a:t>Stress </a:t>
            </a:r>
            <a:r>
              <a:rPr lang="en-US" dirty="0" smtClean="0"/>
              <a:t>Severity performance </a:t>
            </a:r>
            <a:r>
              <a:rPr lang="en-US" sz="1600" dirty="0"/>
              <a:t>(Predicted vs Actual 2007Q3 </a:t>
            </a:r>
            <a:r>
              <a:rPr lang="en-US" sz="1600" dirty="0"/>
              <a:t>to </a:t>
            </a:r>
            <a:r>
              <a:rPr lang="en-US" sz="1600" dirty="0" smtClean="0"/>
              <a:t>2012Q3)</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766268861"/>
              </p:ext>
            </p:extLst>
          </p:nvPr>
        </p:nvGraphicFramePr>
        <p:xfrm>
          <a:off x="1240923" y="1628092"/>
          <a:ext cx="6690360" cy="1422420"/>
        </p:xfrm>
        <a:graphic>
          <a:graphicData uri="http://schemas.openxmlformats.org/drawingml/2006/table">
            <a:tbl>
              <a:tblPr/>
              <a:tblGrid>
                <a:gridCol w="938615"/>
                <a:gridCol w="938615"/>
                <a:gridCol w="687590"/>
                <a:gridCol w="687590"/>
                <a:gridCol w="687590"/>
                <a:gridCol w="687590"/>
                <a:gridCol w="687590"/>
                <a:gridCol w="687590"/>
                <a:gridCol w="687590"/>
              </a:tblGrid>
              <a:tr h="199405">
                <a:tc>
                  <a:txBody>
                    <a:bodyPr/>
                    <a:lstStyle/>
                    <a:p>
                      <a:pPr algn="l" fontAlgn="b"/>
                      <a:r>
                        <a:rPr lang="en-US" sz="800" b="0" i="0" u="none" strike="noStrike" dirty="0">
                          <a:solidFill>
                            <a:srgbClr val="000000"/>
                          </a:solidFill>
                          <a:effectLst/>
                          <a:latin typeface="Calibri" panose="020F0502020204030204" pitchFamily="34" charset="0"/>
                        </a:rPr>
                        <a:t>FICO/MLTV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244603">
                <a:tc>
                  <a:txBody>
                    <a:bodyPr/>
                    <a:lstStyle/>
                    <a:p>
                      <a:pPr algn="l" fontAlgn="b"/>
                      <a:r>
                        <a:rPr lang="en-US" sz="800" b="0"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-12.83%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8EC8"/>
                    </a:solidFill>
                  </a:tcPr>
                </a:tc>
                <a:tc>
                  <a:txBody>
                    <a:bodyPr/>
                    <a:lstStyle/>
                    <a:p>
                      <a:pPr algn="r" fontAlgn="b"/>
                      <a:r>
                        <a:rPr lang="en-US" sz="1100" b="1" i="0" u="none" strike="noStrike" dirty="0">
                          <a:solidFill>
                            <a:srgbClr val="000000"/>
                          </a:solidFill>
                          <a:effectLst/>
                          <a:latin typeface="Calibri" panose="020F0502020204030204" pitchFamily="34" charset="0"/>
                        </a:rPr>
                        <a:t>-0.32%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8"/>
                    </a:solidFill>
                  </a:tcPr>
                </a:tc>
                <a:tc>
                  <a:txBody>
                    <a:bodyPr/>
                    <a:lstStyle/>
                    <a:p>
                      <a:pPr algn="r" fontAlgn="b"/>
                      <a:r>
                        <a:rPr lang="en-US" sz="1100" b="1" i="0" u="none" strike="noStrike">
                          <a:solidFill>
                            <a:srgbClr val="000000"/>
                          </a:solidFill>
                          <a:effectLst/>
                          <a:latin typeface="Calibri" panose="020F0502020204030204" pitchFamily="34" charset="0"/>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CEF"/>
                    </a:solidFill>
                  </a:tcPr>
                </a:tc>
                <a:tc>
                  <a:txBody>
                    <a:bodyPr/>
                    <a:lstStyle/>
                    <a:p>
                      <a:pPr algn="r" fontAlgn="b"/>
                      <a:r>
                        <a:rPr lang="en-US" sz="1100" b="1" i="0" u="none" strike="noStrike">
                          <a:solidFill>
                            <a:srgbClr val="000000"/>
                          </a:solidFill>
                          <a:effectLst/>
                          <a:latin typeface="Calibri" panose="020F0502020204030204" pitchFamily="34" charset="0"/>
                        </a:rPr>
                        <a:t>-4.67%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CCF"/>
                    </a:solidFill>
                  </a:tcPr>
                </a:tc>
                <a:tc>
                  <a:txBody>
                    <a:bodyPr/>
                    <a:lstStyle/>
                    <a:p>
                      <a:pPr algn="r" fontAlgn="b"/>
                      <a:r>
                        <a:rPr lang="en-US" sz="1100" b="1" i="0" u="none" strike="noStrike">
                          <a:solidFill>
                            <a:srgbClr val="000000"/>
                          </a:solidFill>
                          <a:effectLst/>
                          <a:latin typeface="Calibri" panose="020F050202020403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fontAlgn="b"/>
                      <a:r>
                        <a:rPr lang="en-US" sz="1100" b="1" i="0" u="none" strike="noStrike">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tc>
                  <a:txBody>
                    <a:bodyPr/>
                    <a:lstStyle/>
                    <a:p>
                      <a:pPr algn="r" fontAlgn="b"/>
                      <a:r>
                        <a:rPr lang="en-US" sz="1100" b="1" i="0" u="none" strike="noStrike">
                          <a:solidFill>
                            <a:srgbClr val="000000"/>
                          </a:solidFill>
                          <a:effectLst/>
                          <a:latin typeface="Calibri" panose="020F0502020204030204" pitchFamily="34" charset="0"/>
                        </a:rPr>
                        <a:t>-5.69%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r" fontAlgn="b"/>
                      <a:r>
                        <a:rPr lang="en-US" sz="1100" b="1" i="0" u="none" strike="noStrike">
                          <a:solidFill>
                            <a:srgbClr val="000000"/>
                          </a:solidFill>
                          <a:effectLst/>
                          <a:latin typeface="Calibri" panose="020F0502020204030204" pitchFamily="34" charset="0"/>
                        </a:rPr>
                        <a:t>3.28%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r>
              <a:tr h="244603">
                <a:tc>
                  <a:txBody>
                    <a:bodyPr/>
                    <a:lstStyle/>
                    <a:p>
                      <a:pPr algn="l" fontAlgn="b"/>
                      <a:r>
                        <a:rPr lang="en-US" sz="800" b="0"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fontAlgn="b"/>
                      <a:r>
                        <a:rPr lang="en-US" sz="1100" b="1" i="0" u="none" strike="noStrike" dirty="0">
                          <a:solidFill>
                            <a:srgbClr val="000000"/>
                          </a:solidFill>
                          <a:effectLst/>
                          <a:latin typeface="Calibri" panose="020F0502020204030204" pitchFamily="34" charset="0"/>
                        </a:rPr>
                        <a:t>4.57%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r" fontAlgn="b"/>
                      <a:r>
                        <a:rPr lang="en-US" sz="1100" b="1" i="0" u="none" strike="noStrike" dirty="0">
                          <a:solidFill>
                            <a:srgbClr val="000000"/>
                          </a:solidFill>
                          <a:effectLst/>
                          <a:latin typeface="Calibri" panose="020F0502020204030204" pitchFamily="34" charset="0"/>
                        </a:rPr>
                        <a:t>4.92%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ADD"/>
                    </a:solidFill>
                  </a:tcPr>
                </a:tc>
                <a:tc>
                  <a:txBody>
                    <a:bodyPr/>
                    <a:lstStyle/>
                    <a:p>
                      <a:pPr algn="r" fontAlgn="b"/>
                      <a:r>
                        <a:rPr lang="en-US" sz="1100" b="1" i="0" u="none" strike="noStrike">
                          <a:solidFill>
                            <a:srgbClr val="000000"/>
                          </a:solidFill>
                          <a:effectLst/>
                          <a:latin typeface="Calibri" panose="020F0502020204030204" pitchFamily="34" charset="0"/>
                        </a:rPr>
                        <a:t>0.49%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DD7"/>
                    </a:solidFill>
                  </a:tcPr>
                </a:tc>
                <a:tc>
                  <a:txBody>
                    <a:bodyPr/>
                    <a:lstStyle/>
                    <a:p>
                      <a:pPr algn="r" fontAlgn="b"/>
                      <a:r>
                        <a:rPr lang="en-US" sz="1100" b="1" i="0" u="none" strike="noStrike">
                          <a:solidFill>
                            <a:srgbClr val="000000"/>
                          </a:solidFill>
                          <a:effectLst/>
                          <a:latin typeface="Calibri" panose="020F0502020204030204" pitchFamily="34" charset="0"/>
                        </a:rPr>
                        <a:t>3.02%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3.80%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2E5"/>
                    </a:solidFill>
                  </a:tcPr>
                </a:tc>
                <a:tc>
                  <a:txBody>
                    <a:bodyPr/>
                    <a:lstStyle/>
                    <a:p>
                      <a:pPr algn="r" fontAlgn="b"/>
                      <a:r>
                        <a:rPr lang="en-US" sz="1100" b="1" i="0" u="none" strike="noStrike">
                          <a:solidFill>
                            <a:srgbClr val="000000"/>
                          </a:solidFill>
                          <a:effectLst/>
                          <a:latin typeface="Calibri" panose="020F0502020204030204" pitchFamily="34" charset="0"/>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tc>
                  <a:txBody>
                    <a:bodyPr/>
                    <a:lstStyle/>
                    <a:p>
                      <a:pPr algn="r" fontAlgn="b"/>
                      <a:r>
                        <a:rPr lang="en-US" sz="1100" b="1"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r>
              <a:tr h="244603">
                <a:tc>
                  <a:txBody>
                    <a:bodyPr/>
                    <a:lstStyle/>
                    <a:p>
                      <a:pPr algn="l" fontAlgn="b"/>
                      <a:r>
                        <a:rPr lang="en-US" sz="800" b="0"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DBF"/>
                    </a:solidFill>
                  </a:tcPr>
                </a:tc>
                <a:tc>
                  <a:txBody>
                    <a:bodyPr/>
                    <a:lstStyle/>
                    <a:p>
                      <a:pPr algn="r" fontAlgn="b"/>
                      <a:r>
                        <a:rPr lang="en-US" sz="1100" b="1" i="0" u="none" strike="noStrike">
                          <a:solidFill>
                            <a:srgbClr val="000000"/>
                          </a:solidFill>
                          <a:effectLst/>
                          <a:latin typeface="Calibri" panose="020F0502020204030204" pitchFamily="34" charset="0"/>
                        </a:rPr>
                        <a:t>4.41%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US" sz="1100" b="1" i="0" u="none" strike="noStrike">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8EB"/>
                    </a:solidFill>
                  </a:tcPr>
                </a:tc>
                <a:tc>
                  <a:txBody>
                    <a:bodyPr/>
                    <a:lstStyle/>
                    <a:p>
                      <a:pPr algn="r" fontAlgn="b"/>
                      <a:r>
                        <a:rPr lang="en-US" sz="1100" b="1" i="0" u="none" strike="noStrike" dirty="0">
                          <a:solidFill>
                            <a:srgbClr val="000000"/>
                          </a:solidFill>
                          <a:effectLst/>
                          <a:latin typeface="Calibri" panose="020F0502020204030204" pitchFamily="34" charset="0"/>
                        </a:rPr>
                        <a:t>2.65%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EF8"/>
                    </a:solidFill>
                  </a:tcPr>
                </a:tc>
                <a:tc>
                  <a:txBody>
                    <a:bodyPr/>
                    <a:lstStyle/>
                    <a:p>
                      <a:pPr algn="r" fontAlgn="b"/>
                      <a:r>
                        <a:rPr lang="en-US" sz="1100" b="1" i="0" u="none" strike="noStrike" dirty="0">
                          <a:solidFill>
                            <a:srgbClr val="000000"/>
                          </a:solidFill>
                          <a:effectLst/>
                          <a:latin typeface="Calibri" panose="020F0502020204030204" pitchFamily="34" charset="0"/>
                        </a:rPr>
                        <a:t>6.76%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US" sz="1100" b="1" i="0" u="none" strike="noStrike" dirty="0">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EC0"/>
                    </a:solidFill>
                  </a:tcPr>
                </a:tc>
                <a:tc>
                  <a:txBody>
                    <a:bodyPr/>
                    <a:lstStyle/>
                    <a:p>
                      <a:pPr algn="r" fontAlgn="b"/>
                      <a:r>
                        <a:rPr lang="en-US" sz="1100" b="1" i="0" u="none" strike="noStrike">
                          <a:solidFill>
                            <a:srgbClr val="000000"/>
                          </a:solidFill>
                          <a:effectLst/>
                          <a:latin typeface="Calibri" panose="020F0502020204030204" pitchFamily="34" charset="0"/>
                        </a:rPr>
                        <a:t>3.84%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A3"/>
                    </a:solidFill>
                  </a:tcPr>
                </a:tc>
                <a:tc>
                  <a:txBody>
                    <a:bodyPr/>
                    <a:lstStyle/>
                    <a:p>
                      <a:pPr algn="r" fontAlgn="b"/>
                      <a:r>
                        <a:rPr lang="en-US" sz="1100" b="1"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9D"/>
                    </a:solidFill>
                  </a:tcPr>
                </a:tc>
              </a:tr>
              <a:tr h="244603">
                <a:tc>
                  <a:txBody>
                    <a:bodyPr/>
                    <a:lstStyle/>
                    <a:p>
                      <a:pPr algn="l" fontAlgn="b"/>
                      <a:r>
                        <a:rPr lang="en-US" sz="800" b="0"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1100" b="1" i="0" u="none" strike="noStrike">
                          <a:solidFill>
                            <a:srgbClr val="000000"/>
                          </a:solidFill>
                          <a:effectLst/>
                          <a:latin typeface="Calibri" panose="020F0502020204030204" pitchFamily="34" charset="0"/>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A4D3"/>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r" fontAlgn="b"/>
                      <a:r>
                        <a:rPr lang="en-US" sz="1100" b="1" i="0" u="none" strike="noStrike">
                          <a:solidFill>
                            <a:srgbClr val="000000"/>
                          </a:solidFill>
                          <a:effectLst/>
                          <a:latin typeface="Calibri" panose="020F0502020204030204" pitchFamily="34" charset="0"/>
                        </a:rPr>
                        <a:t>-0.25%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3F2"/>
                    </a:solidFill>
                  </a:tcPr>
                </a:tc>
                <a:tc>
                  <a:txBody>
                    <a:bodyPr/>
                    <a:lstStyle/>
                    <a:p>
                      <a:pPr algn="r" fontAlgn="b"/>
                      <a:r>
                        <a:rPr lang="en-US" sz="1100" b="1" i="0" u="none" strike="noStrike">
                          <a:solidFill>
                            <a:srgbClr val="000000"/>
                          </a:solidFill>
                          <a:effectLst/>
                          <a:latin typeface="Calibri" panose="020F0502020204030204" pitchFamily="34" charset="0"/>
                        </a:rPr>
                        <a:t>3.19%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dirty="0">
                          <a:solidFill>
                            <a:srgbClr val="000000"/>
                          </a:solidFill>
                          <a:effectLst/>
                          <a:latin typeface="Calibri" panose="020F0502020204030204" pitchFamily="34" charset="0"/>
                        </a:rPr>
                        <a:t>3.26%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dirty="0">
                          <a:solidFill>
                            <a:srgbClr val="000000"/>
                          </a:solidFill>
                          <a:effectLst/>
                          <a:latin typeface="Calibri" panose="020F0502020204030204" pitchFamily="34" charset="0"/>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E"/>
                    </a:solidFill>
                  </a:tcPr>
                </a:tc>
                <a:tc>
                  <a:txBody>
                    <a:bodyPr/>
                    <a:lstStyle/>
                    <a:p>
                      <a:pPr algn="r" fontAlgn="b"/>
                      <a:r>
                        <a:rPr lang="en-US" sz="1100" b="1" i="0" u="none" strike="noStrike">
                          <a:solidFill>
                            <a:srgbClr val="000000"/>
                          </a:solidFill>
                          <a:effectLst/>
                          <a:latin typeface="Calibri" panose="020F0502020204030204" pitchFamily="34" charset="0"/>
                        </a:rPr>
                        <a:t>3.13%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r>
              <a:tr h="244603">
                <a:tc>
                  <a:txBody>
                    <a:bodyPr/>
                    <a:lstStyle/>
                    <a:p>
                      <a:pPr algn="l" fontAlgn="b"/>
                      <a:r>
                        <a:rPr lang="en-US" sz="800" b="0"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92CA"/>
                    </a:solidFill>
                  </a:tcPr>
                </a:tc>
                <a:tc>
                  <a:txBody>
                    <a:bodyPr/>
                    <a:lstStyle/>
                    <a:p>
                      <a:pPr algn="r" fontAlgn="b"/>
                      <a:r>
                        <a:rPr lang="en-US" sz="1100" b="1" i="0" u="none" strike="noStrike">
                          <a:solidFill>
                            <a:srgbClr val="000000"/>
                          </a:solidFill>
                          <a:effectLst/>
                          <a:latin typeface="Calibri" panose="020F0502020204030204" pitchFamily="34" charset="0"/>
                        </a:rPr>
                        <a:t>-4.10%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r" fontAlgn="b"/>
                      <a:r>
                        <a:rPr lang="en-US" sz="1100" b="1" i="0" u="none" strike="noStrike">
                          <a:solidFill>
                            <a:srgbClr val="000000"/>
                          </a:solidFill>
                          <a:effectLst/>
                          <a:latin typeface="Calibri" panose="020F0502020204030204" pitchFamily="34" charset="0"/>
                        </a:rPr>
                        <a:t>-5.36%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US" sz="1100" b="1" i="0" u="none" strike="noStrike">
                          <a:solidFill>
                            <a:srgbClr val="000000"/>
                          </a:solidFill>
                          <a:effectLst/>
                          <a:latin typeface="Calibri" panose="020F0502020204030204" pitchFamily="34" charset="0"/>
                        </a:rPr>
                        <a:t>-5.71%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B9DD"/>
                    </a:solidFill>
                  </a:tcPr>
                </a:tc>
                <a:tc>
                  <a:txBody>
                    <a:bodyPr/>
                    <a:lstStyle/>
                    <a:p>
                      <a:pPr algn="r" fontAlgn="b"/>
                      <a:r>
                        <a:rPr lang="en-US" sz="1100" b="1" i="0" u="none" strike="noStrike">
                          <a:solidFill>
                            <a:srgbClr val="000000"/>
                          </a:solidFill>
                          <a:effectLst/>
                          <a:latin typeface="Calibri" panose="020F0502020204030204" pitchFamily="34" charset="0"/>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5FB"/>
                    </a:solidFill>
                  </a:tcPr>
                </a:tc>
                <a:tc>
                  <a:txBody>
                    <a:bodyPr/>
                    <a:lstStyle/>
                    <a:p>
                      <a:pPr algn="r" fontAlgn="b"/>
                      <a:r>
                        <a:rPr lang="en-US" sz="1100" b="1" i="0" u="none" strike="noStrike">
                          <a:solidFill>
                            <a:srgbClr val="000000"/>
                          </a:solidFill>
                          <a:effectLst/>
                          <a:latin typeface="Calibri" panose="020F0502020204030204" pitchFamily="34" charset="0"/>
                        </a:rPr>
                        <a:t>-5.48%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r" fontAlgn="b"/>
                      <a:r>
                        <a:rPr lang="en-US" sz="1100" b="1" i="0" u="none" strike="noStrike" dirty="0">
                          <a:solidFill>
                            <a:srgbClr val="000000"/>
                          </a:solidFill>
                          <a:effectLst/>
                          <a:latin typeface="Calibri" panose="020F0502020204030204" pitchFamily="34" charset="0"/>
                        </a:rPr>
                        <a:t>-4.78%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1" i="0" u="none" strike="noStrike" dirty="0">
                          <a:solidFill>
                            <a:srgbClr val="000000"/>
                          </a:solidFill>
                          <a:effectLst/>
                          <a:latin typeface="Calibri" panose="020F0502020204030204" pitchFamily="34" charset="0"/>
                        </a:rPr>
                        <a:t>4.15%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89"/>
                    </a:solidFill>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2393583722"/>
              </p:ext>
            </p:extLst>
          </p:nvPr>
        </p:nvGraphicFramePr>
        <p:xfrm>
          <a:off x="928503" y="3413760"/>
          <a:ext cx="7315200" cy="2891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6394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57" y="2387955"/>
            <a:ext cx="8236458" cy="2314674"/>
          </a:xfrm>
        </p:spPr>
        <p:txBody>
          <a:bodyPr/>
          <a:lstStyle/>
          <a:p>
            <a:r>
              <a:rPr lang="en-US" dirty="0" smtClean="0"/>
              <a:t>We compute </a:t>
            </a:r>
            <a:r>
              <a:rPr lang="en-US" dirty="0"/>
              <a:t>the business metrics (ROC and EC) </a:t>
            </a:r>
            <a:r>
              <a:rPr lang="en-US" dirty="0" smtClean="0"/>
              <a:t>using:</a:t>
            </a:r>
            <a:br>
              <a:rPr lang="en-US" dirty="0" smtClean="0"/>
            </a:br>
            <a:r>
              <a:rPr lang="en-US" dirty="0"/>
              <a:t/>
            </a:r>
            <a:br>
              <a:rPr lang="en-US" dirty="0"/>
            </a:br>
            <a:r>
              <a:rPr lang="en-US" dirty="0" smtClean="0"/>
              <a:t>	1.) CCFA 1.5 with model multipliers</a:t>
            </a:r>
            <a:br>
              <a:rPr lang="en-US" dirty="0" smtClean="0"/>
            </a:br>
            <a:r>
              <a:rPr lang="en-US" dirty="0" smtClean="0"/>
              <a:t/>
            </a:r>
            <a:br>
              <a:rPr lang="en-US" dirty="0" smtClean="0"/>
            </a:br>
            <a:r>
              <a:rPr lang="en-US" dirty="0" smtClean="0"/>
              <a:t>	2.) CCFA 1.5 model (BASE)</a:t>
            </a:r>
            <a:br>
              <a:rPr lang="en-US" dirty="0" smtClean="0"/>
            </a:br>
            <a:r>
              <a:rPr lang="en-US" dirty="0"/>
              <a:t/>
            </a:r>
            <a:br>
              <a:rPr lang="en-US" dirty="0"/>
            </a:br>
            <a:r>
              <a:rPr lang="en-US" dirty="0" smtClean="0"/>
              <a:t>Change in business metrics with and without the MPT derived multipliers is the </a:t>
            </a:r>
            <a:r>
              <a:rPr lang="en-US" dirty="0"/>
              <a:t>impact of model </a:t>
            </a:r>
            <a:r>
              <a:rPr lang="en-US" dirty="0" smtClean="0"/>
              <a:t>deviations on the reported ROC and EC.</a:t>
            </a:r>
            <a:r>
              <a:rPr lang="en-US" dirty="0"/>
              <a:t/>
            </a:r>
            <a:br>
              <a:rPr lang="en-US" dirty="0"/>
            </a:br>
            <a:endParaRPr lang="en-US" dirty="0"/>
          </a:p>
        </p:txBody>
      </p:sp>
      <p:sp>
        <p:nvSpPr>
          <p:cNvPr id="3" name="Title 1"/>
          <p:cNvSpPr txBox="1">
            <a:spLocks/>
          </p:cNvSpPr>
          <p:nvPr/>
        </p:nvSpPr>
        <p:spPr>
          <a:xfrm>
            <a:off x="448657" y="1408241"/>
            <a:ext cx="8236458" cy="638274"/>
          </a:xfrm>
          <a:prstGeom prst="rect">
            <a:avLst/>
          </a:prstGeom>
        </p:spPr>
        <p:txBody>
          <a:bodyPr lIns="0"/>
          <a:lstStyle>
            <a:lvl1pPr algn="l" defTabSz="685800" rtl="0" eaLnBrk="1" latinLnBrk="0" hangingPunct="1">
              <a:lnSpc>
                <a:spcPct val="90000"/>
              </a:lnSpc>
              <a:spcBef>
                <a:spcPct val="0"/>
              </a:spcBef>
              <a:buNone/>
              <a:defRPr sz="1800" b="1" kern="1200">
                <a:solidFill>
                  <a:schemeClr val="tx2"/>
                </a:solidFill>
                <a:latin typeface="Georgia" panose="02040502050405020303" pitchFamily="18" charset="0"/>
                <a:ea typeface="+mj-ea"/>
                <a:cs typeface="+mj-cs"/>
              </a:defRPr>
            </a:lvl1pPr>
          </a:lstStyle>
          <a:p>
            <a:pPr algn="ctr"/>
            <a:r>
              <a:rPr lang="en-US" sz="2000" dirty="0" smtClean="0"/>
              <a:t>Results</a:t>
            </a:r>
            <a:endParaRPr lang="en-US" dirty="0"/>
          </a:p>
        </p:txBody>
      </p:sp>
    </p:spTree>
    <p:extLst>
      <p:ext uri="{BB962C8B-B14F-4D97-AF65-F5344CB8AC3E}">
        <p14:creationId xmlns:p14="http://schemas.microsoft.com/office/powerpoint/2010/main" val="1209187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89" y="1271853"/>
            <a:ext cx="8236458" cy="317273"/>
          </a:xfrm>
        </p:spPr>
        <p:txBody>
          <a:bodyPr/>
          <a:lstStyle/>
          <a:p>
            <a:r>
              <a:rPr lang="en-US" dirty="0" err="1" smtClean="0"/>
              <a:t>Acq</a:t>
            </a:r>
            <a:r>
              <a:rPr lang="en-US" dirty="0" smtClean="0"/>
              <a:t> Change</a:t>
            </a:r>
            <a:endParaRPr lang="en-US" dirty="0"/>
          </a:p>
        </p:txBody>
      </p:sp>
      <p:grpSp>
        <p:nvGrpSpPr>
          <p:cNvPr id="3" name="Group 2"/>
          <p:cNvGrpSpPr/>
          <p:nvPr/>
        </p:nvGrpSpPr>
        <p:grpSpPr>
          <a:xfrm>
            <a:off x="156860" y="2304178"/>
            <a:ext cx="8871428" cy="1470596"/>
            <a:chOff x="209146" y="1929237"/>
            <a:chExt cx="11828571" cy="1960795"/>
          </a:xfrm>
        </p:grpSpPr>
        <p:pic>
          <p:nvPicPr>
            <p:cNvPr id="7" name="Picture 6"/>
            <p:cNvPicPr>
              <a:picLocks noChangeAspect="1"/>
            </p:cNvPicPr>
            <p:nvPr/>
          </p:nvPicPr>
          <p:blipFill>
            <a:blip r:embed="rId2"/>
            <a:stretch>
              <a:fillRect/>
            </a:stretch>
          </p:blipFill>
          <p:spPr>
            <a:xfrm>
              <a:off x="848381" y="1929237"/>
              <a:ext cx="4400000" cy="695238"/>
            </a:xfrm>
            <a:prstGeom prst="rect">
              <a:avLst/>
            </a:prstGeom>
          </p:spPr>
        </p:pic>
        <p:pic>
          <p:nvPicPr>
            <p:cNvPr id="8" name="Picture 7"/>
            <p:cNvPicPr>
              <a:picLocks noChangeAspect="1"/>
            </p:cNvPicPr>
            <p:nvPr/>
          </p:nvPicPr>
          <p:blipFill>
            <a:blip r:embed="rId3"/>
            <a:stretch>
              <a:fillRect/>
            </a:stretch>
          </p:blipFill>
          <p:spPr>
            <a:xfrm>
              <a:off x="209146" y="2680508"/>
              <a:ext cx="11828571" cy="1209524"/>
            </a:xfrm>
            <a:prstGeom prst="rect">
              <a:avLst/>
            </a:prstGeom>
          </p:spPr>
        </p:pic>
      </p:grpSp>
      <p:sp>
        <p:nvSpPr>
          <p:cNvPr id="4" name="TextBox 3"/>
          <p:cNvSpPr txBox="1"/>
          <p:nvPr/>
        </p:nvSpPr>
        <p:spPr>
          <a:xfrm>
            <a:off x="774441" y="4469364"/>
            <a:ext cx="8271816" cy="369332"/>
          </a:xfrm>
          <a:prstGeom prst="rect">
            <a:avLst/>
          </a:prstGeom>
          <a:noFill/>
        </p:spPr>
        <p:txBody>
          <a:bodyPr wrap="none" rtlCol="0">
            <a:spAutoFit/>
          </a:bodyPr>
          <a:lstStyle/>
          <a:p>
            <a:r>
              <a:rPr lang="en-US" dirty="0" smtClean="0">
                <a:latin typeface="Georgia" panose="02040502050405020303" pitchFamily="18" charset="0"/>
              </a:rPr>
              <a:t>Relative EC change = (1.77-1.8)/</a:t>
            </a:r>
            <a:r>
              <a:rPr lang="en-US" dirty="0" smtClean="0">
                <a:latin typeface="Georgia" panose="02040502050405020303" pitchFamily="18" charset="0"/>
              </a:rPr>
              <a:t>1.8 ~ -2%, </a:t>
            </a:r>
            <a:r>
              <a:rPr lang="en-US" dirty="0" smtClean="0">
                <a:latin typeface="Georgia" panose="02040502050405020303" pitchFamily="18" charset="0"/>
              </a:rPr>
              <a:t>which is within +/-20% threshold</a:t>
            </a:r>
            <a:endParaRPr lang="en-US" dirty="0">
              <a:latin typeface="Georgia" panose="02040502050405020303" pitchFamily="18" charset="0"/>
            </a:endParaRPr>
          </a:p>
        </p:txBody>
      </p:sp>
      <p:sp>
        <p:nvSpPr>
          <p:cNvPr id="9" name="TextBox 8"/>
          <p:cNvSpPr txBox="1"/>
          <p:nvPr/>
        </p:nvSpPr>
        <p:spPr>
          <a:xfrm>
            <a:off x="774440" y="5053279"/>
            <a:ext cx="7592143" cy="369332"/>
          </a:xfrm>
          <a:prstGeom prst="rect">
            <a:avLst/>
          </a:prstGeom>
          <a:noFill/>
        </p:spPr>
        <p:txBody>
          <a:bodyPr wrap="none" rtlCol="0">
            <a:spAutoFit/>
          </a:bodyPr>
          <a:lstStyle/>
          <a:p>
            <a:r>
              <a:rPr lang="en-US" dirty="0" smtClean="0">
                <a:latin typeface="Georgia" panose="02040502050405020303" pitchFamily="18" charset="0"/>
              </a:rPr>
              <a:t>ROC change = 14.52%-14.21</a:t>
            </a:r>
            <a:r>
              <a:rPr lang="en-US" dirty="0" smtClean="0">
                <a:latin typeface="Georgia" panose="02040502050405020303" pitchFamily="18" charset="0"/>
              </a:rPr>
              <a:t>% ~ 0.3%, </a:t>
            </a:r>
            <a:r>
              <a:rPr lang="en-US" dirty="0" smtClean="0">
                <a:latin typeface="Georgia" panose="02040502050405020303" pitchFamily="18" charset="0"/>
              </a:rPr>
              <a:t>which is within +/-1% threshold</a:t>
            </a:r>
            <a:endParaRPr lang="en-US" dirty="0">
              <a:latin typeface="Georgia" panose="02040502050405020303" pitchFamily="18" charset="0"/>
            </a:endParaRPr>
          </a:p>
        </p:txBody>
      </p:sp>
    </p:spTree>
    <p:extLst>
      <p:ext uri="{BB962C8B-B14F-4D97-AF65-F5344CB8AC3E}">
        <p14:creationId xmlns:p14="http://schemas.microsoft.com/office/powerpoint/2010/main" val="3815573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Capital</a:t>
            </a:r>
            <a:endParaRPr lang="en-US" dirty="0"/>
          </a:p>
        </p:txBody>
      </p:sp>
      <p:pic>
        <p:nvPicPr>
          <p:cNvPr id="3" name="Picture 2"/>
          <p:cNvPicPr>
            <a:picLocks noChangeAspect="1"/>
          </p:cNvPicPr>
          <p:nvPr/>
        </p:nvPicPr>
        <p:blipFill>
          <a:blip r:embed="rId2"/>
          <a:stretch>
            <a:fillRect/>
          </a:stretch>
        </p:blipFill>
        <p:spPr>
          <a:xfrm>
            <a:off x="470915" y="1561695"/>
            <a:ext cx="8565086" cy="2248823"/>
          </a:xfrm>
          <a:prstGeom prst="rect">
            <a:avLst/>
          </a:prstGeom>
        </p:spPr>
      </p:pic>
      <p:pic>
        <p:nvPicPr>
          <p:cNvPr id="5" name="Picture 4"/>
          <p:cNvPicPr>
            <a:picLocks noChangeAspect="1"/>
          </p:cNvPicPr>
          <p:nvPr/>
        </p:nvPicPr>
        <p:blipFill>
          <a:blip r:embed="rId3"/>
          <a:stretch>
            <a:fillRect/>
          </a:stretch>
        </p:blipFill>
        <p:spPr>
          <a:xfrm>
            <a:off x="457199" y="3828299"/>
            <a:ext cx="8565086" cy="2112228"/>
          </a:xfrm>
          <a:prstGeom prst="rect">
            <a:avLst/>
          </a:prstGeom>
        </p:spPr>
      </p:pic>
      <p:sp>
        <p:nvSpPr>
          <p:cNvPr id="9" name="TextBox 8"/>
          <p:cNvSpPr txBox="1"/>
          <p:nvPr/>
        </p:nvSpPr>
        <p:spPr>
          <a:xfrm rot="16200000">
            <a:off x="-533782" y="2576014"/>
            <a:ext cx="1831086" cy="300082"/>
          </a:xfrm>
          <a:prstGeom prst="rect">
            <a:avLst/>
          </a:prstGeom>
          <a:noFill/>
        </p:spPr>
        <p:txBody>
          <a:bodyPr wrap="square" rtlCol="0">
            <a:spAutoFit/>
          </a:bodyPr>
          <a:lstStyle/>
          <a:p>
            <a:pPr algn="ctr"/>
            <a:r>
              <a:rPr lang="en-US" sz="1350" dirty="0"/>
              <a:t>CCFA 1.5</a:t>
            </a:r>
          </a:p>
        </p:txBody>
      </p:sp>
      <p:sp>
        <p:nvSpPr>
          <p:cNvPr id="10" name="TextBox 9"/>
          <p:cNvSpPr txBox="1"/>
          <p:nvPr/>
        </p:nvSpPr>
        <p:spPr>
          <a:xfrm rot="16200000">
            <a:off x="-554069" y="4667704"/>
            <a:ext cx="1831086" cy="300082"/>
          </a:xfrm>
          <a:prstGeom prst="rect">
            <a:avLst/>
          </a:prstGeom>
          <a:noFill/>
        </p:spPr>
        <p:txBody>
          <a:bodyPr wrap="square" rtlCol="0">
            <a:spAutoFit/>
          </a:bodyPr>
          <a:lstStyle/>
          <a:p>
            <a:pPr algn="ctr"/>
            <a:r>
              <a:rPr lang="en-US" sz="1350" dirty="0"/>
              <a:t>With Multipliers</a:t>
            </a:r>
          </a:p>
        </p:txBody>
      </p:sp>
    </p:spTree>
    <p:extLst>
      <p:ext uri="{BB962C8B-B14F-4D97-AF65-F5344CB8AC3E}">
        <p14:creationId xmlns:p14="http://schemas.microsoft.com/office/powerpoint/2010/main" val="1208714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Capital Change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1808234"/>
              </p:ext>
            </p:extLst>
          </p:nvPr>
        </p:nvGraphicFramePr>
        <p:xfrm>
          <a:off x="714949" y="2232908"/>
          <a:ext cx="7787494" cy="2757947"/>
        </p:xfrm>
        <a:graphic>
          <a:graphicData uri="http://schemas.openxmlformats.org/drawingml/2006/table">
            <a:tbl>
              <a:tblPr/>
              <a:tblGrid>
                <a:gridCol w="715645"/>
                <a:gridCol w="700263"/>
                <a:gridCol w="707954"/>
                <a:gridCol w="707954"/>
                <a:gridCol w="707954"/>
                <a:gridCol w="707954"/>
                <a:gridCol w="707954"/>
                <a:gridCol w="707954"/>
                <a:gridCol w="707954"/>
                <a:gridCol w="707954"/>
                <a:gridCol w="707954"/>
              </a:tblGrid>
              <a:tr h="318225">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&lt;=60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(65,70]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(75,80]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(85,90]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(95,97]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&gt;97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071">
                <a:tc>
                  <a:txBody>
                    <a:bodyPr/>
                    <a:lstStyle/>
                    <a:p>
                      <a:pPr algn="l" fontAlgn="b"/>
                      <a:r>
                        <a:rPr lang="en-US" sz="14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14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CDE"/>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ADD"/>
                    </a:solidFill>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CFD"/>
                    </a:solidFill>
                  </a:tcPr>
                </a:tc>
                <a:tc>
                  <a:txBody>
                    <a:bodyPr/>
                    <a:lstStyle/>
                    <a:p>
                      <a:pPr algn="r" fontAlgn="b"/>
                      <a:r>
                        <a:rPr lang="en-US" sz="1400" b="0" i="0" u="none" strike="noStrike">
                          <a:solidFill>
                            <a:srgbClr val="000000"/>
                          </a:solidFill>
                          <a:effectLst/>
                          <a:latin typeface="Calibri" panose="020F050202020403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FE2"/>
                    </a:solidFill>
                  </a:tcPr>
                </a:tc>
                <a:tc>
                  <a:txBody>
                    <a:bodyPr/>
                    <a:lstStyle/>
                    <a:p>
                      <a:pPr algn="r" fontAlgn="b"/>
                      <a:r>
                        <a:rPr lang="en-US" sz="14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BDE"/>
                    </a:solidFill>
                  </a:tcPr>
                </a:tc>
                <a:tc>
                  <a:txBody>
                    <a:bodyPr/>
                    <a:lstStyle/>
                    <a:p>
                      <a:pPr algn="r" fontAlgn="b"/>
                      <a:r>
                        <a:rPr lang="en-US" sz="14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EE1"/>
                    </a:solidFill>
                  </a:tcPr>
                </a:tc>
                <a:tc>
                  <a:txBody>
                    <a:bodyPr/>
                    <a:lstStyle/>
                    <a:p>
                      <a:pPr algn="r" fontAlgn="b"/>
                      <a:r>
                        <a:rPr lang="en-US" sz="1400" b="0" i="0" u="none" strike="noStrike">
                          <a:solidFill>
                            <a:srgbClr val="000000"/>
                          </a:solidFill>
                          <a:effectLst/>
                          <a:latin typeface="Calibri" panose="020F0502020204030204" pitchFamily="34" charset="0"/>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3C6"/>
                    </a:solidFill>
                  </a:tcPr>
                </a:tc>
                <a:tc>
                  <a:txBody>
                    <a:bodyPr/>
                    <a:lstStyle/>
                    <a:p>
                      <a:pPr algn="r" fontAlgn="b"/>
                      <a:r>
                        <a:rPr lang="en-US" sz="1400" b="0" i="0" u="none" strike="noStrike">
                          <a:solidFill>
                            <a:srgbClr val="000000"/>
                          </a:solidFill>
                          <a:effectLst/>
                          <a:latin typeface="Calibri" panose="020F050202020403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6E9"/>
                    </a:solidFill>
                  </a:tcPr>
                </a:tc>
                <a:tc>
                  <a:txBody>
                    <a:bodyPr/>
                    <a:lstStyle/>
                    <a:p>
                      <a:pPr algn="r" fontAlgn="b"/>
                      <a:r>
                        <a:rPr lang="en-US" sz="14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7EA"/>
                    </a:solidFill>
                  </a:tcPr>
                </a:tc>
              </a:tr>
              <a:tr h="303071">
                <a:tc>
                  <a:txBody>
                    <a:bodyPr/>
                    <a:lstStyle/>
                    <a:p>
                      <a:pPr algn="l" fontAlgn="b"/>
                      <a:r>
                        <a:rPr lang="en-US" sz="14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DBB9"/>
                    </a:solidFill>
                  </a:tcPr>
                </a:tc>
                <a:tc>
                  <a:txBody>
                    <a:bodyPr/>
                    <a:lstStyle/>
                    <a:p>
                      <a:pPr algn="r" fontAlgn="b"/>
                      <a:r>
                        <a:rPr lang="en-US" sz="1400" b="0" i="0" u="none" strike="noStrike" dirty="0">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CD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9DC"/>
                    </a:solidFill>
                  </a:tcPr>
                </a:tc>
                <a:tc>
                  <a:txBody>
                    <a:bodyPr/>
                    <a:lstStyle/>
                    <a:p>
                      <a:pPr algn="r" fontAlgn="b"/>
                      <a:r>
                        <a:rPr lang="en-US" sz="1400" b="0" i="0" u="none" strike="noStrike">
                          <a:solidFill>
                            <a:srgbClr val="000000"/>
                          </a:solidFill>
                          <a:effectLst/>
                          <a:latin typeface="Calibri" panose="020F050202020403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3EB"/>
                    </a:solidFill>
                  </a:tcPr>
                </a:tc>
                <a:tc>
                  <a:txBody>
                    <a:bodyPr/>
                    <a:lstStyle/>
                    <a:p>
                      <a:pPr algn="r" fontAlgn="b"/>
                      <a:r>
                        <a:rPr lang="en-US" sz="14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2E5"/>
                    </a:solidFill>
                  </a:tcPr>
                </a:tc>
                <a:tc>
                  <a:txBody>
                    <a:bodyPr/>
                    <a:lstStyle/>
                    <a:p>
                      <a:pPr algn="r" fontAlgn="b"/>
                      <a:r>
                        <a:rPr lang="en-US" sz="1400" b="0" i="0" u="none" strike="noStrike">
                          <a:solidFill>
                            <a:srgbClr val="000000"/>
                          </a:solidFill>
                          <a:effectLst/>
                          <a:latin typeface="Calibri" panose="020F050202020403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CBF"/>
                    </a:solidFill>
                  </a:tcPr>
                </a:tc>
                <a:tc>
                  <a:txBody>
                    <a:bodyPr/>
                    <a:lstStyle/>
                    <a:p>
                      <a:pPr algn="r" fontAlgn="b"/>
                      <a:r>
                        <a:rPr lang="en-US" sz="1400" b="0" i="0" u="none" strike="noStrike">
                          <a:solidFill>
                            <a:srgbClr val="000000"/>
                          </a:solidFill>
                          <a:effectLst/>
                          <a:latin typeface="Calibri" panose="020F0502020204030204" pitchFamily="34" charset="0"/>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EC0"/>
                    </a:solidFill>
                  </a:tcPr>
                </a:tc>
                <a:tc>
                  <a:txBody>
                    <a:bodyPr/>
                    <a:lstStyle/>
                    <a:p>
                      <a:pPr algn="r" fontAlgn="b"/>
                      <a:r>
                        <a:rPr lang="en-US" sz="1400" b="0" i="0" u="none" strike="noStrike">
                          <a:solidFill>
                            <a:srgbClr val="000000"/>
                          </a:solidFill>
                          <a:effectLst/>
                          <a:latin typeface="Calibri" panose="020F0502020204030204" pitchFamily="34" charset="0"/>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ACD"/>
                    </a:solidFill>
                  </a:tcPr>
                </a:tc>
                <a:tc>
                  <a:txBody>
                    <a:bodyPr/>
                    <a:lstStyle/>
                    <a:p>
                      <a:pPr algn="r" fontAlgn="b"/>
                      <a:r>
                        <a:rPr lang="en-US" sz="1400" b="0" i="0" u="none" strike="noStrike">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BBE"/>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BFB"/>
                    </a:solidFill>
                  </a:tcPr>
                </a:tc>
              </a:tr>
              <a:tr h="303071">
                <a:tc>
                  <a:txBody>
                    <a:bodyPr/>
                    <a:lstStyle/>
                    <a:p>
                      <a:pPr algn="l" fontAlgn="b"/>
                      <a:r>
                        <a:rPr lang="en-US" sz="14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BDCBA"/>
                    </a:solidFill>
                  </a:tcPr>
                </a:tc>
                <a:tc>
                  <a:txBody>
                    <a:bodyPr/>
                    <a:lstStyle/>
                    <a:p>
                      <a:pPr algn="r" fontAlgn="b"/>
                      <a:r>
                        <a:rPr lang="en-US" sz="1400" b="0" i="0" u="none" strike="noStrike" dirty="0">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EE1"/>
                    </a:solidFill>
                  </a:tcPr>
                </a:tc>
                <a:tc>
                  <a:txBody>
                    <a:bodyPr/>
                    <a:lstStyle/>
                    <a:p>
                      <a:pPr algn="r" fontAlgn="b"/>
                      <a:r>
                        <a:rPr lang="en-US" sz="1400" b="0" i="0" u="none" strike="noStrike" dirty="0">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ADD"/>
                    </a:solidFill>
                  </a:tcPr>
                </a:tc>
                <a:tc>
                  <a:txBody>
                    <a:bodyPr/>
                    <a:lstStyle/>
                    <a:p>
                      <a:pPr algn="r" fontAlgn="b"/>
                      <a:r>
                        <a:rPr lang="en-US" sz="1400" b="0"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F1E7"/>
                    </a:solidFill>
                  </a:tcPr>
                </a:tc>
                <a:tc>
                  <a:txBody>
                    <a:bodyPr/>
                    <a:lstStyle/>
                    <a:p>
                      <a:pPr algn="r" fontAlgn="b"/>
                      <a:r>
                        <a:rPr lang="en-US" sz="14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1E4"/>
                    </a:solidFill>
                  </a:tcPr>
                </a:tc>
                <a:tc>
                  <a:txBody>
                    <a:bodyPr/>
                    <a:lstStyle/>
                    <a:p>
                      <a:pPr algn="r" fontAlgn="b"/>
                      <a:r>
                        <a:rPr lang="en-US" sz="1400" b="0" i="0" u="none" strike="noStrike">
                          <a:solidFill>
                            <a:srgbClr val="000000"/>
                          </a:solidFill>
                          <a:effectLst/>
                          <a:latin typeface="Calibri" panose="020F050202020403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CBE"/>
                    </a:solidFill>
                  </a:tcPr>
                </a:tc>
                <a:tc>
                  <a:txBody>
                    <a:bodyPr/>
                    <a:lstStyle/>
                    <a:p>
                      <a:pPr algn="r" fontAlgn="b"/>
                      <a:r>
                        <a:rPr lang="en-US" sz="1400" b="0" i="0" u="none" strike="noStrike">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C0"/>
                    </a:solidFill>
                  </a:tcPr>
                </a:tc>
                <a:tc>
                  <a:txBody>
                    <a:bodyPr/>
                    <a:lstStyle/>
                    <a:p>
                      <a:pPr algn="r" fontAlgn="b"/>
                      <a:r>
                        <a:rPr lang="en-US" sz="1400" b="0" i="0" u="none" strike="noStrike">
                          <a:solidFill>
                            <a:srgbClr val="000000"/>
                          </a:solidFill>
                          <a:effectLst/>
                          <a:latin typeface="Calibri" panose="020F0502020204030204" pitchFamily="34" charset="0"/>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ACD"/>
                    </a:solidFill>
                  </a:tcPr>
                </a:tc>
                <a:tc>
                  <a:txBody>
                    <a:bodyPr/>
                    <a:lstStyle/>
                    <a:p>
                      <a:pPr algn="r" fontAlgn="b"/>
                      <a:r>
                        <a:rPr lang="en-US" sz="1400" b="0" i="0" u="none" strike="noStrike">
                          <a:solidFill>
                            <a:srgbClr val="000000"/>
                          </a:solidFill>
                          <a:effectLst/>
                          <a:latin typeface="Calibri" panose="020F050202020403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9BB"/>
                    </a:solidFill>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BFD"/>
                    </a:solidFill>
                  </a:tcPr>
                </a:tc>
              </a:tr>
              <a:tr h="303071">
                <a:tc>
                  <a:txBody>
                    <a:bodyPr/>
                    <a:lstStyle/>
                    <a:p>
                      <a:pPr algn="l" fontAlgn="b"/>
                      <a:r>
                        <a:rPr lang="en-US" sz="14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FE3"/>
                    </a:solidFill>
                  </a:tcPr>
                </a:tc>
                <a:tc>
                  <a:txBody>
                    <a:bodyPr/>
                    <a:lstStyle/>
                    <a:p>
                      <a:pPr algn="r" fontAlgn="b"/>
                      <a:r>
                        <a:rPr lang="en-US" sz="1400" b="0" i="0" u="none" strike="noStrike">
                          <a:solidFill>
                            <a:srgbClr val="000000"/>
                          </a:solidFill>
                          <a:effectLst/>
                          <a:latin typeface="Calibri" panose="020F050202020403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4ED"/>
                    </a:solidFill>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F5F0"/>
                    </a:solidFill>
                  </a:tcPr>
                </a:tc>
                <a:tc>
                  <a:txBody>
                    <a:bodyPr/>
                    <a:lstStyle/>
                    <a:p>
                      <a:pPr algn="r" fontAlgn="b"/>
                      <a:r>
                        <a:rPr lang="en-US" sz="1400" b="0" i="0" u="none" strike="noStrike" dirty="0">
                          <a:solidFill>
                            <a:srgbClr val="000000"/>
                          </a:solidFill>
                          <a:effectLst/>
                          <a:latin typeface="Calibri" panose="020F050202020403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1C4"/>
                    </a:solidFill>
                  </a:tcPr>
                </a:tc>
                <a:tc>
                  <a:txBody>
                    <a:bodyPr/>
                    <a:lstStyle/>
                    <a:p>
                      <a:pPr algn="r" fontAlgn="b"/>
                      <a:r>
                        <a:rPr lang="en-US" sz="1400" b="0" i="0" u="none" strike="noStrike" dirty="0">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EE0"/>
                    </a:solidFill>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7FA"/>
                    </a:solidFill>
                  </a:tcPr>
                </a:tc>
                <a:tc>
                  <a:txBody>
                    <a:bodyPr/>
                    <a:lstStyle/>
                    <a:p>
                      <a:pPr algn="r" fontAlgn="b"/>
                      <a:r>
                        <a:rPr lang="en-US" sz="14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6F9"/>
                    </a:solidFill>
                  </a:tcPr>
                </a:tc>
                <a:tc>
                  <a:txBody>
                    <a:bodyPr/>
                    <a:lstStyle/>
                    <a:p>
                      <a:pPr algn="r" fontAlgn="b"/>
                      <a:r>
                        <a:rPr lang="en-US" sz="14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BDD"/>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1F4"/>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ADD"/>
                    </a:solidFill>
                  </a:tcPr>
                </a:tc>
              </a:tr>
              <a:tr h="303071">
                <a:tc>
                  <a:txBody>
                    <a:bodyPr/>
                    <a:lstStyle/>
                    <a:p>
                      <a:pPr algn="l" fontAlgn="b"/>
                      <a:r>
                        <a:rPr lang="en-US" sz="14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F0E5"/>
                    </a:solidFill>
                  </a:tcPr>
                </a:tc>
                <a:tc>
                  <a:txBody>
                    <a:bodyPr/>
                    <a:lstStyle/>
                    <a:p>
                      <a:pPr algn="r" fontAlgn="b"/>
                      <a:r>
                        <a:rPr lang="en-US" sz="1400" b="0" i="0" u="none" strike="noStrike">
                          <a:solidFill>
                            <a:srgbClr val="000000"/>
                          </a:solidFill>
                          <a:effectLst/>
                          <a:latin typeface="Calibri" panose="020F050202020403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F2EA"/>
                    </a:solidFill>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F5E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DFC1"/>
                    </a:solidFill>
                  </a:tcPr>
                </a:tc>
                <a:tc>
                  <a:txBody>
                    <a:bodyPr/>
                    <a:lstStyle/>
                    <a:p>
                      <a:pPr algn="r" fontAlgn="b"/>
                      <a:r>
                        <a:rPr lang="en-US" sz="1400" b="0" i="0" u="none" strike="noStrike" dirty="0">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CDC"/>
                    </a:solidFill>
                  </a:tcPr>
                </a:tc>
                <a:tc>
                  <a:txBody>
                    <a:bodyPr/>
                    <a:lstStyle/>
                    <a:p>
                      <a:pPr algn="r" fontAlgn="b"/>
                      <a:r>
                        <a:rPr lang="en-US" sz="1400" b="0" i="0" u="none" strike="noStrike" dirty="0">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9FC"/>
                    </a:solidFill>
                  </a:tcPr>
                </a:tc>
                <a:tc>
                  <a:txBody>
                    <a:bodyPr/>
                    <a:lstStyle/>
                    <a:p>
                      <a:pPr algn="r" fontAlgn="b"/>
                      <a:r>
                        <a:rPr lang="en-US" sz="14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9DC"/>
                    </a:solidFill>
                  </a:tcPr>
                </a:tc>
                <a:tc>
                  <a:txBody>
                    <a:bodyPr/>
                    <a:lstStyle/>
                    <a:p>
                      <a:pPr algn="r" fontAlgn="b"/>
                      <a:r>
                        <a:rPr lang="en-US" sz="1400" b="0" i="0" u="none" strike="noStrike">
                          <a:solidFill>
                            <a:srgbClr val="000000"/>
                          </a:solidFill>
                          <a:effectLst/>
                          <a:latin typeface="Calibri" panose="020F050202020403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3F6"/>
                    </a:solidFill>
                  </a:tcPr>
                </a:tc>
                <a:tc>
                  <a:txBody>
                    <a:bodyPr/>
                    <a:lstStyle/>
                    <a:p>
                      <a:pPr algn="r" fontAlgn="b"/>
                      <a:r>
                        <a:rPr lang="en-US" sz="14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9DB"/>
                    </a:solidFill>
                  </a:tcPr>
                </a:tc>
              </a:tr>
              <a:tr h="303071">
                <a:tc>
                  <a:txBody>
                    <a:bodyPr/>
                    <a:lstStyle/>
                    <a:p>
                      <a:pPr algn="l" fontAlgn="b"/>
                      <a:r>
                        <a:rPr lang="en-US" sz="14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8E7D2"/>
                    </a:solidFill>
                  </a:tcPr>
                </a:tc>
                <a:tc>
                  <a:txBody>
                    <a:bodyPr/>
                    <a:lstStyle/>
                    <a:p>
                      <a:pPr algn="r" fontAlgn="b"/>
                      <a:r>
                        <a:rPr lang="en-US" sz="1400" b="0" i="0" u="none" strike="noStrike">
                          <a:solidFill>
                            <a:srgbClr val="000000"/>
                          </a:solidFill>
                          <a:effectLst/>
                          <a:latin typeface="Calibri" panose="020F0502020204030204" pitchFamily="34" charset="0"/>
                        </a:rPr>
                        <a:t>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D1A2"/>
                    </a:solidFill>
                  </a:tcPr>
                </a:tc>
                <a:tc>
                  <a:txBody>
                    <a:bodyPr/>
                    <a:lstStyle/>
                    <a:p>
                      <a:pPr algn="r" fontAlgn="b"/>
                      <a:r>
                        <a:rPr lang="en-US" sz="1400" b="0" i="0" u="none" strike="noStrike">
                          <a:solidFill>
                            <a:srgbClr val="000000"/>
                          </a:solidFill>
                          <a:effectLst/>
                          <a:latin typeface="Calibri" panose="020F0502020204030204" pitchFamily="34" charset="0"/>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3A7"/>
                    </a:solidFill>
                  </a:tcPr>
                </a:tc>
                <a:tc>
                  <a:txBody>
                    <a:bodyPr/>
                    <a:lstStyle/>
                    <a:p>
                      <a:pPr algn="r" fontAlgn="b"/>
                      <a:r>
                        <a:rPr lang="en-US" sz="14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3C9"/>
                    </a:solidFill>
                  </a:tcPr>
                </a:tc>
                <a:tc>
                  <a:txBody>
                    <a:bodyPr/>
                    <a:lstStyle/>
                    <a:p>
                      <a:pPr algn="r" fontAlgn="b"/>
                      <a:r>
                        <a:rPr lang="en-US" sz="1400" b="0" i="0" u="none" strike="noStrike">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D9A"/>
                    </a:solidFill>
                  </a:tcPr>
                </a:tc>
                <a:tc>
                  <a:txBody>
                    <a:bodyPr/>
                    <a:lstStyle/>
                    <a:p>
                      <a:pPr algn="r" fontAlgn="b"/>
                      <a:r>
                        <a:rPr lang="en-US" sz="1400" b="0" i="0" u="none" strike="noStrike" dirty="0">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BFC"/>
                    </a:solidFill>
                  </a:tcPr>
                </a:tc>
                <a:tc>
                  <a:txBody>
                    <a:bodyPr/>
                    <a:lstStyle/>
                    <a:p>
                      <a:pPr algn="r" fontAlgn="b"/>
                      <a:r>
                        <a:rPr lang="en-US" sz="14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CFE"/>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BDA"/>
                    </a:solidFill>
                  </a:tcPr>
                </a:tc>
                <a:tc>
                  <a:txBody>
                    <a:bodyPr/>
                    <a:lstStyle/>
                    <a:p>
                      <a:pPr algn="r" fontAlgn="b"/>
                      <a:r>
                        <a:rPr lang="en-US" sz="14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CFE"/>
                    </a:solidFill>
                  </a:tcPr>
                </a:tc>
                <a:tc>
                  <a:txBody>
                    <a:bodyPr/>
                    <a:lstStyle/>
                    <a:p>
                      <a:pPr algn="r" fontAlgn="b"/>
                      <a:r>
                        <a:rPr lang="en-US" sz="1400" b="0" i="0" u="none" strike="noStrike">
                          <a:solidFill>
                            <a:srgbClr val="000000"/>
                          </a:solidFill>
                          <a:effectLst/>
                          <a:latin typeface="Calibri" panose="020F050202020403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A9AC"/>
                    </a:solidFill>
                  </a:tcPr>
                </a:tc>
              </a:tr>
              <a:tr h="303071">
                <a:tc>
                  <a:txBody>
                    <a:bodyPr/>
                    <a:lstStyle/>
                    <a:p>
                      <a:pPr algn="l" fontAlgn="b"/>
                      <a:r>
                        <a:rPr lang="en-US" sz="14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8E7D3"/>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D0A0"/>
                    </a:solidFill>
                  </a:tcPr>
                </a:tc>
                <a:tc>
                  <a:txBody>
                    <a:bodyPr/>
                    <a:lstStyle/>
                    <a:p>
                      <a:pPr algn="r" fontAlgn="b"/>
                      <a:r>
                        <a:rPr lang="en-US" sz="1400" b="0" i="0" u="none" strike="noStrike">
                          <a:solidFill>
                            <a:srgbClr val="000000"/>
                          </a:solidFill>
                          <a:effectLst/>
                          <a:latin typeface="Calibri" panose="020F050202020403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3D2A4"/>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4CB"/>
                    </a:solidFill>
                  </a:tcPr>
                </a:tc>
                <a:tc>
                  <a:txBody>
                    <a:bodyPr/>
                    <a:lstStyle/>
                    <a:p>
                      <a:pPr algn="r" fontAlgn="b"/>
                      <a:r>
                        <a:rPr lang="en-US" sz="1400" b="0" i="0" u="none" strike="noStrike">
                          <a:solidFill>
                            <a:srgbClr val="000000"/>
                          </a:solidFill>
                          <a:effectLst/>
                          <a:latin typeface="Calibri" panose="020F050202020403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6CC99"/>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FE"/>
                    </a:solidFill>
                  </a:tcPr>
                </a:tc>
                <a:tc>
                  <a:txBody>
                    <a:bodyPr/>
                    <a:lstStyle/>
                    <a:p>
                      <a:pPr algn="r" fontAlgn="b"/>
                      <a:r>
                        <a:rPr lang="en-US" sz="1400" b="0" i="0" u="none" strike="noStrike" dirty="0">
                          <a:solidFill>
                            <a:srgbClr val="000000"/>
                          </a:solidFill>
                          <a:effectLst/>
                          <a:latin typeface="Calibri" panose="020F050202020403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AFD"/>
                    </a:solidFill>
                  </a:tcPr>
                </a:tc>
                <a:tc>
                  <a:txBody>
                    <a:bodyPr/>
                    <a:lstStyle/>
                    <a:p>
                      <a:pPr algn="r" fontAlgn="b"/>
                      <a:r>
                        <a:rPr lang="en-US" sz="14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D7"/>
                    </a:solidFill>
                  </a:tcPr>
                </a:tc>
                <a:tc>
                  <a:txBody>
                    <a:bodyPr/>
                    <a:lstStyle/>
                    <a:p>
                      <a:pPr algn="r" fontAlgn="b"/>
                      <a:r>
                        <a:rPr lang="en-US" sz="14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CFE"/>
                    </a:solidFill>
                  </a:tcPr>
                </a:tc>
                <a:tc>
                  <a:txBody>
                    <a:bodyPr/>
                    <a:lstStyle/>
                    <a:p>
                      <a:pPr algn="r" fontAlgn="b"/>
                      <a:r>
                        <a:rPr lang="en-US" sz="1400" b="0" i="0" u="none" strike="noStrike">
                          <a:solidFill>
                            <a:srgbClr val="000000"/>
                          </a:solidFill>
                          <a:effectLst/>
                          <a:latin typeface="Calibri" panose="020F0502020204030204" pitchFamily="34" charset="0"/>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979A"/>
                    </a:solidFill>
                  </a:tcPr>
                </a:tc>
              </a:tr>
              <a:tr h="318225">
                <a:tc>
                  <a:txBody>
                    <a:bodyPr/>
                    <a:lstStyle/>
                    <a:p>
                      <a:pPr algn="l" fontAlgn="b"/>
                      <a:r>
                        <a:rPr lang="en-US" sz="14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3B5"/>
                    </a:solidFill>
                  </a:tcPr>
                </a:tc>
                <a:tc>
                  <a:txBody>
                    <a:bodyPr/>
                    <a:lstStyle/>
                    <a:p>
                      <a:pPr algn="r" fontAlgn="b"/>
                      <a:r>
                        <a:rPr lang="en-US" sz="1400" b="0" i="0" u="none" strike="noStrike">
                          <a:solidFill>
                            <a:srgbClr val="000000"/>
                          </a:solidFill>
                          <a:effectLst/>
                          <a:latin typeface="Calibri" panose="020F050202020403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DDBC"/>
                    </a:solidFill>
                  </a:tcPr>
                </a:tc>
                <a:tc>
                  <a:txBody>
                    <a:bodyPr/>
                    <a:lstStyle/>
                    <a:p>
                      <a:pPr algn="r" fontAlgn="b"/>
                      <a:r>
                        <a:rPr lang="en-US" sz="1400" b="0" i="0" u="none" strike="noStrike">
                          <a:solidFill>
                            <a:srgbClr val="000000"/>
                          </a:solidFill>
                          <a:effectLst/>
                          <a:latin typeface="Calibri" panose="020F050202020403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DFC2"/>
                    </a:solidFill>
                  </a:tcPr>
                </a:tc>
                <a:tc>
                  <a:txBody>
                    <a:bodyPr/>
                    <a:lstStyle/>
                    <a:p>
                      <a:pPr algn="r" fontAlgn="b"/>
                      <a:r>
                        <a:rPr lang="en-US" sz="14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BDCB9"/>
                    </a:solidFill>
                  </a:tcPr>
                </a:tc>
                <a:tc>
                  <a:txBody>
                    <a:bodyPr/>
                    <a:lstStyle/>
                    <a:p>
                      <a:pPr algn="r" fontAlgn="b"/>
                      <a:r>
                        <a:rPr lang="en-US" sz="1400" b="0" i="0" u="none" strike="noStrike">
                          <a:solidFill>
                            <a:srgbClr val="000000"/>
                          </a:solidFill>
                          <a:effectLst/>
                          <a:latin typeface="Calibri" panose="020F0502020204030204" pitchFamily="34" charset="0"/>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9B3"/>
                    </a:solidFill>
                  </a:tcPr>
                </a:tc>
                <a:tc>
                  <a:txBody>
                    <a:bodyPr/>
                    <a:lstStyle/>
                    <a:p>
                      <a:pPr algn="r" fontAlgn="b"/>
                      <a:r>
                        <a:rPr lang="en-US" sz="1400" b="0" i="0" u="none" strike="noStrike">
                          <a:solidFill>
                            <a:srgbClr val="000000"/>
                          </a:solidFill>
                          <a:effectLst/>
                          <a:latin typeface="Calibri" panose="020F050202020403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0C2"/>
                    </a:solidFill>
                  </a:tcPr>
                </a:tc>
                <a:tc>
                  <a:txBody>
                    <a:bodyPr/>
                    <a:lstStyle/>
                    <a:p>
                      <a:pPr algn="r" fontAlgn="b"/>
                      <a:r>
                        <a:rPr lang="en-US" sz="1400" b="0" i="0" u="none" strike="noStrike">
                          <a:solidFill>
                            <a:srgbClr val="000000"/>
                          </a:solidFill>
                          <a:effectLst/>
                          <a:latin typeface="Calibri" panose="020F050202020403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CCF"/>
                    </a:solidFill>
                  </a:tcPr>
                </a:tc>
                <a:tc>
                  <a:txBody>
                    <a:bodyPr/>
                    <a:lstStyle/>
                    <a:p>
                      <a:pPr algn="r" fontAlgn="b"/>
                      <a:r>
                        <a:rPr lang="en-US" sz="14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7C7E"/>
                    </a:solidFill>
                  </a:tcPr>
                </a:tc>
                <a:tc>
                  <a:txBody>
                    <a:bodyPr/>
                    <a:lstStyle/>
                    <a:p>
                      <a:pPr algn="r" fontAlgn="b"/>
                      <a:r>
                        <a:rPr lang="en-US" sz="1400" b="0" i="0" u="none" strike="noStrike" dirty="0">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6F9"/>
                    </a:solidFill>
                  </a:tcPr>
                </a:tc>
                <a:tc>
                  <a:txBody>
                    <a:bodyPr/>
                    <a:lstStyle/>
                    <a:p>
                      <a:pPr algn="r" fontAlgn="b"/>
                      <a:r>
                        <a:rPr lang="en-US" sz="1400" b="0" i="0" u="none" strike="noStrike" dirty="0">
                          <a:solidFill>
                            <a:srgbClr val="000000"/>
                          </a:solidFill>
                          <a:effectLst/>
                          <a:latin typeface="Calibri" panose="020F0502020204030204" pitchFamily="34" charset="0"/>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r>
            </a:tbl>
          </a:graphicData>
        </a:graphic>
      </p:graphicFrame>
      <p:sp>
        <p:nvSpPr>
          <p:cNvPr id="5" name="TextBox 4"/>
          <p:cNvSpPr txBox="1"/>
          <p:nvPr/>
        </p:nvSpPr>
        <p:spPr>
          <a:xfrm>
            <a:off x="714947" y="5701005"/>
            <a:ext cx="7787496" cy="646331"/>
          </a:xfrm>
          <a:prstGeom prst="rect">
            <a:avLst/>
          </a:prstGeom>
          <a:noFill/>
        </p:spPr>
        <p:txBody>
          <a:bodyPr wrap="square" rtlCol="0">
            <a:spAutoFit/>
          </a:bodyPr>
          <a:lstStyle/>
          <a:p>
            <a:r>
              <a:rPr lang="en-US" dirty="0" smtClean="0">
                <a:latin typeface="Georgia" panose="02040502050405020303" pitchFamily="18" charset="0"/>
              </a:rPr>
              <a:t>Generally, CCFA 1.5 is under-predicted for low MLTV loans, and </a:t>
            </a:r>
            <a:r>
              <a:rPr lang="en-US" dirty="0" smtClean="0">
                <a:latin typeface="Georgia" panose="02040502050405020303" pitchFamily="18" charset="0"/>
              </a:rPr>
              <a:t>over-predicted </a:t>
            </a:r>
            <a:r>
              <a:rPr lang="en-US" dirty="0" smtClean="0">
                <a:latin typeface="Georgia" panose="02040502050405020303" pitchFamily="18" charset="0"/>
              </a:rPr>
              <a:t>for high MLTV loans. </a:t>
            </a:r>
            <a:endParaRPr lang="en-US" dirty="0">
              <a:latin typeface="Georgia" panose="02040502050405020303" pitchFamily="18" charset="0"/>
            </a:endParaRPr>
          </a:p>
        </p:txBody>
      </p:sp>
    </p:spTree>
    <p:extLst>
      <p:ext uri="{BB962C8B-B14F-4D97-AF65-F5344CB8AC3E}">
        <p14:creationId xmlns:p14="http://schemas.microsoft.com/office/powerpoint/2010/main" val="321184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3" y="1278711"/>
            <a:ext cx="8236458" cy="317273"/>
          </a:xfrm>
        </p:spPr>
        <p:txBody>
          <a:bodyPr/>
          <a:lstStyle/>
          <a:p>
            <a:r>
              <a:rPr lang="en-US" dirty="0" err="1" smtClean="0"/>
              <a:t>Acq</a:t>
            </a:r>
            <a:r>
              <a:rPr lang="en-US" dirty="0" smtClean="0"/>
              <a:t> </a:t>
            </a:r>
            <a:r>
              <a:rPr lang="en-US" dirty="0" err="1" smtClean="0"/>
              <a:t>CreditROC</a:t>
            </a:r>
            <a:endParaRPr lang="en-US" dirty="0"/>
          </a:p>
        </p:txBody>
      </p:sp>
      <p:pic>
        <p:nvPicPr>
          <p:cNvPr id="5" name="Picture 4"/>
          <p:cNvPicPr>
            <a:picLocks noChangeAspect="1"/>
          </p:cNvPicPr>
          <p:nvPr/>
        </p:nvPicPr>
        <p:blipFill>
          <a:blip r:embed="rId2"/>
          <a:stretch>
            <a:fillRect/>
          </a:stretch>
        </p:blipFill>
        <p:spPr>
          <a:xfrm>
            <a:off x="728663" y="1582268"/>
            <a:ext cx="8289196" cy="2167623"/>
          </a:xfrm>
          <a:prstGeom prst="rect">
            <a:avLst/>
          </a:prstGeom>
        </p:spPr>
      </p:pic>
      <p:pic>
        <p:nvPicPr>
          <p:cNvPr id="6" name="Picture 5"/>
          <p:cNvPicPr>
            <a:picLocks noChangeAspect="1"/>
          </p:cNvPicPr>
          <p:nvPr/>
        </p:nvPicPr>
        <p:blipFill>
          <a:blip r:embed="rId3"/>
          <a:stretch>
            <a:fillRect/>
          </a:stretch>
        </p:blipFill>
        <p:spPr>
          <a:xfrm>
            <a:off x="702374" y="3641599"/>
            <a:ext cx="8339398" cy="2353862"/>
          </a:xfrm>
          <a:prstGeom prst="rect">
            <a:avLst/>
          </a:prstGeom>
        </p:spPr>
      </p:pic>
      <p:sp>
        <p:nvSpPr>
          <p:cNvPr id="7" name="TextBox 6"/>
          <p:cNvSpPr txBox="1"/>
          <p:nvPr/>
        </p:nvSpPr>
        <p:spPr>
          <a:xfrm rot="16200000">
            <a:off x="-471773" y="4619698"/>
            <a:ext cx="1831086" cy="300082"/>
          </a:xfrm>
          <a:prstGeom prst="rect">
            <a:avLst/>
          </a:prstGeom>
          <a:noFill/>
        </p:spPr>
        <p:txBody>
          <a:bodyPr wrap="square" rtlCol="0">
            <a:spAutoFit/>
          </a:bodyPr>
          <a:lstStyle/>
          <a:p>
            <a:pPr algn="ctr"/>
            <a:r>
              <a:rPr lang="en-US" sz="1350" dirty="0"/>
              <a:t>With Multipliers</a:t>
            </a:r>
          </a:p>
        </p:txBody>
      </p:sp>
      <p:sp>
        <p:nvSpPr>
          <p:cNvPr id="8" name="TextBox 7"/>
          <p:cNvSpPr txBox="1"/>
          <p:nvPr/>
        </p:nvSpPr>
        <p:spPr>
          <a:xfrm rot="16200000">
            <a:off x="-458344" y="2576014"/>
            <a:ext cx="1831086" cy="300082"/>
          </a:xfrm>
          <a:prstGeom prst="rect">
            <a:avLst/>
          </a:prstGeom>
          <a:noFill/>
        </p:spPr>
        <p:txBody>
          <a:bodyPr wrap="square" rtlCol="0">
            <a:spAutoFit/>
          </a:bodyPr>
          <a:lstStyle/>
          <a:p>
            <a:pPr algn="ctr"/>
            <a:r>
              <a:rPr lang="en-US" sz="1350" dirty="0"/>
              <a:t>CCFA 1.5</a:t>
            </a:r>
          </a:p>
        </p:txBody>
      </p:sp>
    </p:spTree>
    <p:extLst>
      <p:ext uri="{BB962C8B-B14F-4D97-AF65-F5344CB8AC3E}">
        <p14:creationId xmlns:p14="http://schemas.microsoft.com/office/powerpoint/2010/main" val="2870304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a:t>
            </a:r>
            <a:r>
              <a:rPr lang="en-US" dirty="0" err="1" smtClean="0"/>
              <a:t>CreditROC</a:t>
            </a:r>
            <a:r>
              <a:rPr lang="en-US" dirty="0" smtClean="0"/>
              <a:t> Change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7592482"/>
              </p:ext>
            </p:extLst>
          </p:nvPr>
        </p:nvGraphicFramePr>
        <p:xfrm>
          <a:off x="714947" y="1993393"/>
          <a:ext cx="8054145" cy="2916934"/>
        </p:xfrm>
        <a:graphic>
          <a:graphicData uri="http://schemas.openxmlformats.org/drawingml/2006/table">
            <a:tbl>
              <a:tblPr/>
              <a:tblGrid>
                <a:gridCol w="732195"/>
                <a:gridCol w="732195"/>
                <a:gridCol w="732195"/>
                <a:gridCol w="732195"/>
                <a:gridCol w="732195"/>
                <a:gridCol w="732195"/>
                <a:gridCol w="732195"/>
                <a:gridCol w="732195"/>
                <a:gridCol w="732195"/>
                <a:gridCol w="732195"/>
                <a:gridCol w="732195"/>
              </a:tblGrid>
              <a:tr h="336570">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(65,70]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(75,80]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(85,90]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(95,97]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&gt;97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542">
                <a:tc>
                  <a:txBody>
                    <a:bodyPr/>
                    <a:lstStyle/>
                    <a:p>
                      <a:pPr algn="l" fontAlgn="b"/>
                      <a:r>
                        <a:rPr lang="en-US" sz="14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400" b="0" i="0" u="none" strike="noStrike" dirty="0">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0C3"/>
                    </a:solidFill>
                  </a:tcPr>
                </a:tc>
                <a:tc>
                  <a:txBody>
                    <a:bodyPr/>
                    <a:lstStyle/>
                    <a:p>
                      <a:pPr algn="r" fontAlgn="b"/>
                      <a:r>
                        <a:rPr lang="en-US" sz="14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FC1"/>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8F6"/>
                    </a:solidFill>
                  </a:tcPr>
                </a:tc>
                <a:tc>
                  <a:txBody>
                    <a:bodyPr/>
                    <a:lstStyle/>
                    <a:p>
                      <a:pPr algn="r" fontAlgn="b"/>
                      <a:r>
                        <a:rPr lang="en-US" sz="14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8DB"/>
                    </a:solidFill>
                  </a:tcPr>
                </a:tc>
                <a:tc>
                  <a:txBody>
                    <a:bodyPr/>
                    <a:lstStyle/>
                    <a:p>
                      <a:pPr algn="r" fontAlgn="b"/>
                      <a:r>
                        <a:rPr lang="en-US" sz="14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E4CB"/>
                    </a:solidFill>
                  </a:tcPr>
                </a:tc>
                <a:tc>
                  <a:txBody>
                    <a:bodyPr/>
                    <a:lstStyle/>
                    <a:p>
                      <a:pPr algn="r" fontAlgn="b"/>
                      <a:r>
                        <a:rPr lang="en-US" sz="14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9B3"/>
                    </a:solidFill>
                  </a:tcPr>
                </a:tc>
                <a:tc>
                  <a:txBody>
                    <a:bodyPr/>
                    <a:lstStyle/>
                    <a:p>
                      <a:pPr algn="r" fontAlgn="b"/>
                      <a:r>
                        <a:rPr lang="en-US" sz="14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5EF"/>
                    </a:solidFill>
                  </a:tcPr>
                </a:tc>
                <a:tc>
                  <a:txBody>
                    <a:bodyPr/>
                    <a:lstStyle/>
                    <a:p>
                      <a:pPr algn="r" fontAlgn="b"/>
                      <a:r>
                        <a:rPr lang="en-US" sz="14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0E5"/>
                    </a:solidFill>
                  </a:tcPr>
                </a:tc>
              </a:tr>
              <a:tr h="320542">
                <a:tc>
                  <a:txBody>
                    <a:bodyPr/>
                    <a:lstStyle/>
                    <a:p>
                      <a:pPr algn="l" fontAlgn="b"/>
                      <a:r>
                        <a:rPr lang="en-US" sz="14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2B4"/>
                    </a:solidFill>
                  </a:tcPr>
                </a:tc>
                <a:tc>
                  <a:txBody>
                    <a:bodyPr/>
                    <a:lstStyle/>
                    <a:p>
                      <a:pPr algn="r" fontAlgn="b"/>
                      <a:r>
                        <a:rPr lang="en-US" sz="14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7B0"/>
                    </a:solidFill>
                  </a:tcPr>
                </a:tc>
                <a:tc>
                  <a:txBody>
                    <a:bodyPr/>
                    <a:lstStyle/>
                    <a:p>
                      <a:pPr algn="r" fontAlgn="b"/>
                      <a:r>
                        <a:rPr lang="en-US" sz="14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D6AD"/>
                    </a:solidFill>
                  </a:tcPr>
                </a:tc>
                <a:tc>
                  <a:txBody>
                    <a:bodyPr/>
                    <a:lstStyle/>
                    <a:p>
                      <a:pPr algn="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4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EBDB"/>
                    </a:solidFill>
                  </a:tcPr>
                </a:tc>
                <a:tc>
                  <a:txBody>
                    <a:bodyPr/>
                    <a:lstStyle/>
                    <a:p>
                      <a:pPr algn="r" fontAlgn="b"/>
                      <a:r>
                        <a:rPr lang="en-US" sz="14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78E"/>
                    </a:solidFill>
                  </a:tcPr>
                </a:tc>
                <a:tc>
                  <a:txBody>
                    <a:bodyPr/>
                    <a:lstStyle/>
                    <a:p>
                      <a:pPr algn="r" fontAlgn="b"/>
                      <a:r>
                        <a:rPr lang="en-US" sz="14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991"/>
                    </a:solidFill>
                  </a:tcPr>
                </a:tc>
                <a:tc>
                  <a:txBody>
                    <a:bodyPr/>
                    <a:lstStyle/>
                    <a:p>
                      <a:pPr algn="r" fontAlgn="b"/>
                      <a:r>
                        <a:rPr lang="en-US" sz="14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E0C3"/>
                    </a:solidFill>
                  </a:tcPr>
                </a:tc>
                <a:tc>
                  <a:txBody>
                    <a:bodyPr/>
                    <a:lstStyle/>
                    <a:p>
                      <a:pPr algn="r" fontAlgn="b"/>
                      <a:r>
                        <a:rPr lang="en-US" sz="14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CBB"/>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8F6"/>
                    </a:solidFill>
                  </a:tcPr>
                </a:tc>
              </a:tr>
              <a:tr h="320542">
                <a:tc>
                  <a:txBody>
                    <a:bodyPr/>
                    <a:lstStyle/>
                    <a:p>
                      <a:pPr algn="l" fontAlgn="b"/>
                      <a:r>
                        <a:rPr lang="en-US" sz="14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4B6"/>
                    </a:solidFill>
                  </a:tcPr>
                </a:tc>
                <a:tc>
                  <a:txBody>
                    <a:bodyPr/>
                    <a:lstStyle/>
                    <a:p>
                      <a:pPr algn="r" fontAlgn="b"/>
                      <a:r>
                        <a:rPr lang="en-US" sz="14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8B1"/>
                    </a:solidFill>
                  </a:tcPr>
                </a:tc>
                <a:tc>
                  <a:txBody>
                    <a:bodyPr/>
                    <a:lstStyle/>
                    <a:p>
                      <a:pPr algn="r" fontAlgn="b"/>
                      <a:r>
                        <a:rPr lang="en-US" sz="14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D6AD"/>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tc>
                  <a:txBody>
                    <a:bodyPr/>
                    <a:lstStyle/>
                    <a:p>
                      <a:pPr algn="r" fontAlgn="b"/>
                      <a:r>
                        <a:rPr lang="en-US" sz="14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DDF"/>
                    </a:solidFill>
                  </a:tcPr>
                </a:tc>
                <a:tc>
                  <a:txBody>
                    <a:bodyPr/>
                    <a:lstStyle/>
                    <a:p>
                      <a:pPr algn="r" fontAlgn="b"/>
                      <a:r>
                        <a:rPr lang="en-US" sz="14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284"/>
                    </a:solidFill>
                  </a:tcPr>
                </a:tc>
                <a:tc>
                  <a:txBody>
                    <a:bodyPr/>
                    <a:lstStyle/>
                    <a:p>
                      <a:pPr algn="r" fontAlgn="b"/>
                      <a:r>
                        <a:rPr lang="en-US" sz="14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487"/>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E5CE"/>
                    </a:solidFill>
                  </a:tcPr>
                </a:tc>
                <a:tc>
                  <a:txBody>
                    <a:bodyPr/>
                    <a:lstStyle/>
                    <a:p>
                      <a:pPr algn="r" fontAlgn="b"/>
                      <a:r>
                        <a:rPr lang="en-US" sz="14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6D0"/>
                    </a:solidFill>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CFD"/>
                    </a:solidFill>
                  </a:tcPr>
                </a:tc>
              </a:tr>
              <a:tr h="320542">
                <a:tc>
                  <a:txBody>
                    <a:bodyPr/>
                    <a:lstStyle/>
                    <a:p>
                      <a:pPr algn="l" fontAlgn="b"/>
                      <a:r>
                        <a:rPr lang="en-US" sz="14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E"/>
                    </a:solidFill>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3EA"/>
                    </a:solidFill>
                  </a:tcPr>
                </a:tc>
                <a:tc>
                  <a:txBody>
                    <a:bodyPr/>
                    <a:lstStyle/>
                    <a:p>
                      <a:pPr algn="r" fontAlgn="b"/>
                      <a:r>
                        <a:rPr lang="en-US" sz="14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0E5"/>
                    </a:solidFill>
                  </a:tcPr>
                </a:tc>
                <a:tc>
                  <a:txBody>
                    <a:bodyPr/>
                    <a:lstStyle/>
                    <a:p>
                      <a:pPr algn="r" fontAlgn="b"/>
                      <a:r>
                        <a:rPr lang="en-US" sz="14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2"/>
                    </a:solidFill>
                  </a:tcPr>
                </a:tc>
                <a:tc>
                  <a:txBody>
                    <a:bodyPr/>
                    <a:lstStyle/>
                    <a:p>
                      <a:pPr algn="r" fontAlgn="b"/>
                      <a:r>
                        <a:rPr lang="en-US"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3D6"/>
                    </a:solidFill>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3EB"/>
                    </a:solidFill>
                  </a:tcPr>
                </a:tc>
                <a:tc>
                  <a:txBody>
                    <a:bodyPr/>
                    <a:lstStyle/>
                    <a:p>
                      <a:pPr algn="r" fontAlgn="b"/>
                      <a:r>
                        <a:rPr lang="en-US" sz="14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4ED"/>
                    </a:solidFill>
                  </a:tcPr>
                </a:tc>
                <a:tc>
                  <a:txBody>
                    <a:bodyPr/>
                    <a:lstStyle/>
                    <a:p>
                      <a:pPr algn="r" fontAlgn="b"/>
                      <a:r>
                        <a:rPr lang="en-US" sz="14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0E5"/>
                    </a:solidFill>
                  </a:tcPr>
                </a:tc>
                <a:tc>
                  <a:txBody>
                    <a:bodyPr/>
                    <a:lstStyle/>
                    <a:p>
                      <a:pPr algn="r" fontAlgn="b"/>
                      <a:r>
                        <a:rPr lang="en-US" sz="1400" b="0" i="0" u="none" strike="noStrike">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ED"/>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r>
              <a:tr h="320542">
                <a:tc>
                  <a:txBody>
                    <a:bodyPr/>
                    <a:lstStyle/>
                    <a:p>
                      <a:pPr algn="l" fontAlgn="b"/>
                      <a:r>
                        <a:rPr lang="en-US" sz="14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FF2"/>
                    </a:solidFill>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2EA"/>
                    </a:solidFill>
                  </a:tcPr>
                </a:tc>
                <a:tc>
                  <a:txBody>
                    <a:bodyPr/>
                    <a:lstStyle/>
                    <a:p>
                      <a:pPr algn="r" fontAlgn="b"/>
                      <a:r>
                        <a:rPr lang="en-US" sz="14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E2"/>
                    </a:solidFill>
                  </a:tcPr>
                </a:tc>
                <a:tc>
                  <a:txBody>
                    <a:bodyPr/>
                    <a:lstStyle/>
                    <a:p>
                      <a:pPr algn="r" fontAlgn="b"/>
                      <a:r>
                        <a:rPr lang="en-US" sz="14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3"/>
                    </a:solidFill>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E"/>
                    </a:solidFill>
                  </a:tcPr>
                </a:tc>
                <a:tc>
                  <a:txBody>
                    <a:bodyPr/>
                    <a:lstStyle/>
                    <a:p>
                      <a:pPr algn="r" fontAlgn="b"/>
                      <a:r>
                        <a:rPr lang="en-US" sz="14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5F0"/>
                    </a:solidFill>
                  </a:tcPr>
                </a:tc>
                <a:tc>
                  <a:txBody>
                    <a:bodyPr/>
                    <a:lstStyle/>
                    <a:p>
                      <a:pPr algn="r" fontAlgn="b"/>
                      <a:r>
                        <a:rPr lang="en-US" sz="14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6F1"/>
                    </a:solidFill>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3EA"/>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ED1"/>
                    </a:solidFill>
                  </a:tcPr>
                </a:tc>
                <a:tc>
                  <a:txBody>
                    <a:bodyPr/>
                    <a:lstStyle/>
                    <a:p>
                      <a:pPr algn="r" fontAlgn="b"/>
                      <a:r>
                        <a:rPr lang="en-US" sz="14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r>
              <a:tr h="320542">
                <a:tc>
                  <a:txBody>
                    <a:bodyPr/>
                    <a:lstStyle/>
                    <a:p>
                      <a:pPr algn="l" fontAlgn="b"/>
                      <a:r>
                        <a:rPr lang="en-US" sz="14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BEE"/>
                    </a:solidFill>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7FA"/>
                    </a:solidFill>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6F2"/>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194"/>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D"/>
                    </a:solidFill>
                  </a:tcPr>
                </a:tc>
                <a:tc>
                  <a:txBody>
                    <a:bodyPr/>
                    <a:lstStyle/>
                    <a:p>
                      <a:pPr algn="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C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400" b="0" i="0" u="none" strike="noStrike">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DF0"/>
                    </a:solidFill>
                  </a:tcPr>
                </a:tc>
              </a:tr>
              <a:tr h="320542">
                <a:tc>
                  <a:txBody>
                    <a:bodyPr/>
                    <a:lstStyle/>
                    <a:p>
                      <a:pPr algn="l" fontAlgn="b"/>
                      <a:r>
                        <a:rPr lang="en-US" sz="14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r" fontAlgn="b"/>
                      <a:r>
                        <a:rPr lang="en-US" sz="14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E"/>
                    </a:solidFill>
                  </a:tcPr>
                </a:tc>
                <a:tc>
                  <a:txBody>
                    <a:bodyPr/>
                    <a:lstStyle/>
                    <a:p>
                      <a:pPr algn="r" fontAlgn="b"/>
                      <a:r>
                        <a:rPr lang="en-US"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6F9"/>
                    </a:solidFill>
                  </a:tcPr>
                </a:tc>
                <a:tc>
                  <a:txBody>
                    <a:bodyPr/>
                    <a:lstStyle/>
                    <a:p>
                      <a:pPr algn="r" fontAlgn="b"/>
                      <a:r>
                        <a:rPr lang="en-US" sz="14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4ED"/>
                    </a:solidFill>
                  </a:tcPr>
                </a:tc>
                <a:tc>
                  <a:txBody>
                    <a:bodyPr/>
                    <a:lstStyle/>
                    <a:p>
                      <a:pPr algn="r" fontAlgn="b"/>
                      <a:r>
                        <a:rPr lang="en-US" sz="14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193"/>
                    </a:solidFill>
                  </a:tcPr>
                </a:tc>
                <a:tc>
                  <a:txBody>
                    <a:bodyPr/>
                    <a:lstStyle/>
                    <a:p>
                      <a:pPr algn="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D"/>
                    </a:solidFill>
                  </a:tcPr>
                </a:tc>
                <a:tc>
                  <a:txBody>
                    <a:bodyPr/>
                    <a:lstStyle/>
                    <a:p>
                      <a:pPr algn="r" fontAlgn="b"/>
                      <a:r>
                        <a:rPr lang="en-US" sz="14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9CC"/>
                    </a:solidFill>
                  </a:tcPr>
                </a:tc>
                <a:tc>
                  <a:txBody>
                    <a:bodyPr/>
                    <a:lstStyle/>
                    <a:p>
                      <a:pPr algn="r" fontAlgn="b"/>
                      <a:r>
                        <a:rPr lang="en-US"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3D6"/>
                    </a:solidFill>
                  </a:tcPr>
                </a:tc>
                <a:tc>
                  <a:txBody>
                    <a:bodyPr/>
                    <a:lstStyle/>
                    <a:p>
                      <a:pPr algn="r" fontAlgn="b"/>
                      <a:r>
                        <a:rPr lang="en-US" sz="1400" b="0" i="0" u="none" strike="noStrike">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r>
              <a:tr h="336570">
                <a:tc>
                  <a:txBody>
                    <a:bodyPr/>
                    <a:lstStyle/>
                    <a:p>
                      <a:pPr algn="l" fontAlgn="b"/>
                      <a:r>
                        <a:rPr lang="en-US" sz="14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5D8"/>
                    </a:solidFill>
                  </a:tcPr>
                </a:tc>
                <a:tc>
                  <a:txBody>
                    <a:bodyPr/>
                    <a:lstStyle/>
                    <a:p>
                      <a:pPr algn="r" fontAlgn="b"/>
                      <a:r>
                        <a:rPr lang="en-US" sz="14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7E9"/>
                    </a:solidFill>
                  </a:tcPr>
                </a:tc>
                <a:tc>
                  <a:txBody>
                    <a:bodyPr/>
                    <a:lstStyle/>
                    <a:p>
                      <a:pPr algn="r" fontAlgn="b"/>
                      <a:r>
                        <a:rPr lang="en-US" sz="14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8BB"/>
                    </a:solidFill>
                  </a:tcPr>
                </a:tc>
                <a:tc>
                  <a:txBody>
                    <a:bodyPr/>
                    <a:lstStyle/>
                    <a:p>
                      <a:pPr algn="r" fontAlgn="b"/>
                      <a:r>
                        <a:rPr lang="en-US" sz="14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AEB1"/>
                    </a:solidFill>
                  </a:tcPr>
                </a:tc>
                <a:tc>
                  <a:txBody>
                    <a:bodyPr/>
                    <a:lstStyle/>
                    <a:p>
                      <a:pPr algn="r" fontAlgn="b"/>
                      <a:r>
                        <a:rPr lang="en-US" sz="1400" b="0" i="0" u="none" strike="noStrike">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CDE"/>
                    </a:solidFill>
                  </a:tcPr>
                </a:tc>
                <a:tc>
                  <a:txBody>
                    <a:bodyPr/>
                    <a:lstStyle/>
                    <a:p>
                      <a:pPr algn="r" fontAlgn="b"/>
                      <a:r>
                        <a:rPr lang="en-US" sz="14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9EC"/>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3E5CE"/>
                    </a:solidFill>
                  </a:tcPr>
                </a:tc>
                <a:tc>
                  <a:txBody>
                    <a:bodyPr/>
                    <a:lstStyle/>
                    <a:p>
                      <a:pPr algn="r" fontAlgn="b"/>
                      <a:r>
                        <a:rPr lang="en-US" sz="14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7577"/>
                    </a:solidFill>
                  </a:tcPr>
                </a:tc>
                <a:tc>
                  <a:txBody>
                    <a:bodyPr/>
                    <a:lstStyle/>
                    <a:p>
                      <a:pPr algn="r" fontAlgn="b"/>
                      <a:r>
                        <a:rPr lang="en-US" sz="1400" b="0" i="0" u="none" strike="noStrike" dirty="0">
                          <a:solidFill>
                            <a:srgbClr val="000000"/>
                          </a:solidFill>
                          <a:effectLst/>
                          <a:latin typeface="Calibri" panose="020F0502020204030204" pitchFamily="34" charset="0"/>
                        </a:rPr>
                        <a:t>231.7%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51523" y="5271237"/>
            <a:ext cx="7787496" cy="923330"/>
          </a:xfrm>
          <a:prstGeom prst="rect">
            <a:avLst/>
          </a:prstGeom>
          <a:noFill/>
        </p:spPr>
        <p:txBody>
          <a:bodyPr wrap="square" rtlCol="0">
            <a:spAutoFit/>
          </a:bodyPr>
          <a:lstStyle/>
          <a:p>
            <a:r>
              <a:rPr lang="en-US" dirty="0" smtClean="0">
                <a:latin typeface="Georgia" panose="02040502050405020303" pitchFamily="18" charset="0"/>
              </a:rPr>
              <a:t>Generally, CCFA 1.5 is </a:t>
            </a:r>
            <a:r>
              <a:rPr lang="en-US" dirty="0" smtClean="0">
                <a:latin typeface="Georgia" panose="02040502050405020303" pitchFamily="18" charset="0"/>
              </a:rPr>
              <a:t>under-predicts </a:t>
            </a:r>
            <a:r>
              <a:rPr lang="en-US" dirty="0" err="1" smtClean="0">
                <a:latin typeface="Georgia" panose="02040502050405020303" pitchFamily="18" charset="0"/>
              </a:rPr>
              <a:t>CreditROC</a:t>
            </a:r>
            <a:r>
              <a:rPr lang="en-US" dirty="0" smtClean="0">
                <a:latin typeface="Georgia" panose="02040502050405020303" pitchFamily="18" charset="0"/>
              </a:rPr>
              <a:t> for high FICO loans (other than for below 60 LTV). There seems to be a break at 80 LTV; CCFA 1.5 under-predicts </a:t>
            </a:r>
            <a:r>
              <a:rPr lang="en-US" dirty="0" err="1" smtClean="0">
                <a:latin typeface="Georgia" panose="02040502050405020303" pitchFamily="18" charset="0"/>
              </a:rPr>
              <a:t>CreditROC</a:t>
            </a:r>
            <a:r>
              <a:rPr lang="en-US" dirty="0" smtClean="0">
                <a:latin typeface="Georgia" panose="02040502050405020303" pitchFamily="18" charset="0"/>
              </a:rPr>
              <a:t> fo</a:t>
            </a:r>
            <a:r>
              <a:rPr lang="en-US" dirty="0" smtClean="0">
                <a:latin typeface="Georgia" panose="02040502050405020303" pitchFamily="18" charset="0"/>
              </a:rPr>
              <a:t>r &gt;80 LTV compared to &lt;80 LTV loans </a:t>
            </a:r>
            <a:endParaRPr lang="en-US" dirty="0">
              <a:latin typeface="Georgia" panose="02040502050405020303" pitchFamily="18" charset="0"/>
            </a:endParaRPr>
          </a:p>
        </p:txBody>
      </p:sp>
    </p:spTree>
    <p:extLst>
      <p:ext uri="{BB962C8B-B14F-4D97-AF65-F5344CB8AC3E}">
        <p14:creationId xmlns:p14="http://schemas.microsoft.com/office/powerpoint/2010/main" val="298320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3" y="1271853"/>
            <a:ext cx="8236458" cy="317273"/>
          </a:xfrm>
        </p:spPr>
        <p:txBody>
          <a:bodyPr/>
          <a:lstStyle/>
          <a:p>
            <a:r>
              <a:rPr lang="en-US" dirty="0" smtClean="0"/>
              <a:t>Book Change</a:t>
            </a:r>
            <a:endParaRPr lang="en-US" dirty="0"/>
          </a:p>
        </p:txBody>
      </p:sp>
      <p:grpSp>
        <p:nvGrpSpPr>
          <p:cNvPr id="5" name="Group 4"/>
          <p:cNvGrpSpPr/>
          <p:nvPr/>
        </p:nvGrpSpPr>
        <p:grpSpPr>
          <a:xfrm>
            <a:off x="636286" y="2418285"/>
            <a:ext cx="7871429" cy="1485715"/>
            <a:chOff x="848381" y="2081380"/>
            <a:chExt cx="10495238" cy="1980953"/>
          </a:xfrm>
        </p:grpSpPr>
        <p:pic>
          <p:nvPicPr>
            <p:cNvPr id="3" name="Picture 2"/>
            <p:cNvPicPr>
              <a:picLocks noChangeAspect="1"/>
            </p:cNvPicPr>
            <p:nvPr/>
          </p:nvPicPr>
          <p:blipFill>
            <a:blip r:embed="rId2"/>
            <a:stretch>
              <a:fillRect/>
            </a:stretch>
          </p:blipFill>
          <p:spPr>
            <a:xfrm>
              <a:off x="848381" y="2795666"/>
              <a:ext cx="10495238" cy="1266667"/>
            </a:xfrm>
            <a:prstGeom prst="rect">
              <a:avLst/>
            </a:prstGeom>
          </p:spPr>
        </p:pic>
        <p:pic>
          <p:nvPicPr>
            <p:cNvPr id="6" name="Picture 5"/>
            <p:cNvPicPr>
              <a:picLocks noChangeAspect="1"/>
            </p:cNvPicPr>
            <p:nvPr/>
          </p:nvPicPr>
          <p:blipFill>
            <a:blip r:embed="rId3"/>
            <a:stretch>
              <a:fillRect/>
            </a:stretch>
          </p:blipFill>
          <p:spPr>
            <a:xfrm>
              <a:off x="848381" y="2081380"/>
              <a:ext cx="4390476" cy="714286"/>
            </a:xfrm>
            <a:prstGeom prst="rect">
              <a:avLst/>
            </a:prstGeom>
          </p:spPr>
        </p:pic>
      </p:grpSp>
      <p:sp>
        <p:nvSpPr>
          <p:cNvPr id="7" name="TextBox 6"/>
          <p:cNvSpPr txBox="1"/>
          <p:nvPr/>
        </p:nvSpPr>
        <p:spPr>
          <a:xfrm>
            <a:off x="774441" y="4469364"/>
            <a:ext cx="8283037" cy="369332"/>
          </a:xfrm>
          <a:prstGeom prst="rect">
            <a:avLst/>
          </a:prstGeom>
          <a:noFill/>
        </p:spPr>
        <p:txBody>
          <a:bodyPr wrap="none" rtlCol="0">
            <a:spAutoFit/>
          </a:bodyPr>
          <a:lstStyle/>
          <a:p>
            <a:r>
              <a:rPr lang="en-US" dirty="0" smtClean="0">
                <a:latin typeface="Georgia" panose="02040502050405020303" pitchFamily="18" charset="0"/>
              </a:rPr>
              <a:t>Relative EC change = (1.85-1.83)/</a:t>
            </a:r>
            <a:r>
              <a:rPr lang="en-US" dirty="0" smtClean="0">
                <a:latin typeface="Georgia" panose="02040502050405020303" pitchFamily="18" charset="0"/>
              </a:rPr>
              <a:t>1.83 ~ 1%, </a:t>
            </a:r>
            <a:r>
              <a:rPr lang="en-US" dirty="0" smtClean="0">
                <a:latin typeface="Georgia" panose="02040502050405020303" pitchFamily="18" charset="0"/>
              </a:rPr>
              <a:t>which is within </a:t>
            </a:r>
            <a:r>
              <a:rPr lang="en-US" dirty="0" smtClean="0">
                <a:latin typeface="Georgia" panose="02040502050405020303" pitchFamily="18" charset="0"/>
              </a:rPr>
              <a:t>+/-10</a:t>
            </a:r>
            <a:r>
              <a:rPr lang="en-US" dirty="0" smtClean="0">
                <a:latin typeface="Georgia" panose="02040502050405020303" pitchFamily="18" charset="0"/>
              </a:rPr>
              <a:t>% threshold</a:t>
            </a:r>
            <a:endParaRPr lang="en-US" dirty="0">
              <a:latin typeface="Georgia" panose="02040502050405020303" pitchFamily="18" charset="0"/>
            </a:endParaRPr>
          </a:p>
        </p:txBody>
      </p:sp>
    </p:spTree>
    <p:extLst>
      <p:ext uri="{BB962C8B-B14F-4D97-AF65-F5344CB8AC3E}">
        <p14:creationId xmlns:p14="http://schemas.microsoft.com/office/powerpoint/2010/main" val="230179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84902" y="1810514"/>
            <a:ext cx="8076217" cy="4192355"/>
          </a:xfrm>
        </p:spPr>
        <p:txBody>
          <a:bodyPr/>
          <a:lstStyle/>
          <a:p>
            <a:pPr marL="128588" indent="-128588">
              <a:spcAft>
                <a:spcPts val="450"/>
              </a:spcAft>
              <a:buFont typeface="Wingdings" panose="05000000000000000000" pitchFamily="2" charset="2"/>
              <a:buChar char="§"/>
            </a:pPr>
            <a:r>
              <a:rPr lang="en-US" sz="1800" dirty="0" smtClean="0"/>
              <a:t>Objective and findings</a:t>
            </a:r>
            <a:endParaRPr lang="en-US" sz="1800" dirty="0"/>
          </a:p>
          <a:p>
            <a:pPr marL="128588" indent="-128588">
              <a:spcAft>
                <a:spcPts val="450"/>
              </a:spcAft>
              <a:buFont typeface="Wingdings" panose="05000000000000000000" pitchFamily="2" charset="2"/>
              <a:buChar char="§"/>
            </a:pPr>
            <a:r>
              <a:rPr lang="en-US" sz="1800" dirty="0" smtClean="0"/>
              <a:t>Updates</a:t>
            </a:r>
            <a:endParaRPr lang="en-US" sz="1688" dirty="0"/>
          </a:p>
          <a:p>
            <a:pPr marL="128588" indent="-128588">
              <a:spcAft>
                <a:spcPts val="450"/>
              </a:spcAft>
              <a:buFont typeface="Wingdings" panose="05000000000000000000" pitchFamily="2" charset="2"/>
              <a:buChar char="§"/>
            </a:pPr>
            <a:r>
              <a:rPr lang="en-US" sz="1800" dirty="0" smtClean="0"/>
              <a:t>The MPT Methodology</a:t>
            </a:r>
            <a:endParaRPr lang="en-US" sz="1800" dirty="0"/>
          </a:p>
          <a:p>
            <a:pPr marL="128588" indent="-128588">
              <a:spcAft>
                <a:spcPts val="450"/>
              </a:spcAft>
              <a:buFont typeface="Wingdings" panose="05000000000000000000" pitchFamily="2" charset="2"/>
              <a:buChar char="§"/>
            </a:pPr>
            <a:r>
              <a:rPr lang="en-US" sz="1800" dirty="0"/>
              <a:t>2016Q4 MPT </a:t>
            </a:r>
            <a:endParaRPr lang="en-US" sz="1800" dirty="0" smtClean="0"/>
          </a:p>
          <a:p>
            <a:pPr marL="128588" indent="-128588">
              <a:spcAft>
                <a:spcPts val="450"/>
              </a:spcAft>
              <a:buFont typeface="Wingdings" panose="05000000000000000000" pitchFamily="2" charset="2"/>
              <a:buChar char="§"/>
            </a:pPr>
            <a:r>
              <a:rPr lang="en-US" sz="1800" dirty="0" smtClean="0"/>
              <a:t>Conclusion</a:t>
            </a:r>
            <a:endParaRPr lang="en-US" sz="1800" dirty="0"/>
          </a:p>
        </p:txBody>
      </p:sp>
    </p:spTree>
    <p:extLst>
      <p:ext uri="{BB962C8B-B14F-4D97-AF65-F5344CB8AC3E}">
        <p14:creationId xmlns:p14="http://schemas.microsoft.com/office/powerpoint/2010/main" val="3293367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smtClean="0"/>
              <a:t>Book Capital</a:t>
            </a:r>
            <a:endParaRPr lang="en-US" dirty="0"/>
          </a:p>
        </p:txBody>
      </p:sp>
      <p:sp>
        <p:nvSpPr>
          <p:cNvPr id="9" name="TextBox 8"/>
          <p:cNvSpPr txBox="1"/>
          <p:nvPr/>
        </p:nvSpPr>
        <p:spPr>
          <a:xfrm rot="16200000">
            <a:off x="-533782" y="2576014"/>
            <a:ext cx="1831086" cy="300082"/>
          </a:xfrm>
          <a:prstGeom prst="rect">
            <a:avLst/>
          </a:prstGeom>
          <a:noFill/>
        </p:spPr>
        <p:txBody>
          <a:bodyPr wrap="square" rtlCol="0">
            <a:spAutoFit/>
          </a:bodyPr>
          <a:lstStyle/>
          <a:p>
            <a:pPr algn="ctr"/>
            <a:r>
              <a:rPr lang="en-US" sz="1350" dirty="0"/>
              <a:t>CCFA 1.5</a:t>
            </a:r>
          </a:p>
        </p:txBody>
      </p:sp>
      <p:sp>
        <p:nvSpPr>
          <p:cNvPr id="10" name="TextBox 9"/>
          <p:cNvSpPr txBox="1"/>
          <p:nvPr/>
        </p:nvSpPr>
        <p:spPr>
          <a:xfrm rot="16200000">
            <a:off x="-554069" y="4667704"/>
            <a:ext cx="1831086" cy="300082"/>
          </a:xfrm>
          <a:prstGeom prst="rect">
            <a:avLst/>
          </a:prstGeom>
          <a:noFill/>
        </p:spPr>
        <p:txBody>
          <a:bodyPr wrap="square" rtlCol="0">
            <a:spAutoFit/>
          </a:bodyPr>
          <a:lstStyle/>
          <a:p>
            <a:pPr algn="ctr"/>
            <a:r>
              <a:rPr lang="en-US" sz="1350" dirty="0"/>
              <a:t>With Multipliers</a:t>
            </a:r>
          </a:p>
        </p:txBody>
      </p:sp>
      <p:pic>
        <p:nvPicPr>
          <p:cNvPr id="6" name="Picture 5"/>
          <p:cNvPicPr>
            <a:picLocks noChangeAspect="1"/>
          </p:cNvPicPr>
          <p:nvPr/>
        </p:nvPicPr>
        <p:blipFill>
          <a:blip r:embed="rId2"/>
          <a:stretch>
            <a:fillRect/>
          </a:stretch>
        </p:blipFill>
        <p:spPr>
          <a:xfrm>
            <a:off x="457200" y="1548789"/>
            <a:ext cx="8423911" cy="2226813"/>
          </a:xfrm>
          <a:prstGeom prst="rect">
            <a:avLst/>
          </a:prstGeom>
        </p:spPr>
      </p:pic>
      <p:pic>
        <p:nvPicPr>
          <p:cNvPr id="7" name="Picture 6"/>
          <p:cNvPicPr>
            <a:picLocks noChangeAspect="1"/>
          </p:cNvPicPr>
          <p:nvPr/>
        </p:nvPicPr>
        <p:blipFill>
          <a:blip r:embed="rId3"/>
          <a:stretch>
            <a:fillRect/>
          </a:stretch>
        </p:blipFill>
        <p:spPr>
          <a:xfrm>
            <a:off x="499974" y="3742150"/>
            <a:ext cx="8451431" cy="2258600"/>
          </a:xfrm>
          <a:prstGeom prst="rect">
            <a:avLst/>
          </a:prstGeom>
        </p:spPr>
      </p:pic>
    </p:spTree>
    <p:extLst>
      <p:ext uri="{BB962C8B-B14F-4D97-AF65-F5344CB8AC3E}">
        <p14:creationId xmlns:p14="http://schemas.microsoft.com/office/powerpoint/2010/main" val="4189169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smtClean="0"/>
              <a:t>Book Capital Change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9030786"/>
              </p:ext>
            </p:extLst>
          </p:nvPr>
        </p:nvGraphicFramePr>
        <p:xfrm>
          <a:off x="714950" y="2345480"/>
          <a:ext cx="7883359" cy="2550984"/>
        </p:xfrm>
        <a:graphic>
          <a:graphicData uri="http://schemas.openxmlformats.org/drawingml/2006/table">
            <a:tbl>
              <a:tblPr/>
              <a:tblGrid>
                <a:gridCol w="716669"/>
                <a:gridCol w="716669"/>
                <a:gridCol w="716669"/>
                <a:gridCol w="716669"/>
                <a:gridCol w="716669"/>
                <a:gridCol w="716669"/>
                <a:gridCol w="716669"/>
                <a:gridCol w="716669"/>
                <a:gridCol w="716669"/>
                <a:gridCol w="716669"/>
                <a:gridCol w="716669"/>
              </a:tblGrid>
              <a:tr h="294344">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&lt;=60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(65,70]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(75,80]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(85,90]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(95,97]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328">
                <a:tc>
                  <a:txBody>
                    <a:bodyPr/>
                    <a:lstStyle/>
                    <a:p>
                      <a:pPr algn="l" fontAlgn="b"/>
                      <a:r>
                        <a:rPr lang="en-US" sz="14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1400" b="0" i="0" u="none" strike="noStrike" dirty="0">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ED1"/>
                    </a:solidFill>
                  </a:tcPr>
                </a:tc>
                <a:tc>
                  <a:txBody>
                    <a:bodyPr/>
                    <a:lstStyle/>
                    <a:p>
                      <a:pPr algn="r" fontAlgn="b"/>
                      <a:r>
                        <a:rPr lang="en-US" sz="1400" b="0" i="0" u="none" strike="noStrike">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ED1"/>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8EB"/>
                    </a:solidFill>
                  </a:tcPr>
                </a:tc>
                <a:tc>
                  <a:txBody>
                    <a:bodyPr/>
                    <a:lstStyle/>
                    <a:p>
                      <a:pPr algn="r" fontAlgn="b"/>
                      <a:r>
                        <a:rPr lang="en-US" sz="1400" b="0" i="0" u="none" strike="noStrike">
                          <a:solidFill>
                            <a:srgbClr val="000000"/>
                          </a:solidFill>
                          <a:effectLst/>
                          <a:latin typeface="Calibri" panose="020F050202020403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FE"/>
                    </a:solidFill>
                  </a:tcPr>
                </a:tc>
                <a:tc>
                  <a:txBody>
                    <a:bodyPr/>
                    <a:lstStyle/>
                    <a:p>
                      <a:pPr algn="r" fontAlgn="b"/>
                      <a:r>
                        <a:rPr lang="en-US" sz="14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5C8"/>
                    </a:solidFill>
                  </a:tcPr>
                </a:tc>
                <a:tc>
                  <a:txBody>
                    <a:bodyPr/>
                    <a:lstStyle/>
                    <a:p>
                      <a:pPr algn="r" fontAlgn="b"/>
                      <a:r>
                        <a:rPr lang="en-US" sz="1400" b="0" i="0" u="none" strike="noStrike">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7C9"/>
                    </a:solidFill>
                  </a:tcPr>
                </a:tc>
                <a:tc>
                  <a:txBody>
                    <a:bodyPr/>
                    <a:lstStyle/>
                    <a:p>
                      <a:pPr algn="r" fontAlgn="b"/>
                      <a:r>
                        <a:rPr lang="en-US" sz="1400" b="0" i="0" u="none" strike="noStrike">
                          <a:solidFill>
                            <a:srgbClr val="000000"/>
                          </a:solidFill>
                          <a:effectLst/>
                          <a:latin typeface="Calibri" panose="020F050202020403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5B7"/>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CDF"/>
                    </a:solidFill>
                  </a:tcPr>
                </a:tc>
                <a:tc>
                  <a:txBody>
                    <a:bodyPr/>
                    <a:lstStyle/>
                    <a:p>
                      <a:pPr algn="r" fontAlgn="b"/>
                      <a:r>
                        <a:rPr lang="en-US" sz="14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D2D5"/>
                    </a:solidFill>
                  </a:tcPr>
                </a:tc>
              </a:tr>
              <a:tr h="280328">
                <a:tc>
                  <a:txBody>
                    <a:bodyPr/>
                    <a:lstStyle/>
                    <a:p>
                      <a:pPr algn="l" fontAlgn="b"/>
                      <a:r>
                        <a:rPr lang="en-US" sz="14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E8D5"/>
                    </a:solidFill>
                  </a:tcPr>
                </a:tc>
                <a:tc>
                  <a:txBody>
                    <a:bodyPr/>
                    <a:lstStyle/>
                    <a:p>
                      <a:pPr algn="r" fontAlgn="b"/>
                      <a:r>
                        <a:rPr lang="en-US" sz="1400" b="0" i="0" u="none" strike="noStrike" dirty="0">
                          <a:solidFill>
                            <a:srgbClr val="000000"/>
                          </a:solidFill>
                          <a:effectLst/>
                          <a:latin typeface="Calibri" panose="020F050202020403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D4D6"/>
                    </a:solidFill>
                  </a:tcPr>
                </a:tc>
                <a:tc>
                  <a:txBody>
                    <a:bodyPr/>
                    <a:lstStyle/>
                    <a:p>
                      <a:pPr algn="r" fontAlgn="b"/>
                      <a:r>
                        <a:rPr lang="en-US" sz="14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D2D5"/>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14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CDE"/>
                    </a:solidFill>
                  </a:tcPr>
                </a:tc>
                <a:tc>
                  <a:txBody>
                    <a:bodyPr/>
                    <a:lstStyle/>
                    <a:p>
                      <a:pPr algn="r" fontAlgn="b"/>
                      <a:r>
                        <a:rPr lang="en-US" sz="1400" b="0" i="0" u="none" strike="noStrike">
                          <a:solidFill>
                            <a:srgbClr val="000000"/>
                          </a:solidFill>
                          <a:effectLst/>
                          <a:latin typeface="Calibri" panose="020F0502020204030204" pitchFamily="34" charset="0"/>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4"/>
                    </a:solidFill>
                  </a:tcPr>
                </a:tc>
                <a:tc>
                  <a:txBody>
                    <a:bodyPr/>
                    <a:lstStyle/>
                    <a:p>
                      <a:pPr algn="r" fontAlgn="b"/>
                      <a:r>
                        <a:rPr lang="en-US" sz="1400" b="0" i="0" u="none" strike="noStrike">
                          <a:solidFill>
                            <a:srgbClr val="000000"/>
                          </a:solidFill>
                          <a:effectLst/>
                          <a:latin typeface="Calibri" panose="020F0502020204030204" pitchFamily="34" charset="0"/>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2B4"/>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0C3"/>
                    </a:solidFill>
                  </a:tcPr>
                </a:tc>
                <a:tc>
                  <a:txBody>
                    <a:bodyPr/>
                    <a:lstStyle/>
                    <a:p>
                      <a:pPr algn="r" fontAlgn="b"/>
                      <a:r>
                        <a:rPr lang="en-US" sz="1400" b="0" i="0" u="none" strike="noStrike">
                          <a:solidFill>
                            <a:srgbClr val="000000"/>
                          </a:solidFill>
                          <a:effectLst/>
                          <a:latin typeface="Calibri" panose="020F050202020403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C0"/>
                    </a:solidFill>
                  </a:tcPr>
                </a:tc>
                <a:tc>
                  <a:txBody>
                    <a:bodyPr/>
                    <a:lstStyle/>
                    <a:p>
                      <a:pPr algn="r" fontAlgn="b"/>
                      <a:r>
                        <a:rPr lang="en-US" sz="1400" b="0"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1F4"/>
                    </a:solidFill>
                  </a:tcPr>
                </a:tc>
              </a:tr>
              <a:tr h="280328">
                <a:tc>
                  <a:txBody>
                    <a:bodyPr/>
                    <a:lstStyle/>
                    <a:p>
                      <a:pPr algn="l" fontAlgn="b"/>
                      <a:r>
                        <a:rPr lang="en-US" sz="14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E9D7"/>
                    </a:solidFill>
                  </a:tcPr>
                </a:tc>
                <a:tc>
                  <a:txBody>
                    <a:bodyPr/>
                    <a:lstStyle/>
                    <a:p>
                      <a:pPr algn="r" fontAlgn="b"/>
                      <a:r>
                        <a:rPr lang="en-US" sz="1400" b="0" i="0" u="none" strike="noStrike">
                          <a:solidFill>
                            <a:srgbClr val="000000"/>
                          </a:solidFill>
                          <a:effectLst/>
                          <a:latin typeface="Calibri" panose="020F050202020403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D5D8"/>
                    </a:solidFill>
                  </a:tcPr>
                </a:tc>
                <a:tc>
                  <a:txBody>
                    <a:bodyPr/>
                    <a:lstStyle/>
                    <a:p>
                      <a:pPr algn="r" fontAlgn="b"/>
                      <a:r>
                        <a:rPr lang="en-US" sz="1400" b="0" i="0" u="none" strike="noStrike" dirty="0">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D3D6"/>
                    </a:solidFill>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BFD"/>
                    </a:solidFill>
                  </a:tcPr>
                </a:tc>
                <a:tc>
                  <a:txBody>
                    <a:bodyPr/>
                    <a:lstStyle/>
                    <a:p>
                      <a:pPr algn="r" fontAlgn="b"/>
                      <a:r>
                        <a:rPr lang="en-US" sz="14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DBDE"/>
                    </a:solidFill>
                  </a:tcPr>
                </a:tc>
                <a:tc>
                  <a:txBody>
                    <a:bodyPr/>
                    <a:lstStyle/>
                    <a:p>
                      <a:pPr algn="r" fontAlgn="b"/>
                      <a:r>
                        <a:rPr lang="en-US" sz="1400" b="0" i="0" u="none" strike="noStrike">
                          <a:solidFill>
                            <a:srgbClr val="000000"/>
                          </a:solidFill>
                          <a:effectLst/>
                          <a:latin typeface="Calibri" panose="020F0502020204030204" pitchFamily="34" charset="0"/>
                        </a:rPr>
                        <a:t>-8.7%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AFB2"/>
                    </a:solidFill>
                  </a:tcPr>
                </a:tc>
                <a:tc>
                  <a:txBody>
                    <a:bodyPr/>
                    <a:lstStyle/>
                    <a:p>
                      <a:pPr algn="r" fontAlgn="b"/>
                      <a:r>
                        <a:rPr lang="en-US" sz="1400" b="0" i="0" u="none" strike="noStrike">
                          <a:solidFill>
                            <a:srgbClr val="000000"/>
                          </a:solidFill>
                          <a:effectLst/>
                          <a:latin typeface="Calibri" panose="020F050202020403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0B2"/>
                    </a:solidFill>
                  </a:tcPr>
                </a:tc>
                <a:tc>
                  <a:txBody>
                    <a:bodyPr/>
                    <a:lstStyle/>
                    <a:p>
                      <a:pPr algn="r" fontAlgn="b"/>
                      <a:r>
                        <a:rPr lang="en-US" sz="1400" b="0" i="0" u="none" strike="noStrike">
                          <a:solidFill>
                            <a:srgbClr val="000000"/>
                          </a:solidFill>
                          <a:effectLst/>
                          <a:latin typeface="Calibri" panose="020F050202020403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FC1"/>
                    </a:solidFill>
                  </a:tcPr>
                </a:tc>
                <a:tc>
                  <a:txBody>
                    <a:bodyPr/>
                    <a:lstStyle/>
                    <a:p>
                      <a:pPr algn="r" fontAlgn="b"/>
                      <a:r>
                        <a:rPr lang="en-US" sz="1400" b="0" i="0" u="none" strike="noStrike">
                          <a:solidFill>
                            <a:srgbClr val="000000"/>
                          </a:solidFill>
                          <a:effectLst/>
                          <a:latin typeface="Calibri" panose="020F050202020403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9BC"/>
                    </a:solidFill>
                  </a:tcPr>
                </a:tc>
                <a:tc>
                  <a:txBody>
                    <a:bodyPr/>
                    <a:lstStyle/>
                    <a:p>
                      <a:pPr algn="r" fontAlgn="b"/>
                      <a:r>
                        <a:rPr lang="en-US" sz="1400" b="0" i="0" u="none" strike="noStrike">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FF2"/>
                    </a:solidFill>
                  </a:tcPr>
                </a:tc>
              </a:tr>
              <a:tr h="280328">
                <a:tc>
                  <a:txBody>
                    <a:bodyPr/>
                    <a:lstStyle/>
                    <a:p>
                      <a:pPr algn="l" fontAlgn="b"/>
                      <a:r>
                        <a:rPr lang="en-US" sz="14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5F0"/>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BFC"/>
                    </a:solidFill>
                  </a:tcPr>
                </a:tc>
                <a:tc>
                  <a:txBody>
                    <a:bodyPr/>
                    <a:lstStyle/>
                    <a:p>
                      <a:pPr algn="r" fontAlgn="b"/>
                      <a:r>
                        <a:rPr lang="en-US" sz="1400" b="0" i="0" u="none" strike="noStrike" dirty="0">
                          <a:solidFill>
                            <a:srgbClr val="000000"/>
                          </a:solidFill>
                          <a:effectLst/>
                          <a:latin typeface="Calibri" panose="020F050202020403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BFD"/>
                    </a:solidFill>
                  </a:tcPr>
                </a:tc>
                <a:tc>
                  <a:txBody>
                    <a:bodyPr/>
                    <a:lstStyle/>
                    <a:p>
                      <a:pPr algn="r" fontAlgn="b"/>
                      <a:r>
                        <a:rPr lang="en-US" sz="1400" b="0" i="0" u="none" strike="noStrike" dirty="0">
                          <a:solidFill>
                            <a:srgbClr val="000000"/>
                          </a:solidFill>
                          <a:effectLst/>
                          <a:latin typeface="Calibri" panose="020F050202020403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0E6"/>
                    </a:solidFill>
                  </a:tcPr>
                </a:tc>
                <a:tc>
                  <a:txBody>
                    <a:bodyPr/>
                    <a:lstStyle/>
                    <a:p>
                      <a:pPr algn="r" fontAlgn="b"/>
                      <a:r>
                        <a:rPr lang="en-US" sz="1400" b="0" i="0" u="none" strike="noStrike" dirty="0">
                          <a:solidFill>
                            <a:srgbClr val="000000"/>
                          </a:solidFill>
                          <a:effectLst/>
                          <a:latin typeface="Calibri" panose="020F050202020403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6"/>
                    </a:solidFill>
                  </a:tcPr>
                </a:tc>
                <a:tc>
                  <a:txBody>
                    <a:bodyPr/>
                    <a:lstStyle/>
                    <a:p>
                      <a:pPr algn="r" fontAlgn="b"/>
                      <a:r>
                        <a:rPr lang="en-US" sz="14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6E9"/>
                    </a:solidFill>
                  </a:tcPr>
                </a:tc>
                <a:tc>
                  <a:txBody>
                    <a:bodyPr/>
                    <a:lstStyle/>
                    <a:p>
                      <a:pPr algn="r" fontAlgn="b"/>
                      <a:r>
                        <a:rPr lang="en-US" sz="14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5E8"/>
                    </a:solidFill>
                  </a:tcPr>
                </a:tc>
                <a:tc>
                  <a:txBody>
                    <a:bodyPr/>
                    <a:lstStyle/>
                    <a:p>
                      <a:pPr algn="r" fontAlgn="b"/>
                      <a:r>
                        <a:rPr lang="en-US" sz="14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FD1"/>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8EB"/>
                    </a:solidFill>
                  </a:tcPr>
                </a:tc>
                <a:tc>
                  <a:txBody>
                    <a:bodyPr/>
                    <a:lstStyle/>
                    <a:p>
                      <a:pPr algn="r" fontAlgn="b"/>
                      <a:r>
                        <a:rPr lang="en-US" sz="1400" b="0" i="0" u="none" strike="noStrike">
                          <a:solidFill>
                            <a:srgbClr val="000000"/>
                          </a:solidFill>
                          <a:effectLst/>
                          <a:latin typeface="Calibri" panose="020F050202020403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9CB"/>
                    </a:solidFill>
                  </a:tcPr>
                </a:tc>
              </a:tr>
              <a:tr h="280328">
                <a:tc>
                  <a:txBody>
                    <a:bodyPr/>
                    <a:lstStyle/>
                    <a:p>
                      <a:pPr algn="l" fontAlgn="b"/>
                      <a:r>
                        <a:rPr lang="en-US" sz="14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F3EA"/>
                    </a:solidFill>
                  </a:tcPr>
                </a:tc>
                <a:tc>
                  <a:txBody>
                    <a:bodyPr/>
                    <a:lstStyle/>
                    <a:p>
                      <a:pPr algn="r" fontAlgn="b"/>
                      <a:r>
                        <a:rPr lang="en-US" sz="1400" b="0" i="0" u="none" strike="noStrike">
                          <a:solidFill>
                            <a:srgbClr val="000000"/>
                          </a:solidFill>
                          <a:effectLst/>
                          <a:latin typeface="Calibri" panose="020F050202020403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6"/>
                    </a:solidFill>
                  </a:tcPr>
                </a:tc>
                <a:tc>
                  <a:txBody>
                    <a:bodyPr/>
                    <a:lstStyle/>
                    <a:p>
                      <a:pPr algn="r" fontAlgn="b"/>
                      <a:r>
                        <a:rPr lang="en-US" sz="14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AFA"/>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F0E5"/>
                    </a:solidFill>
                  </a:tcPr>
                </a:tc>
                <a:tc>
                  <a:txBody>
                    <a:bodyPr/>
                    <a:lstStyle/>
                    <a:p>
                      <a:pPr algn="r" fontAlgn="b"/>
                      <a:r>
                        <a:rPr lang="en-US" sz="1400" b="0" i="0" u="none" strike="noStrike" dirty="0">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F6F2"/>
                    </a:solidFill>
                  </a:tcPr>
                </a:tc>
                <a:tc>
                  <a:txBody>
                    <a:bodyPr/>
                    <a:lstStyle/>
                    <a:p>
                      <a:pPr algn="r" fontAlgn="b"/>
                      <a:r>
                        <a:rPr lang="en-US" sz="1400" b="0" i="0" u="none" strike="noStrike" dirty="0">
                          <a:solidFill>
                            <a:srgbClr val="000000"/>
                          </a:solidFill>
                          <a:effectLst/>
                          <a:latin typeface="Calibri" panose="020F050202020403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AEC"/>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7EA"/>
                    </a:solidFill>
                  </a:tcPr>
                </a:tc>
                <a:tc>
                  <a:txBody>
                    <a:bodyPr/>
                    <a:lstStyle/>
                    <a:p>
                      <a:pPr algn="r" fontAlgn="b"/>
                      <a:r>
                        <a:rPr lang="en-US" sz="14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FD1"/>
                    </a:solidFill>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B"/>
                    </a:solidFill>
                  </a:tcPr>
                </a:tc>
                <a:tc>
                  <a:txBody>
                    <a:bodyPr/>
                    <a:lstStyle/>
                    <a:p>
                      <a:pPr algn="r" fontAlgn="b"/>
                      <a:r>
                        <a:rPr lang="en-US" sz="1400" b="0" i="0" u="none" strike="noStrike">
                          <a:solidFill>
                            <a:srgbClr val="000000"/>
                          </a:solidFill>
                          <a:effectLst/>
                          <a:latin typeface="Calibri" panose="020F050202020403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2C5"/>
                    </a:solidFill>
                  </a:tcPr>
                </a:tc>
              </a:tr>
              <a:tr h="280328">
                <a:tc>
                  <a:txBody>
                    <a:bodyPr/>
                    <a:lstStyle/>
                    <a:p>
                      <a:pPr algn="l" fontAlgn="b"/>
                      <a:r>
                        <a:rPr lang="en-US" sz="1400" b="0" i="0" u="none" strike="noStrike" dirty="0">
                          <a:solidFill>
                            <a:srgbClr val="000000"/>
                          </a:solidFill>
                          <a:effectLst/>
                          <a:latin typeface="Calibri" panose="020F0502020204030204" pitchFamily="34" charset="0"/>
                        </a:rPr>
                        <a:t>(640,660]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E0C2"/>
                    </a:solidFill>
                  </a:tcPr>
                </a:tc>
                <a:tc>
                  <a:txBody>
                    <a:bodyPr/>
                    <a:lstStyle/>
                    <a:p>
                      <a:pPr algn="r" fontAlgn="b"/>
                      <a:r>
                        <a:rPr lang="en-US" sz="1400" b="0" i="0" u="none" strike="noStrike">
                          <a:solidFill>
                            <a:srgbClr val="000000"/>
                          </a:solidFill>
                          <a:effectLst/>
                          <a:latin typeface="Calibri" panose="020F0502020204030204" pitchFamily="34" charset="0"/>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E2C8"/>
                    </a:solidFill>
                  </a:tcPr>
                </a:tc>
                <a:tc>
                  <a:txBody>
                    <a:bodyPr/>
                    <a:lstStyle/>
                    <a:p>
                      <a:pPr algn="r" fontAlgn="b"/>
                      <a:r>
                        <a:rPr lang="en-US" sz="1400" b="0" i="0" u="none" strike="noStrike">
                          <a:solidFill>
                            <a:srgbClr val="000000"/>
                          </a:solidFill>
                          <a:effectLst/>
                          <a:latin typeface="Calibri" panose="020F0502020204030204" pitchFamily="34" charset="0"/>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1E4CC"/>
                    </a:solidFill>
                  </a:tcPr>
                </a:tc>
                <a:tc>
                  <a:txBody>
                    <a:bodyPr/>
                    <a:lstStyle/>
                    <a:p>
                      <a:pPr algn="r" fontAlgn="b"/>
                      <a:r>
                        <a:rPr lang="en-US" sz="1400" b="0" i="0" u="none" strike="noStrike">
                          <a:solidFill>
                            <a:srgbClr val="000000"/>
                          </a:solidFill>
                          <a:effectLst/>
                          <a:latin typeface="Calibri" panose="020F0502020204030204" pitchFamily="34" charset="0"/>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FE3"/>
                    </a:solidFill>
                  </a:tcPr>
                </a:tc>
                <a:tc>
                  <a:txBody>
                    <a:bodyPr/>
                    <a:lstStyle/>
                    <a:p>
                      <a:pPr algn="r" fontAlgn="b"/>
                      <a:r>
                        <a:rPr lang="en-US" sz="14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E1C6"/>
                    </a:solidFill>
                  </a:tcPr>
                </a:tc>
                <a:tc>
                  <a:txBody>
                    <a:bodyPr/>
                    <a:lstStyle/>
                    <a:p>
                      <a:pPr algn="r" fontAlgn="b"/>
                      <a:r>
                        <a:rPr lang="en-US" sz="1400" b="0" i="0" u="none" strike="noStrike" dirty="0">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B"/>
                    </a:solidFill>
                  </a:tcPr>
                </a:tc>
                <a:tc>
                  <a:txBody>
                    <a:bodyPr/>
                    <a:lstStyle/>
                    <a:p>
                      <a:pPr algn="r" fontAlgn="b"/>
                      <a:r>
                        <a:rPr lang="en-US" sz="1400" b="0" i="0" u="none" strike="noStrike" dirty="0">
                          <a:solidFill>
                            <a:srgbClr val="000000"/>
                          </a:solidFill>
                          <a:effectLst/>
                          <a:latin typeface="Calibri" panose="020F050202020403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4F7"/>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2E8"/>
                    </a:solidFill>
                  </a:tcPr>
                </a:tc>
                <a:tc>
                  <a:txBody>
                    <a:bodyPr/>
                    <a:lstStyle/>
                    <a:p>
                      <a:pPr algn="r" fontAlgn="b"/>
                      <a:r>
                        <a:rPr lang="en-US" sz="14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BFB"/>
                    </a:solidFill>
                  </a:tcPr>
                </a:tc>
                <a:tc>
                  <a:txBody>
                    <a:bodyPr/>
                    <a:lstStyle/>
                    <a:p>
                      <a:pPr algn="r" fontAlgn="b"/>
                      <a:r>
                        <a:rPr lang="en-US" sz="1400" b="0" i="0" u="none" strike="noStrike">
                          <a:solidFill>
                            <a:srgbClr val="000000"/>
                          </a:solidFill>
                          <a:effectLst/>
                          <a:latin typeface="Calibri" panose="020F0502020204030204" pitchFamily="34" charset="0"/>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9B9E"/>
                    </a:solidFill>
                  </a:tcPr>
                </a:tc>
              </a:tr>
              <a:tr h="280328">
                <a:tc>
                  <a:txBody>
                    <a:bodyPr/>
                    <a:lstStyle/>
                    <a:p>
                      <a:pPr algn="l" fontAlgn="b"/>
                      <a:r>
                        <a:rPr lang="en-US" sz="14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EBE"/>
                    </a:solidFill>
                  </a:tcPr>
                </a:tc>
                <a:tc>
                  <a:txBody>
                    <a:bodyPr/>
                    <a:lstStyle/>
                    <a:p>
                      <a:pPr algn="r" fontAlgn="b"/>
                      <a:r>
                        <a:rPr lang="en-US" sz="1400" b="0" i="0" u="none" strike="noStrike">
                          <a:solidFill>
                            <a:srgbClr val="000000"/>
                          </a:solidFill>
                          <a:effectLst/>
                          <a:latin typeface="Calibri" panose="020F0502020204030204" pitchFamily="34" charset="0"/>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DFC1"/>
                    </a:solidFill>
                  </a:tcPr>
                </a:tc>
                <a:tc>
                  <a:txBody>
                    <a:bodyPr/>
                    <a:lstStyle/>
                    <a:p>
                      <a:pPr algn="r" fontAlgn="b"/>
                      <a:r>
                        <a:rPr lang="en-US" sz="1400" b="0" i="0" u="none" strike="noStrike">
                          <a:solidFill>
                            <a:srgbClr val="000000"/>
                          </a:solidFill>
                          <a:effectLst/>
                          <a:latin typeface="Calibri" panose="020F0502020204030204" pitchFamily="34" charset="0"/>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E0C2"/>
                    </a:solidFill>
                  </a:tcPr>
                </a:tc>
                <a:tc>
                  <a:txBody>
                    <a:bodyPr/>
                    <a:lstStyle/>
                    <a:p>
                      <a:pPr algn="r" fontAlgn="b"/>
                      <a:r>
                        <a:rPr lang="en-US" sz="1400" b="0" i="0" u="none" strike="noStrike">
                          <a:solidFill>
                            <a:srgbClr val="000000"/>
                          </a:solidFill>
                          <a:effectLst/>
                          <a:latin typeface="Calibri" panose="020F0502020204030204" pitchFamily="34" charset="0"/>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9D6"/>
                    </a:solidFill>
                  </a:tcPr>
                </a:tc>
                <a:tc>
                  <a:txBody>
                    <a:bodyPr/>
                    <a:lstStyle/>
                    <a:p>
                      <a:pPr algn="r" fontAlgn="b"/>
                      <a:r>
                        <a:rPr lang="en-US" sz="1400" b="0" i="0" u="none" strike="noStrike">
                          <a:solidFill>
                            <a:srgbClr val="000000"/>
                          </a:solidFill>
                          <a:effectLst/>
                          <a:latin typeface="Calibri" panose="020F0502020204030204" pitchFamily="34" charset="0"/>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1C4"/>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8"/>
                    </a:solidFill>
                  </a:tcPr>
                </a:tc>
                <a:tc>
                  <a:txBody>
                    <a:bodyPr/>
                    <a:lstStyle/>
                    <a:p>
                      <a:pPr algn="r" fontAlgn="b"/>
                      <a:r>
                        <a:rPr lang="en-US" sz="1400" b="0" i="0" u="none" strike="noStrike" dirty="0">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tc>
                  <a:txBody>
                    <a:bodyPr/>
                    <a:lstStyle/>
                    <a:p>
                      <a:pPr algn="r" fontAlgn="b"/>
                      <a:r>
                        <a:rPr lang="en-US" sz="1400" b="0" i="0" u="none" strike="noStrike" dirty="0">
                          <a:solidFill>
                            <a:srgbClr val="000000"/>
                          </a:solidFill>
                          <a:effectLst/>
                          <a:latin typeface="Calibri" panose="020F0502020204030204" pitchFamily="34" charset="0"/>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CDC"/>
                    </a:solidFill>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7F4"/>
                    </a:solidFill>
                  </a:tcPr>
                </a:tc>
                <a:tc>
                  <a:txBody>
                    <a:bodyPr/>
                    <a:lstStyle/>
                    <a:p>
                      <a:pPr algn="r" fontAlgn="b"/>
                      <a:r>
                        <a:rPr lang="en-US" sz="1400" b="0" i="0" u="none" strike="noStrike">
                          <a:solidFill>
                            <a:srgbClr val="000000"/>
                          </a:solidFill>
                          <a:effectLst/>
                          <a:latin typeface="Calibri" panose="020F0502020204030204" pitchFamily="34" charset="0"/>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9799"/>
                    </a:solidFill>
                  </a:tcPr>
                </a:tc>
              </a:tr>
              <a:tr h="294344">
                <a:tc>
                  <a:txBody>
                    <a:bodyPr/>
                    <a:lstStyle/>
                    <a:p>
                      <a:pPr algn="l" fontAlgn="b"/>
                      <a:r>
                        <a:rPr lang="en-US" sz="14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1400" b="0" i="0" u="none" strike="noStrike">
                          <a:solidFill>
                            <a:srgbClr val="000000"/>
                          </a:solidFill>
                          <a:effectLst/>
                          <a:latin typeface="Calibri" panose="020F0502020204030204" pitchFamily="34" charset="0"/>
                        </a:rPr>
                        <a:t>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D0A0"/>
                    </a:solidFill>
                  </a:tcPr>
                </a:tc>
                <a:tc>
                  <a:txBody>
                    <a:bodyPr/>
                    <a:lstStyle/>
                    <a:p>
                      <a:pPr algn="r" fontAlgn="b"/>
                      <a:r>
                        <a:rPr lang="en-US" sz="1400" b="0" i="0" u="none" strike="noStrike">
                          <a:solidFill>
                            <a:srgbClr val="000000"/>
                          </a:solidFill>
                          <a:effectLst/>
                          <a:latin typeface="Calibri" panose="020F0502020204030204" pitchFamily="34" charset="0"/>
                        </a:rPr>
                        <a:t>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D3A8"/>
                    </a:solidFill>
                  </a:tcPr>
                </a:tc>
                <a:tc>
                  <a:txBody>
                    <a:bodyPr/>
                    <a:lstStyle/>
                    <a:p>
                      <a:pPr algn="r" fontAlgn="b"/>
                      <a:r>
                        <a:rPr lang="en-US" sz="14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9CE9C"/>
                    </a:solidFill>
                  </a:tcPr>
                </a:tc>
                <a:tc>
                  <a:txBody>
                    <a:bodyPr/>
                    <a:lstStyle/>
                    <a:p>
                      <a:pPr algn="r" fontAlgn="b"/>
                      <a:r>
                        <a:rPr lang="en-US" sz="1400" b="0" i="0" u="none" strike="noStrike">
                          <a:solidFill>
                            <a:srgbClr val="000000"/>
                          </a:solidFill>
                          <a:effectLst/>
                          <a:latin typeface="Calibri" panose="020F0502020204030204" pitchFamily="34" charset="0"/>
                        </a:rPr>
                        <a:t>14.3%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D8B2"/>
                    </a:solidFill>
                  </a:tcPr>
                </a:tc>
                <a:tc>
                  <a:txBody>
                    <a:bodyPr/>
                    <a:lstStyle/>
                    <a:p>
                      <a:pPr algn="r" fontAlgn="b"/>
                      <a:r>
                        <a:rPr lang="en-US" sz="1400" b="0" i="0" u="none" strike="noStrike">
                          <a:solidFill>
                            <a:srgbClr val="000000"/>
                          </a:solidFill>
                          <a:effectLst/>
                          <a:latin typeface="Calibri" panose="020F0502020204030204" pitchFamily="34" charset="0"/>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0E5"/>
                    </a:solidFill>
                  </a:tcPr>
                </a:tc>
                <a:tc>
                  <a:txBody>
                    <a:bodyPr/>
                    <a:lstStyle/>
                    <a:p>
                      <a:pPr algn="r" fontAlgn="b"/>
                      <a:r>
                        <a:rPr lang="en-US" sz="14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BEFE3"/>
                    </a:solidFill>
                  </a:tcPr>
                </a:tc>
                <a:tc>
                  <a:txBody>
                    <a:bodyPr/>
                    <a:lstStyle/>
                    <a:p>
                      <a:pPr algn="r" fontAlgn="b"/>
                      <a:r>
                        <a:rPr lang="en-US" sz="1400" b="0" i="0" u="none" strike="noStrike" dirty="0">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tc>
                  <a:txBody>
                    <a:bodyPr/>
                    <a:lstStyle/>
                    <a:p>
                      <a:pPr algn="r" fontAlgn="b"/>
                      <a:r>
                        <a:rPr lang="en-US" sz="1400" b="0" i="0" u="none" strike="noStrike" dirty="0">
                          <a:solidFill>
                            <a:srgbClr val="000000"/>
                          </a:solidFill>
                          <a:effectLst/>
                          <a:latin typeface="Calibri" panose="020F0502020204030204" pitchFamily="34" charset="0"/>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3CA"/>
                    </a:solidFill>
                  </a:tcPr>
                </a:tc>
                <a:tc>
                  <a:txBody>
                    <a:bodyPr/>
                    <a:lstStyle/>
                    <a:p>
                      <a:pPr algn="r" fontAlgn="b"/>
                      <a:r>
                        <a:rPr lang="en-US" sz="1400" b="0" i="0" u="none" strike="noStrike" dirty="0">
                          <a:solidFill>
                            <a:srgbClr val="000000"/>
                          </a:solidFill>
                          <a:effectLst/>
                          <a:latin typeface="Calibri" panose="020F0502020204030204" pitchFamily="34" charset="0"/>
                        </a:rPr>
                        <a:t>-6.5%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0C3"/>
                    </a:solidFill>
                  </a:tcPr>
                </a:tc>
              </a:tr>
            </a:tbl>
          </a:graphicData>
        </a:graphic>
      </p:graphicFrame>
      <p:sp>
        <p:nvSpPr>
          <p:cNvPr id="5" name="TextBox 4"/>
          <p:cNvSpPr txBox="1"/>
          <p:nvPr/>
        </p:nvSpPr>
        <p:spPr>
          <a:xfrm>
            <a:off x="783771" y="5421086"/>
            <a:ext cx="7885492" cy="923330"/>
          </a:xfrm>
          <a:prstGeom prst="rect">
            <a:avLst/>
          </a:prstGeom>
          <a:noFill/>
        </p:spPr>
        <p:txBody>
          <a:bodyPr wrap="none" rtlCol="0">
            <a:spAutoFit/>
          </a:bodyPr>
          <a:lstStyle/>
          <a:p>
            <a:r>
              <a:rPr lang="en-US" dirty="0" smtClean="0">
                <a:latin typeface="Georgia" panose="02040502050405020303" pitchFamily="18" charset="0"/>
              </a:rPr>
              <a:t>Generally, CCFA 1.5 is under-predicted for low MLTV loans, and </a:t>
            </a:r>
          </a:p>
          <a:p>
            <a:r>
              <a:rPr lang="en-US" dirty="0" smtClean="0">
                <a:latin typeface="Georgia" panose="02040502050405020303" pitchFamily="18" charset="0"/>
              </a:rPr>
              <a:t>over-predicted for high MLTV loans</a:t>
            </a:r>
            <a:r>
              <a:rPr lang="en-US" dirty="0" smtClean="0">
                <a:latin typeface="Georgia" panose="02040502050405020303" pitchFamily="18" charset="0"/>
              </a:rPr>
              <a:t>. MPT shows moderate changes in book</a:t>
            </a:r>
          </a:p>
          <a:p>
            <a:r>
              <a:rPr lang="en-US" dirty="0" smtClean="0">
                <a:latin typeface="Georgia" panose="02040502050405020303" pitchFamily="18" charset="0"/>
              </a:rPr>
              <a:t>EC but overall portfolio change in book EC is about 1% </a:t>
            </a:r>
            <a:endParaRPr lang="en-US" dirty="0">
              <a:latin typeface="Georgia" panose="02040502050405020303" pitchFamily="18" charset="0"/>
            </a:endParaRPr>
          </a:p>
        </p:txBody>
      </p:sp>
    </p:spTree>
    <p:extLst>
      <p:ext uri="{BB962C8B-B14F-4D97-AF65-F5344CB8AC3E}">
        <p14:creationId xmlns:p14="http://schemas.microsoft.com/office/powerpoint/2010/main" val="363479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66916" y="1410790"/>
            <a:ext cx="7751933" cy="4592080"/>
          </a:xfrm>
        </p:spPr>
        <p:txBody>
          <a:bodyPr/>
          <a:lstStyle/>
          <a:p>
            <a:pPr marL="128588" indent="-128588">
              <a:spcAft>
                <a:spcPts val="450"/>
              </a:spcAft>
              <a:buFont typeface="Wingdings" panose="05000000000000000000" pitchFamily="2" charset="2"/>
              <a:buChar char="§"/>
            </a:pPr>
            <a:r>
              <a:rPr lang="en-US" sz="1600" dirty="0" smtClean="0"/>
              <a:t>In </a:t>
            </a:r>
            <a:r>
              <a:rPr lang="en-US" sz="1600" dirty="0"/>
              <a:t>expected scenario, we see prepays are predicted higher for </a:t>
            </a:r>
            <a:r>
              <a:rPr lang="en-US" sz="1600" dirty="0" smtClean="0"/>
              <a:t>just above half the groups</a:t>
            </a:r>
            <a:r>
              <a:rPr lang="en-US" sz="1600" dirty="0"/>
              <a:t>. LTV groups 95-97 has higher prepay </a:t>
            </a:r>
            <a:r>
              <a:rPr lang="en-US" sz="1600" dirty="0" smtClean="0"/>
              <a:t>difference.</a:t>
            </a:r>
          </a:p>
          <a:p>
            <a:pPr marL="128588" indent="-128588">
              <a:spcAft>
                <a:spcPts val="450"/>
              </a:spcAft>
              <a:buFont typeface="Wingdings" panose="05000000000000000000" pitchFamily="2" charset="2"/>
              <a:buChar char="§"/>
            </a:pPr>
            <a:r>
              <a:rPr lang="en-US" sz="1600" dirty="0" smtClean="0"/>
              <a:t>Model </a:t>
            </a:r>
            <a:r>
              <a:rPr lang="en-US" sz="1600" dirty="0"/>
              <a:t>predicting lower SDQ for most groups. Overall we are predicting lower SDQ. No gradient visible in LTV </a:t>
            </a:r>
            <a:r>
              <a:rPr lang="en-US" sz="1600" dirty="0" smtClean="0"/>
              <a:t>performance.</a:t>
            </a:r>
          </a:p>
          <a:p>
            <a:pPr marL="128588" indent="-128588">
              <a:spcAft>
                <a:spcPts val="450"/>
              </a:spcAft>
              <a:buFont typeface="Wingdings" panose="05000000000000000000" pitchFamily="2" charset="2"/>
              <a:buChar char="§"/>
            </a:pPr>
            <a:r>
              <a:rPr lang="en-US" sz="1600" dirty="0" smtClean="0"/>
              <a:t>Applying </a:t>
            </a:r>
            <a:r>
              <a:rPr lang="en-US" sz="1600" dirty="0"/>
              <a:t>severity adjustments we get higher stress losses. Stress severity adjustments produced slightly higher losses but within </a:t>
            </a:r>
            <a:r>
              <a:rPr lang="en-US" sz="1600" dirty="0" smtClean="0"/>
              <a:t>limits</a:t>
            </a:r>
            <a:r>
              <a:rPr lang="en-US" sz="1600" dirty="0" smtClean="0"/>
              <a:t>.</a:t>
            </a:r>
          </a:p>
          <a:p>
            <a:pPr marL="128588" indent="-128588">
              <a:spcAft>
                <a:spcPts val="450"/>
              </a:spcAft>
              <a:buFont typeface="Wingdings" panose="05000000000000000000" pitchFamily="2" charset="2"/>
              <a:buChar char="§"/>
            </a:pPr>
            <a:endParaRPr lang="en-US" sz="1800" b="1" dirty="0" smtClean="0"/>
          </a:p>
          <a:p>
            <a:pPr marL="128588" indent="-128588">
              <a:spcAft>
                <a:spcPts val="450"/>
              </a:spcAft>
              <a:buFont typeface="Wingdings" panose="05000000000000000000" pitchFamily="2" charset="2"/>
              <a:buChar char="§"/>
            </a:pPr>
            <a:r>
              <a:rPr lang="en-US" sz="1800" b="1" dirty="0" smtClean="0"/>
              <a:t>Relative </a:t>
            </a:r>
            <a:r>
              <a:rPr lang="en-US" sz="1800" b="1" dirty="0"/>
              <a:t>capital difference for both new acquisitions and book are within +/-20% thresholds. </a:t>
            </a:r>
            <a:endParaRPr lang="en-US" sz="1800" b="1" dirty="0" smtClean="0"/>
          </a:p>
          <a:p>
            <a:pPr marL="128588" indent="-128588">
              <a:spcAft>
                <a:spcPts val="450"/>
              </a:spcAft>
              <a:buFont typeface="Wingdings" panose="05000000000000000000" pitchFamily="2" charset="2"/>
              <a:buChar char="§"/>
            </a:pPr>
            <a:endParaRPr lang="en-US" sz="1800" b="1" dirty="0" smtClean="0"/>
          </a:p>
          <a:p>
            <a:pPr marL="128588" indent="-128588">
              <a:spcAft>
                <a:spcPts val="450"/>
              </a:spcAft>
              <a:buFont typeface="Wingdings" panose="05000000000000000000" pitchFamily="2" charset="2"/>
              <a:buChar char="§"/>
            </a:pPr>
            <a:r>
              <a:rPr lang="en-US" sz="1800" b="1" dirty="0" smtClean="0"/>
              <a:t>ROC </a:t>
            </a:r>
            <a:r>
              <a:rPr lang="en-US" sz="1800" b="1" dirty="0"/>
              <a:t>difference is within +/-1% threshold. </a:t>
            </a:r>
            <a:endParaRPr lang="en-US" sz="1800" b="1" dirty="0" smtClean="0"/>
          </a:p>
          <a:p>
            <a:pPr marL="128588" indent="-128588">
              <a:spcAft>
                <a:spcPts val="450"/>
              </a:spcAft>
              <a:buFont typeface="Wingdings" panose="05000000000000000000" pitchFamily="2" charset="2"/>
              <a:buChar char="§"/>
            </a:pPr>
            <a:endParaRPr lang="en-US" sz="1800" b="1" dirty="0" smtClean="0"/>
          </a:p>
          <a:p>
            <a:pPr marL="128588" indent="-128588">
              <a:spcAft>
                <a:spcPts val="450"/>
              </a:spcAft>
              <a:buFont typeface="Wingdings" panose="05000000000000000000" pitchFamily="2" charset="2"/>
              <a:buChar char="§"/>
            </a:pPr>
            <a:r>
              <a:rPr lang="en-US" sz="1800" b="1" dirty="0" smtClean="0"/>
              <a:t>None of the thresholds are breached.</a:t>
            </a:r>
            <a:endParaRPr lang="en-US" sz="1800" b="1" dirty="0"/>
          </a:p>
          <a:p>
            <a:pPr marL="128588" indent="-128588">
              <a:spcAft>
                <a:spcPts val="450"/>
              </a:spcAft>
              <a:buFont typeface="Wingdings" panose="05000000000000000000" pitchFamily="2" charset="2"/>
              <a:buChar char="§"/>
            </a:pPr>
            <a:endParaRPr lang="en-US" sz="1600" dirty="0" smtClean="0"/>
          </a:p>
        </p:txBody>
      </p:sp>
    </p:spTree>
    <p:extLst>
      <p:ext uri="{BB962C8B-B14F-4D97-AF65-F5344CB8AC3E}">
        <p14:creationId xmlns:p14="http://schemas.microsoft.com/office/powerpoint/2010/main" val="250906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796413" y="1810514"/>
            <a:ext cx="7722436" cy="1557837"/>
          </a:xfrm>
        </p:spPr>
        <p:txBody>
          <a:bodyPr/>
          <a:lstStyle/>
          <a:p>
            <a:pPr marL="128588" indent="-128588">
              <a:spcAft>
                <a:spcPts val="450"/>
              </a:spcAft>
              <a:buFont typeface="Wingdings" panose="05000000000000000000" pitchFamily="2" charset="2"/>
              <a:buChar char="§"/>
            </a:pPr>
            <a:r>
              <a:rPr lang="en-US" sz="1600" dirty="0" smtClean="0"/>
              <a:t>Track the CCFA </a:t>
            </a:r>
            <a:r>
              <a:rPr lang="en-US" sz="1600" dirty="0" smtClean="0"/>
              <a:t>1.5 model </a:t>
            </a:r>
            <a:r>
              <a:rPr lang="en-US" sz="1600" dirty="0" smtClean="0"/>
              <a:t>performance of </a:t>
            </a:r>
            <a:r>
              <a:rPr lang="en-US" sz="1600" dirty="0" smtClean="0"/>
              <a:t>SDQ</a:t>
            </a:r>
            <a:r>
              <a:rPr lang="en-US" sz="1600" dirty="0"/>
              <a:t>, prepayment </a:t>
            </a:r>
            <a:r>
              <a:rPr lang="en-US" sz="1600" dirty="0" smtClean="0"/>
              <a:t>and severity </a:t>
            </a:r>
            <a:r>
              <a:rPr lang="en-US" sz="1600" dirty="0" smtClean="0"/>
              <a:t>metrics.</a:t>
            </a:r>
          </a:p>
          <a:p>
            <a:pPr marL="128588" indent="-128588">
              <a:spcAft>
                <a:spcPts val="450"/>
              </a:spcAft>
              <a:buFont typeface="Wingdings" panose="05000000000000000000" pitchFamily="2" charset="2"/>
              <a:buChar char="§"/>
            </a:pPr>
            <a:r>
              <a:rPr lang="en-US" sz="1600" dirty="0" smtClean="0"/>
              <a:t>Define </a:t>
            </a:r>
            <a:r>
              <a:rPr lang="en-US" sz="1600" dirty="0"/>
              <a:t>the thresholds aligned to business usage of model based </a:t>
            </a:r>
            <a:r>
              <a:rPr lang="en-US" sz="1600" dirty="0" smtClean="0"/>
              <a:t>results.</a:t>
            </a:r>
          </a:p>
          <a:p>
            <a:pPr marL="128588" indent="-128588">
              <a:spcAft>
                <a:spcPts val="450"/>
              </a:spcAft>
              <a:buFont typeface="Wingdings" panose="05000000000000000000" pitchFamily="2" charset="2"/>
              <a:buChar char="§"/>
            </a:pPr>
            <a:r>
              <a:rPr lang="en-US" sz="1600" dirty="0" smtClean="0"/>
              <a:t>If </a:t>
            </a:r>
            <a:r>
              <a:rPr lang="en-US" sz="1600" dirty="0"/>
              <a:t>a threshold is breached, model users can choose to make on-top adjustments to meet their business needs, or discuss with modelers to investigate and determine the appropriate course of action</a:t>
            </a:r>
            <a:r>
              <a:rPr lang="en-US" sz="1600" dirty="0" smtClean="0"/>
              <a:t>.</a:t>
            </a:r>
            <a:endParaRPr lang="en-US" sz="1600" dirty="0"/>
          </a:p>
        </p:txBody>
      </p:sp>
      <p:sp>
        <p:nvSpPr>
          <p:cNvPr id="4" name="Title 1"/>
          <p:cNvSpPr txBox="1">
            <a:spLocks/>
          </p:cNvSpPr>
          <p:nvPr/>
        </p:nvSpPr>
        <p:spPr>
          <a:xfrm>
            <a:off x="301752" y="3957610"/>
            <a:ext cx="8641080" cy="740664"/>
          </a:xfrm>
          <a:prstGeom prst="rect">
            <a:avLst/>
          </a:prstGeom>
        </p:spPr>
        <p:txBody>
          <a:bodyPr lIns="0"/>
          <a:lstStyle>
            <a:lvl1pPr algn="l" defTabSz="685800" rtl="0" eaLnBrk="1" latinLnBrk="0" hangingPunct="1">
              <a:lnSpc>
                <a:spcPct val="90000"/>
              </a:lnSpc>
              <a:spcBef>
                <a:spcPct val="0"/>
              </a:spcBef>
              <a:buNone/>
              <a:defRPr sz="1800" b="1" kern="1200">
                <a:solidFill>
                  <a:schemeClr val="tx2"/>
                </a:solidFill>
                <a:latin typeface="Georgia" panose="02040502050405020303" pitchFamily="18" charset="0"/>
                <a:ea typeface="+mj-ea"/>
                <a:cs typeface="+mj-cs"/>
              </a:defRPr>
            </a:lvl1pPr>
          </a:lstStyle>
          <a:p>
            <a:r>
              <a:rPr lang="en-US" dirty="0" smtClean="0"/>
              <a:t>Findings for 2016Q4 CCFA MPT</a:t>
            </a:r>
            <a:endParaRPr lang="en-US" dirty="0"/>
          </a:p>
        </p:txBody>
      </p:sp>
      <p:sp>
        <p:nvSpPr>
          <p:cNvPr id="6" name="Content Placeholder 2"/>
          <p:cNvSpPr txBox="1">
            <a:spLocks/>
          </p:cNvSpPr>
          <p:nvPr/>
        </p:nvSpPr>
        <p:spPr>
          <a:xfrm>
            <a:off x="796413" y="4508614"/>
            <a:ext cx="7722436" cy="1557837"/>
          </a:xfrm>
          <a:prstGeom prst="rect">
            <a:avLst/>
          </a:prstGeom>
        </p:spPr>
        <p:txBody>
          <a:bodyPr lIns="0"/>
          <a:lstStyle>
            <a:lvl1pPr marL="0" indent="0" algn="l" defTabSz="685800" rtl="0" eaLnBrk="1" latinLnBrk="0" hangingPunct="1">
              <a:lnSpc>
                <a:spcPct val="90000"/>
              </a:lnSpc>
              <a:spcBef>
                <a:spcPts val="729"/>
              </a:spcBef>
              <a:buFontTx/>
              <a:buNone/>
              <a:defRPr sz="1350" kern="1200">
                <a:solidFill>
                  <a:schemeClr val="tx1"/>
                </a:solidFill>
                <a:latin typeface="Georgia" panose="02040502050405020303" pitchFamily="18" charset="0"/>
                <a:ea typeface="+mn-ea"/>
                <a:cs typeface="+mn-cs"/>
              </a:defRPr>
            </a:lvl1pPr>
            <a:lvl2pPr marL="342900" indent="-171450" algn="l" defTabSz="685800" rtl="0" eaLnBrk="1" latinLnBrk="0" hangingPunct="1">
              <a:lnSpc>
                <a:spcPct val="90000"/>
              </a:lnSpc>
              <a:spcBef>
                <a:spcPts val="446"/>
              </a:spcBef>
              <a:buClr>
                <a:schemeClr val="tx2"/>
              </a:buClr>
              <a:buSzPct val="150000"/>
              <a:buFont typeface="Wingdings" panose="05000000000000000000" pitchFamily="2" charset="2"/>
              <a:buChar char="§"/>
              <a:defRPr sz="1238" kern="1200">
                <a:solidFill>
                  <a:schemeClr val="tx1"/>
                </a:solidFill>
                <a:latin typeface="Georgia" panose="02040502050405020303" pitchFamily="18" charset="0"/>
                <a:ea typeface="+mn-ea"/>
                <a:cs typeface="+mn-cs"/>
              </a:defRPr>
            </a:lvl2pPr>
            <a:lvl3pPr marL="513160" indent="-171450" algn="l" defTabSz="685800" rtl="0" eaLnBrk="1" latinLnBrk="0" hangingPunct="1">
              <a:lnSpc>
                <a:spcPct val="90000"/>
              </a:lnSpc>
              <a:spcBef>
                <a:spcPts val="405"/>
              </a:spcBef>
              <a:buClr>
                <a:schemeClr val="tx2"/>
              </a:buClr>
              <a:buSzPct val="150000"/>
              <a:buFont typeface="Wingdings" panose="05000000000000000000" pitchFamily="2" charset="2"/>
              <a:buChar char="§"/>
              <a:defRPr sz="1125" kern="1200">
                <a:solidFill>
                  <a:schemeClr val="tx1"/>
                </a:solidFill>
                <a:latin typeface="Georgia" panose="02040502050405020303" pitchFamily="18" charset="0"/>
                <a:ea typeface="+mn-ea"/>
                <a:cs typeface="+mn-cs"/>
              </a:defRPr>
            </a:lvl3pPr>
            <a:lvl4pPr marL="685800" indent="-171450" algn="l" defTabSz="685800" rtl="0" eaLnBrk="1" latinLnBrk="0" hangingPunct="1">
              <a:lnSpc>
                <a:spcPct val="90000"/>
              </a:lnSpc>
              <a:spcBef>
                <a:spcPts val="405"/>
              </a:spcBef>
              <a:buClr>
                <a:schemeClr val="tx2"/>
              </a:buClr>
              <a:buSzPct val="120000"/>
              <a:buFont typeface="Wingdings" panose="05000000000000000000" pitchFamily="2" charset="2"/>
              <a:buChar char="§"/>
              <a:defRPr sz="1125" kern="1200">
                <a:solidFill>
                  <a:schemeClr val="tx1"/>
                </a:solidFill>
                <a:latin typeface="Georgia" panose="02040502050405020303" pitchFamily="18" charset="0"/>
                <a:ea typeface="+mn-ea"/>
                <a:cs typeface="+mn-cs"/>
              </a:defRPr>
            </a:lvl4pPr>
            <a:lvl5pPr marL="0" indent="0" algn="l" defTabSz="685800" rtl="0" eaLnBrk="1" latinLnBrk="0" hangingPunct="1">
              <a:lnSpc>
                <a:spcPct val="90000"/>
              </a:lnSpc>
              <a:spcBef>
                <a:spcPts val="446"/>
              </a:spcBef>
              <a:buFontTx/>
              <a:buNone/>
              <a:defRPr sz="1238" kern="1200">
                <a:solidFill>
                  <a:schemeClr val="tx1"/>
                </a:solidFill>
                <a:latin typeface="Georgia" panose="02040502050405020303"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8" indent="-128588">
              <a:spcAft>
                <a:spcPts val="450"/>
              </a:spcAft>
              <a:buFont typeface="Wingdings" panose="05000000000000000000" pitchFamily="2" charset="2"/>
              <a:buChar char="§"/>
            </a:pPr>
            <a:r>
              <a:rPr lang="en-US" sz="1600" dirty="0" smtClean="0"/>
              <a:t>Acquisition ROC is within its threshold (+/-1%). </a:t>
            </a:r>
          </a:p>
          <a:p>
            <a:pPr marL="128588" indent="-128588">
              <a:spcAft>
                <a:spcPts val="450"/>
              </a:spcAft>
              <a:buFont typeface="Wingdings" panose="05000000000000000000" pitchFamily="2" charset="2"/>
              <a:buChar char="§"/>
            </a:pPr>
            <a:r>
              <a:rPr lang="en-US" sz="1600" dirty="0" smtClean="0"/>
              <a:t>Acquisition EC and Book EC are within thresholds (relative +/-20%). </a:t>
            </a:r>
          </a:p>
        </p:txBody>
      </p:sp>
    </p:spTree>
    <p:extLst>
      <p:ext uri="{BB962C8B-B14F-4D97-AF65-F5344CB8AC3E}">
        <p14:creationId xmlns:p14="http://schemas.microsoft.com/office/powerpoint/2010/main" val="1815944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766916" y="1810514"/>
            <a:ext cx="7751933" cy="4192355"/>
          </a:xfrm>
        </p:spPr>
        <p:txBody>
          <a:bodyPr/>
          <a:lstStyle/>
          <a:p>
            <a:pPr marL="128588" indent="-128588">
              <a:spcAft>
                <a:spcPts val="450"/>
              </a:spcAft>
              <a:buFont typeface="Wingdings" panose="05000000000000000000" pitchFamily="2" charset="2"/>
              <a:buChar char="§"/>
            </a:pPr>
            <a:r>
              <a:rPr lang="en-US" sz="1600" dirty="0" smtClean="0"/>
              <a:t>Addressed:</a:t>
            </a:r>
            <a:endParaRPr lang="en-US" sz="1600" dirty="0" smtClean="0"/>
          </a:p>
          <a:p>
            <a:pPr marL="471488" lvl="1" indent="-128588">
              <a:spcAft>
                <a:spcPts val="450"/>
              </a:spcAft>
            </a:pPr>
            <a:r>
              <a:rPr lang="en-US" sz="1488" dirty="0"/>
              <a:t> </a:t>
            </a:r>
            <a:r>
              <a:rPr lang="en-US" sz="1488" dirty="0" smtClean="0"/>
              <a:t>include </a:t>
            </a:r>
            <a:r>
              <a:rPr lang="en-US" sz="1488" dirty="0" smtClean="0"/>
              <a:t>impact </a:t>
            </a:r>
            <a:r>
              <a:rPr lang="en-US" sz="1488" dirty="0" smtClean="0"/>
              <a:t>of error in the CCFA severity model (stress only) in MPT computations.</a:t>
            </a:r>
          </a:p>
          <a:p>
            <a:pPr marL="471488" lvl="1" indent="-128588">
              <a:spcAft>
                <a:spcPts val="450"/>
              </a:spcAft>
            </a:pPr>
            <a:r>
              <a:rPr lang="en-US" sz="1488" dirty="0" smtClean="0"/>
              <a:t>add </a:t>
            </a:r>
            <a:r>
              <a:rPr lang="en-US" sz="1488" dirty="0" smtClean="0"/>
              <a:t>delinquency status as another dimension in calculating model </a:t>
            </a:r>
            <a:r>
              <a:rPr lang="en-US" sz="1488" dirty="0" smtClean="0"/>
              <a:t>errors. </a:t>
            </a:r>
            <a:endParaRPr lang="en-US" sz="1488" dirty="0" smtClean="0"/>
          </a:p>
          <a:p>
            <a:pPr marL="471488" lvl="1" indent="-128588">
              <a:spcAft>
                <a:spcPts val="450"/>
              </a:spcAft>
            </a:pPr>
            <a:r>
              <a:rPr lang="en-US" sz="1488" dirty="0" smtClean="0"/>
              <a:t>Evaluate the need to calculate separate model error range for book EC.</a:t>
            </a:r>
            <a:endParaRPr lang="en-US" sz="1488" dirty="0"/>
          </a:p>
          <a:p>
            <a:pPr marL="128588" indent="-128588">
              <a:spcAft>
                <a:spcPts val="450"/>
              </a:spcAft>
              <a:buFont typeface="Wingdings" panose="05000000000000000000" pitchFamily="2" charset="2"/>
              <a:buChar char="§"/>
            </a:pPr>
            <a:r>
              <a:rPr lang="en-US" sz="1600" dirty="0" smtClean="0"/>
              <a:t>Use CCFA 1.5 Model</a:t>
            </a:r>
          </a:p>
        </p:txBody>
      </p:sp>
    </p:spTree>
    <p:extLst>
      <p:ext uri="{BB962C8B-B14F-4D97-AF65-F5344CB8AC3E}">
        <p14:creationId xmlns:p14="http://schemas.microsoft.com/office/powerpoint/2010/main" val="828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Preformation Tracking Methodology (I)</a:t>
            </a:r>
            <a:endParaRPr lang="en-US" dirty="0"/>
          </a:p>
        </p:txBody>
      </p:sp>
      <p:sp>
        <p:nvSpPr>
          <p:cNvPr id="3" name="Content Placeholder 2"/>
          <p:cNvSpPr>
            <a:spLocks noGrp="1"/>
          </p:cNvSpPr>
          <p:nvPr>
            <p:ph idx="1"/>
          </p:nvPr>
        </p:nvSpPr>
        <p:spPr>
          <a:xfrm>
            <a:off x="604684" y="1810514"/>
            <a:ext cx="7914165" cy="4501796"/>
          </a:xfrm>
        </p:spPr>
        <p:txBody>
          <a:bodyPr/>
          <a:lstStyle/>
          <a:p>
            <a:pPr marL="128588" indent="-128588">
              <a:spcAft>
                <a:spcPts val="450"/>
              </a:spcAft>
              <a:buFont typeface="Wingdings" panose="05000000000000000000" pitchFamily="2" charset="2"/>
              <a:buChar char="§"/>
            </a:pPr>
            <a:r>
              <a:rPr lang="en-US" sz="1600" dirty="0" smtClean="0"/>
              <a:t>For SF Pricing </a:t>
            </a:r>
            <a:r>
              <a:rPr lang="en-US" sz="1600" dirty="0" smtClean="0"/>
              <a:t>the </a:t>
            </a:r>
            <a:r>
              <a:rPr lang="en-US" sz="1600" dirty="0" smtClean="0"/>
              <a:t>main model performance metric is ROC (Return on Capital) for acquisition,  and for SF Credit Risk Management, the main model performance metrics are EC for acquisition (EC limits) and EC for book (EC appetite).</a:t>
            </a:r>
          </a:p>
          <a:p>
            <a:pPr marL="128588" indent="-128588">
              <a:spcAft>
                <a:spcPts val="450"/>
              </a:spcAft>
              <a:buFont typeface="Wingdings" panose="05000000000000000000" pitchFamily="2" charset="2"/>
              <a:buChar char="§"/>
            </a:pPr>
            <a:r>
              <a:rPr lang="en-US" sz="1600" dirty="0" smtClean="0"/>
              <a:t>There are thresholds </a:t>
            </a:r>
            <a:r>
              <a:rPr lang="en-US" sz="1600" dirty="0" smtClean="0"/>
              <a:t>for ROC </a:t>
            </a:r>
            <a:r>
              <a:rPr lang="en-US" sz="1600" dirty="0" smtClean="0"/>
              <a:t>and EC set by </a:t>
            </a:r>
            <a:r>
              <a:rPr lang="en-US" sz="1600" dirty="0" smtClean="0"/>
              <a:t>business. The </a:t>
            </a:r>
            <a:r>
              <a:rPr lang="en-US" sz="1600" dirty="0" smtClean="0"/>
              <a:t>purpose of MPT is to assess if model errors would breaches these thresholds. </a:t>
            </a:r>
          </a:p>
          <a:p>
            <a:pPr marL="471488" lvl="1" indent="-128588">
              <a:spcAft>
                <a:spcPts val="450"/>
              </a:spcAft>
            </a:pPr>
            <a:r>
              <a:rPr lang="en-US" sz="1488" dirty="0" smtClean="0"/>
              <a:t>The ROEC should </a:t>
            </a:r>
            <a:r>
              <a:rPr lang="en-US" sz="1488" dirty="0"/>
              <a:t>be within +/- 1% of the nominal </a:t>
            </a:r>
            <a:r>
              <a:rPr lang="en-US" sz="1488" dirty="0" smtClean="0"/>
              <a:t>ROC.</a:t>
            </a:r>
            <a:endParaRPr lang="en-US" sz="1488" dirty="0" smtClean="0"/>
          </a:p>
          <a:p>
            <a:pPr marL="471488" lvl="1" indent="-128588">
              <a:spcAft>
                <a:spcPts val="450"/>
              </a:spcAft>
            </a:pPr>
            <a:r>
              <a:rPr lang="en-US" sz="1488" dirty="0" smtClean="0"/>
              <a:t>WA </a:t>
            </a:r>
            <a:r>
              <a:rPr lang="en-US" sz="1488" dirty="0"/>
              <a:t>Economic Capital should be within a +/- 20% margin </a:t>
            </a:r>
            <a:r>
              <a:rPr lang="en-US" sz="1488" dirty="0" smtClean="0"/>
              <a:t>(</a:t>
            </a:r>
            <a:r>
              <a:rPr lang="en-US" sz="1488" dirty="0"/>
              <a:t>Conventional </a:t>
            </a:r>
            <a:r>
              <a:rPr lang="en-US" sz="1488" dirty="0" smtClean="0"/>
              <a:t>business excl</a:t>
            </a:r>
            <a:r>
              <a:rPr lang="en-US" sz="1488" dirty="0"/>
              <a:t>. HARP &amp; RP </a:t>
            </a:r>
            <a:r>
              <a:rPr lang="en-US" sz="1488" dirty="0" smtClean="0"/>
              <a:t>Flex)</a:t>
            </a:r>
          </a:p>
          <a:p>
            <a:pPr marL="471488" lvl="1" indent="-128588">
              <a:spcAft>
                <a:spcPts val="450"/>
              </a:spcAft>
            </a:pPr>
            <a:r>
              <a:rPr lang="en-US" sz="1488" dirty="0" smtClean="0"/>
              <a:t>Tail </a:t>
            </a:r>
            <a:r>
              <a:rPr lang="en-US" sz="1488" dirty="0"/>
              <a:t>Economic Capital (&gt;7% EC rate) UPB share should be within a +/-2% margin </a:t>
            </a:r>
            <a:r>
              <a:rPr lang="en-US" sz="1488" dirty="0" smtClean="0"/>
              <a:t>(</a:t>
            </a:r>
            <a:r>
              <a:rPr lang="en-US" sz="1488" dirty="0"/>
              <a:t>Conventional </a:t>
            </a:r>
            <a:r>
              <a:rPr lang="en-US" sz="1488" dirty="0" smtClean="0"/>
              <a:t>business excl</a:t>
            </a:r>
            <a:r>
              <a:rPr lang="en-US" sz="1488" dirty="0"/>
              <a:t>. HARP &amp; RP </a:t>
            </a:r>
            <a:r>
              <a:rPr lang="en-US" sz="1488" dirty="0" smtClean="0"/>
              <a:t>Flex)</a:t>
            </a:r>
          </a:p>
          <a:p>
            <a:pPr marL="128588" indent="-128588">
              <a:spcAft>
                <a:spcPts val="450"/>
              </a:spcAft>
              <a:buFont typeface="Wingdings" panose="05000000000000000000" pitchFamily="2" charset="2"/>
              <a:buChar char="§"/>
            </a:pPr>
            <a:r>
              <a:rPr lang="en-US" sz="1600" dirty="0" smtClean="0"/>
              <a:t>The challenge to assess ROC and EC is </a:t>
            </a:r>
            <a:r>
              <a:rPr lang="en-US" sz="1600" dirty="0" smtClean="0"/>
              <a:t>that there is </a:t>
            </a:r>
            <a:r>
              <a:rPr lang="en-US" sz="1600" dirty="0" smtClean="0"/>
              <a:t>no actual </a:t>
            </a:r>
            <a:r>
              <a:rPr lang="en-US" sz="1600" dirty="0" smtClean="0"/>
              <a:t>ROC </a:t>
            </a:r>
            <a:r>
              <a:rPr lang="en-US" sz="1600" dirty="0" smtClean="0"/>
              <a:t>and EC. The solution is to build proxies for actual </a:t>
            </a:r>
            <a:r>
              <a:rPr lang="en-US" sz="1600" dirty="0" smtClean="0"/>
              <a:t>ROC </a:t>
            </a:r>
            <a:r>
              <a:rPr lang="en-US" sz="1600" dirty="0" smtClean="0"/>
              <a:t>and </a:t>
            </a:r>
            <a:r>
              <a:rPr lang="en-US" sz="1600" dirty="0" smtClean="0"/>
              <a:t>EC by applying model adjustments. </a:t>
            </a:r>
            <a:r>
              <a:rPr lang="en-US" sz="1600" dirty="0" smtClean="0"/>
              <a:t>Then </a:t>
            </a:r>
            <a:r>
              <a:rPr lang="en-US" sz="1600" dirty="0" smtClean="0"/>
              <a:t>we </a:t>
            </a:r>
            <a:r>
              <a:rPr lang="en-US" sz="1600" dirty="0" smtClean="0"/>
              <a:t>compare production ROC/EC with actual ROC/EC proxies </a:t>
            </a:r>
            <a:r>
              <a:rPr lang="en-US" sz="1600" dirty="0" smtClean="0"/>
              <a:t>to </a:t>
            </a:r>
            <a:r>
              <a:rPr lang="en-US" sz="1600" dirty="0" smtClean="0"/>
              <a:t>determine if there are breaches or not. </a:t>
            </a:r>
          </a:p>
          <a:p>
            <a:pPr marL="128588" indent="-128588">
              <a:spcAft>
                <a:spcPts val="450"/>
              </a:spcAft>
              <a:buFont typeface="Wingdings" panose="05000000000000000000" pitchFamily="2" charset="2"/>
              <a:buChar char="§"/>
            </a:pPr>
            <a:r>
              <a:rPr lang="en-US" sz="1600" dirty="0" smtClean="0"/>
              <a:t>The question is how to build the proxies for actual ROC and </a:t>
            </a:r>
            <a:r>
              <a:rPr lang="en-US" sz="1600" dirty="0" smtClean="0"/>
              <a:t>EC.</a:t>
            </a:r>
            <a:endParaRPr lang="en-US" sz="1600" dirty="0" smtClean="0"/>
          </a:p>
        </p:txBody>
      </p:sp>
    </p:spTree>
    <p:extLst>
      <p:ext uri="{BB962C8B-B14F-4D97-AF65-F5344CB8AC3E}">
        <p14:creationId xmlns:p14="http://schemas.microsoft.com/office/powerpoint/2010/main" val="316427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Preformation Tracking </a:t>
            </a:r>
            <a:r>
              <a:rPr lang="en-US" dirty="0" smtClean="0"/>
              <a:t>Methodology (II)</a:t>
            </a:r>
            <a:endParaRPr lang="en-US" dirty="0"/>
          </a:p>
        </p:txBody>
      </p:sp>
      <p:sp>
        <p:nvSpPr>
          <p:cNvPr id="3" name="Content Placeholder 2"/>
          <p:cNvSpPr>
            <a:spLocks noGrp="1"/>
          </p:cNvSpPr>
          <p:nvPr>
            <p:ph idx="1"/>
          </p:nvPr>
        </p:nvSpPr>
        <p:spPr>
          <a:xfrm>
            <a:off x="715297" y="1541417"/>
            <a:ext cx="7803552" cy="4585063"/>
          </a:xfrm>
        </p:spPr>
        <p:txBody>
          <a:bodyPr/>
          <a:lstStyle/>
          <a:p>
            <a:pPr>
              <a:spcAft>
                <a:spcPts val="450"/>
              </a:spcAft>
            </a:pPr>
            <a:r>
              <a:rPr lang="en-US" sz="1800" i="1" dirty="0" smtClean="0">
                <a:effectLst>
                  <a:outerShdw blurRad="38100" dist="38100" dir="2700000" algn="tl">
                    <a:srgbClr val="000000">
                      <a:alpha val="43137"/>
                    </a:srgbClr>
                  </a:outerShdw>
                </a:effectLst>
              </a:rPr>
              <a:t>How to build actual ROC and EC proxies?</a:t>
            </a:r>
          </a:p>
          <a:p>
            <a:pPr>
              <a:spcAft>
                <a:spcPts val="450"/>
              </a:spcAft>
            </a:pPr>
            <a:endParaRPr lang="en-US" sz="1800" i="1" dirty="0" smtClean="0">
              <a:effectLst>
                <a:outerShdw blurRad="38100" dist="38100" dir="2700000" algn="tl">
                  <a:srgbClr val="000000">
                    <a:alpha val="43137"/>
                  </a:srgbClr>
                </a:outerShdw>
              </a:effectLst>
            </a:endParaRPr>
          </a:p>
          <a:p>
            <a:pPr marL="128588" indent="-128588">
              <a:spcAft>
                <a:spcPts val="450"/>
              </a:spcAft>
              <a:buFont typeface="Wingdings" panose="05000000000000000000" pitchFamily="2" charset="2"/>
              <a:buChar char="§"/>
            </a:pPr>
            <a:r>
              <a:rPr lang="en-US" sz="1600" dirty="0" smtClean="0"/>
              <a:t>The actual ROC and EC proxies are calculated by running CCFA with adjusted CCFA component models (SDQ, Prepay, and Severity) that mimic actual performances of these components </a:t>
            </a:r>
            <a:r>
              <a:rPr lang="en-US" sz="1600" dirty="0" smtClean="0"/>
              <a:t>variables derived from Model Performance Tracking. </a:t>
            </a:r>
            <a:endParaRPr lang="en-US" sz="1600" dirty="0" smtClean="0"/>
          </a:p>
          <a:p>
            <a:pPr marL="128588" indent="-128588">
              <a:spcAft>
                <a:spcPts val="450"/>
              </a:spcAft>
              <a:buFont typeface="Wingdings" panose="05000000000000000000" pitchFamily="2" charset="2"/>
              <a:buChar char="§"/>
            </a:pPr>
            <a:r>
              <a:rPr lang="en-US" sz="1600" dirty="0" smtClean="0"/>
              <a:t>The adjustments are done by applying multipliers in FICO/MLTV buckets to each of these component models. </a:t>
            </a:r>
          </a:p>
          <a:p>
            <a:pPr marL="128588" indent="-128588">
              <a:spcAft>
                <a:spcPts val="450"/>
              </a:spcAft>
              <a:buFont typeface="Wingdings" panose="05000000000000000000" pitchFamily="2" charset="2"/>
              <a:buChar char="§"/>
            </a:pPr>
            <a:r>
              <a:rPr lang="en-US" sz="1600" dirty="0" smtClean="0"/>
              <a:t>The multipliers are </a:t>
            </a:r>
            <a:r>
              <a:rPr lang="en-US" sz="1600" dirty="0" smtClean="0"/>
              <a:t>computed </a:t>
            </a:r>
            <a:r>
              <a:rPr lang="en-US" sz="1600" dirty="0" smtClean="0"/>
              <a:t>using the historical actual and predicted MPT data. </a:t>
            </a:r>
            <a:endParaRPr lang="en-US" sz="1600" dirty="0"/>
          </a:p>
          <a:p>
            <a:pPr marL="471488" lvl="1" indent="-128588">
              <a:spcAft>
                <a:spcPts val="450"/>
              </a:spcAft>
            </a:pPr>
            <a:r>
              <a:rPr lang="en-US" sz="1488" dirty="0" smtClean="0"/>
              <a:t>The predicted MPT is based on realized home price and interest rate paths</a:t>
            </a:r>
          </a:p>
          <a:p>
            <a:pPr marL="471488" lvl="1" indent="-128588">
              <a:spcAft>
                <a:spcPts val="450"/>
              </a:spcAft>
            </a:pPr>
            <a:r>
              <a:rPr lang="en-US" sz="1488" dirty="0" smtClean="0"/>
              <a:t>The </a:t>
            </a:r>
            <a:r>
              <a:rPr lang="en-US" sz="1488" dirty="0"/>
              <a:t>multipliers </a:t>
            </a:r>
            <a:r>
              <a:rPr lang="en-US" sz="1488" dirty="0" smtClean="0"/>
              <a:t>are the ratio </a:t>
            </a:r>
            <a:r>
              <a:rPr lang="en-US" sz="1488" dirty="0"/>
              <a:t>of expected to predicted </a:t>
            </a:r>
            <a:r>
              <a:rPr lang="en-US" sz="1488" dirty="0" smtClean="0"/>
              <a:t>metrics (SDQ, Prepayment, and Severity) in </a:t>
            </a:r>
            <a:r>
              <a:rPr lang="en-US" sz="1488" dirty="0"/>
              <a:t>FICO/MLTV </a:t>
            </a:r>
            <a:r>
              <a:rPr lang="en-US" sz="1488" dirty="0" smtClean="0"/>
              <a:t>buckets.</a:t>
            </a:r>
          </a:p>
          <a:p>
            <a:pPr marL="471488" lvl="1" indent="-128588">
              <a:spcAft>
                <a:spcPts val="450"/>
              </a:spcAft>
            </a:pPr>
            <a:r>
              <a:rPr lang="en-US" sz="1488" dirty="0" smtClean="0"/>
              <a:t>The MPT data used for expected path and stress path are different. For expected path adjustments, a two year historical MPT data starting with the 2014Q3 </a:t>
            </a:r>
            <a:r>
              <a:rPr lang="en-US" sz="1488" dirty="0"/>
              <a:t>acquisition loan performance data </a:t>
            </a:r>
            <a:r>
              <a:rPr lang="en-US" sz="1488" dirty="0" smtClean="0"/>
              <a:t>is used; For stress path, a five year historical MPT data starting with the 2007Q3 book loan </a:t>
            </a:r>
            <a:r>
              <a:rPr lang="en-US" sz="1488" dirty="0"/>
              <a:t>performance </a:t>
            </a:r>
            <a:r>
              <a:rPr lang="en-US" sz="1488" dirty="0" smtClean="0"/>
              <a:t>data is used.</a:t>
            </a:r>
          </a:p>
        </p:txBody>
      </p:sp>
    </p:spTree>
    <p:extLst>
      <p:ext uri="{BB962C8B-B14F-4D97-AF65-F5344CB8AC3E}">
        <p14:creationId xmlns:p14="http://schemas.microsoft.com/office/powerpoint/2010/main" val="426476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Preformation Tracking </a:t>
            </a:r>
            <a:r>
              <a:rPr lang="en-US" dirty="0" smtClean="0"/>
              <a:t>Methodology (III)</a:t>
            </a:r>
            <a:endParaRPr lang="en-US" dirty="0"/>
          </a:p>
        </p:txBody>
      </p:sp>
      <p:sp>
        <p:nvSpPr>
          <p:cNvPr id="3" name="Content Placeholder 2"/>
          <p:cNvSpPr>
            <a:spLocks noGrp="1"/>
          </p:cNvSpPr>
          <p:nvPr>
            <p:ph idx="1"/>
          </p:nvPr>
        </p:nvSpPr>
        <p:spPr>
          <a:xfrm>
            <a:off x="722671" y="1558587"/>
            <a:ext cx="7796178" cy="4872693"/>
          </a:xfrm>
        </p:spPr>
        <p:txBody>
          <a:bodyPr/>
          <a:lstStyle/>
          <a:p>
            <a:pPr>
              <a:spcAft>
                <a:spcPts val="450"/>
              </a:spcAft>
            </a:pPr>
            <a:r>
              <a:rPr lang="en-US" sz="1800" i="1" dirty="0" smtClean="0">
                <a:effectLst>
                  <a:outerShdw blurRad="38100" dist="38100" dir="2700000" algn="tl">
                    <a:srgbClr val="000000">
                      <a:alpha val="43137"/>
                    </a:srgbClr>
                  </a:outerShdw>
                </a:effectLst>
              </a:rPr>
              <a:t>How to apply multiplier to calculate EC and ROC for the current quarter?</a:t>
            </a:r>
          </a:p>
          <a:p>
            <a:pPr>
              <a:spcAft>
                <a:spcPts val="450"/>
              </a:spcAft>
            </a:pPr>
            <a:endParaRPr lang="en-US" sz="1600" dirty="0" smtClean="0"/>
          </a:p>
          <a:p>
            <a:pPr marL="128588" indent="-128588">
              <a:spcAft>
                <a:spcPts val="450"/>
              </a:spcAft>
              <a:buFont typeface="Wingdings" panose="05000000000000000000" pitchFamily="2" charset="2"/>
              <a:buChar char="§"/>
            </a:pPr>
            <a:r>
              <a:rPr lang="en-US" sz="1600" dirty="0" smtClean="0"/>
              <a:t>Apply </a:t>
            </a:r>
            <a:r>
              <a:rPr lang="en-US" sz="1600" dirty="0"/>
              <a:t>these multipliers at </a:t>
            </a:r>
            <a:r>
              <a:rPr lang="en-US" sz="1600" dirty="0" smtClean="0"/>
              <a:t>individual </a:t>
            </a:r>
            <a:r>
              <a:rPr lang="en-US" sz="1600" dirty="0"/>
              <a:t>loan level based on their ORIGINATION FICO and LTV values for </a:t>
            </a:r>
            <a:r>
              <a:rPr lang="en-US" sz="1600" dirty="0" smtClean="0"/>
              <a:t>201612 </a:t>
            </a:r>
            <a:r>
              <a:rPr lang="en-US" sz="1600" dirty="0"/>
              <a:t>new loan acquisitions for both expected and stress </a:t>
            </a:r>
            <a:r>
              <a:rPr lang="en-US" sz="1600" dirty="0" smtClean="0"/>
              <a:t>cases.</a:t>
            </a:r>
          </a:p>
          <a:p>
            <a:pPr marL="128588" indent="-128588">
              <a:spcAft>
                <a:spcPts val="450"/>
              </a:spcAft>
              <a:buFont typeface="Wingdings" panose="05000000000000000000" pitchFamily="2" charset="2"/>
              <a:buChar char="§"/>
            </a:pPr>
            <a:r>
              <a:rPr lang="en-US" sz="1600" dirty="0" smtClean="0"/>
              <a:t>Compare EC and ROC between </a:t>
            </a:r>
            <a:r>
              <a:rPr lang="en-US" sz="1600" dirty="0"/>
              <a:t>adjusted run and standard run at portfolio </a:t>
            </a:r>
            <a:r>
              <a:rPr lang="en-US" sz="1600" dirty="0" smtClean="0"/>
              <a:t>and FICO x LTV grid level.</a:t>
            </a:r>
          </a:p>
          <a:p>
            <a:pPr marL="128588" indent="-128588">
              <a:spcAft>
                <a:spcPts val="450"/>
              </a:spcAft>
              <a:buFont typeface="Wingdings" panose="05000000000000000000" pitchFamily="2" charset="2"/>
              <a:buChar char="§"/>
            </a:pPr>
            <a:r>
              <a:rPr lang="en-US" sz="1600" dirty="0" smtClean="0"/>
              <a:t>To </a:t>
            </a:r>
            <a:r>
              <a:rPr lang="en-US" sz="1600" dirty="0"/>
              <a:t>calculate impact on Book EC performance, add delinquency dimension to existing FICO/MLTV dimensions. </a:t>
            </a:r>
            <a:r>
              <a:rPr lang="en-US" sz="1600" dirty="0" smtClean="0"/>
              <a:t>On stress paths, DLQ </a:t>
            </a:r>
            <a:r>
              <a:rPr lang="en-US" sz="1600" dirty="0"/>
              <a:t>values 1,2,3 and above 3 months dimensions are added to existing </a:t>
            </a:r>
            <a:r>
              <a:rPr lang="en-US" sz="1600" dirty="0" smtClean="0"/>
              <a:t>FICO/MLTV.</a:t>
            </a:r>
          </a:p>
          <a:p>
            <a:pPr marL="128588" indent="-128588">
              <a:spcAft>
                <a:spcPts val="450"/>
              </a:spcAft>
              <a:buFont typeface="Wingdings" panose="05000000000000000000" pitchFamily="2" charset="2"/>
              <a:buChar char="§"/>
            </a:pPr>
            <a:r>
              <a:rPr lang="en-US" sz="1600" dirty="0" smtClean="0"/>
              <a:t>Choose </a:t>
            </a:r>
            <a:r>
              <a:rPr lang="en-US" sz="1600" dirty="0"/>
              <a:t>5% Book sample for </a:t>
            </a:r>
            <a:r>
              <a:rPr lang="en-US" sz="1600" dirty="0" smtClean="0"/>
              <a:t>201612. </a:t>
            </a:r>
            <a:r>
              <a:rPr lang="en-US" sz="1600" dirty="0"/>
              <a:t>Apply adjustments based on Current DLQ Status, ORIGINATION FICO and LTV values at each loan level for expected and stress </a:t>
            </a:r>
            <a:r>
              <a:rPr lang="en-US" sz="1600" dirty="0" smtClean="0"/>
              <a:t>cases.</a:t>
            </a:r>
          </a:p>
          <a:p>
            <a:pPr marL="128588" indent="-128588">
              <a:spcAft>
                <a:spcPts val="450"/>
              </a:spcAft>
              <a:buFont typeface="Wingdings" panose="05000000000000000000" pitchFamily="2" charset="2"/>
              <a:buChar char="§"/>
            </a:pPr>
            <a:r>
              <a:rPr lang="en-US" sz="1600" dirty="0" smtClean="0"/>
              <a:t>Compare EC </a:t>
            </a:r>
            <a:r>
              <a:rPr lang="en-US" sz="1600" dirty="0" smtClean="0"/>
              <a:t>before </a:t>
            </a:r>
            <a:r>
              <a:rPr lang="en-US" sz="1600" dirty="0"/>
              <a:t>and after applying these </a:t>
            </a:r>
            <a:r>
              <a:rPr lang="en-US" sz="1600" dirty="0" smtClean="0"/>
              <a:t>adjustments.</a:t>
            </a:r>
          </a:p>
          <a:p>
            <a:pPr marL="128588" indent="-128588">
              <a:spcAft>
                <a:spcPts val="450"/>
              </a:spcAft>
              <a:buFont typeface="Wingdings" panose="05000000000000000000" pitchFamily="2" charset="2"/>
              <a:buChar char="§"/>
            </a:pPr>
            <a:r>
              <a:rPr lang="en-US" sz="1600" dirty="0" smtClean="0"/>
              <a:t>Here </a:t>
            </a:r>
            <a:r>
              <a:rPr lang="en-US" sz="1600" dirty="0"/>
              <a:t>are adjustments </a:t>
            </a:r>
            <a:r>
              <a:rPr lang="en-US" sz="1600" dirty="0" smtClean="0"/>
              <a:t>used for </a:t>
            </a:r>
            <a:r>
              <a:rPr lang="en-US" sz="1600" dirty="0"/>
              <a:t>new acquisitions and book </a:t>
            </a:r>
            <a:r>
              <a:rPr lang="en-US" sz="1600" dirty="0" smtClean="0"/>
              <a:t>sample</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979942789"/>
              </p:ext>
            </p:extLst>
          </p:nvPr>
        </p:nvGraphicFramePr>
        <p:xfrm>
          <a:off x="6356554" y="5750942"/>
          <a:ext cx="914400" cy="771525"/>
        </p:xfrm>
        <a:graphic>
          <a:graphicData uri="http://schemas.openxmlformats.org/presentationml/2006/ole">
            <mc:AlternateContent xmlns:mc="http://schemas.openxmlformats.org/markup-compatibility/2006">
              <mc:Choice xmlns:v="urn:schemas-microsoft-com:vml" Requires="v">
                <p:oleObj spid="_x0000_s620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6356554" y="575094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914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46" y="991437"/>
            <a:ext cx="8386574" cy="459356"/>
          </a:xfrm>
        </p:spPr>
        <p:txBody>
          <a:bodyPr>
            <a:normAutofit fontScale="90000"/>
          </a:bodyPr>
          <a:lstStyle/>
          <a:p>
            <a:r>
              <a:rPr lang="en-US" sz="2025" dirty="0"/>
              <a:t>Expected Prepay </a:t>
            </a:r>
            <a:r>
              <a:rPr lang="en-US" dirty="0"/>
              <a:t>performance</a:t>
            </a:r>
            <a:r>
              <a:rPr lang="en-US" sz="2025" dirty="0"/>
              <a:t> </a:t>
            </a:r>
            <a:r>
              <a:rPr lang="en-US" sz="2025" dirty="0" smtClean="0"/>
              <a:t>(</a:t>
            </a:r>
            <a:r>
              <a:rPr lang="en-US" sz="2025" dirty="0"/>
              <a:t>Predicted </a:t>
            </a:r>
            <a:r>
              <a:rPr lang="en-US" sz="2025" dirty="0" smtClean="0"/>
              <a:t>vs </a:t>
            </a:r>
            <a:r>
              <a:rPr lang="en-US" sz="2025" dirty="0"/>
              <a:t>Actual </a:t>
            </a:r>
            <a:r>
              <a:rPr lang="en-US" sz="2025" dirty="0" smtClean="0"/>
              <a:t>2014Q3 </a:t>
            </a:r>
            <a:r>
              <a:rPr lang="en-US" sz="2025" dirty="0"/>
              <a:t>to </a:t>
            </a:r>
            <a:r>
              <a:rPr lang="en-US" sz="2025" dirty="0" smtClean="0"/>
              <a:t>2016Q3)</a:t>
            </a:r>
            <a:endParaRPr lang="en-US" sz="2025" dirty="0"/>
          </a:p>
        </p:txBody>
      </p:sp>
      <p:graphicFrame>
        <p:nvGraphicFramePr>
          <p:cNvPr id="3" name="Table 2"/>
          <p:cNvGraphicFramePr>
            <a:graphicFrameLocks noGrp="1"/>
          </p:cNvGraphicFramePr>
          <p:nvPr>
            <p:extLst>
              <p:ext uri="{D42A27DB-BD31-4B8C-83A1-F6EECF244321}">
                <p14:modId xmlns:p14="http://schemas.microsoft.com/office/powerpoint/2010/main" val="1392488896"/>
              </p:ext>
            </p:extLst>
          </p:nvPr>
        </p:nvGraphicFramePr>
        <p:xfrm>
          <a:off x="1581530" y="1461406"/>
          <a:ext cx="6250685" cy="1681028"/>
        </p:xfrm>
        <a:graphic>
          <a:graphicData uri="http://schemas.openxmlformats.org/drawingml/2006/table">
            <a:tbl>
              <a:tblPr/>
              <a:tblGrid>
                <a:gridCol w="911117"/>
                <a:gridCol w="667446"/>
                <a:gridCol w="667446"/>
                <a:gridCol w="667446"/>
                <a:gridCol w="667446"/>
                <a:gridCol w="667446"/>
                <a:gridCol w="667446"/>
                <a:gridCol w="667446"/>
                <a:gridCol w="667446"/>
              </a:tblGrid>
              <a:tr h="206684">
                <a:tc>
                  <a:txBody>
                    <a:bodyPr/>
                    <a:lstStyle/>
                    <a:p>
                      <a:pPr algn="l" fontAlgn="b"/>
                      <a:r>
                        <a:rPr lang="en-US" sz="800" b="1"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dirty="0">
                          <a:solidFill>
                            <a:srgbClr val="000000"/>
                          </a:solidFill>
                          <a:effectLst/>
                          <a:latin typeface="Calibri" panose="020F0502020204030204" pitchFamily="34" charset="0"/>
                        </a:rPr>
                        <a:t>Prepay </a:t>
                      </a:r>
                      <a:r>
                        <a:rPr lang="en-US" sz="800" b="1" i="0" u="none" strike="noStrike" dirty="0" smtClean="0">
                          <a:solidFill>
                            <a:srgbClr val="000000"/>
                          </a:solidFill>
                          <a:effectLst/>
                          <a:latin typeface="Calibri" panose="020F0502020204030204" pitchFamily="34" charset="0"/>
                        </a:rPr>
                        <a:t>Difference (Predicted/Actual-1)</a:t>
                      </a:r>
                      <a:endParaRPr lang="en-US" sz="800" b="1"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684">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532">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9.21%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8FB"/>
                    </a:solidFill>
                  </a:tcPr>
                </a:tc>
                <a:tc>
                  <a:txBody>
                    <a:bodyPr/>
                    <a:lstStyle/>
                    <a:p>
                      <a:pPr algn="r" fontAlgn="b"/>
                      <a:r>
                        <a:rPr lang="en-US" sz="1100" b="1" i="0" u="none" strike="noStrike">
                          <a:solidFill>
                            <a:srgbClr val="000000"/>
                          </a:solidFill>
                          <a:effectLst/>
                          <a:latin typeface="Calibri" panose="020F0502020204030204" pitchFamily="34" charset="0"/>
                        </a:rPr>
                        <a:t>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4"/>
                    </a:solidFill>
                  </a:tcPr>
                </a:tc>
                <a:tc>
                  <a:txBody>
                    <a:bodyPr/>
                    <a:lstStyle/>
                    <a:p>
                      <a:pPr algn="r" fontAlgn="b"/>
                      <a:r>
                        <a:rPr lang="en-US" sz="1100" b="1" i="0" u="none" strike="noStrike">
                          <a:solidFill>
                            <a:srgbClr val="000000"/>
                          </a:solidFill>
                          <a:effectLst/>
                          <a:latin typeface="Calibri" panose="020F0502020204030204" pitchFamily="34" charset="0"/>
                        </a:rPr>
                        <a:t>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-14.25%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a:solidFill>
                            <a:srgbClr val="000000"/>
                          </a:solidFill>
                          <a:effectLst/>
                          <a:latin typeface="Calibri" panose="020F0502020204030204" pitchFamily="34" charset="0"/>
                        </a:rPr>
                        <a:t>-0.66%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3B5"/>
                    </a:solidFill>
                  </a:tcPr>
                </a:tc>
                <a:tc>
                  <a:txBody>
                    <a:bodyPr/>
                    <a:lstStyle/>
                    <a:p>
                      <a:pPr algn="r" fontAlgn="b"/>
                      <a:r>
                        <a:rPr lang="en-US" sz="1100" b="1" i="0" u="none" strike="noStrike">
                          <a:solidFill>
                            <a:srgbClr val="000000"/>
                          </a:solidFill>
                          <a:effectLst/>
                          <a:latin typeface="Calibri" panose="020F0502020204030204" pitchFamily="34" charset="0"/>
                        </a:rPr>
                        <a:t>43.36%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3E6"/>
                    </a:solidFill>
                  </a:tcPr>
                </a:tc>
                <a:tc>
                  <a:txBody>
                    <a:bodyPr/>
                    <a:lstStyle/>
                    <a:p>
                      <a:pPr algn="r" fontAlgn="b"/>
                      <a:r>
                        <a:rPr lang="en-US" sz="1100" b="1" i="0" u="none" strike="noStrike">
                          <a:solidFill>
                            <a:srgbClr val="000000"/>
                          </a:solidFill>
                          <a:effectLst/>
                          <a:latin typeface="Calibri" panose="020F0502020204030204" pitchFamily="34" charset="0"/>
                        </a:rPr>
                        <a:t>7.71%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r>
              <a:tr h="253532">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tc>
                  <a:txBody>
                    <a:bodyPr/>
                    <a:lstStyle/>
                    <a:p>
                      <a:pPr algn="r" fontAlgn="b"/>
                      <a:r>
                        <a:rPr lang="en-US" sz="1100" b="1" i="0" u="none" strike="noStrike">
                          <a:solidFill>
                            <a:srgbClr val="000000"/>
                          </a:solidFill>
                          <a:effectLst/>
                          <a:latin typeface="Calibri" panose="020F0502020204030204" pitchFamily="34" charset="0"/>
                        </a:rPr>
                        <a:t>-2.88%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-4.71%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0.23%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-14.02%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c>
                  <a:txBody>
                    <a:bodyPr/>
                    <a:lstStyle/>
                    <a:p>
                      <a:pPr algn="r" fontAlgn="b"/>
                      <a:r>
                        <a:rPr lang="en-US" sz="1100" b="1"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ABD"/>
                    </a:solidFill>
                  </a:tcPr>
                </a:tc>
                <a:tc>
                  <a:txBody>
                    <a:bodyPr/>
                    <a:lstStyle/>
                    <a:p>
                      <a:pPr algn="r" fontAlgn="b"/>
                      <a:r>
                        <a:rPr lang="en-US" sz="1100" b="1" i="0" u="none" strike="noStrike">
                          <a:solidFill>
                            <a:srgbClr val="000000"/>
                          </a:solidFill>
                          <a:effectLst/>
                          <a:latin typeface="Calibri" panose="020F0502020204030204" pitchFamily="34" charset="0"/>
                        </a:rPr>
                        <a:t>44.10%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6E9"/>
                    </a:solidFill>
                  </a:tcPr>
                </a:tc>
                <a:tc>
                  <a:txBody>
                    <a:bodyPr/>
                    <a:lstStyle/>
                    <a:p>
                      <a:pPr algn="r" fontAlgn="b"/>
                      <a:r>
                        <a:rPr lang="en-US" sz="1100" b="1" i="0" u="none" strike="noStrike">
                          <a:solidFill>
                            <a:srgbClr val="000000"/>
                          </a:solidFill>
                          <a:effectLst/>
                          <a:latin typeface="Calibri" panose="020F0502020204030204" pitchFamily="34" charset="0"/>
                        </a:rPr>
                        <a:t>31.17%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3E6"/>
                    </a:solidFill>
                  </a:tcPr>
                </a:tc>
              </a:tr>
              <a:tr h="253532">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US" sz="1100" b="1" i="0" u="none" strike="noStrike">
                          <a:solidFill>
                            <a:srgbClr val="000000"/>
                          </a:solidFill>
                          <a:effectLst/>
                          <a:latin typeface="Calibri" panose="020F0502020204030204" pitchFamily="34" charset="0"/>
                        </a:rPr>
                        <a:t>-2.60%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DF0"/>
                    </a:solidFill>
                  </a:tcPr>
                </a:tc>
                <a:tc>
                  <a:txBody>
                    <a:bodyPr/>
                    <a:lstStyle/>
                    <a:p>
                      <a:pPr algn="r" fontAlgn="b"/>
                      <a:r>
                        <a:rPr lang="en-US" sz="1100" b="1" i="0" u="none" strike="noStrike">
                          <a:solidFill>
                            <a:srgbClr val="000000"/>
                          </a:solidFill>
                          <a:effectLst/>
                          <a:latin typeface="Calibri" panose="020F0502020204030204" pitchFamily="34" charset="0"/>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ADC"/>
                    </a:solidFill>
                  </a:tcPr>
                </a:tc>
                <a:tc>
                  <a:txBody>
                    <a:bodyPr/>
                    <a:lstStyle/>
                    <a:p>
                      <a:pPr algn="r" fontAlgn="b"/>
                      <a:r>
                        <a:rPr lang="en-US" sz="1100" b="1" i="0" u="none" strike="noStrike">
                          <a:solidFill>
                            <a:srgbClr val="000000"/>
                          </a:solidFill>
                          <a:effectLst/>
                          <a:latin typeface="Calibri" panose="020F0502020204030204" pitchFamily="34" charset="0"/>
                        </a:rPr>
                        <a:t>6.59%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fontAlgn="b"/>
                      <a:r>
                        <a:rPr lang="en-US" sz="1100" b="1" i="0" u="none" strike="noStrike">
                          <a:solidFill>
                            <a:srgbClr val="000000"/>
                          </a:solidFill>
                          <a:effectLst/>
                          <a:latin typeface="Calibri" panose="020F0502020204030204" pitchFamily="34" charset="0"/>
                        </a:rPr>
                        <a:t>-11.41%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6C9"/>
                    </a:solidFill>
                  </a:tcPr>
                </a:tc>
                <a:tc>
                  <a:txBody>
                    <a:bodyPr/>
                    <a:lstStyle/>
                    <a:p>
                      <a:pPr algn="r" fontAlgn="b"/>
                      <a:r>
                        <a:rPr lang="en-US" sz="1100" b="1" i="0" u="none" strike="noStrike">
                          <a:solidFill>
                            <a:srgbClr val="000000"/>
                          </a:solidFill>
                          <a:effectLst/>
                          <a:latin typeface="Calibri" panose="020F0502020204030204" pitchFamily="34" charset="0"/>
                        </a:rPr>
                        <a:t>11.94%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9E"/>
                    </a:solidFill>
                  </a:tcPr>
                </a:tc>
                <a:tc>
                  <a:txBody>
                    <a:bodyPr/>
                    <a:lstStyle/>
                    <a:p>
                      <a:pPr algn="r" fontAlgn="b"/>
                      <a:r>
                        <a:rPr lang="en-US" sz="1100" b="1" i="0" u="none" strike="noStrike">
                          <a:solidFill>
                            <a:srgbClr val="000000"/>
                          </a:solidFill>
                          <a:effectLst/>
                          <a:latin typeface="Calibri" panose="020F0502020204030204" pitchFamily="34" charset="0"/>
                        </a:rPr>
                        <a:t>58.59%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fontAlgn="b"/>
                      <a:r>
                        <a:rPr lang="en-US" sz="1100" b="1" i="0" u="none" strike="noStrike">
                          <a:solidFill>
                            <a:srgbClr val="000000"/>
                          </a:solidFill>
                          <a:effectLst/>
                          <a:latin typeface="Calibri" panose="020F0502020204030204" pitchFamily="34" charset="0"/>
                        </a:rPr>
                        <a:t>41.81%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0B2"/>
                    </a:solidFill>
                  </a:tcPr>
                </a:tc>
              </a:tr>
              <a:tr h="253532">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US" sz="1100" b="1" i="0" u="none" strike="noStrike">
                          <a:solidFill>
                            <a:srgbClr val="000000"/>
                          </a:solidFill>
                          <a:effectLst/>
                          <a:latin typeface="Calibri" panose="020F0502020204030204" pitchFamily="34" charset="0"/>
                        </a:rPr>
                        <a:t>-6.34%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a:solidFill>
                            <a:srgbClr val="000000"/>
                          </a:solidFill>
                          <a:effectLst/>
                          <a:latin typeface="Calibri" panose="020F0502020204030204" pitchFamily="34" charset="0"/>
                        </a:rPr>
                        <a:t>-3.73%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8CB"/>
                    </a:solidFill>
                  </a:tcPr>
                </a:tc>
                <a:tc>
                  <a:txBody>
                    <a:bodyPr/>
                    <a:lstStyle/>
                    <a:p>
                      <a:pPr algn="r" fontAlgn="b"/>
                      <a:r>
                        <a:rPr lang="en-US" sz="1100" b="1" i="0" u="none" strike="noStrike">
                          <a:solidFill>
                            <a:srgbClr val="000000"/>
                          </a:solidFill>
                          <a:effectLst/>
                          <a:latin typeface="Calibri" panose="020F0502020204030204" pitchFamily="34" charset="0"/>
                        </a:rPr>
                        <a:t>8.94%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4D6"/>
                    </a:solidFill>
                  </a:tcPr>
                </a:tc>
                <a:tc>
                  <a:txBody>
                    <a:bodyPr/>
                    <a:lstStyle/>
                    <a:p>
                      <a:pPr algn="r" fontAlgn="b"/>
                      <a:r>
                        <a:rPr lang="en-US" sz="1100" b="1" i="0" u="none" strike="noStrike">
                          <a:solidFill>
                            <a:srgbClr val="000000"/>
                          </a:solidFill>
                          <a:effectLst/>
                          <a:latin typeface="Calibri" panose="020F050202020403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C2"/>
                    </a:solidFill>
                  </a:tcPr>
                </a:tc>
                <a:tc>
                  <a:txBody>
                    <a:bodyPr/>
                    <a:lstStyle/>
                    <a:p>
                      <a:pPr algn="r" fontAlgn="b"/>
                      <a:r>
                        <a:rPr lang="en-US" sz="1100" b="1" i="0" u="none" strike="noStrike">
                          <a:solidFill>
                            <a:srgbClr val="000000"/>
                          </a:solidFill>
                          <a:effectLst/>
                          <a:latin typeface="Calibri" panose="020F0502020204030204" pitchFamily="34" charset="0"/>
                        </a:rPr>
                        <a:t>10.20%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0B2"/>
                    </a:solidFill>
                  </a:tcPr>
                </a:tc>
                <a:tc>
                  <a:txBody>
                    <a:bodyPr/>
                    <a:lstStyle/>
                    <a:p>
                      <a:pPr algn="r" fontAlgn="b"/>
                      <a:r>
                        <a:rPr lang="en-US" sz="1100" b="1" i="0" u="none" strike="noStrike">
                          <a:solidFill>
                            <a:srgbClr val="000000"/>
                          </a:solidFill>
                          <a:effectLst/>
                          <a:latin typeface="Calibri" panose="020F0502020204030204" pitchFamily="34" charset="0"/>
                        </a:rPr>
                        <a:t>42.41%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c>
                  <a:txBody>
                    <a:bodyPr/>
                    <a:lstStyle/>
                    <a:p>
                      <a:pPr algn="r" fontAlgn="b"/>
                      <a:r>
                        <a:rPr lang="en-US" sz="1100" b="1" i="0" u="none" strike="noStrike">
                          <a:solidFill>
                            <a:srgbClr val="000000"/>
                          </a:solidFill>
                          <a:effectLst/>
                          <a:latin typeface="Calibri" panose="020F0502020204030204" pitchFamily="34" charset="0"/>
                        </a:rPr>
                        <a:t>27.11%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6"/>
                    </a:solidFill>
                  </a:tcPr>
                </a:tc>
              </a:tr>
              <a:tr h="253532">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-19.54%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ED"/>
                    </a:solidFill>
                  </a:tcPr>
                </a:tc>
                <a:tc>
                  <a:txBody>
                    <a:bodyPr/>
                    <a:lstStyle/>
                    <a:p>
                      <a:pPr algn="r" fontAlgn="b"/>
                      <a:r>
                        <a:rPr lang="en-US" sz="1100" b="1" i="0" u="none" strike="noStrike">
                          <a:solidFill>
                            <a:srgbClr val="000000"/>
                          </a:solidFill>
                          <a:effectLst/>
                          <a:latin typeface="Calibri" panose="020F0502020204030204" pitchFamily="34" charset="0"/>
                        </a:rPr>
                        <a:t>-20.30%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B"/>
                    </a:solidFill>
                  </a:tcPr>
                </a:tc>
                <a:tc>
                  <a:txBody>
                    <a:bodyPr/>
                    <a:lstStyle/>
                    <a:p>
                      <a:pPr algn="r" fontAlgn="b"/>
                      <a:r>
                        <a:rPr lang="en-US" sz="1100" b="1" i="0" u="none" strike="noStrike">
                          <a:solidFill>
                            <a:srgbClr val="000000"/>
                          </a:solidFill>
                          <a:effectLst/>
                          <a:latin typeface="Calibri" panose="020F0502020204030204" pitchFamily="34" charset="0"/>
                        </a:rPr>
                        <a:t>-11.16%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BBE"/>
                    </a:solidFill>
                  </a:tcPr>
                </a:tc>
                <a:tc>
                  <a:txBody>
                    <a:bodyPr/>
                    <a:lstStyle/>
                    <a:p>
                      <a:pPr algn="r" fontAlgn="b"/>
                      <a:r>
                        <a:rPr lang="en-US" sz="1100" b="1" i="0" u="none" strike="noStrike">
                          <a:solidFill>
                            <a:srgbClr val="000000"/>
                          </a:solidFill>
                          <a:effectLst/>
                          <a:latin typeface="Calibri" panose="020F0502020204030204" pitchFamily="34" charset="0"/>
                        </a:rPr>
                        <a:t>8.54%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C2"/>
                    </a:solidFill>
                  </a:tcPr>
                </a:tc>
                <a:tc>
                  <a:txBody>
                    <a:bodyPr/>
                    <a:lstStyle/>
                    <a:p>
                      <a:pPr algn="r" fontAlgn="b"/>
                      <a:r>
                        <a:rPr lang="en-US" sz="1100" b="1" i="0" u="none" strike="noStrike">
                          <a:solidFill>
                            <a:srgbClr val="000000"/>
                          </a:solidFill>
                          <a:effectLst/>
                          <a:latin typeface="Calibri" panose="020F0502020204030204" pitchFamily="34" charset="0"/>
                        </a:rPr>
                        <a:t>6.01%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9BB"/>
                    </a:solidFill>
                  </a:tcPr>
                </a:tc>
                <a:tc>
                  <a:txBody>
                    <a:bodyPr/>
                    <a:lstStyle/>
                    <a:p>
                      <a:pPr algn="r" fontAlgn="b"/>
                      <a:r>
                        <a:rPr lang="en-US" sz="1100" b="1" i="0" u="none" strike="noStrike">
                          <a:solidFill>
                            <a:srgbClr val="000000"/>
                          </a:solidFill>
                          <a:effectLst/>
                          <a:latin typeface="Calibri" panose="020F0502020204030204" pitchFamily="34" charset="0"/>
                        </a:rPr>
                        <a:t>6.83%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91"/>
                    </a:solidFill>
                  </a:tcPr>
                </a:tc>
                <a:tc>
                  <a:txBody>
                    <a:bodyPr/>
                    <a:lstStyle/>
                    <a:p>
                      <a:pPr algn="r" fontAlgn="b"/>
                      <a:r>
                        <a:rPr lang="en-US" sz="1100" b="1" i="0" u="none" strike="noStrike">
                          <a:solidFill>
                            <a:srgbClr val="000000"/>
                          </a:solidFill>
                          <a:effectLst/>
                          <a:latin typeface="Calibri" panose="020F0502020204030204" pitchFamily="34" charset="0"/>
                        </a:rPr>
                        <a:t>22.87%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dirty="0">
                          <a:solidFill>
                            <a:srgbClr val="000000"/>
                          </a:solidFill>
                          <a:effectLst/>
                          <a:latin typeface="Calibri" panose="020F0502020204030204" pitchFamily="34" charset="0"/>
                        </a:rPr>
                        <a:t>8.82%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1557226786"/>
              </p:ext>
            </p:extLst>
          </p:nvPr>
        </p:nvGraphicFramePr>
        <p:xfrm>
          <a:off x="1049273" y="3203925"/>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5115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88" y="951867"/>
            <a:ext cx="8217091" cy="536554"/>
          </a:xfrm>
        </p:spPr>
        <p:txBody>
          <a:bodyPr>
            <a:normAutofit fontScale="90000"/>
          </a:bodyPr>
          <a:lstStyle/>
          <a:p>
            <a:r>
              <a:rPr lang="en-US" sz="2025" dirty="0"/>
              <a:t>Stress Prepay performance </a:t>
            </a:r>
            <a:r>
              <a:rPr lang="en-US" sz="2025" dirty="0"/>
              <a:t>(Predicted vs Actual 2007 </a:t>
            </a:r>
            <a:r>
              <a:rPr lang="en-US" sz="2025" dirty="0"/>
              <a:t>Q3 to 2012 Q3)</a:t>
            </a:r>
          </a:p>
        </p:txBody>
      </p:sp>
      <p:graphicFrame>
        <p:nvGraphicFramePr>
          <p:cNvPr id="3" name="Table 2"/>
          <p:cNvGraphicFramePr>
            <a:graphicFrameLocks noGrp="1"/>
          </p:cNvGraphicFramePr>
          <p:nvPr>
            <p:extLst>
              <p:ext uri="{D42A27DB-BD31-4B8C-83A1-F6EECF244321}">
                <p14:modId xmlns:p14="http://schemas.microsoft.com/office/powerpoint/2010/main" val="497716109"/>
              </p:ext>
            </p:extLst>
          </p:nvPr>
        </p:nvGraphicFramePr>
        <p:xfrm>
          <a:off x="1189721" y="1554829"/>
          <a:ext cx="6752563" cy="1660810"/>
        </p:xfrm>
        <a:graphic>
          <a:graphicData uri="http://schemas.openxmlformats.org/drawingml/2006/table">
            <a:tbl>
              <a:tblPr/>
              <a:tblGrid>
                <a:gridCol w="947341"/>
                <a:gridCol w="947341"/>
                <a:gridCol w="693983"/>
                <a:gridCol w="693983"/>
                <a:gridCol w="693983"/>
                <a:gridCol w="693983"/>
                <a:gridCol w="693983"/>
                <a:gridCol w="693983"/>
                <a:gridCol w="693983"/>
              </a:tblGrid>
              <a:tr h="192056">
                <a:tc>
                  <a:txBody>
                    <a:bodyPr/>
                    <a:lstStyle/>
                    <a:p>
                      <a:pPr algn="l" fontAlgn="b"/>
                      <a:r>
                        <a:rPr lang="en-US" sz="800" b="1" i="0" u="none" strike="noStrike" dirty="0">
                          <a:solidFill>
                            <a:srgbClr val="000000"/>
                          </a:solidFill>
                          <a:effectLst/>
                          <a:latin typeface="Calibri" panose="020F0502020204030204" pitchFamily="34" charset="0"/>
                        </a:rPr>
                        <a:t> </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a:solidFill>
                            <a:srgbClr val="000000"/>
                          </a:solidFill>
                          <a:effectLst/>
                          <a:latin typeface="Calibri" panose="020F0502020204030204" pitchFamily="34" charset="0"/>
                        </a:rPr>
                        <a:t>Stress Prepay Difference (Predicted/Actual-1)</a:t>
                      </a:r>
                    </a:p>
                  </a:txBody>
                  <a:tcPr marL="7144" marR="7144" marT="71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056">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83">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496"/>
                    </a:solidFill>
                  </a:tcPr>
                </a:tc>
                <a:tc>
                  <a:txBody>
                    <a:bodyPr/>
                    <a:lstStyle/>
                    <a:p>
                      <a:pPr algn="r" fontAlgn="b"/>
                      <a:r>
                        <a:rPr lang="en-US" sz="1100" b="1" i="0" u="none" strike="noStrike">
                          <a:solidFill>
                            <a:srgbClr val="000000"/>
                          </a:solidFill>
                          <a:effectLst/>
                          <a:latin typeface="Calibri" panose="020F0502020204030204" pitchFamily="34" charset="0"/>
                        </a:rPr>
                        <a:t>-2.63%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c>
                  <a:txBody>
                    <a:bodyPr/>
                    <a:lstStyle/>
                    <a:p>
                      <a:pPr algn="r" fontAlgn="b"/>
                      <a:r>
                        <a:rPr lang="en-US" sz="1100" b="1" i="0" u="none" strike="noStrike">
                          <a:solidFill>
                            <a:srgbClr val="000000"/>
                          </a:solidFill>
                          <a:effectLst/>
                          <a:latin typeface="Calibri" panose="020F0502020204030204" pitchFamily="34" charset="0"/>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E91"/>
                    </a:solidFill>
                  </a:tcPr>
                </a:tc>
                <a:tc>
                  <a:txBody>
                    <a:bodyPr/>
                    <a:lstStyle/>
                    <a:p>
                      <a:pPr algn="r" fontAlgn="b"/>
                      <a:r>
                        <a:rPr lang="en-US" sz="1100" b="1" i="0" u="none" strike="noStrike">
                          <a:solidFill>
                            <a:srgbClr val="000000"/>
                          </a:solidFill>
                          <a:effectLst/>
                          <a:latin typeface="Calibri" panose="020F0502020204030204" pitchFamily="34" charset="0"/>
                        </a:rPr>
                        <a:t>-4.60%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587"/>
                    </a:solidFill>
                  </a:tcPr>
                </a:tc>
                <a:tc>
                  <a:txBody>
                    <a:bodyPr/>
                    <a:lstStyle/>
                    <a:p>
                      <a:pPr algn="r" fontAlgn="b"/>
                      <a:r>
                        <a:rPr lang="en-US" sz="1100" b="1" i="0" u="none" strike="noStrike">
                          <a:solidFill>
                            <a:srgbClr val="000000"/>
                          </a:solidFill>
                          <a:effectLst/>
                          <a:latin typeface="Calibri" panose="020F0502020204030204" pitchFamily="34" charset="0"/>
                        </a:rPr>
                        <a:t>-7.86%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A"/>
                    </a:solidFill>
                  </a:tcPr>
                </a:tc>
                <a:tc>
                  <a:txBody>
                    <a:bodyPr/>
                    <a:lstStyle/>
                    <a:p>
                      <a:pPr algn="r" fontAlgn="b"/>
                      <a:r>
                        <a:rPr lang="en-US" sz="1100" b="1" i="0" u="none" strike="noStrike">
                          <a:solidFill>
                            <a:srgbClr val="000000"/>
                          </a:solidFill>
                          <a:effectLst/>
                          <a:latin typeface="Calibri" panose="020F0502020204030204" pitchFamily="34" charset="0"/>
                        </a:rPr>
                        <a:t>-11.53%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r" fontAlgn="b"/>
                      <a:r>
                        <a:rPr lang="en-US" sz="1100" b="1" i="0" u="none" strike="noStrike">
                          <a:solidFill>
                            <a:srgbClr val="000000"/>
                          </a:solidFill>
                          <a:effectLst/>
                          <a:latin typeface="Calibri" panose="020F0502020204030204" pitchFamily="34" charset="0"/>
                        </a:rPr>
                        <a:t>-14.20%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r" fontAlgn="b"/>
                      <a:r>
                        <a:rPr lang="en-US" sz="1100" b="1" i="0" u="none" strike="noStrike">
                          <a:solidFill>
                            <a:srgbClr val="000000"/>
                          </a:solidFill>
                          <a:effectLst/>
                          <a:latin typeface="Calibri" panose="020F0502020204030204" pitchFamily="34" charset="0"/>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212783">
                <a:tc>
                  <a:txBody>
                    <a:bodyPr/>
                    <a:lstStyle/>
                    <a:p>
                      <a:pPr algn="l" fontAlgn="b"/>
                      <a:endParaRPr lang="en-US" sz="800" b="1" i="0" u="none" strike="noStrike">
                        <a:solidFill>
                          <a:srgbClr val="000000"/>
                        </a:solidFill>
                        <a:effectLst/>
                        <a:latin typeface="Calibri" panose="020F0502020204030204" pitchFamily="34" charset="0"/>
                      </a:endParaRP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496"/>
                    </a:solidFill>
                  </a:tcPr>
                </a:tc>
                <a:tc>
                  <a:txBody>
                    <a:bodyPr/>
                    <a:lstStyle/>
                    <a:p>
                      <a:pPr algn="r" fontAlgn="b"/>
                      <a:r>
                        <a:rPr lang="en-US" sz="1100" b="1" i="0" u="none" strike="noStrike">
                          <a:solidFill>
                            <a:srgbClr val="000000"/>
                          </a:solidFill>
                          <a:effectLst/>
                          <a:latin typeface="Calibri" panose="020F0502020204030204" pitchFamily="34" charset="0"/>
                        </a:rPr>
                        <a:t>3.78%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c>
                  <a:txBody>
                    <a:bodyPr/>
                    <a:lstStyle/>
                    <a:p>
                      <a:pPr algn="r" fontAlgn="b"/>
                      <a:r>
                        <a:rPr lang="en-US" sz="1100" b="1" i="0" u="none" strike="noStrike">
                          <a:solidFill>
                            <a:srgbClr val="000000"/>
                          </a:solidFill>
                          <a:effectLst/>
                          <a:latin typeface="Calibri" panose="020F0502020204030204" pitchFamily="34" charset="0"/>
                        </a:rPr>
                        <a:t>5.39%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E91"/>
                    </a:solidFill>
                  </a:tcPr>
                </a:tc>
                <a:tc>
                  <a:txBody>
                    <a:bodyPr/>
                    <a:lstStyle/>
                    <a:p>
                      <a:pPr algn="r" fontAlgn="b"/>
                      <a:r>
                        <a:rPr lang="en-US" sz="1100" b="1" i="0" u="none" strike="noStrike">
                          <a:solidFill>
                            <a:srgbClr val="000000"/>
                          </a:solidFill>
                          <a:effectLst/>
                          <a:latin typeface="Calibri" panose="020F0502020204030204" pitchFamily="34" charset="0"/>
                        </a:rPr>
                        <a:t>0.67%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587"/>
                    </a:solidFill>
                  </a:tcPr>
                </a:tc>
                <a:tc>
                  <a:txBody>
                    <a:bodyPr/>
                    <a:lstStyle/>
                    <a:p>
                      <a:pPr algn="r" fontAlgn="b"/>
                      <a:r>
                        <a:rPr lang="en-US" sz="1100" b="1" i="0" u="none" strike="noStrike">
                          <a:solidFill>
                            <a:srgbClr val="000000"/>
                          </a:solidFill>
                          <a:effectLst/>
                          <a:latin typeface="Calibri" panose="020F0502020204030204" pitchFamily="34" charset="0"/>
                        </a:rPr>
                        <a:t>-3.57%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A"/>
                    </a:solidFill>
                  </a:tcPr>
                </a:tc>
                <a:tc>
                  <a:txBody>
                    <a:bodyPr/>
                    <a:lstStyle/>
                    <a:p>
                      <a:pPr algn="r" fontAlgn="b"/>
                      <a:r>
                        <a:rPr lang="en-US" sz="1100" b="1" i="0" u="none" strike="noStrike">
                          <a:solidFill>
                            <a:srgbClr val="000000"/>
                          </a:solidFill>
                          <a:effectLst/>
                          <a:latin typeface="Calibri" panose="020F0502020204030204" pitchFamily="34" charset="0"/>
                        </a:rPr>
                        <a:t>-6.48%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r" fontAlgn="b"/>
                      <a:r>
                        <a:rPr lang="en-US" sz="1100" b="1" i="0" u="none" strike="noStrike">
                          <a:solidFill>
                            <a:srgbClr val="000000"/>
                          </a:solidFill>
                          <a:effectLst/>
                          <a:latin typeface="Calibri" panose="020F0502020204030204" pitchFamily="34" charset="0"/>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r" fontAlgn="b"/>
                      <a:r>
                        <a:rPr lang="en-US" sz="1100" b="1" i="0" u="none" strike="noStrike">
                          <a:solidFill>
                            <a:srgbClr val="000000"/>
                          </a:solidFill>
                          <a:effectLst/>
                          <a:latin typeface="Calibri" panose="020F0502020204030204" pitchFamily="34" charset="0"/>
                        </a:rPr>
                        <a:t>4.62%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212783">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12.56%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FA2"/>
                    </a:solidFill>
                  </a:tcPr>
                </a:tc>
                <a:tc>
                  <a:txBody>
                    <a:bodyPr/>
                    <a:lstStyle/>
                    <a:p>
                      <a:pPr algn="r" fontAlgn="b"/>
                      <a:r>
                        <a:rPr lang="en-US" sz="1100" b="1" i="0" u="none" strike="noStrike">
                          <a:solidFill>
                            <a:srgbClr val="000000"/>
                          </a:solidFill>
                          <a:effectLst/>
                          <a:latin typeface="Calibri" panose="020F0502020204030204" pitchFamily="34" charset="0"/>
                        </a:rPr>
                        <a:t>13.04%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0A3"/>
                    </a:solidFill>
                  </a:tcPr>
                </a:tc>
                <a:tc>
                  <a:txBody>
                    <a:bodyPr/>
                    <a:lstStyle/>
                    <a:p>
                      <a:pPr algn="r" fontAlgn="b"/>
                      <a:r>
                        <a:rPr lang="en-US" sz="1100" b="1" i="0" u="none" strike="noStrike">
                          <a:solidFill>
                            <a:srgbClr val="000000"/>
                          </a:solidFill>
                          <a:effectLst/>
                          <a:latin typeface="Calibri" panose="020F0502020204030204" pitchFamily="34" charset="0"/>
                        </a:rPr>
                        <a:t>16.76%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698"/>
                    </a:solidFill>
                  </a:tcPr>
                </a:tc>
                <a:tc>
                  <a:txBody>
                    <a:bodyPr/>
                    <a:lstStyle/>
                    <a:p>
                      <a:pPr algn="r" fontAlgn="b"/>
                      <a:r>
                        <a:rPr lang="en-US" sz="1100" b="1" i="0" u="none" strike="noStrike">
                          <a:solidFill>
                            <a:srgbClr val="000000"/>
                          </a:solidFill>
                          <a:effectLst/>
                          <a:latin typeface="Calibri" panose="020F0502020204030204" pitchFamily="34" charset="0"/>
                        </a:rPr>
                        <a:t>12.80%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C8E"/>
                    </a:solidFill>
                  </a:tcPr>
                </a:tc>
                <a:tc>
                  <a:txBody>
                    <a:bodyPr/>
                    <a:lstStyle/>
                    <a:p>
                      <a:pPr algn="r" fontAlgn="b"/>
                      <a:r>
                        <a:rPr lang="en-US" sz="1100" b="1" i="0" u="none" strike="noStrike">
                          <a:solidFill>
                            <a:srgbClr val="000000"/>
                          </a:solidFill>
                          <a:effectLst/>
                          <a:latin typeface="Calibri" panose="020F0502020204030204" pitchFamily="34" charset="0"/>
                        </a:rPr>
                        <a:t>9.13%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183"/>
                    </a:solidFill>
                  </a:tcPr>
                </a:tc>
                <a:tc>
                  <a:txBody>
                    <a:bodyPr/>
                    <a:lstStyle/>
                    <a:p>
                      <a:pPr algn="r" fontAlgn="b"/>
                      <a:r>
                        <a:rPr lang="en-US" sz="1100" b="1" i="0" u="none" strike="noStrike">
                          <a:solidFill>
                            <a:srgbClr val="000000"/>
                          </a:solidFill>
                          <a:effectLst/>
                          <a:latin typeface="Calibri" panose="020F0502020204030204" pitchFamily="34" charset="0"/>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r" fontAlgn="b"/>
                      <a:r>
                        <a:rPr lang="en-US" sz="1100" b="1" i="0" u="none" strike="noStrike">
                          <a:solidFill>
                            <a:srgbClr val="000000"/>
                          </a:solidFill>
                          <a:effectLst/>
                          <a:latin typeface="Calibri" panose="020F0502020204030204" pitchFamily="34" charset="0"/>
                        </a:rPr>
                        <a:t>9.58%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1A3"/>
                    </a:solidFill>
                  </a:tcPr>
                </a:tc>
                <a:tc>
                  <a:txBody>
                    <a:bodyPr/>
                    <a:lstStyle/>
                    <a:p>
                      <a:pPr algn="r" fontAlgn="b"/>
                      <a:r>
                        <a:rPr lang="en-US" sz="1100" b="1" i="0" u="none" strike="noStrike">
                          <a:solidFill>
                            <a:srgbClr val="000000"/>
                          </a:solidFill>
                          <a:effectLst/>
                          <a:latin typeface="Calibri" panose="020F0502020204030204" pitchFamily="34" charset="0"/>
                        </a:rPr>
                        <a:t>11.61%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76"/>
                    </a:solidFill>
                  </a:tcPr>
                </a:tc>
              </a:tr>
              <a:tr h="212783">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16.69%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5B8"/>
                    </a:solidFill>
                  </a:tcPr>
                </a:tc>
                <a:tc>
                  <a:txBody>
                    <a:bodyPr/>
                    <a:lstStyle/>
                    <a:p>
                      <a:pPr algn="r" fontAlgn="b"/>
                      <a:r>
                        <a:rPr lang="en-US" sz="1100" b="1" i="0" u="none" strike="noStrike">
                          <a:solidFill>
                            <a:srgbClr val="000000"/>
                          </a:solidFill>
                          <a:effectLst/>
                          <a:latin typeface="Calibri" panose="020F0502020204030204" pitchFamily="34" charset="0"/>
                        </a:rPr>
                        <a:t>23.60%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BBE"/>
                    </a:solidFill>
                  </a:tcPr>
                </a:tc>
                <a:tc>
                  <a:txBody>
                    <a:bodyPr/>
                    <a:lstStyle/>
                    <a:p>
                      <a:pPr algn="r" fontAlgn="b"/>
                      <a:r>
                        <a:rPr lang="en-US" sz="1100" b="1" i="0" u="none" strike="noStrike">
                          <a:solidFill>
                            <a:srgbClr val="000000"/>
                          </a:solidFill>
                          <a:effectLst/>
                          <a:latin typeface="Calibri" panose="020F0502020204030204" pitchFamily="34" charset="0"/>
                        </a:rPr>
                        <a:t>31.13%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0B2"/>
                    </a:solidFill>
                  </a:tcPr>
                </a:tc>
                <a:tc>
                  <a:txBody>
                    <a:bodyPr/>
                    <a:lstStyle/>
                    <a:p>
                      <a:pPr algn="r" fontAlgn="b"/>
                      <a:r>
                        <a:rPr lang="en-US" sz="1100" b="1" i="0" u="none" strike="noStrike">
                          <a:solidFill>
                            <a:srgbClr val="000000"/>
                          </a:solidFill>
                          <a:effectLst/>
                          <a:latin typeface="Calibri" panose="020F0502020204030204" pitchFamily="34" charset="0"/>
                        </a:rPr>
                        <a:t>23.76%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7AA"/>
                    </a:solidFill>
                  </a:tcPr>
                </a:tc>
                <a:tc>
                  <a:txBody>
                    <a:bodyPr/>
                    <a:lstStyle/>
                    <a:p>
                      <a:pPr algn="r" fontAlgn="b"/>
                      <a:r>
                        <a:rPr lang="en-US" sz="1100" b="1" i="0" u="none" strike="noStrike">
                          <a:solidFill>
                            <a:srgbClr val="000000"/>
                          </a:solidFill>
                          <a:effectLst/>
                          <a:latin typeface="Calibri" panose="020F0502020204030204" pitchFamily="34" charset="0"/>
                        </a:rPr>
                        <a:t>23.26%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B9D"/>
                    </a:solidFill>
                  </a:tcPr>
                </a:tc>
                <a:tc>
                  <a:txBody>
                    <a:bodyPr/>
                    <a:lstStyle/>
                    <a:p>
                      <a:pPr algn="r" fontAlgn="b"/>
                      <a:r>
                        <a:rPr lang="en-US" sz="1100" b="1" i="0" u="none" strike="noStrike">
                          <a:solidFill>
                            <a:srgbClr val="000000"/>
                          </a:solidFill>
                          <a:effectLst/>
                          <a:latin typeface="Calibri" panose="020F0502020204030204" pitchFamily="34" charset="0"/>
                        </a:rPr>
                        <a:t>15.64%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A9C"/>
                    </a:solidFill>
                  </a:tcPr>
                </a:tc>
                <a:tc>
                  <a:txBody>
                    <a:bodyPr/>
                    <a:lstStyle/>
                    <a:p>
                      <a:pPr algn="r" fontAlgn="b"/>
                      <a:r>
                        <a:rPr lang="en-US" sz="1100" b="1" i="0" u="none" strike="noStrike">
                          <a:solidFill>
                            <a:srgbClr val="000000"/>
                          </a:solidFill>
                          <a:effectLst/>
                          <a:latin typeface="Calibri" panose="020F0502020204030204" pitchFamily="34" charset="0"/>
                        </a:rPr>
                        <a:t>19.82%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3"/>
                    </a:solidFill>
                  </a:tcPr>
                </a:tc>
                <a:tc>
                  <a:txBody>
                    <a:bodyPr/>
                    <a:lstStyle/>
                    <a:p>
                      <a:pPr algn="r" fontAlgn="b"/>
                      <a:r>
                        <a:rPr lang="en-US" sz="1100" b="1" i="0" u="none" strike="noStrike">
                          <a:solidFill>
                            <a:srgbClr val="000000"/>
                          </a:solidFill>
                          <a:effectLst/>
                          <a:latin typeface="Calibri" panose="020F0502020204030204" pitchFamily="34" charset="0"/>
                        </a:rPr>
                        <a:t>17.54%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487"/>
                    </a:solidFill>
                  </a:tcPr>
                </a:tc>
              </a:tr>
              <a:tr h="212783">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CF"/>
                    </a:solidFill>
                  </a:tcPr>
                </a:tc>
                <a:tc>
                  <a:txBody>
                    <a:bodyPr/>
                    <a:lstStyle/>
                    <a:p>
                      <a:pPr algn="r" fontAlgn="b"/>
                      <a:r>
                        <a:rPr lang="en-US" sz="1100" b="1" i="0" u="none" strike="noStrike">
                          <a:solidFill>
                            <a:srgbClr val="000000"/>
                          </a:solidFill>
                          <a:effectLst/>
                          <a:latin typeface="Calibri" panose="020F0502020204030204" pitchFamily="34" charset="0"/>
                        </a:rPr>
                        <a:t>30.18%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100" b="1" i="0" u="none" strike="noStrike">
                          <a:solidFill>
                            <a:srgbClr val="000000"/>
                          </a:solidFill>
                          <a:effectLst/>
                          <a:latin typeface="Calibri" panose="020F0502020204030204" pitchFamily="34" charset="0"/>
                        </a:rPr>
                        <a:t>37.60%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6"/>
                    </a:solidFill>
                  </a:tcPr>
                </a:tc>
                <a:tc>
                  <a:txBody>
                    <a:bodyPr/>
                    <a:lstStyle/>
                    <a:p>
                      <a:pPr algn="r" fontAlgn="b"/>
                      <a:r>
                        <a:rPr lang="en-US" sz="1100" b="1" i="0" u="none" strike="noStrike">
                          <a:solidFill>
                            <a:srgbClr val="000000"/>
                          </a:solidFill>
                          <a:effectLst/>
                          <a:latin typeface="Calibri" panose="020F0502020204030204" pitchFamily="34" charset="0"/>
                        </a:rPr>
                        <a:t>37.14%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r" fontAlgn="b"/>
                      <a:r>
                        <a:rPr lang="en-US" sz="1100" b="1" i="0" u="none" strike="noStrike">
                          <a:solidFill>
                            <a:srgbClr val="000000"/>
                          </a:solidFill>
                          <a:effectLst/>
                          <a:latin typeface="Calibri" panose="020F0502020204030204" pitchFamily="34" charset="0"/>
                        </a:rPr>
                        <a:t>34.22%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CBF"/>
                    </a:solidFill>
                  </a:tcPr>
                </a:tc>
                <a:tc>
                  <a:txBody>
                    <a:bodyPr/>
                    <a:lstStyle/>
                    <a:p>
                      <a:pPr algn="r" fontAlgn="b"/>
                      <a:r>
                        <a:rPr lang="en-US" sz="1100" b="1" i="0" u="none" strike="noStrike">
                          <a:solidFill>
                            <a:srgbClr val="000000"/>
                          </a:solidFill>
                          <a:effectLst/>
                          <a:latin typeface="Calibri" panose="020F0502020204030204" pitchFamily="34" charset="0"/>
                        </a:rPr>
                        <a:t>28.01%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5A8"/>
                    </a:solidFill>
                  </a:tcPr>
                </a:tc>
                <a:tc>
                  <a:txBody>
                    <a:bodyPr/>
                    <a:lstStyle/>
                    <a:p>
                      <a:pPr algn="r" fontAlgn="b"/>
                      <a:r>
                        <a:rPr lang="en-US" sz="1100" b="1" i="0" u="none" strike="noStrike">
                          <a:solidFill>
                            <a:srgbClr val="000000"/>
                          </a:solidFill>
                          <a:effectLst/>
                          <a:latin typeface="Calibri" panose="020F0502020204030204" pitchFamily="34" charset="0"/>
                        </a:rPr>
                        <a:t>28.82%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BBD"/>
                    </a:solidFill>
                  </a:tcPr>
                </a:tc>
                <a:tc>
                  <a:txBody>
                    <a:bodyPr/>
                    <a:lstStyle/>
                    <a:p>
                      <a:pPr algn="r" fontAlgn="b"/>
                      <a:r>
                        <a:rPr lang="en-US" sz="1100" b="1" i="0" u="none" strike="noStrike">
                          <a:solidFill>
                            <a:srgbClr val="000000"/>
                          </a:solidFill>
                          <a:effectLst/>
                          <a:latin typeface="Calibri" panose="020F0502020204030204" pitchFamily="34" charset="0"/>
                        </a:rPr>
                        <a:t>30.70%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r>
              <a:tr h="212783">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EC"/>
                    </a:solidFill>
                  </a:tcPr>
                </a:tc>
                <a:tc>
                  <a:txBody>
                    <a:bodyPr/>
                    <a:lstStyle/>
                    <a:p>
                      <a:pPr algn="r" fontAlgn="b"/>
                      <a:r>
                        <a:rPr lang="en-US" sz="1100" b="1" i="0" u="none" strike="noStrike">
                          <a:solidFill>
                            <a:srgbClr val="000000"/>
                          </a:solidFill>
                          <a:effectLst/>
                          <a:latin typeface="Calibri" panose="020F0502020204030204" pitchFamily="34" charset="0"/>
                        </a:rPr>
                        <a:t>36.05%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r" fontAlgn="b"/>
                      <a:r>
                        <a:rPr lang="en-US" sz="1100" b="1" i="0" u="none" strike="noStrike">
                          <a:solidFill>
                            <a:srgbClr val="000000"/>
                          </a:solidFill>
                          <a:effectLst/>
                          <a:latin typeface="Calibri" panose="020F0502020204030204" pitchFamily="34" charset="0"/>
                        </a:rPr>
                        <a:t>43.95%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US" sz="1100" b="1" i="0" u="none" strike="noStrike">
                          <a:solidFill>
                            <a:srgbClr val="000000"/>
                          </a:solidFill>
                          <a:effectLst/>
                          <a:latin typeface="Calibri" panose="020F0502020204030204" pitchFamily="34" charset="0"/>
                        </a:rPr>
                        <a:t>40.53%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33.71%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0"/>
                    </a:solidFill>
                  </a:tcPr>
                </a:tc>
                <a:tc>
                  <a:txBody>
                    <a:bodyPr/>
                    <a:lstStyle/>
                    <a:p>
                      <a:pPr algn="r" fontAlgn="b"/>
                      <a:r>
                        <a:rPr lang="en-US" sz="1100" b="1" i="0" u="none" strike="noStrike">
                          <a:solidFill>
                            <a:srgbClr val="000000"/>
                          </a:solidFill>
                          <a:effectLst/>
                          <a:latin typeface="Calibri" panose="020F0502020204030204" pitchFamily="34" charset="0"/>
                        </a:rPr>
                        <a:t>26.63%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100" b="1" i="0" u="none" strike="noStrike">
                          <a:solidFill>
                            <a:srgbClr val="000000"/>
                          </a:solidFill>
                          <a:effectLst/>
                          <a:latin typeface="Calibri" panose="020F0502020204030204" pitchFamily="34" charset="0"/>
                        </a:rPr>
                        <a:t>58.14%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7CA"/>
                    </a:solidFill>
                  </a:tcPr>
                </a:tc>
                <a:tc>
                  <a:txBody>
                    <a:bodyPr/>
                    <a:lstStyle/>
                    <a:p>
                      <a:pPr algn="r" fontAlgn="b"/>
                      <a:r>
                        <a:rPr lang="en-US" sz="1100" b="1" i="0" u="none" strike="noStrike" dirty="0">
                          <a:solidFill>
                            <a:srgbClr val="000000"/>
                          </a:solidFill>
                          <a:effectLst/>
                          <a:latin typeface="Calibri" panose="020F0502020204030204" pitchFamily="34" charset="0"/>
                        </a:rPr>
                        <a:t>24.44%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7"/>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36677685"/>
              </p:ext>
            </p:extLst>
          </p:nvPr>
        </p:nvGraphicFramePr>
        <p:xfrm>
          <a:off x="908403" y="3431306"/>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835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annie Mae Theme">
      <a:dk1>
        <a:sysClr val="windowText" lastClr="000000"/>
      </a:dk1>
      <a:lt1>
        <a:sysClr val="window" lastClr="FFFFFF"/>
      </a:lt1>
      <a:dk2>
        <a:srgbClr val="000F2B"/>
      </a:dk2>
      <a:lt2>
        <a:srgbClr val="D9D7DC"/>
      </a:lt2>
      <a:accent1>
        <a:srgbClr val="99660F"/>
      </a:accent1>
      <a:accent2>
        <a:srgbClr val="C55147"/>
      </a:accent2>
      <a:accent3>
        <a:srgbClr val="216C2B"/>
      </a:accent3>
      <a:accent4>
        <a:srgbClr val="574A71"/>
      </a:accent4>
      <a:accent5>
        <a:srgbClr val="007697"/>
      </a:accent5>
      <a:accent6>
        <a:srgbClr val="C0540F"/>
      </a:accent6>
      <a:hlink>
        <a:srgbClr val="0563C1"/>
      </a:hlink>
      <a:folHlink>
        <a:srgbClr val="954F72"/>
      </a:folHlink>
    </a:clrScheme>
    <a:fontScheme name="Fannie Mae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nted_deck_external" id="{3F52B676-CE63-46CC-A300-B16925626C0C}" vid="{5E427AA0-E4AB-4CBF-B878-AFD2EF462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6503</TotalTime>
  <Words>2574</Words>
  <Application>Microsoft Office PowerPoint</Application>
  <PresentationFormat>On-screen Show (4:3)</PresentationFormat>
  <Paragraphs>689</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Georgia</vt:lpstr>
      <vt:lpstr>Wingdings</vt:lpstr>
      <vt:lpstr>1_Office Theme</vt:lpstr>
      <vt:lpstr>Worksheet</vt:lpstr>
      <vt:lpstr>CCFA  v1.5 Model Performance Tracking – 2016Q4</vt:lpstr>
      <vt:lpstr>Contents</vt:lpstr>
      <vt:lpstr>Objective</vt:lpstr>
      <vt:lpstr>Updates</vt:lpstr>
      <vt:lpstr>The Model Preformation Tracking Methodology (I)</vt:lpstr>
      <vt:lpstr>The Model Preformation Tracking Methodology (II)</vt:lpstr>
      <vt:lpstr>The Model Preformation Tracking Methodology (III)</vt:lpstr>
      <vt:lpstr>Expected Prepay performance (Predicted vs Actual 2014Q3 to 2016Q3)</vt:lpstr>
      <vt:lpstr>Stress Prepay performance (Predicted vs Actual 2007 Q3 to 2012 Q3)</vt:lpstr>
      <vt:lpstr>Expected SDQ performance (Predicted vs Actual 2014 Q3 to 2016Q3)</vt:lpstr>
      <vt:lpstr>Stress SDQ performance (Predicted vs Actual 2007 Q3 to 2012 Q3)</vt:lpstr>
      <vt:lpstr>Stress Severity performance (Predicted vs Actual 2007Q3 to 2012Q3)</vt:lpstr>
      <vt:lpstr>We compute the business metrics (ROC and EC) using:   1.) CCFA 1.5 with model multipliers   2.) CCFA 1.5 model (BASE)  Change in business metrics with and without the MPT derived multipliers is the impact of model deviations on the reported ROC and EC. </vt:lpstr>
      <vt:lpstr>Acq Change</vt:lpstr>
      <vt:lpstr>Acq Capital</vt:lpstr>
      <vt:lpstr>Acq Capital Change</vt:lpstr>
      <vt:lpstr>Acq CreditROC</vt:lpstr>
      <vt:lpstr>Acq CreditROC Change</vt:lpstr>
      <vt:lpstr>Book Change</vt:lpstr>
      <vt:lpstr>Book Capital</vt:lpstr>
      <vt:lpstr>Book Capital Change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Performance Tracking</dc:title>
  <dc:creator>Dammalapati, Srihari</dc:creator>
  <cp:lastModifiedBy>Sanwal, Divas</cp:lastModifiedBy>
  <cp:revision>143</cp:revision>
  <dcterms:created xsi:type="dcterms:W3CDTF">2016-05-03T23:40:31Z</dcterms:created>
  <dcterms:modified xsi:type="dcterms:W3CDTF">2017-01-30T13:03:51Z</dcterms:modified>
</cp:coreProperties>
</file>