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62" r:id="rId5"/>
    <p:sldId id="271" r:id="rId6"/>
    <p:sldId id="272" r:id="rId7"/>
    <p:sldId id="282" r:id="rId8"/>
    <p:sldId id="273" r:id="rId9"/>
    <p:sldId id="275" r:id="rId10"/>
    <p:sldId id="276" r:id="rId11"/>
    <p:sldId id="277" r:id="rId12"/>
    <p:sldId id="278" r:id="rId13"/>
    <p:sldId id="280" r:id="rId14"/>
    <p:sldId id="281" r:id="rId15"/>
    <p:sldId id="279" r:id="rId16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'Callaghan, Keely" initials="OK" lastIdx="4" clrIdx="0">
    <p:extLst>
      <p:ext uri="{19B8F6BF-5375-455C-9EA6-DF929625EA0E}">
        <p15:presenceInfo xmlns:p15="http://schemas.microsoft.com/office/powerpoint/2012/main" userId="S-1-5-21-1614895754-823518204-725345543-4636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4" autoAdjust="0"/>
    <p:restoredTop sz="95405" autoAdjust="0"/>
  </p:normalViewPr>
  <p:slideViewPr>
    <p:cSldViewPr snapToGrid="0">
      <p:cViewPr varScale="1">
        <p:scale>
          <a:sx n="53" d="100"/>
          <a:sy n="53" d="100"/>
        </p:scale>
        <p:origin x="912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1396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2" tIns="46661" rIns="93322" bIns="4666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2" tIns="46661" rIns="93322" bIns="4666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460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552" y="2852928"/>
            <a:ext cx="7616952" cy="493776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95000"/>
              </a:lnSpc>
              <a:defRPr sz="3000" b="1">
                <a:solidFill>
                  <a:schemeClr val="tx2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552" y="3429000"/>
            <a:ext cx="4498848" cy="2286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1134"/>
              </a:spcBef>
              <a:buNone/>
              <a:defRPr sz="210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6465" y="76200"/>
            <a:ext cx="8884655" cy="780223"/>
            <a:chOff x="76465" y="76200"/>
            <a:chExt cx="8884655" cy="780223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5" y="76200"/>
              <a:ext cx="3200135" cy="780223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 userDrawn="1"/>
          </p:nvCxnSpPr>
          <p:spPr>
            <a:xfrm>
              <a:off x="3246120" y="704023"/>
              <a:ext cx="5715000" cy="0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578598"/>
            <a:ext cx="2974602" cy="297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87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02540"/>
            <a:ext cx="7863840" cy="370332"/>
          </a:xfrm>
          <a:prstGeom prst="rect">
            <a:avLst/>
          </a:prstGeom>
        </p:spPr>
        <p:txBody>
          <a:bodyPr lIns="0"/>
          <a:lstStyle>
            <a:lvl1pPr algn="r">
              <a:defRPr sz="2400" b="1">
                <a:solidFill>
                  <a:schemeClr val="tx2">
                    <a:lumMod val="75000"/>
                    <a:lumOff val="2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1752" y="922984"/>
            <a:ext cx="8659368" cy="5584142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972"/>
              </a:spcBef>
              <a:buFontTx/>
              <a:buNone/>
              <a:defRPr sz="1800" b="1">
                <a:solidFill>
                  <a:schemeClr val="tx2">
                    <a:lumMod val="75000"/>
                    <a:lumOff val="25000"/>
                  </a:schemeClr>
                </a:solidFill>
                <a:latin typeface="Georgia" panose="02040502050405020303" pitchFamily="18" charset="0"/>
              </a:defRPr>
            </a:lvl1pPr>
            <a:lvl2pPr marL="457200" indent="-228600">
              <a:spcBef>
                <a:spcPts val="594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  <a:defRPr sz="165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684213" indent="-228600">
              <a:spcBef>
                <a:spcPts val="54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q"/>
              <a:defRPr sz="15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914400" indent="-228600">
              <a:spcBef>
                <a:spcPts val="54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594"/>
              </a:spcBef>
              <a:buFontTx/>
              <a:buNone/>
              <a:defRPr sz="165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en-US" dirty="0" smtClean="0"/>
              <a:t>Top level text heading (with no bullet) goes here</a:t>
            </a:r>
            <a:endParaRPr lang="en-US" dirty="0" smtClean="0"/>
          </a:p>
          <a:p>
            <a:pPr lvl="1"/>
            <a:r>
              <a:rPr lang="en-US" altLang="en-US" dirty="0" smtClean="0"/>
              <a:t>The first level bullet is a large square</a:t>
            </a:r>
            <a:endParaRPr lang="en-US" dirty="0" smtClean="0"/>
          </a:p>
          <a:p>
            <a:pPr lvl="2"/>
            <a:r>
              <a:rPr lang="en-US" altLang="en-US" dirty="0" smtClean="0"/>
              <a:t>The second level bullet is square</a:t>
            </a:r>
            <a:endParaRPr lang="en-US" dirty="0" smtClean="0"/>
          </a:p>
          <a:p>
            <a:pPr lvl="3"/>
            <a:r>
              <a:rPr lang="en-US" altLang="en-US" dirty="0" smtClean="0"/>
              <a:t>The third level bullet is round</a:t>
            </a:r>
            <a:endParaRPr lang="en-US" dirty="0" smtClean="0"/>
          </a:p>
          <a:p>
            <a:pPr lvl="4"/>
            <a:endParaRPr lang="en-US" altLang="en-US" dirty="0" smtClean="0"/>
          </a:p>
          <a:p>
            <a:pPr lvl="4"/>
            <a:r>
              <a:rPr lang="en-US" altLang="en-US" dirty="0" smtClean="0"/>
              <a:t>Additional text goes here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1" y="76200"/>
            <a:ext cx="908229" cy="77412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097280" y="545528"/>
            <a:ext cx="786384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245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1" y="76200"/>
            <a:ext cx="908229" cy="77412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097280" y="545528"/>
            <a:ext cx="786384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301752" y="922984"/>
            <a:ext cx="8659813" cy="5584142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icon to add table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097280" y="102540"/>
            <a:ext cx="7863840" cy="370332"/>
          </a:xfrm>
          <a:prstGeom prst="rect">
            <a:avLst/>
          </a:prstGeom>
        </p:spPr>
        <p:txBody>
          <a:bodyPr lIns="0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76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1752" y="1632741"/>
            <a:ext cx="4111222" cy="4778691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972"/>
              </a:spcBef>
              <a:buFontTx/>
              <a:buNone/>
              <a:defRPr sz="1800" b="1">
                <a:solidFill>
                  <a:schemeClr val="tx2">
                    <a:lumMod val="75000"/>
                    <a:lumOff val="25000"/>
                  </a:schemeClr>
                </a:solidFill>
                <a:latin typeface="Georgia" panose="02040502050405020303" pitchFamily="18" charset="0"/>
              </a:defRPr>
            </a:lvl1pPr>
            <a:lvl2pPr marL="457200" indent="-228600">
              <a:spcBef>
                <a:spcPts val="594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65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684213" indent="-228600">
              <a:spcBef>
                <a:spcPts val="540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914400" indent="-228600">
              <a:spcBef>
                <a:spcPts val="54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594"/>
              </a:spcBef>
              <a:buFontTx/>
              <a:buNone/>
              <a:defRPr sz="165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en-US" dirty="0" smtClean="0"/>
              <a:t>Top level text heading (with no bullet) goes here</a:t>
            </a:r>
            <a:endParaRPr lang="en-US" dirty="0" smtClean="0"/>
          </a:p>
          <a:p>
            <a:pPr lvl="1"/>
            <a:r>
              <a:rPr lang="en-US" altLang="en-US" dirty="0" smtClean="0"/>
              <a:t>The first level bullet is a large square</a:t>
            </a:r>
            <a:endParaRPr lang="en-US" dirty="0" smtClean="0"/>
          </a:p>
          <a:p>
            <a:pPr lvl="2"/>
            <a:r>
              <a:rPr lang="en-US" altLang="en-US" dirty="0" smtClean="0"/>
              <a:t>The second level bullet is square</a:t>
            </a:r>
            <a:endParaRPr lang="en-US" dirty="0" smtClean="0"/>
          </a:p>
          <a:p>
            <a:pPr lvl="3"/>
            <a:r>
              <a:rPr lang="en-US" altLang="en-US" dirty="0" smtClean="0"/>
              <a:t>The third level bullet is a small square</a:t>
            </a:r>
            <a:endParaRPr lang="en-US" dirty="0" smtClean="0"/>
          </a:p>
          <a:p>
            <a:pPr lvl="4"/>
            <a:endParaRPr lang="en-US" altLang="en-US" dirty="0" smtClean="0"/>
          </a:p>
          <a:p>
            <a:pPr lvl="4"/>
            <a:r>
              <a:rPr lang="en-US" altLang="en-US" dirty="0" smtClean="0"/>
              <a:t>Additional text goes here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1" y="76200"/>
            <a:ext cx="908229" cy="77412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097280" y="545528"/>
            <a:ext cx="786384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828032" y="1632742"/>
            <a:ext cx="4114800" cy="4778690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972"/>
              </a:spcBef>
              <a:buFontTx/>
              <a:buNone/>
              <a:defRPr sz="1800" b="1">
                <a:solidFill>
                  <a:schemeClr val="tx2">
                    <a:lumMod val="75000"/>
                    <a:lumOff val="25000"/>
                  </a:schemeClr>
                </a:solidFill>
                <a:latin typeface="Georgia" panose="02040502050405020303" pitchFamily="18" charset="0"/>
              </a:defRPr>
            </a:lvl1pPr>
            <a:lvl2pPr marL="457200" indent="-228600">
              <a:spcBef>
                <a:spcPts val="594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65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684213" indent="-228600">
              <a:spcBef>
                <a:spcPts val="540"/>
              </a:spcBef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914400" indent="-228600">
              <a:spcBef>
                <a:spcPts val="54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0" indent="0">
              <a:spcBef>
                <a:spcPts val="594"/>
              </a:spcBef>
              <a:buFontTx/>
              <a:buNone/>
              <a:defRPr sz="1650">
                <a:solidFill>
                  <a:schemeClr val="tx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altLang="en-US" dirty="0" smtClean="0"/>
              <a:t>Top level text heading (with no bullet) goes here</a:t>
            </a:r>
            <a:endParaRPr lang="en-US" dirty="0" smtClean="0"/>
          </a:p>
          <a:p>
            <a:pPr lvl="1"/>
            <a:r>
              <a:rPr lang="en-US" altLang="en-US" dirty="0" smtClean="0"/>
              <a:t>The first level bullet is a large square</a:t>
            </a:r>
            <a:endParaRPr lang="en-US" dirty="0" smtClean="0"/>
          </a:p>
          <a:p>
            <a:pPr lvl="2"/>
            <a:r>
              <a:rPr lang="en-US" altLang="en-US" dirty="0" smtClean="0"/>
              <a:t>The second level bullet is square</a:t>
            </a:r>
            <a:endParaRPr lang="en-US" dirty="0" smtClean="0"/>
          </a:p>
          <a:p>
            <a:pPr lvl="3"/>
            <a:r>
              <a:rPr lang="en-US" altLang="en-US" dirty="0" smtClean="0"/>
              <a:t>The third level bullet is a small square</a:t>
            </a:r>
            <a:endParaRPr lang="en-US" dirty="0" smtClean="0"/>
          </a:p>
          <a:p>
            <a:pPr lvl="4"/>
            <a:endParaRPr lang="en-US" altLang="en-US" dirty="0" smtClean="0"/>
          </a:p>
          <a:p>
            <a:pPr lvl="4"/>
            <a:r>
              <a:rPr lang="en-US" altLang="en-US" dirty="0" smtClean="0"/>
              <a:t>Additional text goes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01625" y="1012320"/>
            <a:ext cx="4111625" cy="609600"/>
          </a:xfrm>
          <a:prstGeom prst="rect">
            <a:avLst/>
          </a:prstGeom>
        </p:spPr>
        <p:txBody>
          <a:bodyPr lIns="0"/>
          <a:lstStyle>
            <a:lvl1pPr marL="0" indent="0">
              <a:buFontTx/>
              <a:buNone/>
              <a:defRPr sz="1800" b="1" baseline="0"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 smtClean="0"/>
              <a:t>Click to add Column Heading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831207" y="1012320"/>
            <a:ext cx="4111625" cy="609600"/>
          </a:xfrm>
          <a:prstGeom prst="rect">
            <a:avLst/>
          </a:prstGeom>
        </p:spPr>
        <p:txBody>
          <a:bodyPr lIns="0"/>
          <a:lstStyle>
            <a:lvl1pPr marL="0" indent="0">
              <a:buFontTx/>
              <a:buNone/>
              <a:defRPr sz="1800" b="1" baseline="0"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 smtClean="0"/>
              <a:t>Click to add Column Heading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102540"/>
            <a:ext cx="7863840" cy="370332"/>
          </a:xfrm>
          <a:prstGeom prst="rect">
            <a:avLst/>
          </a:prstGeom>
        </p:spPr>
        <p:txBody>
          <a:bodyPr lIns="0"/>
          <a:lstStyle>
            <a:lvl1pPr algn="r">
              <a:defRPr sz="2400" b="1">
                <a:solidFill>
                  <a:schemeClr val="tx2">
                    <a:lumMod val="75000"/>
                    <a:lumOff val="2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80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656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98769" y="6553200"/>
            <a:ext cx="8152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2E54D9-E31E-4C95-977E-825D52E4E858}" type="slidenum">
              <a:rPr lang="en-US" altLang="en-US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900" b="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21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4" r:id="rId5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677" y="2103121"/>
            <a:ext cx="8604504" cy="1243584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Investor Paid Mortgage Insurance (IPMI)</a:t>
            </a:r>
            <a:b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endParaRPr lang="en-US" sz="1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2576" y="3429000"/>
            <a:ext cx="4498848" cy="2286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Manish Borkar</a:t>
            </a:r>
          </a:p>
          <a:p>
            <a:pPr algn="ctr"/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September 1, 2016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52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Pricing advantage of IPMI vs LPMI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817686"/>
            <a:ext cx="8659368" cy="57773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Our current B/LPMI business earns returns as shown in the table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Due to better features of IPMI we can give lenders the concessions shown in the table below and yet earn the same returns as shown above</a:t>
            </a:r>
            <a:endParaRPr lang="en-US" b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548" y="1143725"/>
            <a:ext cx="5133998" cy="23915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361" y="4297710"/>
            <a:ext cx="5520150" cy="235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1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Fannie Mae is targeting to start a pilot with few lenders and one or two insurer by the end of this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The pilot is expected to last approximately 18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Based on the pilot learning/feedback, we might decide to add new lenders and ramp-up volume or scale 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We project the pilot volume to be $1-4 Billion over the first year. This would be about 1-4% of our 12-month insured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One potential issue is that MI’s provide some lenders with deeply discounted LPMI quotes which we may not be able to match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3239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Thanks to Jeremy McNees and Sandy Wyllie for helping in the pricing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Thanks to Srihari Dammalapati for implementing IPMI payout in Prism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Thanks to Scott Perry for helping us understand the IPMI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4094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170" y="1382486"/>
            <a:ext cx="8405949" cy="487201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itchFamily="18" charset="0"/>
                <a:cs typeface="Times New Roman" pitchFamily="18" charset="0"/>
              </a:rPr>
              <a:t>Need for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How MI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Types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MI currently used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– BPMI and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LPMI</a:t>
            </a:r>
            <a:endParaRPr lang="en-US" b="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Issues with the current MI </a:t>
            </a:r>
            <a:r>
              <a:rPr lang="en-US" b="0" dirty="0" smtClean="0"/>
              <a:t>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How IPMI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Benefits of IPMI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Comparing IPMI execution with LPMI</a:t>
            </a: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Pricing advantage of IPMI vs </a:t>
            </a:r>
            <a:r>
              <a:rPr lang="en-US" b="0" dirty="0" smtClean="0"/>
              <a:t>LPMI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Implementation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plans </a:t>
            </a: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Acknowledgements</a:t>
            </a:r>
            <a:endParaRPr lang="en-US" b="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12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spcBef>
                <a:spcPts val="972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Charter act requires Fannie Mae to have Credit 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Enhancement (CE) 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on loans with LTV&gt;80. The acceptable forms of CE are</a:t>
            </a:r>
          </a:p>
          <a:p>
            <a:pPr marL="514350" lvl="3" indent="-285750" algn="just">
              <a:spcBef>
                <a:spcPts val="972"/>
              </a:spcBef>
            </a:pPr>
            <a:endParaRPr lang="en-US" sz="1800" dirty="0">
              <a:solidFill>
                <a:schemeClr val="tx2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lvl="3" indent="0" algn="just">
              <a:spcBef>
                <a:spcPts val="972"/>
              </a:spcBef>
              <a:buNone/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1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. Insurance covering amount of loan in excess of 80% of property 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endParaRPr lang="en-US" sz="1800" dirty="0">
              <a:solidFill>
                <a:schemeClr val="tx2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lvl="3" indent="0" algn="just">
              <a:spcBef>
                <a:spcPts val="972"/>
              </a:spcBef>
              <a:buNone/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2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. Repurchase 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agreement</a:t>
            </a:r>
            <a:endParaRPr lang="en-US" sz="1800" dirty="0">
              <a:solidFill>
                <a:schemeClr val="tx2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lvl="3" indent="0" algn="just">
              <a:spcBef>
                <a:spcPts val="972"/>
              </a:spcBef>
              <a:buNone/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pPr marL="228600" lvl="3" indent="0" algn="just">
              <a:spcBef>
                <a:spcPts val="972"/>
              </a:spcBef>
              <a:buNone/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1800" dirty="0">
              <a:solidFill>
                <a:schemeClr val="tx2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Fannie Mae’s discretion, it may impose requirements that are more restrictive than those of the Charter Act when using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either of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two and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it may obtain additional Credit Enhancements, but it may not purchase loans with LTVs in excess of 80 percent without one of these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types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of Credit Enhancement. </a:t>
            </a:r>
          </a:p>
          <a:p>
            <a:pPr marL="1485900" lvl="3" indent="-34290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6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MI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u="sng" dirty="0" smtClean="0"/>
              <a:t>Formula</a:t>
            </a:r>
          </a:p>
          <a:p>
            <a:endParaRPr lang="en-US" b="0" dirty="0" smtClean="0"/>
          </a:p>
          <a:p>
            <a:r>
              <a:rPr lang="en-US" b="0" dirty="0"/>
              <a:t> </a:t>
            </a:r>
            <a:r>
              <a:rPr lang="en-US" b="0" dirty="0" smtClean="0"/>
              <a:t>  </a:t>
            </a:r>
            <a:r>
              <a:rPr lang="en-US" b="0" i="1" dirty="0" smtClean="0"/>
              <a:t>MI Claim amount = Defaulted UPB + Delinquent Interest + Allowable expense</a:t>
            </a:r>
          </a:p>
          <a:p>
            <a:r>
              <a:rPr lang="en-US" b="0" i="1" dirty="0"/>
              <a:t> </a:t>
            </a:r>
            <a:r>
              <a:rPr lang="en-US" b="0" i="1" dirty="0" smtClean="0"/>
              <a:t>  Expected MI Benefit= MI Claim amount * MI Coverage %</a:t>
            </a:r>
          </a:p>
          <a:p>
            <a:endParaRPr lang="en-US" b="0" i="1" dirty="0">
              <a:solidFill>
                <a:schemeClr val="tx1"/>
              </a:solidFill>
            </a:endParaRPr>
          </a:p>
          <a:p>
            <a:r>
              <a:rPr lang="en-US" b="0" u="sng" dirty="0" smtClean="0"/>
              <a:t>Example </a:t>
            </a:r>
          </a:p>
          <a:p>
            <a:r>
              <a:rPr lang="en-US" b="0" dirty="0" smtClean="0"/>
              <a:t>   </a:t>
            </a:r>
            <a:endParaRPr lang="en-US" b="0" dirty="0"/>
          </a:p>
          <a:p>
            <a:endParaRPr lang="en-US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729" y="3258648"/>
            <a:ext cx="28289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Times New Roman" pitchFamily="18" charset="0"/>
                <a:cs typeface="Times New Roman" pitchFamily="18" charset="0"/>
              </a:rPr>
              <a:t>Types of MI currently used – BPMI and LPMI</a:t>
            </a:r>
            <a:br>
              <a:rPr lang="en-US" b="0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3087" lvl="1" indent="-342900" defTabSz="91281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777777"/>
              </a:buClr>
              <a:buSzPct val="70000"/>
              <a:buFont typeface="Arial" panose="020B0604020202020204" pitchFamily="34" charset="0"/>
              <a:buChar char="•"/>
              <a:tabLst>
                <a:tab pos="301625" algn="l"/>
              </a:tabLst>
            </a:pPr>
            <a:r>
              <a:rPr lang="en-US" sz="1950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Borrower-paid MI</a:t>
            </a:r>
            <a:r>
              <a:rPr lang="en-US" sz="195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: the borrower makes a monthly payment as part of his/her mortgage payment</a:t>
            </a:r>
          </a:p>
          <a:p>
            <a:pPr marL="969963" lvl="2" indent="-285750" defTabSz="91281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777777"/>
              </a:buClr>
              <a:buSzPct val="70000"/>
              <a:buFont typeface="Arial" panose="020B0604020202020204" pitchFamily="34" charset="0"/>
              <a:buChar char="•"/>
              <a:tabLst>
                <a:tab pos="301625" algn="l"/>
              </a:tabLst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example a borrower with 4% note rate, 740 FICO, 90% LTV, 25% coverage will pay 41bps of mortgage premium monthly in addition to his/her interest cost of 4%</a:t>
            </a:r>
          </a:p>
          <a:p>
            <a:pPr marL="969963" lvl="2" indent="-285750" defTabSz="91281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777777"/>
              </a:buClr>
              <a:buSzPct val="70000"/>
              <a:buFont typeface="Arial" panose="020B0604020202020204" pitchFamily="34" charset="0"/>
              <a:buChar char="•"/>
              <a:tabLst>
                <a:tab pos="301625" algn="l"/>
              </a:tabLst>
            </a:pP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Approximately 82%  of MI is borrower-paid. Monthly MI payment is typically 7% - 7.5% of the borrower’s total mortgage payment at loan inception.  MI can be canceled by borrower once loan reaches a certain 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LTV</a:t>
            </a:r>
          </a:p>
          <a:p>
            <a:pPr marL="969963" lvl="2" indent="-285750" defTabSz="91281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777777"/>
              </a:buClr>
              <a:buSzPct val="70000"/>
              <a:buFont typeface="Arial" panose="020B0604020202020204" pitchFamily="34" charset="0"/>
              <a:buChar char="•"/>
              <a:tabLst>
                <a:tab pos="301625" algn="l"/>
              </a:tabLst>
            </a:pPr>
            <a:endParaRPr lang="en-US" sz="1800" dirty="0">
              <a:solidFill>
                <a:schemeClr val="tx2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73087" lvl="1" indent="-342900" defTabSz="91281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777777"/>
              </a:buClr>
              <a:buSzPct val="70000"/>
              <a:buFont typeface="Arial" panose="020B0604020202020204" pitchFamily="34" charset="0"/>
              <a:buChar char="•"/>
              <a:tabLst>
                <a:tab pos="301625" algn="l"/>
              </a:tabLst>
            </a:pPr>
            <a:r>
              <a:rPr lang="en-US" sz="1950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Lender-paid MI</a:t>
            </a:r>
            <a:r>
              <a:rPr lang="en-US" sz="195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: the lender pays for the MI upfront and charges the borrower a higher interest rate</a:t>
            </a:r>
          </a:p>
          <a:p>
            <a:pPr marL="969963" lvl="2" indent="-285750" defTabSz="91281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777777"/>
              </a:buClr>
              <a:buSzPct val="70000"/>
              <a:buFont typeface="Arial" panose="020B0604020202020204" pitchFamily="34" charset="0"/>
              <a:buChar char="•"/>
              <a:tabLst>
                <a:tab pos="301625" algn="l"/>
              </a:tabLst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example, for 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borrower with 4% note rate, 740 FICO, 90% 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LTV, 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25% 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coverage, the lender 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will 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pay have to pay 1.95% in upfront premium. </a:t>
            </a:r>
          </a:p>
          <a:p>
            <a:pPr marL="969963" lvl="2" indent="-285750" defTabSz="91281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777777"/>
              </a:buClr>
              <a:buSzPct val="70000"/>
              <a:buFont typeface="Arial" panose="020B0604020202020204" pitchFamily="34" charset="0"/>
              <a:buChar char="•"/>
              <a:tabLst>
                <a:tab pos="301625" algn="l"/>
              </a:tabLst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Assuming an average life of the loan to be 5 years, the lender may charge the borrower 1.95/5 = 39bps of additional interest</a:t>
            </a:r>
          </a:p>
          <a:p>
            <a:pPr marL="969963" lvl="2" indent="-285750" defTabSz="91281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777777"/>
              </a:buClr>
              <a:buSzPct val="70000"/>
              <a:buFont typeface="Arial" panose="020B0604020202020204" pitchFamily="34" charset="0"/>
              <a:buChar char="•"/>
              <a:tabLst>
                <a:tab pos="301625" algn="l"/>
              </a:tabLst>
            </a:pP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Thus the total note rate for the borrower becomes 4% + 0.39% = 4.39%</a:t>
            </a:r>
          </a:p>
          <a:p>
            <a:pPr marL="969963" lvl="2" indent="-285750" defTabSz="912813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777777"/>
              </a:buClr>
              <a:buSzPct val="70000"/>
              <a:buFont typeface="Arial" panose="020B0604020202020204" pitchFamily="34" charset="0"/>
              <a:buChar char="•"/>
              <a:tabLst>
                <a:tab pos="301625" algn="l"/>
              </a:tabLst>
            </a:pP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Approximately 18% of MI is lender-paid.  Lender-paid MI cannot be cancelled because the payment is built into the mortgage rate.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1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the current MI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Counterparty risk/concentration mitigation option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Even though Fannie Mae is the beneficiary of MI,  it does not play a role in selecting the MI counterparty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During financial crisis 3 of the large </a:t>
            </a:r>
            <a:r>
              <a:rPr lang="en-US" sz="1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MI’s 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were put into runoff by their regulator exposing us to huge risks</a:t>
            </a:r>
          </a:p>
          <a:p>
            <a:pPr lvl="1" indent="0">
              <a:buNone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coverage certainty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MI’s can rescind coverage. This would lead to a repurchase request to the lender.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MI’s also have option to curtail MI payments leading to lower payouts</a:t>
            </a:r>
          </a:p>
          <a:p>
            <a:pPr lvl="1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Operationally complex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Complexity due to co-ordination between 3 parties – Fannie Mae, lender and MI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Fannie Mae might require MI approval for some of loss mitigation strategies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251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IPMI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Fannie Mae selects the lender and MI company to work with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Lender delivers the loan without 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Fannie Mae gets insurance from MI at pre-determined price (based on loan attributes) which is paid upfront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The MI remains in place for 15 years without any cancellation 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Fannie Mae uses its regular loss mitigation processes for defaulted loans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The claim is filed after property disposition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MI does not have an option to rescind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MI benefits have to be paid within 11 business days from claim filing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5331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IPMI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Fannie Mae’s perspective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Counterparty selection option</a:t>
            </a:r>
          </a:p>
          <a:p>
            <a:pPr marL="969963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Since Fannie Mae selects the MI company to work with it can select them based on financial strength and existing exposure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</a:t>
            </a:r>
            <a:r>
              <a:rPr lang="en-US" u="sng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overage certainty</a:t>
            </a:r>
          </a:p>
          <a:p>
            <a:pPr marL="969963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MI’s leverage Fannie Mae’s QC process and hence do not have an option to rescind coverage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Operationally less complex</a:t>
            </a:r>
          </a:p>
          <a:p>
            <a:pPr marL="969963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Fannie Mae directly deals with MI</a:t>
            </a:r>
          </a:p>
          <a:p>
            <a:pPr marL="969963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Uses “Follow the fortune” framework – minimizes the need for getting MI approval for loss mitigation processes</a:t>
            </a:r>
          </a:p>
          <a:p>
            <a:pPr lvl="2" indent="0">
              <a:buNone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Lender’s perspective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 need to repurchase due to rescission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Better execution than LPMI</a:t>
            </a:r>
          </a:p>
          <a:p>
            <a:pPr lvl="1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MI’s perspective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Less operational complexity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Opportunity to expand the market share due to better execution for lender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969963" lvl="2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86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IPMI execution with LPMI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Fannie Mae gets guaranty fee in 2 forms – ongoing base </a:t>
            </a:r>
            <a:r>
              <a:rPr lang="en-US" b="0" dirty="0" err="1" smtClean="0"/>
              <a:t>gfee</a:t>
            </a:r>
            <a:r>
              <a:rPr lang="en-US" b="0" dirty="0" smtClean="0"/>
              <a:t> + upfront LLPA (Loan level Price Adjustment)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For LPMI the lender pays the premium upfront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So under LPMI the Lender pays – ongoing </a:t>
            </a:r>
            <a:r>
              <a:rPr lang="en-US" b="0" dirty="0" err="1" smtClean="0"/>
              <a:t>gfee</a:t>
            </a:r>
            <a:r>
              <a:rPr lang="en-US" b="0" dirty="0" smtClean="0"/>
              <a:t> + Regular LLPA + LPMI premium</a:t>
            </a: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Under IPMI, the lender costs have a similar structure but the values will be different - </a:t>
            </a:r>
            <a:r>
              <a:rPr lang="en-US" b="0" dirty="0"/>
              <a:t>ongoing </a:t>
            </a:r>
            <a:r>
              <a:rPr lang="en-US" b="0" dirty="0" err="1"/>
              <a:t>gfee</a:t>
            </a:r>
            <a:r>
              <a:rPr lang="en-US" b="0" dirty="0"/>
              <a:t> + </a:t>
            </a:r>
            <a:r>
              <a:rPr lang="en-US" b="0" dirty="0" smtClean="0"/>
              <a:t>IPMI LLPA </a:t>
            </a:r>
            <a:r>
              <a:rPr lang="en-US" b="0" dirty="0"/>
              <a:t>+ </a:t>
            </a:r>
            <a:r>
              <a:rPr lang="en-US" b="0" dirty="0" smtClean="0"/>
              <a:t>IPMI premium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The ongoing </a:t>
            </a:r>
            <a:r>
              <a:rPr lang="en-US" b="0" dirty="0" err="1" smtClean="0"/>
              <a:t>gfee</a:t>
            </a:r>
            <a:r>
              <a:rPr lang="en-US" b="0" dirty="0" smtClean="0"/>
              <a:t> does not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Because of better counterparty, no-MI cancellation and less operational complexity we can charge lower LLPA for IPMI i.e. IPMI LLPA &lt; Regular LLPA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The quotes we got for IPMI premium are lower than MI’s posted LPMI premium i.e. IPMI premium &lt; LPMI premium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Thus the lender will pay less </a:t>
            </a:r>
            <a:r>
              <a:rPr lang="en-US" b="0" dirty="0"/>
              <a:t>under IPMI </a:t>
            </a:r>
            <a:r>
              <a:rPr lang="en-US" b="0" dirty="0" smtClean="0"/>
              <a:t>as compared to LPMI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668215" y="5328138"/>
            <a:ext cx="7605347" cy="9233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SF Analytics role was to find out what is the lowest LLPA Fannie Mae can charge so that from a return perspective we are indifferent between IPMI and BPMI/LPMI loans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398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annie Mae Theme">
      <a:dk1>
        <a:sysClr val="windowText" lastClr="000000"/>
      </a:dk1>
      <a:lt1>
        <a:sysClr val="window" lastClr="FFFFFF"/>
      </a:lt1>
      <a:dk2>
        <a:srgbClr val="000F2B"/>
      </a:dk2>
      <a:lt2>
        <a:srgbClr val="D9D7DC"/>
      </a:lt2>
      <a:accent1>
        <a:srgbClr val="99660F"/>
      </a:accent1>
      <a:accent2>
        <a:srgbClr val="C55147"/>
      </a:accent2>
      <a:accent3>
        <a:srgbClr val="216C2B"/>
      </a:accent3>
      <a:accent4>
        <a:srgbClr val="574A71"/>
      </a:accent4>
      <a:accent5>
        <a:srgbClr val="007697"/>
      </a:accent5>
      <a:accent6>
        <a:srgbClr val="C0540F"/>
      </a:accent6>
      <a:hlink>
        <a:srgbClr val="0563C1"/>
      </a:hlink>
      <a:folHlink>
        <a:srgbClr val="954F72"/>
      </a:folHlink>
    </a:clrScheme>
    <a:fontScheme name="Fannie Mae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nted_deck_internal" id="{3AD8C59E-D052-44D5-97C4-CA469275EFAE}" vid="{557F6B7C-C073-4F0A-AFFB-CF2C534314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94E2CEAD58F14E87A39DB052AE1CA0" ma:contentTypeVersion="0" ma:contentTypeDescription="Create a new document." ma:contentTypeScope="" ma:versionID="c766973350abbdbd93443a070873c83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911C0B-5D68-4C02-9A3B-58E07D74AA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11933F-49E8-44A9-BD67-A14E8106753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D158E2D-B688-4836-9992-62F781B58A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Printed_deck_internal-1</Template>
  <TotalTime>4704</TotalTime>
  <Words>1066</Words>
  <Application>Microsoft Office PowerPoint</Application>
  <PresentationFormat>On-screen Show (4:3)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Georgia</vt:lpstr>
      <vt:lpstr>Times New Roman</vt:lpstr>
      <vt:lpstr>Wingdings</vt:lpstr>
      <vt:lpstr>Office Theme</vt:lpstr>
      <vt:lpstr>Investor Paid Mortgage Insurance (IPMI) </vt:lpstr>
      <vt:lpstr>Agenda</vt:lpstr>
      <vt:lpstr>Need for MI</vt:lpstr>
      <vt:lpstr>How MI works</vt:lpstr>
      <vt:lpstr>Types of MI currently used – BPMI and LPMI </vt:lpstr>
      <vt:lpstr>Issues with the current MI structure</vt:lpstr>
      <vt:lpstr>How IPMI works</vt:lpstr>
      <vt:lpstr>Benefits of IPMI</vt:lpstr>
      <vt:lpstr>Comparing IPMI execution with LPMI</vt:lpstr>
      <vt:lpstr>Pricing advantage of IPMI vs LPMI</vt:lpstr>
      <vt:lpstr>Implementation plans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Kirk, Keith L</dc:creator>
  <cp:lastModifiedBy>Miao, Xuliang</cp:lastModifiedBy>
  <cp:revision>309</cp:revision>
  <cp:lastPrinted>2016-08-10T21:45:12Z</cp:lastPrinted>
  <dcterms:created xsi:type="dcterms:W3CDTF">2016-04-28T20:14:43Z</dcterms:created>
  <dcterms:modified xsi:type="dcterms:W3CDTF">2017-02-08T21:22:06Z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0x0101000994E2CEAD58F14E87A39DB052AE1CA0</vt:lpwstr>
  </property>
</Properties>
</file>