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32"/>
  </p:notesMasterIdLst>
  <p:handoutMasterIdLst>
    <p:handoutMasterId r:id="rId33"/>
  </p:handoutMasterIdLst>
  <p:sldIdLst>
    <p:sldId id="262" r:id="rId5"/>
    <p:sldId id="271" r:id="rId6"/>
    <p:sldId id="282" r:id="rId7"/>
    <p:sldId id="298" r:id="rId8"/>
    <p:sldId id="272" r:id="rId9"/>
    <p:sldId id="293" r:id="rId10"/>
    <p:sldId id="283" r:id="rId11"/>
    <p:sldId id="277" r:id="rId12"/>
    <p:sldId id="280" r:id="rId13"/>
    <p:sldId id="274" r:id="rId14"/>
    <p:sldId id="290" r:id="rId15"/>
    <p:sldId id="275" r:id="rId16"/>
    <p:sldId id="299" r:id="rId17"/>
    <p:sldId id="284" r:id="rId18"/>
    <p:sldId id="286" r:id="rId19"/>
    <p:sldId id="294" r:id="rId20"/>
    <p:sldId id="276" r:id="rId21"/>
    <p:sldId id="287" r:id="rId22"/>
    <p:sldId id="288" r:id="rId23"/>
    <p:sldId id="289" r:id="rId24"/>
    <p:sldId id="278" r:id="rId25"/>
    <p:sldId id="295" r:id="rId26"/>
    <p:sldId id="296" r:id="rId27"/>
    <p:sldId id="279" r:id="rId28"/>
    <p:sldId id="291" r:id="rId29"/>
    <p:sldId id="292" r:id="rId30"/>
    <p:sldId id="281" r:id="rId31"/>
  </p:sldIdLst>
  <p:sldSz cx="9144000" cy="6858000" type="screen4x3"/>
  <p:notesSz cx="69342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Callaghan, Keely" initials="OK" lastIdx="4" clrIdx="0">
    <p:extLst>
      <p:ext uri="{19B8F6BF-5375-455C-9EA6-DF929625EA0E}">
        <p15:presenceInfo xmlns:p15="http://schemas.microsoft.com/office/powerpoint/2012/main" userId="S-1-5-21-1614895754-823518204-725345543-46367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05" autoAdjust="0"/>
  </p:normalViewPr>
  <p:slideViewPr>
    <p:cSldViewPr snapToGrid="0">
      <p:cViewPr varScale="1">
        <p:scale>
          <a:sx n="116" d="100"/>
          <a:sy n="116" d="100"/>
        </p:scale>
        <p:origin x="1500" y="10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082"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113961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393825" y="1152525"/>
            <a:ext cx="4146550" cy="3111500"/>
          </a:xfrm>
          <a:prstGeom prst="rect">
            <a:avLst/>
          </a:prstGeom>
          <a:noFill/>
          <a:ln w="12700">
            <a:solidFill>
              <a:prstClr val="black"/>
            </a:solidFill>
          </a:ln>
        </p:spPr>
        <p:txBody>
          <a:bodyPr vert="horz" lIns="92307" tIns="46153" rIns="92307" bIns="46153" rtlCol="0" anchor="ctr"/>
          <a:lstStyle/>
          <a:p>
            <a:endParaRPr lang="en-US" dirty="0"/>
          </a:p>
        </p:txBody>
      </p:sp>
      <p:sp>
        <p:nvSpPr>
          <p:cNvPr id="5" name="Notes Placeholder 4"/>
          <p:cNvSpPr>
            <a:spLocks noGrp="1"/>
          </p:cNvSpPr>
          <p:nvPr>
            <p:ph type="body" sz="quarter" idx="3"/>
          </p:nvPr>
        </p:nvSpPr>
        <p:spPr>
          <a:xfrm>
            <a:off x="693420" y="4437221"/>
            <a:ext cx="5547360" cy="3630454"/>
          </a:xfrm>
          <a:prstGeom prst="rect">
            <a:avLst/>
          </a:prstGeom>
        </p:spPr>
        <p:txBody>
          <a:bodyPr vert="horz" lIns="92307" tIns="46153" rIns="92307" bIns="4615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6634606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age">
    <p:spTree>
      <p:nvGrpSpPr>
        <p:cNvPr id="1" name=""/>
        <p:cNvGrpSpPr/>
        <p:nvPr/>
      </p:nvGrpSpPr>
      <p:grpSpPr>
        <a:xfrm>
          <a:off x="0" y="0"/>
          <a:ext cx="0" cy="0"/>
          <a:chOff x="0" y="0"/>
          <a:chExt cx="0" cy="0"/>
        </a:xfrm>
      </p:grpSpPr>
      <p:sp>
        <p:nvSpPr>
          <p:cNvPr id="2" name="Title 1"/>
          <p:cNvSpPr>
            <a:spLocks noGrp="1"/>
          </p:cNvSpPr>
          <p:nvPr>
            <p:ph type="ctrTitle"/>
          </p:nvPr>
        </p:nvSpPr>
        <p:spPr>
          <a:xfrm>
            <a:off x="987552" y="2852928"/>
            <a:ext cx="7616952" cy="493776"/>
          </a:xfrm>
          <a:prstGeom prst="rect">
            <a:avLst/>
          </a:prstGeom>
        </p:spPr>
        <p:txBody>
          <a:bodyPr lIns="0" tIns="0" rIns="0" bIns="0" anchor="b" anchorCtr="0"/>
          <a:lstStyle>
            <a:lvl1pPr algn="l">
              <a:lnSpc>
                <a:spcPct val="95000"/>
              </a:lnSpc>
              <a:defRPr sz="3000" b="1">
                <a:solidFill>
                  <a:schemeClr val="tx2"/>
                </a:solidFill>
                <a:latin typeface="Georgia" panose="02040502050405020303" pitchFamily="18"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987552" y="3429000"/>
            <a:ext cx="4498848" cy="2286000"/>
          </a:xfrm>
          <a:prstGeom prst="rect">
            <a:avLst/>
          </a:prstGeom>
        </p:spPr>
        <p:txBody>
          <a:bodyPr lIns="0" tIns="0" rIns="0" bIns="0"/>
          <a:lstStyle>
            <a:lvl1pPr marL="0" indent="0" algn="l">
              <a:spcBef>
                <a:spcPts val="1134"/>
              </a:spcBef>
              <a:buNone/>
              <a:defRPr sz="2100">
                <a:solidFill>
                  <a:schemeClr val="tx2"/>
                </a:solidFill>
                <a:latin typeface="Georgia"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grpSp>
        <p:nvGrpSpPr>
          <p:cNvPr id="7" name="Group 6"/>
          <p:cNvGrpSpPr/>
          <p:nvPr userDrawn="1"/>
        </p:nvGrpSpPr>
        <p:grpSpPr>
          <a:xfrm>
            <a:off x="76465" y="76200"/>
            <a:ext cx="8884655" cy="780223"/>
            <a:chOff x="76465" y="76200"/>
            <a:chExt cx="8884655" cy="780223"/>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465" y="76200"/>
              <a:ext cx="3200135" cy="780223"/>
            </a:xfrm>
            <a:prstGeom prst="rect">
              <a:avLst/>
            </a:prstGeom>
          </p:spPr>
        </p:pic>
        <p:cxnSp>
          <p:nvCxnSpPr>
            <p:cNvPr id="9" name="Straight Connector 8"/>
            <p:cNvCxnSpPr/>
            <p:nvPr userDrawn="1"/>
          </p:nvCxnSpPr>
          <p:spPr>
            <a:xfrm>
              <a:off x="3246120" y="704023"/>
              <a:ext cx="571500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67400" y="3578598"/>
            <a:ext cx="2974602" cy="2974602"/>
          </a:xfrm>
          <a:prstGeom prst="rect">
            <a:avLst/>
          </a:prstGeom>
        </p:spPr>
      </p:pic>
    </p:spTree>
    <p:extLst>
      <p:ext uri="{BB962C8B-B14F-4D97-AF65-F5344CB8AC3E}">
        <p14:creationId xmlns:p14="http://schemas.microsoft.com/office/powerpoint/2010/main" val="16464879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Layout">
    <p:spTree>
      <p:nvGrpSpPr>
        <p:cNvPr id="1" name=""/>
        <p:cNvGrpSpPr/>
        <p:nvPr/>
      </p:nvGrpSpPr>
      <p:grpSpPr>
        <a:xfrm>
          <a:off x="0" y="0"/>
          <a:ext cx="0" cy="0"/>
          <a:chOff x="0" y="0"/>
          <a:chExt cx="0" cy="0"/>
        </a:xfrm>
      </p:grpSpPr>
      <p:sp>
        <p:nvSpPr>
          <p:cNvPr id="2" name="Title 1"/>
          <p:cNvSpPr>
            <a:spLocks noGrp="1"/>
          </p:cNvSpPr>
          <p:nvPr>
            <p:ph type="title"/>
          </p:nvPr>
        </p:nvSpPr>
        <p:spPr>
          <a:xfrm>
            <a:off x="301752" y="996696"/>
            <a:ext cx="8641080" cy="740664"/>
          </a:xfrm>
          <a:prstGeom prst="rect">
            <a:avLst/>
          </a:prstGeom>
        </p:spPr>
        <p:txBody>
          <a:bodyPr lIns="0"/>
          <a:lstStyle>
            <a:lvl1pPr>
              <a:defRPr sz="2400" b="1">
                <a:solidFill>
                  <a:schemeClr val="tx2"/>
                </a:solidFill>
                <a:latin typeface="Georgia" panose="02040502050405020303" pitchFamily="18" charset="0"/>
              </a:defRPr>
            </a:lvl1pPr>
          </a:lstStyle>
          <a:p>
            <a:r>
              <a:rPr lang="en-US" smtClean="0"/>
              <a:t>Click to edit Master title style</a:t>
            </a:r>
            <a:endParaRPr lang="en-US" dirty="0"/>
          </a:p>
        </p:txBody>
      </p:sp>
      <p:sp>
        <p:nvSpPr>
          <p:cNvPr id="3" name="Content Placeholder 2"/>
          <p:cNvSpPr>
            <a:spLocks noGrp="1"/>
          </p:cNvSpPr>
          <p:nvPr>
            <p:ph idx="1" hasCustomPrompt="1"/>
          </p:nvPr>
        </p:nvSpPr>
        <p:spPr>
          <a:xfrm>
            <a:off x="301752" y="1810512"/>
            <a:ext cx="8659368" cy="4517136"/>
          </a:xfrm>
          <a:prstGeom prst="rect">
            <a:avLst/>
          </a:prstGeom>
        </p:spPr>
        <p:txBody>
          <a:bodyPr lIns="0"/>
          <a:lstStyle>
            <a:lvl1pPr marL="0" indent="0">
              <a:spcBef>
                <a:spcPts val="972"/>
              </a:spcBef>
              <a:buFontTx/>
              <a:buNone/>
              <a:defRPr sz="1800">
                <a:solidFill>
                  <a:schemeClr val="tx1"/>
                </a:solidFill>
                <a:latin typeface="Georgia" panose="02040502050405020303" pitchFamily="18" charset="0"/>
              </a:defRPr>
            </a:lvl1pPr>
            <a:lvl2pPr marL="457200" indent="-228600">
              <a:spcBef>
                <a:spcPts val="594"/>
              </a:spcBef>
              <a:buClr>
                <a:schemeClr val="tx2"/>
              </a:buClr>
              <a:buSzPct val="150000"/>
              <a:buFont typeface="Wingdings" panose="05000000000000000000" pitchFamily="2" charset="2"/>
              <a:buChar char="§"/>
              <a:defRPr sz="1650">
                <a:solidFill>
                  <a:schemeClr val="tx1"/>
                </a:solidFill>
                <a:latin typeface="Georgia" panose="02040502050405020303" pitchFamily="18" charset="0"/>
              </a:defRPr>
            </a:lvl2pPr>
            <a:lvl3pPr marL="684213" indent="-228600">
              <a:spcBef>
                <a:spcPts val="540"/>
              </a:spcBef>
              <a:buClr>
                <a:schemeClr val="tx2"/>
              </a:buClr>
              <a:buSzPct val="150000"/>
              <a:buFont typeface="Wingdings" panose="05000000000000000000" pitchFamily="2" charset="2"/>
              <a:buChar char="§"/>
              <a:defRPr sz="1500">
                <a:solidFill>
                  <a:schemeClr val="tx1"/>
                </a:solidFill>
                <a:latin typeface="Georgia" panose="02040502050405020303" pitchFamily="18" charset="0"/>
              </a:defRPr>
            </a:lvl3pPr>
            <a:lvl4pPr marL="914400" indent="-228600">
              <a:spcBef>
                <a:spcPts val="540"/>
              </a:spcBef>
              <a:buClr>
                <a:schemeClr val="tx2"/>
              </a:buClr>
              <a:buSzPct val="120000"/>
              <a:buFont typeface="Wingdings" panose="05000000000000000000" pitchFamily="2" charset="2"/>
              <a:buChar char="§"/>
              <a:defRPr sz="1500">
                <a:solidFill>
                  <a:schemeClr val="tx1"/>
                </a:solidFill>
                <a:latin typeface="Georgia" panose="02040502050405020303" pitchFamily="18" charset="0"/>
              </a:defRPr>
            </a:lvl4pPr>
            <a:lvl5pPr marL="0" indent="0">
              <a:spcBef>
                <a:spcPts val="594"/>
              </a:spcBef>
              <a:buFontTx/>
              <a:buNone/>
              <a:defRPr sz="1650">
                <a:solidFill>
                  <a:schemeClr val="tx1"/>
                </a:solidFill>
                <a:latin typeface="Georgia" panose="02040502050405020303" pitchFamily="18" charset="0"/>
              </a:defRPr>
            </a:lvl5pPr>
          </a:lstStyle>
          <a:p>
            <a:pPr lvl="0"/>
            <a:r>
              <a:rPr lang="en-US" altLang="en-US" dirty="0" smtClean="0"/>
              <a:t>Top level text heading (with no bullet) goes here</a:t>
            </a:r>
            <a:endParaRPr lang="en-US" dirty="0" smtClean="0"/>
          </a:p>
          <a:p>
            <a:pPr lvl="1"/>
            <a:r>
              <a:rPr lang="en-US" altLang="en-US" dirty="0" smtClean="0"/>
              <a:t>The first level bullet is a large square</a:t>
            </a:r>
            <a:endParaRPr lang="en-US" dirty="0" smtClean="0"/>
          </a:p>
          <a:p>
            <a:pPr lvl="2"/>
            <a:r>
              <a:rPr lang="en-US" altLang="en-US" dirty="0" smtClean="0"/>
              <a:t>The second level bullet is square</a:t>
            </a:r>
            <a:endParaRPr lang="en-US" dirty="0" smtClean="0"/>
          </a:p>
          <a:p>
            <a:pPr lvl="3"/>
            <a:r>
              <a:rPr lang="en-US" altLang="en-US" dirty="0" smtClean="0"/>
              <a:t>The third level bullet is a small square</a:t>
            </a:r>
            <a:endParaRPr lang="en-US" dirty="0" smtClean="0"/>
          </a:p>
          <a:p>
            <a:pPr lvl="4"/>
            <a:endParaRPr lang="en-US" altLang="en-US" dirty="0" smtClean="0"/>
          </a:p>
          <a:p>
            <a:pPr lvl="4"/>
            <a:r>
              <a:rPr lang="en-US" altLang="en-US" dirty="0" smtClean="0"/>
              <a:t>Additional text goes here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71" y="76200"/>
            <a:ext cx="908229" cy="774128"/>
          </a:xfrm>
          <a:prstGeom prst="rect">
            <a:avLst/>
          </a:prstGeom>
        </p:spPr>
      </p:pic>
      <p:cxnSp>
        <p:nvCxnSpPr>
          <p:cNvPr id="8" name="Straight Connector 7"/>
          <p:cNvCxnSpPr/>
          <p:nvPr userDrawn="1"/>
        </p:nvCxnSpPr>
        <p:spPr>
          <a:xfrm>
            <a:off x="1097280" y="545528"/>
            <a:ext cx="786384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12452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p:nvPr>
        </p:nvSpPr>
        <p:spPr>
          <a:xfrm>
            <a:off x="301752" y="996696"/>
            <a:ext cx="8641080" cy="740664"/>
          </a:xfrm>
          <a:prstGeom prst="rect">
            <a:avLst/>
          </a:prstGeom>
        </p:spPr>
        <p:txBody>
          <a:bodyPr lIns="0"/>
          <a:lstStyle>
            <a:lvl1pPr>
              <a:defRPr sz="2400" b="1">
                <a:solidFill>
                  <a:schemeClr val="tx2"/>
                </a:solidFill>
                <a:latin typeface="Georgia" panose="02040502050405020303" pitchFamily="18" charset="0"/>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71" y="76200"/>
            <a:ext cx="908229" cy="774128"/>
          </a:xfrm>
          <a:prstGeom prst="rect">
            <a:avLst/>
          </a:prstGeom>
        </p:spPr>
      </p:pic>
      <p:cxnSp>
        <p:nvCxnSpPr>
          <p:cNvPr id="8" name="Straight Connector 7"/>
          <p:cNvCxnSpPr/>
          <p:nvPr userDrawn="1"/>
        </p:nvCxnSpPr>
        <p:spPr>
          <a:xfrm>
            <a:off x="1097280" y="545528"/>
            <a:ext cx="786384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5" name="Table Placeholder 4"/>
          <p:cNvSpPr>
            <a:spLocks noGrp="1"/>
          </p:cNvSpPr>
          <p:nvPr>
            <p:ph type="tbl" sz="quarter" idx="10"/>
          </p:nvPr>
        </p:nvSpPr>
        <p:spPr>
          <a:xfrm>
            <a:off x="301752" y="1809750"/>
            <a:ext cx="8659813" cy="4518025"/>
          </a:xfrm>
          <a:prstGeom prst="rect">
            <a:avLst/>
          </a:prstGeom>
        </p:spPr>
        <p:txBody>
          <a:bodyPr/>
          <a:lstStyle>
            <a:lvl1pPr marL="0" indent="0">
              <a:buClr>
                <a:schemeClr val="tx2"/>
              </a:buClr>
              <a:buFontTx/>
              <a:buNone/>
              <a:defRPr sz="1800">
                <a:latin typeface="Arial" panose="020B0604020202020204" pitchFamily="34" charset="0"/>
                <a:cs typeface="Arial" panose="020B0604020202020204" pitchFamily="34" charset="0"/>
              </a:defRPr>
            </a:lvl1pPr>
          </a:lstStyle>
          <a:p>
            <a:r>
              <a:rPr lang="en-US" dirty="0" smtClean="0"/>
              <a:t>Click icon to add table</a:t>
            </a:r>
            <a:endParaRPr lang="en-US" dirty="0"/>
          </a:p>
        </p:txBody>
      </p:sp>
    </p:spTree>
    <p:extLst>
      <p:ext uri="{BB962C8B-B14F-4D97-AF65-F5344CB8AC3E}">
        <p14:creationId xmlns:p14="http://schemas.microsoft.com/office/powerpoint/2010/main" val="18688760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 name="Title 1"/>
          <p:cNvSpPr>
            <a:spLocks noGrp="1"/>
          </p:cNvSpPr>
          <p:nvPr>
            <p:ph type="title"/>
          </p:nvPr>
        </p:nvSpPr>
        <p:spPr>
          <a:xfrm>
            <a:off x="301752" y="996696"/>
            <a:ext cx="8641080" cy="740664"/>
          </a:xfrm>
          <a:prstGeom prst="rect">
            <a:avLst/>
          </a:prstGeom>
        </p:spPr>
        <p:txBody>
          <a:bodyPr lIns="0"/>
          <a:lstStyle>
            <a:lvl1pPr>
              <a:defRPr sz="2400" b="1">
                <a:solidFill>
                  <a:schemeClr val="tx2"/>
                </a:solidFill>
                <a:latin typeface="Georgia" panose="02040502050405020303" pitchFamily="18" charset="0"/>
              </a:defRPr>
            </a:lvl1pPr>
          </a:lstStyle>
          <a:p>
            <a:r>
              <a:rPr lang="en-US" smtClean="0"/>
              <a:t>Click to edit Master title style</a:t>
            </a:r>
            <a:endParaRPr lang="en-US" dirty="0"/>
          </a:p>
        </p:txBody>
      </p:sp>
      <p:sp>
        <p:nvSpPr>
          <p:cNvPr id="3" name="Content Placeholder 2"/>
          <p:cNvSpPr>
            <a:spLocks noGrp="1"/>
          </p:cNvSpPr>
          <p:nvPr>
            <p:ph idx="1" hasCustomPrompt="1"/>
          </p:nvPr>
        </p:nvSpPr>
        <p:spPr>
          <a:xfrm>
            <a:off x="301752" y="2398288"/>
            <a:ext cx="4111222" cy="3929360"/>
          </a:xfrm>
          <a:prstGeom prst="rect">
            <a:avLst/>
          </a:prstGeom>
        </p:spPr>
        <p:txBody>
          <a:bodyPr lIns="0"/>
          <a:lstStyle>
            <a:lvl1pPr marL="0" indent="0">
              <a:spcBef>
                <a:spcPts val="972"/>
              </a:spcBef>
              <a:buFontTx/>
              <a:buNone/>
              <a:defRPr sz="1800">
                <a:solidFill>
                  <a:schemeClr val="tx1"/>
                </a:solidFill>
                <a:latin typeface="Georgia" panose="02040502050405020303" pitchFamily="18" charset="0"/>
              </a:defRPr>
            </a:lvl1pPr>
            <a:lvl2pPr marL="457200" indent="-228600">
              <a:spcBef>
                <a:spcPts val="594"/>
              </a:spcBef>
              <a:buClr>
                <a:schemeClr val="tx2"/>
              </a:buClr>
              <a:buSzPct val="150000"/>
              <a:buFont typeface="Wingdings" panose="05000000000000000000" pitchFamily="2" charset="2"/>
              <a:buChar char="§"/>
              <a:defRPr sz="1650">
                <a:solidFill>
                  <a:schemeClr val="tx1"/>
                </a:solidFill>
                <a:latin typeface="Georgia" panose="02040502050405020303" pitchFamily="18" charset="0"/>
              </a:defRPr>
            </a:lvl2pPr>
            <a:lvl3pPr marL="684213" indent="-228600">
              <a:spcBef>
                <a:spcPts val="540"/>
              </a:spcBef>
              <a:buClr>
                <a:schemeClr val="tx2"/>
              </a:buClr>
              <a:buSzPct val="150000"/>
              <a:buFont typeface="Wingdings" panose="05000000000000000000" pitchFamily="2" charset="2"/>
              <a:buChar char="§"/>
              <a:defRPr sz="1500">
                <a:solidFill>
                  <a:schemeClr val="tx1"/>
                </a:solidFill>
                <a:latin typeface="Georgia" panose="02040502050405020303" pitchFamily="18" charset="0"/>
              </a:defRPr>
            </a:lvl3pPr>
            <a:lvl4pPr marL="914400" indent="-228600">
              <a:spcBef>
                <a:spcPts val="540"/>
              </a:spcBef>
              <a:buClr>
                <a:schemeClr val="tx2"/>
              </a:buClr>
              <a:buSzPct val="120000"/>
              <a:buFont typeface="Wingdings" panose="05000000000000000000" pitchFamily="2" charset="2"/>
              <a:buChar char="§"/>
              <a:defRPr sz="1500">
                <a:solidFill>
                  <a:schemeClr val="tx1"/>
                </a:solidFill>
                <a:latin typeface="Georgia" panose="02040502050405020303" pitchFamily="18" charset="0"/>
              </a:defRPr>
            </a:lvl4pPr>
            <a:lvl5pPr marL="0" indent="0">
              <a:spcBef>
                <a:spcPts val="594"/>
              </a:spcBef>
              <a:buFontTx/>
              <a:buNone/>
              <a:defRPr sz="1650">
                <a:solidFill>
                  <a:schemeClr val="tx1"/>
                </a:solidFill>
                <a:latin typeface="Georgia" panose="02040502050405020303" pitchFamily="18" charset="0"/>
              </a:defRPr>
            </a:lvl5pPr>
          </a:lstStyle>
          <a:p>
            <a:pPr lvl="0"/>
            <a:r>
              <a:rPr lang="en-US" altLang="en-US" dirty="0" smtClean="0"/>
              <a:t>Top level text heading (with no bullet) goes here</a:t>
            </a:r>
            <a:endParaRPr lang="en-US" dirty="0" smtClean="0"/>
          </a:p>
          <a:p>
            <a:pPr lvl="1"/>
            <a:r>
              <a:rPr lang="en-US" altLang="en-US" dirty="0" smtClean="0"/>
              <a:t>The first level bullet is a large square</a:t>
            </a:r>
            <a:endParaRPr lang="en-US" dirty="0" smtClean="0"/>
          </a:p>
          <a:p>
            <a:pPr lvl="2"/>
            <a:r>
              <a:rPr lang="en-US" altLang="en-US" dirty="0" smtClean="0"/>
              <a:t>The second level bullet is square</a:t>
            </a:r>
            <a:endParaRPr lang="en-US" dirty="0" smtClean="0"/>
          </a:p>
          <a:p>
            <a:pPr lvl="3"/>
            <a:r>
              <a:rPr lang="en-US" altLang="en-US" dirty="0" smtClean="0"/>
              <a:t>The third level bullet is a small square</a:t>
            </a:r>
            <a:endParaRPr lang="en-US" dirty="0" smtClean="0"/>
          </a:p>
          <a:p>
            <a:pPr lvl="4"/>
            <a:endParaRPr lang="en-US" altLang="en-US" dirty="0" smtClean="0"/>
          </a:p>
          <a:p>
            <a:pPr lvl="4"/>
            <a:r>
              <a:rPr lang="en-US" altLang="en-US" dirty="0" smtClean="0"/>
              <a:t>Additional text goes here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71" y="76200"/>
            <a:ext cx="908229" cy="774128"/>
          </a:xfrm>
          <a:prstGeom prst="rect">
            <a:avLst/>
          </a:prstGeom>
        </p:spPr>
      </p:pic>
      <p:cxnSp>
        <p:nvCxnSpPr>
          <p:cNvPr id="8" name="Straight Connector 7"/>
          <p:cNvCxnSpPr/>
          <p:nvPr userDrawn="1"/>
        </p:nvCxnSpPr>
        <p:spPr>
          <a:xfrm>
            <a:off x="1097280" y="545528"/>
            <a:ext cx="786384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a:spLocks noGrp="1"/>
          </p:cNvSpPr>
          <p:nvPr>
            <p:ph idx="12" hasCustomPrompt="1"/>
          </p:nvPr>
        </p:nvSpPr>
        <p:spPr>
          <a:xfrm>
            <a:off x="4828032" y="2398288"/>
            <a:ext cx="4114800" cy="3931920"/>
          </a:xfrm>
          <a:prstGeom prst="rect">
            <a:avLst/>
          </a:prstGeom>
        </p:spPr>
        <p:txBody>
          <a:bodyPr lIns="0"/>
          <a:lstStyle>
            <a:lvl1pPr marL="0" indent="0">
              <a:spcBef>
                <a:spcPts val="972"/>
              </a:spcBef>
              <a:buFontTx/>
              <a:buNone/>
              <a:defRPr sz="1800">
                <a:solidFill>
                  <a:schemeClr val="tx1"/>
                </a:solidFill>
                <a:latin typeface="Georgia" panose="02040502050405020303" pitchFamily="18" charset="0"/>
              </a:defRPr>
            </a:lvl1pPr>
            <a:lvl2pPr marL="457200" indent="-228600">
              <a:spcBef>
                <a:spcPts val="594"/>
              </a:spcBef>
              <a:buClr>
                <a:schemeClr val="tx2"/>
              </a:buClr>
              <a:buSzPct val="150000"/>
              <a:buFont typeface="Wingdings" panose="05000000000000000000" pitchFamily="2" charset="2"/>
              <a:buChar char="§"/>
              <a:defRPr sz="1650">
                <a:solidFill>
                  <a:schemeClr val="tx1"/>
                </a:solidFill>
                <a:latin typeface="Georgia" panose="02040502050405020303" pitchFamily="18" charset="0"/>
              </a:defRPr>
            </a:lvl2pPr>
            <a:lvl3pPr marL="684213" indent="-228600">
              <a:spcBef>
                <a:spcPts val="540"/>
              </a:spcBef>
              <a:buClr>
                <a:schemeClr val="tx2"/>
              </a:buClr>
              <a:buSzPct val="150000"/>
              <a:buFont typeface="Wingdings" panose="05000000000000000000" pitchFamily="2" charset="2"/>
              <a:buChar char="§"/>
              <a:defRPr sz="1500">
                <a:solidFill>
                  <a:schemeClr val="tx1"/>
                </a:solidFill>
                <a:latin typeface="Georgia" panose="02040502050405020303" pitchFamily="18" charset="0"/>
              </a:defRPr>
            </a:lvl3pPr>
            <a:lvl4pPr marL="914400" indent="-228600">
              <a:spcBef>
                <a:spcPts val="540"/>
              </a:spcBef>
              <a:buClr>
                <a:schemeClr val="tx2"/>
              </a:buClr>
              <a:buSzPct val="120000"/>
              <a:buFont typeface="Wingdings" panose="05000000000000000000" pitchFamily="2" charset="2"/>
              <a:buChar char="§"/>
              <a:defRPr sz="1500">
                <a:solidFill>
                  <a:schemeClr val="tx1"/>
                </a:solidFill>
                <a:latin typeface="Georgia" panose="02040502050405020303" pitchFamily="18" charset="0"/>
              </a:defRPr>
            </a:lvl4pPr>
            <a:lvl5pPr marL="0" indent="0">
              <a:spcBef>
                <a:spcPts val="594"/>
              </a:spcBef>
              <a:buFontTx/>
              <a:buNone/>
              <a:defRPr sz="1650">
                <a:solidFill>
                  <a:schemeClr val="tx1"/>
                </a:solidFill>
                <a:latin typeface="Georgia" panose="02040502050405020303" pitchFamily="18" charset="0"/>
              </a:defRPr>
            </a:lvl5pPr>
          </a:lstStyle>
          <a:p>
            <a:pPr lvl="0"/>
            <a:r>
              <a:rPr lang="en-US" altLang="en-US" dirty="0" smtClean="0"/>
              <a:t>Top level text heading (with no bullet) goes here</a:t>
            </a:r>
            <a:endParaRPr lang="en-US" dirty="0" smtClean="0"/>
          </a:p>
          <a:p>
            <a:pPr lvl="1"/>
            <a:r>
              <a:rPr lang="en-US" altLang="en-US" dirty="0" smtClean="0"/>
              <a:t>The first level bullet is a large square</a:t>
            </a:r>
            <a:endParaRPr lang="en-US" dirty="0" smtClean="0"/>
          </a:p>
          <a:p>
            <a:pPr lvl="2"/>
            <a:r>
              <a:rPr lang="en-US" altLang="en-US" dirty="0" smtClean="0"/>
              <a:t>The second level bullet is square</a:t>
            </a:r>
            <a:endParaRPr lang="en-US" dirty="0" smtClean="0"/>
          </a:p>
          <a:p>
            <a:pPr lvl="3"/>
            <a:r>
              <a:rPr lang="en-US" altLang="en-US" dirty="0" smtClean="0"/>
              <a:t>The third level bullet is a small square</a:t>
            </a:r>
            <a:endParaRPr lang="en-US" dirty="0" smtClean="0"/>
          </a:p>
          <a:p>
            <a:pPr lvl="4"/>
            <a:endParaRPr lang="en-US" altLang="en-US" dirty="0" smtClean="0"/>
          </a:p>
          <a:p>
            <a:pPr lvl="4"/>
            <a:r>
              <a:rPr lang="en-US" altLang="en-US" dirty="0" smtClean="0"/>
              <a:t>Additional text goes here</a:t>
            </a:r>
            <a:endParaRPr lang="en-US" dirty="0"/>
          </a:p>
        </p:txBody>
      </p:sp>
      <p:sp>
        <p:nvSpPr>
          <p:cNvPr id="12" name="Text Placeholder 11"/>
          <p:cNvSpPr>
            <a:spLocks noGrp="1"/>
          </p:cNvSpPr>
          <p:nvPr>
            <p:ph type="body" sz="quarter" idx="13" hasCustomPrompt="1"/>
          </p:nvPr>
        </p:nvSpPr>
        <p:spPr>
          <a:xfrm>
            <a:off x="301625" y="1777866"/>
            <a:ext cx="4111625" cy="609600"/>
          </a:xfrm>
          <a:prstGeom prst="rect">
            <a:avLst/>
          </a:prstGeom>
        </p:spPr>
        <p:txBody>
          <a:bodyPr lIns="0"/>
          <a:lstStyle>
            <a:lvl1pPr marL="0" indent="0">
              <a:buFontTx/>
              <a:buNone/>
              <a:defRPr sz="1800" b="1" baseline="0">
                <a:latin typeface="Georgia" panose="02040502050405020303" pitchFamily="18" charset="0"/>
              </a:defRPr>
            </a:lvl1pPr>
          </a:lstStyle>
          <a:p>
            <a:pPr lvl="0"/>
            <a:r>
              <a:rPr lang="en-US" dirty="0" smtClean="0"/>
              <a:t>Click to add Column Heading</a:t>
            </a:r>
            <a:endParaRPr lang="en-US" dirty="0"/>
          </a:p>
        </p:txBody>
      </p:sp>
      <p:sp>
        <p:nvSpPr>
          <p:cNvPr id="13" name="Text Placeholder 11"/>
          <p:cNvSpPr>
            <a:spLocks noGrp="1"/>
          </p:cNvSpPr>
          <p:nvPr>
            <p:ph type="body" sz="quarter" idx="14" hasCustomPrompt="1"/>
          </p:nvPr>
        </p:nvSpPr>
        <p:spPr>
          <a:xfrm>
            <a:off x="4831207" y="1777866"/>
            <a:ext cx="4111625" cy="609600"/>
          </a:xfrm>
          <a:prstGeom prst="rect">
            <a:avLst/>
          </a:prstGeom>
        </p:spPr>
        <p:txBody>
          <a:bodyPr lIns="0"/>
          <a:lstStyle>
            <a:lvl1pPr marL="0" indent="0">
              <a:buFontTx/>
              <a:buNone/>
              <a:defRPr sz="1800" b="1" baseline="0">
                <a:latin typeface="Georgia" panose="02040502050405020303" pitchFamily="18" charset="0"/>
              </a:defRPr>
            </a:lvl1pPr>
          </a:lstStyle>
          <a:p>
            <a:pPr lvl="0"/>
            <a:r>
              <a:rPr lang="en-US" dirty="0" smtClean="0"/>
              <a:t>Click to add Column Heading</a:t>
            </a:r>
            <a:endParaRPr lang="en-US" dirty="0"/>
          </a:p>
        </p:txBody>
      </p:sp>
    </p:spTree>
    <p:extLst>
      <p:ext uri="{BB962C8B-B14F-4D97-AF65-F5344CB8AC3E}">
        <p14:creationId xmlns:p14="http://schemas.microsoft.com/office/powerpoint/2010/main" val="349608017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9965654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a:off x="898769" y="6553200"/>
            <a:ext cx="8152097" cy="230832"/>
          </a:xfrm>
          <a:prstGeom prst="rect">
            <a:avLst/>
          </a:prstGeom>
          <a:noFill/>
        </p:spPr>
        <p:txBody>
          <a:bodyPr wrap="square" rtlCol="0">
            <a:spAutoFit/>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900" b="0" dirty="0" smtClean="0">
                <a:solidFill>
                  <a:schemeClr val="tx1">
                    <a:lumMod val="50000"/>
                    <a:lumOff val="50000"/>
                  </a:schemeClr>
                </a:solidFill>
                <a:latin typeface="Arial" pitchFamily="34" charset="0"/>
                <a:cs typeface="Arial" pitchFamily="34" charset="0"/>
              </a:rPr>
              <a:t>Proposal Documentation for Discussion Only – All Material Subject to Fannie Mae Management &amp; Governance Approval</a:t>
            </a:r>
            <a:r>
              <a:rPr lang="en-US" sz="900" b="0" baseline="0" dirty="0" smtClean="0">
                <a:solidFill>
                  <a:schemeClr val="tx1">
                    <a:lumMod val="50000"/>
                    <a:lumOff val="50000"/>
                  </a:schemeClr>
                </a:solidFill>
                <a:latin typeface="Arial" pitchFamily="34" charset="0"/>
                <a:cs typeface="Arial" pitchFamily="34" charset="0"/>
              </a:rPr>
              <a:t> Processes</a:t>
            </a:r>
            <a:r>
              <a:rPr lang="en-US" sz="900" b="0" dirty="0" smtClean="0">
                <a:solidFill>
                  <a:schemeClr val="tx1">
                    <a:lumMod val="50000"/>
                    <a:lumOff val="50000"/>
                  </a:schemeClr>
                </a:solidFill>
                <a:latin typeface="Arial" pitchFamily="34" charset="0"/>
                <a:cs typeface="Arial" pitchFamily="34" charset="0"/>
              </a:rPr>
              <a:t>  </a:t>
            </a:r>
            <a:fld id="{D22E54D9-E31E-4C95-977E-825D52E4E858}" type="slidenum">
              <a:rPr lang="en-US" altLang="en-US" sz="900" b="0" smtClean="0">
                <a:solidFill>
                  <a:schemeClr val="tx1">
                    <a:lumMod val="50000"/>
                    <a:lumOff val="50000"/>
                  </a:schemeClr>
                </a:solidFill>
                <a:latin typeface="Arial" panose="020B0604020202020204" pitchFamily="34" charset="0"/>
                <a:cs typeface="Arial" panose="020B0604020202020204" pitchFamily="34" charset="0"/>
              </a:rPr>
              <a:pPr marL="0" marR="0" indent="0" algn="r" defTabSz="914400" rtl="0" eaLnBrk="1" fontAlgn="base" latinLnBrk="0" hangingPunct="1">
                <a:lnSpc>
                  <a:spcPct val="100000"/>
                </a:lnSpc>
                <a:spcBef>
                  <a:spcPct val="0"/>
                </a:spcBef>
                <a:spcAft>
                  <a:spcPct val="0"/>
                </a:spcAft>
                <a:buClrTx/>
                <a:buSzTx/>
                <a:buFontTx/>
                <a:buNone/>
                <a:tabLst/>
                <a:defRPr/>
              </a:pPr>
              <a:t>‹#›</a:t>
            </a:fld>
            <a:endParaRPr lang="en-US" altLang="en-US" sz="900" b="0" dirty="0" smtClean="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62109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4" r:id="rId5"/>
  </p:sldLayoutIdLst>
  <p:timing>
    <p:tnLst>
      <p:par>
        <p:cTn id="1" dur="indefinite" restart="never" nodeType="tmRoot"/>
      </p:par>
    </p:tnLst>
  </p:timing>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anniemae.com/content/guide_exhibit/foreclosure-timeframes-compensatory-fees-allowable-delays.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000" y="2103121"/>
            <a:ext cx="8604504" cy="1243584"/>
          </a:xfrm>
        </p:spPr>
        <p:txBody>
          <a:bodyPr/>
          <a:lstStyle/>
          <a:p>
            <a:r>
              <a:rPr lang="en-US" dirty="0" smtClean="0"/>
              <a:t>Mortgage Insurance Factor Proposal</a:t>
            </a:r>
            <a:br>
              <a:rPr lang="en-US" dirty="0" smtClean="0"/>
            </a:br>
            <a:r>
              <a:rPr lang="en-US" sz="1800" dirty="0" smtClean="0"/>
              <a:t>Analytics Summary</a:t>
            </a:r>
            <a:endParaRPr lang="en-US" sz="1800" dirty="0"/>
          </a:p>
        </p:txBody>
      </p:sp>
      <p:sp>
        <p:nvSpPr>
          <p:cNvPr id="3" name="Subtitle 2"/>
          <p:cNvSpPr>
            <a:spLocks noGrp="1"/>
          </p:cNvSpPr>
          <p:nvPr>
            <p:ph type="subTitle" idx="1"/>
          </p:nvPr>
        </p:nvSpPr>
        <p:spPr>
          <a:xfrm>
            <a:off x="2322576" y="3429000"/>
            <a:ext cx="4498848" cy="2286000"/>
          </a:xfrm>
        </p:spPr>
        <p:txBody>
          <a:bodyPr/>
          <a:lstStyle/>
          <a:p>
            <a:pPr algn="ctr"/>
            <a:endParaRPr lang="en-US" dirty="0" smtClean="0"/>
          </a:p>
          <a:p>
            <a:pPr algn="ctr"/>
            <a:r>
              <a:rPr lang="en-US" dirty="0" smtClean="0"/>
              <a:t>July 2016</a:t>
            </a:r>
            <a:endParaRPr lang="en-US" dirty="0"/>
          </a:p>
        </p:txBody>
      </p:sp>
    </p:spTree>
    <p:extLst>
      <p:ext uri="{BB962C8B-B14F-4D97-AF65-F5344CB8AC3E}">
        <p14:creationId xmlns:p14="http://schemas.microsoft.com/office/powerpoint/2010/main" val="1783522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Dive on Components:</a:t>
            </a:r>
            <a:br>
              <a:rPr lang="en-US" dirty="0" smtClean="0"/>
            </a:br>
            <a:r>
              <a:rPr lang="en-US" sz="1500" dirty="0" smtClean="0"/>
              <a:t>Adjusting Interest Amounts</a:t>
            </a:r>
            <a:endParaRPr lang="en-US" sz="15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01752" y="1975104"/>
                <a:ext cx="8659368" cy="3255264"/>
              </a:xfrm>
            </p:spPr>
            <p:txBody>
              <a:bodyPr/>
              <a:lstStyle/>
              <a:p>
                <a:pPr marL="285750" lvl="0" indent="-285750">
                  <a:buFont typeface="Arial" panose="020B0604020202020204" pitchFamily="34" charset="0"/>
                  <a:buChar char="•"/>
                </a:pPr>
                <a:r>
                  <a:rPr lang="en-US" dirty="0" smtClean="0"/>
                  <a:t>Our internal research and industry conversations has indicated the vast majority (90%+) of claim curtailments are </a:t>
                </a:r>
                <a:r>
                  <a:rPr lang="en-US" dirty="0"/>
                  <a:t>driven by foreclosure timeline issues. </a:t>
                </a:r>
                <a:endParaRPr lang="en-US" dirty="0" smtClean="0"/>
              </a:p>
              <a:p>
                <a:pPr marL="285750" lvl="0" indent="-285750">
                  <a:buFont typeface="Arial" panose="020B0604020202020204" pitchFamily="34" charset="0"/>
                  <a:buChar char="•"/>
                </a:pPr>
                <a:r>
                  <a:rPr lang="en-US" dirty="0" smtClean="0"/>
                  <a:t>Rather than attempting to adjust for delinquent interest based on a factor, we would use loan-level information.</a:t>
                </a:r>
              </a:p>
              <a:p>
                <a:pPr marL="285750" lvl="0" indent="-285750">
                  <a:buFont typeface="Arial" panose="020B0604020202020204" pitchFamily="34" charset="0"/>
                  <a:buChar char="•"/>
                </a:pPr>
                <a:r>
                  <a:rPr lang="en-US" dirty="0" smtClean="0"/>
                  <a:t>We would also propose to leverage </a:t>
                </a:r>
                <a:r>
                  <a:rPr lang="en-US" dirty="0"/>
                  <a:t>Fannie Mae’s </a:t>
                </a:r>
                <a:r>
                  <a:rPr lang="en-US" dirty="0">
                    <a:hlinkClick r:id="rId2"/>
                  </a:rPr>
                  <a:t>published foreclosure timelines</a:t>
                </a:r>
                <a:r>
                  <a:rPr lang="en-US" dirty="0"/>
                  <a:t>, including </a:t>
                </a:r>
                <a:r>
                  <a:rPr lang="en-US" dirty="0" smtClean="0"/>
                  <a:t>certain defined allowable </a:t>
                </a:r>
                <a:r>
                  <a:rPr lang="en-US" dirty="0"/>
                  <a:t>delays, </a:t>
                </a:r>
                <a:r>
                  <a:rPr lang="en-US" dirty="0" smtClean="0"/>
                  <a:t>to cap the delinquent interest accruals for extended foreclosure timelines outside normal patterns.</a:t>
                </a:r>
                <a:endParaRPr lang="en-US" dirty="0"/>
              </a:p>
              <a:p>
                <a:r>
                  <a:rPr lang="en-US" dirty="0"/>
                  <a:t> </a:t>
                </a:r>
                <a:r>
                  <a:rPr lang="en-US" dirty="0" smtClean="0"/>
                  <a:t/>
                </a:r>
                <a:br>
                  <a:rPr lang="en-US" dirty="0" smtClean="0"/>
                </a:br>
                <a:r>
                  <a:rPr lang="en-US" sz="1400" i="1" dirty="0"/>
                  <a:t>	</a:t>
                </a:r>
                <a:r>
                  <a:rPr lang="en-US" sz="1400" i="1" dirty="0" smtClean="0"/>
                  <a:t>Interest </a:t>
                </a:r>
                <a:r>
                  <a:rPr lang="en-US" sz="1400" i="1" dirty="0"/>
                  <a:t>= UPB </a:t>
                </a:r>
                <a14:m>
                  <m:oMath xmlns:m="http://schemas.openxmlformats.org/officeDocument/2006/math">
                    <m:r>
                      <a:rPr lang="en-US" sz="1400" i="1">
                        <a:latin typeface="Cambria Math" panose="02040503050406030204" pitchFamily="18" charset="0"/>
                        <a:ea typeface="Cambria Math" panose="02040503050406030204" pitchFamily="18" charset="0"/>
                      </a:rPr>
                      <m:t>×</m:t>
                    </m:r>
                  </m:oMath>
                </a14:m>
                <a:r>
                  <a:rPr lang="en-US" sz="1400" i="1" dirty="0"/>
                  <a:t> (Note Rate / </a:t>
                </a:r>
                <a:r>
                  <a:rPr lang="en-US" sz="1400" i="1" dirty="0" smtClean="0"/>
                  <a:t>365.25)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oMath>
                </a14:m>
                <a:r>
                  <a:rPr lang="en-US" sz="1400" i="1" dirty="0" smtClean="0">
                    <a:solidFill>
                      <a:srgbClr val="FF0000"/>
                    </a:solidFill>
                  </a:rPr>
                  <a:t> minimum </a:t>
                </a:r>
                <a:r>
                  <a:rPr lang="en-US" sz="1400" i="1" dirty="0">
                    <a:solidFill>
                      <a:srgbClr val="FF0000"/>
                    </a:solidFill>
                  </a:rPr>
                  <a:t>(Actual Days, Allowable Days</a:t>
                </a:r>
                <a:r>
                  <a:rPr lang="en-US" sz="1400" i="1" dirty="0" smtClean="0">
                    <a:solidFill>
                      <a:srgbClr val="FF0000"/>
                    </a:solidFill>
                  </a:rPr>
                  <a:t>)</a:t>
                </a:r>
                <a:r>
                  <a:rPr lang="en-US" sz="1400" i="1" dirty="0" smtClean="0"/>
                  <a:t/>
                </a:r>
                <a:br>
                  <a:rPr lang="en-US" sz="1400" i="1" dirty="0" smtClean="0"/>
                </a:br>
                <a:endParaRPr lang="en-US" sz="1400" i="1" dirty="0" smtClean="0"/>
              </a:p>
              <a:p>
                <a:pPr marL="285750" indent="-285750">
                  <a:buFont typeface="Arial" panose="020B0604020202020204" pitchFamily="34" charset="0"/>
                  <a:buChar char="•"/>
                </a:pPr>
                <a:r>
                  <a:rPr lang="en-US" dirty="0" smtClean="0"/>
                  <a:t>This would effectively fully automate the curtailment process as it applies to interest amounts and based on our research, aligns with MI companies historic payout rates.</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01752" y="1975104"/>
                <a:ext cx="8659368" cy="3255264"/>
              </a:xfrm>
              <a:blipFill rotWithShape="0">
                <a:blip r:embed="rId3"/>
                <a:stretch>
                  <a:fillRect l="-1549" t="-1685" r="-352" b="-16667"/>
                </a:stretch>
              </a:blipFill>
            </p:spPr>
            <p:txBody>
              <a:bodyPr/>
              <a:lstStyle/>
              <a:p>
                <a:r>
                  <a:rPr lang="en-US">
                    <a:noFill/>
                  </a:rPr>
                  <a:t> </a:t>
                </a:r>
              </a:p>
            </p:txBody>
          </p:sp>
        </mc:Fallback>
      </mc:AlternateContent>
    </p:spTree>
    <p:extLst>
      <p:ext uri="{BB962C8B-B14F-4D97-AF65-F5344CB8AC3E}">
        <p14:creationId xmlns:p14="http://schemas.microsoft.com/office/powerpoint/2010/main" val="1339660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Dive on Components:</a:t>
            </a:r>
            <a:br>
              <a:rPr lang="en-US" dirty="0" smtClean="0"/>
            </a:br>
            <a:r>
              <a:rPr lang="en-US" sz="1500" dirty="0" smtClean="0"/>
              <a:t>Self-Disallowance &amp; Costs</a:t>
            </a:r>
            <a:endParaRPr lang="en-US" sz="1500" dirty="0"/>
          </a:p>
        </p:txBody>
      </p:sp>
      <p:sp>
        <p:nvSpPr>
          <p:cNvPr id="3" name="Content Placeholder 2"/>
          <p:cNvSpPr>
            <a:spLocks noGrp="1"/>
          </p:cNvSpPr>
          <p:nvPr>
            <p:ph idx="1"/>
          </p:nvPr>
        </p:nvSpPr>
        <p:spPr>
          <a:xfrm>
            <a:off x="301752" y="1801368"/>
            <a:ext cx="8659368" cy="3255264"/>
          </a:xfrm>
        </p:spPr>
        <p:txBody>
          <a:bodyPr/>
          <a:lstStyle/>
          <a:p>
            <a:pPr marL="285750" indent="-285750">
              <a:buFont typeface="Arial" panose="020B0604020202020204" pitchFamily="34" charset="0"/>
              <a:buChar char="•"/>
            </a:pPr>
            <a:r>
              <a:rPr lang="en-US" dirty="0"/>
              <a:t>At present, different MI companies use their own internal policies to determine allowable and disallowable foreclosure costs.  </a:t>
            </a:r>
            <a:endParaRPr lang="en-US" dirty="0" smtClean="0"/>
          </a:p>
          <a:p>
            <a:pPr marL="285750" indent="-285750">
              <a:buFont typeface="Arial" panose="020B0604020202020204" pitchFamily="34" charset="0"/>
              <a:buChar char="•"/>
            </a:pPr>
            <a:r>
              <a:rPr lang="en-US" dirty="0" smtClean="0"/>
              <a:t>In </a:t>
            </a:r>
            <a:r>
              <a:rPr lang="en-US" dirty="0"/>
              <a:t>order to apply an algorithmic approach to disallowances, a standardized list of allowed and disallowed costs </a:t>
            </a:r>
            <a:r>
              <a:rPr lang="en-US" dirty="0" smtClean="0"/>
              <a:t>would be necessary.  </a:t>
            </a:r>
            <a:endParaRPr lang="en-US" dirty="0" smtClean="0"/>
          </a:p>
          <a:p>
            <a:pPr marL="285750" indent="-285750">
              <a:buFont typeface="Arial" panose="020B0604020202020204" pitchFamily="34" charset="0"/>
              <a:buChar char="•"/>
            </a:pPr>
            <a:r>
              <a:rPr lang="en-US" dirty="0" smtClean="0"/>
              <a:t>Any expense that is deemed as a disallowed cost would be excluded from the calculation of the foreclosure costs for factor computation.</a:t>
            </a:r>
          </a:p>
        </p:txBody>
      </p:sp>
      <p:sp>
        <p:nvSpPr>
          <p:cNvPr id="6" name="TextBox 5"/>
          <p:cNvSpPr txBox="1"/>
          <p:nvPr/>
        </p:nvSpPr>
        <p:spPr>
          <a:xfrm>
            <a:off x="657224" y="3788837"/>
            <a:ext cx="7541114" cy="276999"/>
          </a:xfrm>
          <a:prstGeom prst="rect">
            <a:avLst/>
          </a:prstGeom>
          <a:noFill/>
        </p:spPr>
        <p:txBody>
          <a:bodyPr wrap="square" rtlCol="0">
            <a:spAutoFit/>
          </a:bodyPr>
          <a:lstStyle/>
          <a:p>
            <a:r>
              <a:rPr lang="en-US" sz="1200" b="1" dirty="0" smtClean="0"/>
              <a:t>Pre-foreclosure Action Cost Compositions for 2013-2015 All Liquidations, by Analysis Treatment </a:t>
            </a:r>
            <a:endParaRPr lang="en-US" sz="1200" b="1" dirty="0"/>
          </a:p>
        </p:txBody>
      </p:sp>
      <p:pic>
        <p:nvPicPr>
          <p:cNvPr id="7" name="Picture 6"/>
          <p:cNvPicPr>
            <a:picLocks noChangeAspect="1"/>
          </p:cNvPicPr>
          <p:nvPr/>
        </p:nvPicPr>
        <p:blipFill>
          <a:blip r:embed="rId2"/>
          <a:stretch>
            <a:fillRect/>
          </a:stretch>
        </p:blipFill>
        <p:spPr>
          <a:xfrm>
            <a:off x="657225" y="4063344"/>
            <a:ext cx="7638095" cy="2266667"/>
          </a:xfrm>
          <a:prstGeom prst="rect">
            <a:avLst/>
          </a:prstGeom>
        </p:spPr>
      </p:pic>
    </p:spTree>
    <p:extLst>
      <p:ext uri="{BB962C8B-B14F-4D97-AF65-F5344CB8AC3E}">
        <p14:creationId xmlns:p14="http://schemas.microsoft.com/office/powerpoint/2010/main" val="2677045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Dive on Components:</a:t>
            </a:r>
            <a:br>
              <a:rPr lang="en-US" dirty="0" smtClean="0"/>
            </a:br>
            <a:r>
              <a:rPr lang="en-US" sz="1500" dirty="0" smtClean="0"/>
              <a:t>Foreclosure Cost Factors</a:t>
            </a:r>
            <a:endParaRPr lang="en-US" sz="1500" dirty="0"/>
          </a:p>
        </p:txBody>
      </p:sp>
      <p:sp>
        <p:nvSpPr>
          <p:cNvPr id="3" name="Content Placeholder 2"/>
          <p:cNvSpPr>
            <a:spLocks noGrp="1"/>
          </p:cNvSpPr>
          <p:nvPr>
            <p:ph idx="1"/>
          </p:nvPr>
        </p:nvSpPr>
        <p:spPr>
          <a:xfrm>
            <a:off x="301752" y="1801368"/>
            <a:ext cx="8659368" cy="3255264"/>
          </a:xfrm>
        </p:spPr>
        <p:txBody>
          <a:bodyPr/>
          <a:lstStyle/>
          <a:p>
            <a:pPr marL="285750" lvl="0" indent="-285750">
              <a:buFont typeface="Arial" panose="020B0604020202020204" pitchFamily="34" charset="0"/>
              <a:buChar char="•"/>
            </a:pPr>
            <a:r>
              <a:rPr lang="en-US" dirty="0" smtClean="0"/>
              <a:t>The </a:t>
            </a:r>
            <a:r>
              <a:rPr lang="en-US" dirty="0"/>
              <a:t>proposal for standardizing foreclosure costs is to leverage a gross up factor, or MI Factor, to estimate average fixed and variable costs by key loan characteristics. </a:t>
            </a:r>
            <a:endParaRPr lang="en-US" dirty="0" smtClean="0"/>
          </a:p>
          <a:p>
            <a:pPr marL="285750" lvl="0" indent="-285750">
              <a:buFont typeface="Arial" panose="020B0604020202020204" pitchFamily="34" charset="0"/>
              <a:buChar char="•"/>
            </a:pPr>
            <a:r>
              <a:rPr lang="en-US" dirty="0" smtClean="0"/>
              <a:t>These </a:t>
            </a:r>
            <a:r>
              <a:rPr lang="en-US" dirty="0"/>
              <a:t>estimated costs would replace the actual foreclosure costs in the MI claim amount calculation.  </a:t>
            </a:r>
            <a:endParaRPr lang="en-US" dirty="0" smtClean="0"/>
          </a:p>
          <a:p>
            <a:pPr marL="285750" lvl="0" indent="-285750">
              <a:buFont typeface="Arial" panose="020B0604020202020204" pitchFamily="34" charset="0"/>
              <a:buChar char="•"/>
            </a:pPr>
            <a:r>
              <a:rPr lang="en-US" dirty="0" smtClean="0"/>
              <a:t>We grouped certain costs into Fixed and Variable categories:</a:t>
            </a:r>
          </a:p>
        </p:txBody>
      </p:sp>
      <p:sp>
        <p:nvSpPr>
          <p:cNvPr id="7" name="TextBox 6"/>
          <p:cNvSpPr txBox="1"/>
          <p:nvPr/>
        </p:nvSpPr>
        <p:spPr>
          <a:xfrm>
            <a:off x="657223" y="3788837"/>
            <a:ext cx="7838100" cy="276999"/>
          </a:xfrm>
          <a:prstGeom prst="rect">
            <a:avLst/>
          </a:prstGeom>
          <a:noFill/>
        </p:spPr>
        <p:txBody>
          <a:bodyPr wrap="square" rtlCol="0">
            <a:spAutoFit/>
          </a:bodyPr>
          <a:lstStyle/>
          <a:p>
            <a:r>
              <a:rPr lang="en-US" sz="1200" b="1" dirty="0" smtClean="0"/>
              <a:t>Pre-foreclosure Action </a:t>
            </a:r>
            <a:r>
              <a:rPr lang="en-US" sz="1200" b="1" dirty="0"/>
              <a:t>Allowed </a:t>
            </a:r>
            <a:r>
              <a:rPr lang="en-US" sz="1200" b="1" dirty="0" smtClean="0"/>
              <a:t>Cost Compositions for 2013-2015 All Liquidations, by Analysis Treatment </a:t>
            </a:r>
            <a:endParaRPr lang="en-US" sz="1200" b="1" dirty="0"/>
          </a:p>
        </p:txBody>
      </p:sp>
      <p:pic>
        <p:nvPicPr>
          <p:cNvPr id="8" name="Picture 7"/>
          <p:cNvPicPr>
            <a:picLocks noChangeAspect="1"/>
          </p:cNvPicPr>
          <p:nvPr/>
        </p:nvPicPr>
        <p:blipFill>
          <a:blip r:embed="rId2"/>
          <a:stretch>
            <a:fillRect/>
          </a:stretch>
        </p:blipFill>
        <p:spPr>
          <a:xfrm>
            <a:off x="657224" y="4065836"/>
            <a:ext cx="7638095" cy="2266667"/>
          </a:xfrm>
          <a:prstGeom prst="rect">
            <a:avLst/>
          </a:prstGeom>
        </p:spPr>
      </p:pic>
    </p:spTree>
    <p:extLst>
      <p:ext uri="{BB962C8B-B14F-4D97-AF65-F5344CB8AC3E}">
        <p14:creationId xmlns:p14="http://schemas.microsoft.com/office/powerpoint/2010/main" val="1505560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Dive on Components:</a:t>
            </a:r>
            <a:br>
              <a:rPr lang="en-US" dirty="0" smtClean="0"/>
            </a:br>
            <a:r>
              <a:rPr lang="en-US" sz="1500" dirty="0" smtClean="0"/>
              <a:t>Foreclosure Cost Factors</a:t>
            </a:r>
            <a:endParaRPr lang="en-US" sz="15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01752" y="1801368"/>
                <a:ext cx="8659368" cy="3255264"/>
              </a:xfrm>
            </p:spPr>
            <p:txBody>
              <a:bodyPr/>
              <a:lstStyle/>
              <a:p>
                <a:pPr marL="285750" lvl="0" indent="-285750">
                  <a:buFont typeface="Arial" panose="020B0604020202020204" pitchFamily="34" charset="0"/>
                  <a:buChar char="•"/>
                </a:pPr>
                <a:r>
                  <a:rPr lang="en-US" dirty="0" smtClean="0"/>
                  <a:t>We accounted for disallowances by applying the overlays from the prior slide on the estimation period.</a:t>
                </a:r>
              </a:p>
              <a:p>
                <a:pPr marL="285750" lvl="0" indent="-285750">
                  <a:buFont typeface="Arial" panose="020B0604020202020204" pitchFamily="34" charset="0"/>
                  <a:buChar char="•"/>
                </a:pPr>
                <a:r>
                  <a:rPr lang="en-US" dirty="0" smtClean="0"/>
                  <a:t>We accounted for curtailments of expenses by calculating a per diem for all expenses classified as Variable.  Any per diems up to the published foreclosure timelines, including known allowable delays, were factored into the calculation.  Those above were excluded.</a:t>
                </a:r>
              </a:p>
              <a:p>
                <a:pPr marL="285750" lvl="0" indent="-285750">
                  <a:buFont typeface="Arial" panose="020B0604020202020204" pitchFamily="34" charset="0"/>
                  <a:buChar char="•"/>
                </a:pPr>
                <a:r>
                  <a:rPr lang="en-US" dirty="0" smtClean="0"/>
                  <a:t>The final equation for cases in our estimation sample on costs is below:</a:t>
                </a:r>
              </a:p>
              <a:p>
                <a:pPr algn="ctr"/>
                <a:r>
                  <a:rPr lang="en-US" dirty="0"/>
                  <a:t> </a:t>
                </a:r>
                <a:r>
                  <a:rPr lang="en-US" sz="1400" i="1" dirty="0" smtClean="0"/>
                  <a:t>Foreclosure </a:t>
                </a:r>
                <a:r>
                  <a:rPr lang="en-US" sz="1400" i="1" dirty="0"/>
                  <a:t>Costs = Fixed Costs + (Variable Costs </a:t>
                </a:r>
                <a14:m>
                  <m:oMath xmlns:m="http://schemas.openxmlformats.org/officeDocument/2006/math">
                    <m:r>
                      <a:rPr lang="en-US" sz="1400" i="1">
                        <a:latin typeface="Cambria Math" panose="02040503050406030204" pitchFamily="18" charset="0"/>
                        <a:ea typeface="Cambria Math" panose="02040503050406030204" pitchFamily="18" charset="0"/>
                      </a:rPr>
                      <m:t>×</m:t>
                    </m:r>
                  </m:oMath>
                </a14:m>
                <a:r>
                  <a:rPr lang="en-US" sz="1400" i="1" dirty="0"/>
                  <a:t> </a:t>
                </a:r>
                <a:r>
                  <a:rPr lang="en-US" sz="1400" i="1" dirty="0">
                    <a:solidFill>
                      <a:srgbClr val="FF0000"/>
                    </a:solidFill>
                  </a:rPr>
                  <a:t>minimum (Actual Days, Allowable Days</a:t>
                </a:r>
                <a:r>
                  <a:rPr lang="en-US" sz="1400" i="1" dirty="0" smtClean="0">
                    <a:solidFill>
                      <a:srgbClr val="FF0000"/>
                    </a:solidFill>
                  </a:rPr>
                  <a:t>)</a:t>
                </a:r>
                <a:r>
                  <a:rPr lang="en-US" sz="1400" i="1" dirty="0" smtClean="0"/>
                  <a:t>)</a:t>
                </a:r>
                <a:endParaRPr lang="en-US" sz="1400" i="1" dirty="0" smtClean="0"/>
              </a:p>
              <a:p>
                <a:pPr marL="285750" indent="-285750">
                  <a:buFont typeface="Arial" panose="020B0604020202020204" pitchFamily="34" charset="0"/>
                  <a:buChar char="•"/>
                </a:pPr>
                <a:r>
                  <a:rPr lang="en-US" dirty="0" smtClean="0"/>
                  <a:t>These cases level costs are then computed into factors for each of our recommended buckets in terms of percent of default UPB for application purposes.</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01752" y="1801368"/>
                <a:ext cx="8659368" cy="3255264"/>
              </a:xfrm>
              <a:blipFill rotWithShape="0">
                <a:blip r:embed="rId2"/>
                <a:stretch>
                  <a:fillRect l="-1549" t="-1873" b="-4682"/>
                </a:stretch>
              </a:blipFill>
            </p:spPr>
            <p:txBody>
              <a:bodyPr/>
              <a:lstStyle/>
              <a:p>
                <a:r>
                  <a:rPr lang="en-US">
                    <a:noFill/>
                  </a:rPr>
                  <a:t> </a:t>
                </a:r>
              </a:p>
            </p:txBody>
          </p:sp>
        </mc:Fallback>
      </mc:AlternateContent>
    </p:spTree>
    <p:extLst>
      <p:ext uri="{BB962C8B-B14F-4D97-AF65-F5344CB8AC3E}">
        <p14:creationId xmlns:p14="http://schemas.microsoft.com/office/powerpoint/2010/main" val="236357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Dive on Components:</a:t>
            </a:r>
            <a:br>
              <a:rPr lang="en-US" dirty="0" smtClean="0"/>
            </a:br>
            <a:r>
              <a:rPr lang="en-US" sz="1500" dirty="0" smtClean="0"/>
              <a:t>Foreclosure Cost Factors: Disposition Type</a:t>
            </a:r>
            <a:endParaRPr lang="en-US" sz="1500" dirty="0"/>
          </a:p>
        </p:txBody>
      </p:sp>
      <p:sp>
        <p:nvSpPr>
          <p:cNvPr id="3" name="Content Placeholder 2"/>
          <p:cNvSpPr>
            <a:spLocks noGrp="1"/>
          </p:cNvSpPr>
          <p:nvPr>
            <p:ph idx="1"/>
          </p:nvPr>
        </p:nvSpPr>
        <p:spPr>
          <a:xfrm>
            <a:off x="301752" y="1801368"/>
            <a:ext cx="8659368" cy="2935224"/>
          </a:xfrm>
        </p:spPr>
        <p:txBody>
          <a:bodyPr/>
          <a:lstStyle/>
          <a:p>
            <a:pPr marL="285750" lvl="0" indent="-285750">
              <a:buFont typeface="Arial" panose="020B0604020202020204" pitchFamily="34" charset="0"/>
              <a:buChar char="•"/>
            </a:pPr>
            <a:r>
              <a:rPr lang="en-US" dirty="0" smtClean="0"/>
              <a:t>Disposition </a:t>
            </a:r>
            <a:r>
              <a:rPr lang="en-US" dirty="0"/>
              <a:t>type has a significant impact on foreclosure </a:t>
            </a:r>
            <a:r>
              <a:rPr lang="en-US" dirty="0" smtClean="0"/>
              <a:t>costs.</a:t>
            </a:r>
          </a:p>
          <a:p>
            <a:pPr marL="285750" lvl="0" indent="-285750">
              <a:buFont typeface="Arial" panose="020B0604020202020204" pitchFamily="34" charset="0"/>
              <a:buChar char="•"/>
            </a:pPr>
            <a:r>
              <a:rPr lang="en-US" dirty="0" smtClean="0"/>
              <a:t>Short </a:t>
            </a:r>
            <a:r>
              <a:rPr lang="en-US" dirty="0"/>
              <a:t>sales, which dispose without going </a:t>
            </a:r>
            <a:r>
              <a:rPr lang="en-US" dirty="0" smtClean="0"/>
              <a:t>completely through foreclosure generally have a lower cost profile than TPS or REO.  </a:t>
            </a:r>
          </a:p>
          <a:p>
            <a:pPr marL="285750" lvl="0" indent="-285750">
              <a:buFont typeface="Arial" panose="020B0604020202020204" pitchFamily="34" charset="0"/>
              <a:buChar char="•"/>
            </a:pPr>
            <a:r>
              <a:rPr lang="en-US" dirty="0" smtClean="0"/>
              <a:t>Due </a:t>
            </a:r>
            <a:r>
              <a:rPr lang="en-US" dirty="0"/>
              <a:t>to this, TPS and REO are grouped separately from short sales in the MI Factor algorithm.  </a:t>
            </a:r>
            <a:r>
              <a:rPr lang="en-US" dirty="0" smtClean="0"/>
              <a:t>TPS volumes are generally fairly low, so we did not include a separate control factor.</a:t>
            </a:r>
          </a:p>
          <a:p>
            <a:pPr marL="285750" lvl="0" indent="-285750">
              <a:buFont typeface="Arial" panose="020B0604020202020204" pitchFamily="34" charset="0"/>
              <a:buChar char="•"/>
            </a:pPr>
            <a:r>
              <a:rPr lang="en-US" dirty="0" smtClean="0"/>
              <a:t>Deeds </a:t>
            </a:r>
            <a:r>
              <a:rPr lang="en-US" dirty="0"/>
              <a:t>in lieu of foreclosure (DIL), which become REO, are included with TPS and </a:t>
            </a:r>
            <a:r>
              <a:rPr lang="en-US" dirty="0" smtClean="0"/>
              <a:t>REO for practical implementation reasons.</a:t>
            </a:r>
            <a:endParaRPr lang="en-US" dirty="0"/>
          </a:p>
        </p:txBody>
      </p:sp>
      <p:pic>
        <p:nvPicPr>
          <p:cNvPr id="5" name="Picture 4"/>
          <p:cNvPicPr/>
          <p:nvPr/>
        </p:nvPicPr>
        <p:blipFill>
          <a:blip r:embed="rId2"/>
          <a:stretch>
            <a:fillRect/>
          </a:stretch>
        </p:blipFill>
        <p:spPr>
          <a:xfrm>
            <a:off x="1431036" y="4897805"/>
            <a:ext cx="6400800" cy="1374775"/>
          </a:xfrm>
          <a:prstGeom prst="rect">
            <a:avLst/>
          </a:prstGeom>
        </p:spPr>
      </p:pic>
      <p:sp>
        <p:nvSpPr>
          <p:cNvPr id="6" name="TextBox 5"/>
          <p:cNvSpPr txBox="1"/>
          <p:nvPr/>
        </p:nvSpPr>
        <p:spPr>
          <a:xfrm>
            <a:off x="1431036" y="4620806"/>
            <a:ext cx="5502876" cy="276999"/>
          </a:xfrm>
          <a:prstGeom prst="rect">
            <a:avLst/>
          </a:prstGeom>
          <a:noFill/>
        </p:spPr>
        <p:txBody>
          <a:bodyPr wrap="square" rtlCol="0">
            <a:spAutoFit/>
          </a:bodyPr>
          <a:lstStyle/>
          <a:p>
            <a:r>
              <a:rPr lang="en-US" sz="1200" b="1" dirty="0" smtClean="0"/>
              <a:t>Descriptive Statistics In vs. Out of Sample:  Disposition Method</a:t>
            </a:r>
            <a:endParaRPr lang="en-US" sz="1200" b="1" dirty="0"/>
          </a:p>
        </p:txBody>
      </p:sp>
    </p:spTree>
    <p:extLst>
      <p:ext uri="{BB962C8B-B14F-4D97-AF65-F5344CB8AC3E}">
        <p14:creationId xmlns:p14="http://schemas.microsoft.com/office/powerpoint/2010/main" val="3063095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Dive on Components:</a:t>
            </a:r>
            <a:br>
              <a:rPr lang="en-US" dirty="0" smtClean="0"/>
            </a:br>
            <a:r>
              <a:rPr lang="en-US" sz="1500" dirty="0" smtClean="0"/>
              <a:t>Foreclosure Cost Factors: Geography, State Clustering</a:t>
            </a:r>
            <a:endParaRPr lang="en-US" sz="1500" dirty="0"/>
          </a:p>
        </p:txBody>
      </p:sp>
      <p:sp>
        <p:nvSpPr>
          <p:cNvPr id="3" name="Content Placeholder 2"/>
          <p:cNvSpPr>
            <a:spLocks noGrp="1"/>
          </p:cNvSpPr>
          <p:nvPr>
            <p:ph idx="1"/>
          </p:nvPr>
        </p:nvSpPr>
        <p:spPr>
          <a:xfrm>
            <a:off x="301752" y="1801368"/>
            <a:ext cx="8659368" cy="3255264"/>
          </a:xfrm>
        </p:spPr>
        <p:txBody>
          <a:bodyPr/>
          <a:lstStyle/>
          <a:p>
            <a:pPr marL="285750" indent="-285750">
              <a:buFont typeface="Arial" panose="020B0604020202020204" pitchFamily="34" charset="0"/>
              <a:buChar char="•"/>
            </a:pPr>
            <a:r>
              <a:rPr lang="en-US" dirty="0"/>
              <a:t>Differences that vary by geography, such as costs of living, judicial processes, etc., also have a significant impact on foreclosure costs.  </a:t>
            </a:r>
            <a:endParaRPr lang="en-US" dirty="0" smtClean="0"/>
          </a:p>
          <a:p>
            <a:pPr marL="285750" indent="-285750">
              <a:buFont typeface="Arial" panose="020B0604020202020204" pitchFamily="34" charset="0"/>
              <a:buChar char="•"/>
            </a:pPr>
            <a:r>
              <a:rPr lang="en-US" dirty="0" smtClean="0"/>
              <a:t>To </a:t>
            </a:r>
            <a:r>
              <a:rPr lang="en-US" dirty="0"/>
              <a:t>capture these geographical differences, </a:t>
            </a:r>
            <a:r>
              <a:rPr lang="en-US" dirty="0" smtClean="0"/>
              <a:t>a </a:t>
            </a:r>
            <a:r>
              <a:rPr lang="en-US" dirty="0"/>
              <a:t>clustering methodology groups states with similar patterns together, which provides a more streamlined structure for the overall framework.  </a:t>
            </a:r>
            <a:endParaRPr lang="en-US" dirty="0" smtClean="0"/>
          </a:p>
          <a:p>
            <a:pPr marL="285750" indent="-285750">
              <a:buFont typeface="Arial" panose="020B0604020202020204" pitchFamily="34" charset="0"/>
              <a:buChar char="•"/>
            </a:pPr>
            <a:r>
              <a:rPr lang="en-US" dirty="0" smtClean="0"/>
              <a:t>This </a:t>
            </a:r>
            <a:r>
              <a:rPr lang="en-US" dirty="0"/>
              <a:t>has an obvious implementation benefit and also provides the algorithm with greater longevity as default volumes continue to decline.</a:t>
            </a:r>
          </a:p>
          <a:p>
            <a:pPr marL="285750" indent="-285750">
              <a:buFont typeface="Arial" panose="020B0604020202020204" pitchFamily="34" charset="0"/>
              <a:buChar char="•"/>
            </a:pPr>
            <a:r>
              <a:rPr lang="en-US" dirty="0"/>
              <a:t> </a:t>
            </a:r>
            <a:r>
              <a:rPr lang="en-US" dirty="0" smtClean="0"/>
              <a:t>A </a:t>
            </a:r>
            <a:r>
              <a:rPr lang="en-US" i="1" dirty="0"/>
              <a:t>k</a:t>
            </a:r>
            <a:r>
              <a:rPr lang="en-US" dirty="0"/>
              <a:t>-means cluster algorithm was used to group like states.  </a:t>
            </a:r>
            <a:r>
              <a:rPr lang="en-US" dirty="0" smtClean="0"/>
              <a:t>The </a:t>
            </a:r>
            <a:r>
              <a:rPr lang="en-US" i="1" dirty="0"/>
              <a:t>k</a:t>
            </a:r>
            <a:r>
              <a:rPr lang="en-US" dirty="0"/>
              <a:t>-means algorithm was chosen for two reasons:  </a:t>
            </a:r>
            <a:endParaRPr lang="en-US" dirty="0" smtClean="0"/>
          </a:p>
          <a:p>
            <a:pPr marL="742950" lvl="1" indent="-285750">
              <a:buFont typeface="Arial" panose="020B0604020202020204" pitchFamily="34" charset="0"/>
              <a:buChar char="•"/>
            </a:pPr>
            <a:r>
              <a:rPr lang="en-US" dirty="0" smtClean="0"/>
              <a:t>1</a:t>
            </a:r>
            <a:r>
              <a:rPr lang="en-US" dirty="0"/>
              <a:t>) </a:t>
            </a:r>
            <a:r>
              <a:rPr lang="en-US" dirty="0" smtClean="0"/>
              <a:t> It allows for an optimized reduction of overall classification factors (8 rather than 50+ here), </a:t>
            </a:r>
            <a:r>
              <a:rPr lang="en-US" dirty="0"/>
              <a:t>and </a:t>
            </a:r>
            <a:endParaRPr lang="en-US" dirty="0" smtClean="0"/>
          </a:p>
          <a:p>
            <a:pPr marL="742950" lvl="1" indent="-285750">
              <a:buFont typeface="Arial" panose="020B0604020202020204" pitchFamily="34" charset="0"/>
              <a:buChar char="•"/>
            </a:pPr>
            <a:r>
              <a:rPr lang="en-US" dirty="0" smtClean="0"/>
              <a:t>2</a:t>
            </a:r>
            <a:r>
              <a:rPr lang="en-US" dirty="0"/>
              <a:t>) </a:t>
            </a:r>
            <a:r>
              <a:rPr lang="en-US" dirty="0" smtClean="0"/>
              <a:t> It </a:t>
            </a:r>
            <a:r>
              <a:rPr lang="en-US" dirty="0"/>
              <a:t>also allows the researcher to remain neutral in the assignment the clusters.  </a:t>
            </a:r>
            <a:endParaRPr lang="en-US" dirty="0" smtClean="0"/>
          </a:p>
        </p:txBody>
      </p:sp>
    </p:spTree>
    <p:extLst>
      <p:ext uri="{BB962C8B-B14F-4D97-AF65-F5344CB8AC3E}">
        <p14:creationId xmlns:p14="http://schemas.microsoft.com/office/powerpoint/2010/main" val="2706598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Dive on Components:</a:t>
            </a:r>
            <a:br>
              <a:rPr lang="en-US" dirty="0" smtClean="0"/>
            </a:br>
            <a:r>
              <a:rPr lang="en-US" sz="1500" dirty="0" smtClean="0"/>
              <a:t>Foreclosure Cost Factors: Geography, State Clustering</a:t>
            </a:r>
            <a:endParaRPr lang="en-US" sz="1500" dirty="0"/>
          </a:p>
        </p:txBody>
      </p:sp>
      <p:sp>
        <p:nvSpPr>
          <p:cNvPr id="3" name="Content Placeholder 2"/>
          <p:cNvSpPr>
            <a:spLocks noGrp="1"/>
          </p:cNvSpPr>
          <p:nvPr>
            <p:ph idx="1"/>
          </p:nvPr>
        </p:nvSpPr>
        <p:spPr>
          <a:xfrm>
            <a:off x="301752" y="1801368"/>
            <a:ext cx="8659368" cy="4379976"/>
          </a:xfrm>
        </p:spPr>
        <p:txBody>
          <a:bodyPr/>
          <a:lstStyle/>
          <a:p>
            <a:pPr marL="285750" indent="-285750">
              <a:buFont typeface="Arial" panose="020B0604020202020204" pitchFamily="34" charset="0"/>
              <a:buChar char="•"/>
            </a:pPr>
            <a:r>
              <a:rPr lang="en-US" dirty="0" smtClean="0"/>
              <a:t>In </a:t>
            </a:r>
            <a:r>
              <a:rPr lang="en-US" dirty="0"/>
              <a:t>order to assign the clusters, the </a:t>
            </a:r>
            <a:r>
              <a:rPr lang="en-US" i="1" dirty="0"/>
              <a:t>k</a:t>
            </a:r>
            <a:r>
              <a:rPr lang="en-US" dirty="0"/>
              <a:t>-means cluster algorithm first requires the </a:t>
            </a:r>
            <a:r>
              <a:rPr lang="en-US" i="1" dirty="0"/>
              <a:t>k</a:t>
            </a:r>
            <a:r>
              <a:rPr lang="en-US" dirty="0"/>
              <a:t>, or number of output </a:t>
            </a:r>
            <a:r>
              <a:rPr lang="en-US" dirty="0" smtClean="0"/>
              <a:t>clusters desired, </a:t>
            </a:r>
            <a:r>
              <a:rPr lang="en-US" dirty="0"/>
              <a:t>to be defined.  </a:t>
            </a:r>
            <a:endParaRPr lang="en-US" dirty="0" smtClean="0"/>
          </a:p>
          <a:p>
            <a:pPr marL="285750" indent="-285750">
              <a:buFont typeface="Arial" panose="020B0604020202020204" pitchFamily="34" charset="0"/>
              <a:buChar char="•"/>
            </a:pPr>
            <a:r>
              <a:rPr lang="en-US" dirty="0" smtClean="0"/>
              <a:t>Several </a:t>
            </a:r>
            <a:r>
              <a:rPr lang="en-US" dirty="0"/>
              <a:t>possible groupings were tested, but repeated testing resulted in eight clusters as the optimal recommendation.   </a:t>
            </a:r>
            <a:endParaRPr lang="en-US" dirty="0" smtClean="0"/>
          </a:p>
          <a:p>
            <a:pPr marL="285750" indent="-285750">
              <a:buFont typeface="Arial" panose="020B0604020202020204" pitchFamily="34" charset="0"/>
              <a:buChar char="•"/>
            </a:pPr>
            <a:r>
              <a:rPr lang="en-US" dirty="0" smtClean="0"/>
              <a:t>With </a:t>
            </a:r>
            <a:r>
              <a:rPr lang="en-US" i="1" dirty="0"/>
              <a:t>k</a:t>
            </a:r>
            <a:r>
              <a:rPr lang="en-US" dirty="0"/>
              <a:t> defined as eight, the algorithm associates the states individually based on </a:t>
            </a:r>
            <a:r>
              <a:rPr lang="en-US" dirty="0" smtClean="0"/>
              <a:t>fixed </a:t>
            </a:r>
            <a:r>
              <a:rPr lang="en-US" dirty="0"/>
              <a:t>and variable costs </a:t>
            </a:r>
            <a:r>
              <a:rPr lang="en-US" dirty="0" smtClean="0"/>
              <a:t>mean </a:t>
            </a:r>
            <a:r>
              <a:rPr lang="en-US" dirty="0"/>
              <a:t>reference points, eight at a </a:t>
            </a:r>
            <a:r>
              <a:rPr lang="en-US" dirty="0" smtClean="0"/>
              <a:t>time into clusters.  </a:t>
            </a:r>
          </a:p>
          <a:p>
            <a:pPr marL="285750" indent="-285750">
              <a:buFont typeface="Arial" panose="020B0604020202020204" pitchFamily="34" charset="0"/>
              <a:buChar char="•"/>
            </a:pPr>
            <a:r>
              <a:rPr lang="en-US" dirty="0" smtClean="0"/>
              <a:t>With each iteration, the algorithm attempts to associate the next round of states with prior cluster assignment in an optimization process.</a:t>
            </a:r>
          </a:p>
          <a:p>
            <a:pPr marL="285750" indent="-285750">
              <a:buFont typeface="Arial" panose="020B0604020202020204" pitchFamily="34" charset="0"/>
              <a:buChar char="•"/>
            </a:pPr>
            <a:r>
              <a:rPr lang="en-US" dirty="0" smtClean="0"/>
              <a:t>This repeats </a:t>
            </a:r>
            <a:r>
              <a:rPr lang="en-US" dirty="0"/>
              <a:t>until convergence has been reached and the end result are eight different clusters of the greatest possible distinction based on </a:t>
            </a:r>
            <a:r>
              <a:rPr lang="en-US" dirty="0" smtClean="0"/>
              <a:t>fixed </a:t>
            </a:r>
            <a:r>
              <a:rPr lang="en-US" dirty="0"/>
              <a:t>and variable </a:t>
            </a:r>
            <a:r>
              <a:rPr lang="en-US" dirty="0" smtClean="0"/>
              <a:t>costs.</a:t>
            </a:r>
          </a:p>
          <a:p>
            <a:pPr marL="285750" indent="-285750">
              <a:buFont typeface="Arial" panose="020B0604020202020204" pitchFamily="34" charset="0"/>
              <a:buChar char="•"/>
            </a:pPr>
            <a:r>
              <a:rPr lang="en-US" dirty="0" smtClean="0"/>
              <a:t>Our proposal would be to allow updated data to dynamically change the groupings of states in cluster assignment, rather than using fixed categories over time.</a:t>
            </a:r>
            <a:endParaRPr lang="en-US" dirty="0"/>
          </a:p>
          <a:p>
            <a:endParaRPr lang="en-US" dirty="0"/>
          </a:p>
        </p:txBody>
      </p:sp>
    </p:spTree>
    <p:extLst>
      <p:ext uri="{BB962C8B-B14F-4D97-AF65-F5344CB8AC3E}">
        <p14:creationId xmlns:p14="http://schemas.microsoft.com/office/powerpoint/2010/main" val="3780468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Dive on Components:</a:t>
            </a:r>
            <a:br>
              <a:rPr lang="en-US" dirty="0" smtClean="0"/>
            </a:br>
            <a:r>
              <a:rPr lang="en-US" sz="1500" dirty="0" smtClean="0"/>
              <a:t>Foreclosure Cost Factors: Geography, State Clustering Results</a:t>
            </a:r>
            <a:endParaRPr lang="en-US" sz="1500" dirty="0"/>
          </a:p>
        </p:txBody>
      </p:sp>
      <p:sp>
        <p:nvSpPr>
          <p:cNvPr id="3" name="TextBox 2"/>
          <p:cNvSpPr txBox="1"/>
          <p:nvPr/>
        </p:nvSpPr>
        <p:spPr>
          <a:xfrm>
            <a:off x="6153912" y="2258647"/>
            <a:ext cx="2911934" cy="3323987"/>
          </a:xfrm>
          <a:prstGeom prst="rect">
            <a:avLst/>
          </a:prstGeom>
          <a:noFill/>
        </p:spPr>
        <p:txBody>
          <a:bodyPr wrap="square" rtlCol="0">
            <a:spAutoFit/>
          </a:bodyPr>
          <a:lstStyle/>
          <a:p>
            <a:pPr marL="285750" indent="-285750">
              <a:buFont typeface="Arial" panose="020B0604020202020204" pitchFamily="34" charset="0"/>
              <a:buChar char="•"/>
            </a:pPr>
            <a:r>
              <a:rPr lang="en-US" sz="1500" dirty="0" smtClean="0"/>
              <a:t>The results of the back-test grouping of states for the proof of concept are displayed here.</a:t>
            </a:r>
          </a:p>
          <a:p>
            <a:pPr marL="285750" indent="-285750">
              <a:buFont typeface="Arial" panose="020B0604020202020204" pitchFamily="34" charset="0"/>
              <a:buChar char="•"/>
            </a:pPr>
            <a:endParaRPr lang="en-US" sz="1500" dirty="0" smtClean="0"/>
          </a:p>
          <a:p>
            <a:pPr marL="285750" indent="-285750">
              <a:buFont typeface="Arial" panose="020B0604020202020204" pitchFamily="34" charset="0"/>
              <a:buChar char="•"/>
            </a:pPr>
            <a:r>
              <a:rPr lang="en-US" sz="1500" dirty="0" smtClean="0"/>
              <a:t>The closer states are to each other, the more alike their cost profiles are.</a:t>
            </a:r>
          </a:p>
          <a:p>
            <a:pPr marL="285750" indent="-285750">
              <a:buFont typeface="Arial" panose="020B0604020202020204" pitchFamily="34" charset="0"/>
              <a:buChar char="•"/>
            </a:pPr>
            <a:endParaRPr lang="en-US" sz="1500" dirty="0" smtClean="0"/>
          </a:p>
          <a:p>
            <a:pPr marL="285750" indent="-285750">
              <a:buFont typeface="Arial" panose="020B0604020202020204" pitchFamily="34" charset="0"/>
              <a:buChar char="•"/>
            </a:pPr>
            <a:r>
              <a:rPr lang="en-US" sz="1500" dirty="0" smtClean="0"/>
              <a:t>Colors on the figure align with the final cluster associations picked by the </a:t>
            </a:r>
            <a:r>
              <a:rPr lang="en-US" sz="1500" i="1" dirty="0" smtClean="0"/>
              <a:t>k</a:t>
            </a:r>
            <a:r>
              <a:rPr lang="en-US" sz="1500" dirty="0" smtClean="0"/>
              <a:t>-means process.</a:t>
            </a:r>
          </a:p>
          <a:p>
            <a:endParaRPr lang="en-US" sz="1500" dirty="0"/>
          </a:p>
        </p:txBody>
      </p:sp>
      <p:pic>
        <p:nvPicPr>
          <p:cNvPr id="5" name="Picture 4"/>
          <p:cNvPicPr>
            <a:picLocks noChangeAspect="1"/>
          </p:cNvPicPr>
          <p:nvPr/>
        </p:nvPicPr>
        <p:blipFill>
          <a:blip r:embed="rId2"/>
          <a:stretch>
            <a:fillRect/>
          </a:stretch>
        </p:blipFill>
        <p:spPr>
          <a:xfrm>
            <a:off x="301752" y="1693150"/>
            <a:ext cx="5852160" cy="4742853"/>
          </a:xfrm>
          <a:prstGeom prst="rect">
            <a:avLst/>
          </a:prstGeom>
        </p:spPr>
      </p:pic>
    </p:spTree>
    <p:extLst>
      <p:ext uri="{BB962C8B-B14F-4D97-AF65-F5344CB8AC3E}">
        <p14:creationId xmlns:p14="http://schemas.microsoft.com/office/powerpoint/2010/main" val="797198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Dive on Components:</a:t>
            </a:r>
            <a:br>
              <a:rPr lang="en-US" dirty="0" smtClean="0"/>
            </a:br>
            <a:r>
              <a:rPr lang="en-US" sz="1500" dirty="0" smtClean="0"/>
              <a:t>Foreclosure Cost Factors: Geography, State Clustering Results</a:t>
            </a:r>
            <a:endParaRPr lang="en-US" sz="1500" dirty="0"/>
          </a:p>
        </p:txBody>
      </p:sp>
      <p:pic>
        <p:nvPicPr>
          <p:cNvPr id="5" name="Picture 4"/>
          <p:cNvPicPr/>
          <p:nvPr/>
        </p:nvPicPr>
        <p:blipFill>
          <a:blip r:embed="rId2"/>
          <a:stretch>
            <a:fillRect/>
          </a:stretch>
        </p:blipFill>
        <p:spPr>
          <a:xfrm>
            <a:off x="531279" y="1930736"/>
            <a:ext cx="3760470" cy="1754505"/>
          </a:xfrm>
          <a:prstGeom prst="rect">
            <a:avLst/>
          </a:prstGeom>
        </p:spPr>
      </p:pic>
      <p:pic>
        <p:nvPicPr>
          <p:cNvPr id="7" name="Picture 6"/>
          <p:cNvPicPr/>
          <p:nvPr/>
        </p:nvPicPr>
        <p:blipFill>
          <a:blip r:embed="rId3"/>
          <a:stretch>
            <a:fillRect/>
          </a:stretch>
        </p:blipFill>
        <p:spPr>
          <a:xfrm>
            <a:off x="531279" y="4126329"/>
            <a:ext cx="5868035" cy="1908175"/>
          </a:xfrm>
          <a:prstGeom prst="rect">
            <a:avLst/>
          </a:prstGeom>
        </p:spPr>
      </p:pic>
      <p:sp>
        <p:nvSpPr>
          <p:cNvPr id="3" name="TextBox 2"/>
          <p:cNvSpPr txBox="1"/>
          <p:nvPr/>
        </p:nvSpPr>
        <p:spPr>
          <a:xfrm>
            <a:off x="4753234" y="1764100"/>
            <a:ext cx="4304803"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Within the top figure, we can see the state assignments at the cluster level. </a:t>
            </a:r>
          </a:p>
          <a:p>
            <a:pPr marL="285750" indent="-285750">
              <a:buFont typeface="Arial" panose="020B0604020202020204" pitchFamily="34" charset="0"/>
              <a:buChar char="•"/>
            </a:pPr>
            <a:r>
              <a:rPr lang="en-US" sz="1600" dirty="0" smtClean="0"/>
              <a:t>These groupings may change dynamically as data from different time periods are used to update the framework.</a:t>
            </a:r>
          </a:p>
          <a:p>
            <a:pPr marL="285750" indent="-285750">
              <a:buFont typeface="Arial" panose="020B0604020202020204" pitchFamily="34" charset="0"/>
              <a:buChar char="•"/>
            </a:pPr>
            <a:r>
              <a:rPr lang="en-US" sz="1600" dirty="0" smtClean="0"/>
              <a:t>In the figure below, we can see the descriptive statistics of foreclosure costs at the cluster level.</a:t>
            </a:r>
            <a:endParaRPr lang="en-US" sz="1600" dirty="0"/>
          </a:p>
        </p:txBody>
      </p:sp>
      <p:sp>
        <p:nvSpPr>
          <p:cNvPr id="8" name="TextBox 7"/>
          <p:cNvSpPr txBox="1"/>
          <p:nvPr/>
        </p:nvSpPr>
        <p:spPr>
          <a:xfrm>
            <a:off x="531279" y="1623891"/>
            <a:ext cx="5502876" cy="276999"/>
          </a:xfrm>
          <a:prstGeom prst="rect">
            <a:avLst/>
          </a:prstGeom>
          <a:noFill/>
        </p:spPr>
        <p:txBody>
          <a:bodyPr wrap="square" rtlCol="0">
            <a:spAutoFit/>
          </a:bodyPr>
          <a:lstStyle/>
          <a:p>
            <a:r>
              <a:rPr lang="en-US" sz="1200" b="1" dirty="0" smtClean="0"/>
              <a:t>Descriptive Statistics In vs. Out of Sample:  Geo Groups</a:t>
            </a:r>
            <a:endParaRPr lang="en-US" sz="1200" b="1" dirty="0"/>
          </a:p>
        </p:txBody>
      </p:sp>
    </p:spTree>
    <p:extLst>
      <p:ext uri="{BB962C8B-B14F-4D97-AF65-F5344CB8AC3E}">
        <p14:creationId xmlns:p14="http://schemas.microsoft.com/office/powerpoint/2010/main" val="2971990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Dive on Components:</a:t>
            </a:r>
            <a:br>
              <a:rPr lang="en-US" dirty="0" smtClean="0"/>
            </a:br>
            <a:r>
              <a:rPr lang="en-US" sz="1500" dirty="0" smtClean="0"/>
              <a:t>Foreclosure Cost Factors: Property Value</a:t>
            </a:r>
            <a:endParaRPr lang="en-US" sz="1500" dirty="0"/>
          </a:p>
        </p:txBody>
      </p:sp>
      <p:sp>
        <p:nvSpPr>
          <p:cNvPr id="3" name="Content Placeholder 2"/>
          <p:cNvSpPr>
            <a:spLocks noGrp="1"/>
          </p:cNvSpPr>
          <p:nvPr>
            <p:ph idx="1"/>
          </p:nvPr>
        </p:nvSpPr>
        <p:spPr>
          <a:xfrm>
            <a:off x="301752" y="1801368"/>
            <a:ext cx="8659368" cy="2075688"/>
          </a:xfrm>
        </p:spPr>
        <p:txBody>
          <a:bodyPr/>
          <a:lstStyle/>
          <a:p>
            <a:pPr marL="285750" lvl="0" indent="-285750">
              <a:buFont typeface="Arial" panose="020B0604020202020204" pitchFamily="34" charset="0"/>
              <a:buChar char="•"/>
            </a:pPr>
            <a:r>
              <a:rPr lang="en-US" dirty="0" smtClean="0"/>
              <a:t>Many </a:t>
            </a:r>
            <a:r>
              <a:rPr lang="en-US" dirty="0"/>
              <a:t>foreclosure costs are influenced by value, the most obvious and largest of which are property taxes.  </a:t>
            </a:r>
            <a:endParaRPr lang="en-US" dirty="0" smtClean="0"/>
          </a:p>
          <a:p>
            <a:pPr marL="742950" lvl="1" indent="-285750">
              <a:buFont typeface="Arial" panose="020B0604020202020204" pitchFamily="34" charset="0"/>
              <a:buChar char="•"/>
            </a:pPr>
            <a:r>
              <a:rPr lang="en-US" dirty="0" smtClean="0"/>
              <a:t>Since a true sales price is available for short sales, the algorithm uses the short sale price as the value for short sale dispositions.  </a:t>
            </a:r>
          </a:p>
          <a:p>
            <a:pPr marL="742950" lvl="1" indent="-285750">
              <a:buFont typeface="Arial" panose="020B0604020202020204" pitchFamily="34" charset="0"/>
              <a:buChar char="•"/>
            </a:pPr>
            <a:r>
              <a:rPr lang="en-US" dirty="0" smtClean="0"/>
              <a:t>TPS </a:t>
            </a:r>
            <a:r>
              <a:rPr lang="en-US" dirty="0"/>
              <a:t>and REO dispositions use </a:t>
            </a:r>
            <a:r>
              <a:rPr lang="en-US" dirty="0" smtClean="0"/>
              <a:t>UPB </a:t>
            </a:r>
            <a:r>
              <a:rPr lang="en-US" dirty="0"/>
              <a:t>as a value proxy since the sales price is not </a:t>
            </a:r>
            <a:r>
              <a:rPr lang="en-US" dirty="0" smtClean="0"/>
              <a:t>available at the time of option . </a:t>
            </a:r>
          </a:p>
          <a:p>
            <a:pPr marL="285750" indent="-285750">
              <a:buFont typeface="Arial" panose="020B0604020202020204" pitchFamily="34" charset="0"/>
              <a:buChar char="•"/>
            </a:pPr>
            <a:r>
              <a:rPr lang="en-US" dirty="0" smtClean="0"/>
              <a:t>The property value buckets were specified through the use of </a:t>
            </a:r>
            <a:r>
              <a:rPr lang="en-US" b="1" dirty="0" smtClean="0">
                <a:solidFill>
                  <a:schemeClr val="tx2">
                    <a:lumMod val="50000"/>
                    <a:lumOff val="50000"/>
                  </a:schemeClr>
                </a:solidFill>
              </a:rPr>
              <a:t>means</a:t>
            </a:r>
            <a:r>
              <a:rPr lang="en-US" dirty="0" smtClean="0"/>
              <a:t> </a:t>
            </a:r>
            <a:r>
              <a:rPr lang="en-US" dirty="0"/>
              <a:t>and </a:t>
            </a:r>
            <a:r>
              <a:rPr lang="en-US" b="1" dirty="0" smtClean="0">
                <a:solidFill>
                  <a:schemeClr val="accent3"/>
                </a:solidFill>
              </a:rPr>
              <a:t>+/- 1 standard deviation</a:t>
            </a:r>
            <a:r>
              <a:rPr lang="en-US" dirty="0" smtClean="0"/>
              <a:t> </a:t>
            </a:r>
            <a:r>
              <a:rPr lang="en-US" dirty="0" smtClean="0"/>
              <a:t>by </a:t>
            </a:r>
            <a:r>
              <a:rPr lang="en-US" dirty="0" smtClean="0"/>
              <a:t>disposition channel.  </a:t>
            </a:r>
          </a:p>
          <a:p>
            <a:r>
              <a:rPr lang="en-US" dirty="0"/>
              <a:t> </a:t>
            </a:r>
          </a:p>
        </p:txBody>
      </p:sp>
      <p:pic>
        <p:nvPicPr>
          <p:cNvPr id="11" name="Picture 10"/>
          <p:cNvPicPr>
            <a:picLocks noChangeAspect="1"/>
          </p:cNvPicPr>
          <p:nvPr/>
        </p:nvPicPr>
        <p:blipFill>
          <a:blip r:embed="rId2"/>
          <a:stretch>
            <a:fillRect/>
          </a:stretch>
        </p:blipFill>
        <p:spPr>
          <a:xfrm>
            <a:off x="657225" y="4387112"/>
            <a:ext cx="7829550" cy="2038350"/>
          </a:xfrm>
          <a:prstGeom prst="rect">
            <a:avLst/>
          </a:prstGeom>
        </p:spPr>
      </p:pic>
      <p:sp>
        <p:nvSpPr>
          <p:cNvPr id="6" name="TextBox 5"/>
          <p:cNvSpPr txBox="1"/>
          <p:nvPr/>
        </p:nvSpPr>
        <p:spPr>
          <a:xfrm>
            <a:off x="657225" y="4110113"/>
            <a:ext cx="5502876" cy="276999"/>
          </a:xfrm>
          <a:prstGeom prst="rect">
            <a:avLst/>
          </a:prstGeom>
          <a:noFill/>
        </p:spPr>
        <p:txBody>
          <a:bodyPr wrap="square" rtlCol="0">
            <a:spAutoFit/>
          </a:bodyPr>
          <a:lstStyle/>
          <a:p>
            <a:r>
              <a:rPr lang="en-US" sz="1200" b="1" dirty="0" smtClean="0"/>
              <a:t>Descriptive Statistics In vs. Out of Sample:  Property Value/UPB</a:t>
            </a:r>
            <a:endParaRPr lang="en-US" sz="1200" b="1" dirty="0"/>
          </a:p>
        </p:txBody>
      </p:sp>
    </p:spTree>
    <p:extLst>
      <p:ext uri="{BB962C8B-B14F-4D97-AF65-F5344CB8AC3E}">
        <p14:creationId xmlns:p14="http://schemas.microsoft.com/office/powerpoint/2010/main" val="1784695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301752" y="1737360"/>
            <a:ext cx="8659368" cy="4517136"/>
          </a:xfrm>
        </p:spPr>
        <p:txBody>
          <a:bodyPr/>
          <a:lstStyle/>
          <a:p>
            <a:r>
              <a:rPr lang="en-US" sz="1600" b="1" dirty="0" smtClean="0"/>
              <a:t>Overview</a:t>
            </a:r>
          </a:p>
          <a:p>
            <a:r>
              <a:rPr lang="en-US" sz="1600" b="1" dirty="0" smtClean="0"/>
              <a:t>Prior Approach Description</a:t>
            </a:r>
          </a:p>
          <a:p>
            <a:r>
              <a:rPr lang="en-US" sz="1600" b="1" dirty="0" smtClean="0"/>
              <a:t>High-level of Proposed Approach</a:t>
            </a:r>
          </a:p>
          <a:p>
            <a:r>
              <a:rPr lang="en-US" sz="1600" b="1" dirty="0" smtClean="0"/>
              <a:t>Estimation Process for Proposal Evaluation</a:t>
            </a:r>
          </a:p>
          <a:p>
            <a:r>
              <a:rPr lang="en-US" sz="1600" b="1" dirty="0" smtClean="0"/>
              <a:t>Actual vs. Expected Fit based on Proposal Framework</a:t>
            </a:r>
          </a:p>
          <a:p>
            <a:r>
              <a:rPr lang="en-US" sz="1600" b="1" dirty="0" smtClean="0"/>
              <a:t>Deep Dive on Proposal Components:</a:t>
            </a:r>
          </a:p>
          <a:p>
            <a:r>
              <a:rPr lang="en-US" sz="1600" dirty="0"/>
              <a:t>	</a:t>
            </a:r>
            <a:r>
              <a:rPr lang="en-US" sz="1600" dirty="0" smtClean="0"/>
              <a:t>a.  Interest Caps</a:t>
            </a:r>
          </a:p>
          <a:p>
            <a:r>
              <a:rPr lang="en-US" sz="1600" dirty="0"/>
              <a:t>	</a:t>
            </a:r>
            <a:r>
              <a:rPr lang="en-US" sz="1600" dirty="0" smtClean="0"/>
              <a:t>b.  Allowable Delays &amp; Impact on Self-Curtailment</a:t>
            </a:r>
          </a:p>
          <a:p>
            <a:r>
              <a:rPr lang="en-US" sz="1600" dirty="0" smtClean="0"/>
              <a:t>	c.  Foreclosure Cost Factors</a:t>
            </a:r>
          </a:p>
          <a:p>
            <a:r>
              <a:rPr lang="en-US" sz="1600" dirty="0"/>
              <a:t>	</a:t>
            </a:r>
            <a:r>
              <a:rPr lang="en-US" sz="1600" dirty="0" smtClean="0"/>
              <a:t>d.  </a:t>
            </a:r>
            <a:r>
              <a:rPr lang="en-US" sz="1600" dirty="0"/>
              <a:t>Costs Included/Excluded (Self-Disallowances)</a:t>
            </a:r>
          </a:p>
          <a:p>
            <a:r>
              <a:rPr lang="en-US" sz="1600" b="1" dirty="0" smtClean="0"/>
              <a:t>Example Application of Proposal to a Single Claim</a:t>
            </a:r>
          </a:p>
          <a:p>
            <a:r>
              <a:rPr lang="en-US" sz="1600" b="1" dirty="0" smtClean="0"/>
              <a:t>Follow up materials to be delivered</a:t>
            </a:r>
            <a:endParaRPr lang="en-US" sz="1600" b="1" dirty="0"/>
          </a:p>
        </p:txBody>
      </p:sp>
    </p:spTree>
    <p:extLst>
      <p:ext uri="{BB962C8B-B14F-4D97-AF65-F5344CB8AC3E}">
        <p14:creationId xmlns:p14="http://schemas.microsoft.com/office/powerpoint/2010/main" val="2703128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Dive on Components:</a:t>
            </a:r>
            <a:br>
              <a:rPr lang="en-US" dirty="0" smtClean="0"/>
            </a:br>
            <a:r>
              <a:rPr lang="en-US" sz="1500" dirty="0" smtClean="0"/>
              <a:t>Foreclosure Cost Factors: Property Type</a:t>
            </a:r>
            <a:endParaRPr lang="en-US" sz="1500" dirty="0"/>
          </a:p>
        </p:txBody>
      </p:sp>
      <p:sp>
        <p:nvSpPr>
          <p:cNvPr id="3" name="Content Placeholder 2"/>
          <p:cNvSpPr>
            <a:spLocks noGrp="1"/>
          </p:cNvSpPr>
          <p:nvPr>
            <p:ph idx="1"/>
          </p:nvPr>
        </p:nvSpPr>
        <p:spPr>
          <a:xfrm>
            <a:off x="301752" y="1801368"/>
            <a:ext cx="8659368" cy="2075688"/>
          </a:xfrm>
        </p:spPr>
        <p:txBody>
          <a:bodyPr/>
          <a:lstStyle/>
          <a:p>
            <a:pPr marL="285750" lvl="0" indent="-285750">
              <a:buFont typeface="Arial" panose="020B0604020202020204" pitchFamily="34" charset="0"/>
              <a:buChar char="•"/>
            </a:pPr>
            <a:r>
              <a:rPr lang="en-US" dirty="0" smtClean="0"/>
              <a:t>Maintenance </a:t>
            </a:r>
            <a:r>
              <a:rPr lang="en-US" dirty="0"/>
              <a:t>requirements, which impact the overall foreclosure costs, vary by property type.  </a:t>
            </a:r>
            <a:endParaRPr lang="en-US" dirty="0" smtClean="0"/>
          </a:p>
          <a:p>
            <a:pPr marL="285750" lvl="0" indent="-285750">
              <a:buFont typeface="Arial" panose="020B0604020202020204" pitchFamily="34" charset="0"/>
              <a:buChar char="•"/>
            </a:pPr>
            <a:r>
              <a:rPr lang="en-US" dirty="0" smtClean="0"/>
              <a:t>The </a:t>
            </a:r>
            <a:r>
              <a:rPr lang="en-US" dirty="0"/>
              <a:t>proposed property type specification is grouped into three buckets.  Eighty five percent of all defaults are </a:t>
            </a:r>
            <a:r>
              <a:rPr lang="en-US" dirty="0" smtClean="0"/>
              <a:t>single-family properties</a:t>
            </a:r>
            <a:r>
              <a:rPr lang="en-US" dirty="0"/>
              <a:t>, which make up the first bucket. </a:t>
            </a:r>
            <a:endParaRPr lang="en-US" dirty="0" smtClean="0"/>
          </a:p>
          <a:p>
            <a:pPr marL="285750" lvl="0" indent="-285750">
              <a:buFont typeface="Arial" panose="020B0604020202020204" pitchFamily="34" charset="0"/>
              <a:buChar char="•"/>
            </a:pPr>
            <a:r>
              <a:rPr lang="en-US" dirty="0" smtClean="0"/>
              <a:t>Condos make-up </a:t>
            </a:r>
            <a:r>
              <a:rPr lang="en-US" dirty="0"/>
              <a:t>the second bucket since their multifamily-like structure has different maintenance requirements than do other single family properties.  </a:t>
            </a:r>
            <a:endParaRPr lang="en-US" dirty="0" smtClean="0"/>
          </a:p>
          <a:p>
            <a:pPr marL="285750" lvl="0" indent="-285750">
              <a:buFont typeface="Arial" panose="020B0604020202020204" pitchFamily="34" charset="0"/>
              <a:buChar char="•"/>
            </a:pPr>
            <a:r>
              <a:rPr lang="en-US" dirty="0" smtClean="0"/>
              <a:t>The </a:t>
            </a:r>
            <a:r>
              <a:rPr lang="en-US" dirty="0"/>
              <a:t>third bucket is made up of all the other property types, including two to four unit properties as well as manufactured housing</a:t>
            </a:r>
            <a:r>
              <a:rPr lang="en-US" dirty="0" smtClean="0"/>
              <a:t>.</a:t>
            </a:r>
            <a:endParaRPr lang="en-US" dirty="0"/>
          </a:p>
        </p:txBody>
      </p:sp>
      <p:pic>
        <p:nvPicPr>
          <p:cNvPr id="6" name="Picture 5"/>
          <p:cNvPicPr/>
          <p:nvPr/>
        </p:nvPicPr>
        <p:blipFill>
          <a:blip r:embed="rId2"/>
          <a:stretch>
            <a:fillRect/>
          </a:stretch>
        </p:blipFill>
        <p:spPr>
          <a:xfrm>
            <a:off x="1676527" y="5076467"/>
            <a:ext cx="5891530" cy="997585"/>
          </a:xfrm>
          <a:prstGeom prst="rect">
            <a:avLst/>
          </a:prstGeom>
        </p:spPr>
      </p:pic>
      <p:sp>
        <p:nvSpPr>
          <p:cNvPr id="7" name="TextBox 6"/>
          <p:cNvSpPr txBox="1"/>
          <p:nvPr/>
        </p:nvSpPr>
        <p:spPr>
          <a:xfrm>
            <a:off x="1676527" y="4799468"/>
            <a:ext cx="5502876" cy="276999"/>
          </a:xfrm>
          <a:prstGeom prst="rect">
            <a:avLst/>
          </a:prstGeom>
          <a:noFill/>
        </p:spPr>
        <p:txBody>
          <a:bodyPr wrap="square" rtlCol="0">
            <a:spAutoFit/>
          </a:bodyPr>
          <a:lstStyle/>
          <a:p>
            <a:r>
              <a:rPr lang="en-US" sz="1200" b="1" dirty="0" smtClean="0"/>
              <a:t>Descriptive Statistics In vs. Out of Sample:  Property Type</a:t>
            </a:r>
            <a:endParaRPr lang="en-US" sz="1200" b="1" dirty="0"/>
          </a:p>
        </p:txBody>
      </p:sp>
    </p:spTree>
    <p:extLst>
      <p:ext uri="{BB962C8B-B14F-4D97-AF65-F5344CB8AC3E}">
        <p14:creationId xmlns:p14="http://schemas.microsoft.com/office/powerpoint/2010/main" val="334549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Dive on Components:</a:t>
            </a:r>
            <a:br>
              <a:rPr lang="en-US" dirty="0" smtClean="0"/>
            </a:br>
            <a:r>
              <a:rPr lang="en-US" sz="1500" dirty="0" smtClean="0"/>
              <a:t>Allowable Delays and Impact on Self-Curtailment</a:t>
            </a:r>
            <a:endParaRPr lang="en-US" sz="1500" dirty="0"/>
          </a:p>
        </p:txBody>
      </p:sp>
      <p:sp>
        <p:nvSpPr>
          <p:cNvPr id="3" name="Content Placeholder 2"/>
          <p:cNvSpPr>
            <a:spLocks noGrp="1"/>
          </p:cNvSpPr>
          <p:nvPr>
            <p:ph idx="1"/>
          </p:nvPr>
        </p:nvSpPr>
        <p:spPr>
          <a:xfrm>
            <a:off x="301752" y="1754478"/>
            <a:ext cx="8659368" cy="3255264"/>
          </a:xfrm>
        </p:spPr>
        <p:txBody>
          <a:bodyPr/>
          <a:lstStyle/>
          <a:p>
            <a:pPr marL="285750" indent="-285750">
              <a:buFont typeface="Arial" panose="020B0604020202020204" pitchFamily="34" charset="0"/>
              <a:buChar char="•"/>
            </a:pPr>
            <a:r>
              <a:rPr lang="en-US" sz="1650" dirty="0"/>
              <a:t>There are </a:t>
            </a:r>
            <a:r>
              <a:rPr lang="en-US" sz="1650" dirty="0" smtClean="0"/>
              <a:t>events </a:t>
            </a:r>
            <a:r>
              <a:rPr lang="en-US" sz="1650" dirty="0"/>
              <a:t>that cause a loan’s actual foreclosure timeline to reasonably extend beyond the published guidance.  </a:t>
            </a:r>
            <a:endParaRPr lang="en-US" sz="1650" dirty="0" smtClean="0"/>
          </a:p>
          <a:p>
            <a:pPr marL="285750" indent="-285750">
              <a:buFont typeface="Arial" panose="020B0604020202020204" pitchFamily="34" charset="0"/>
              <a:buChar char="•"/>
            </a:pPr>
            <a:r>
              <a:rPr lang="en-US" sz="1650" dirty="0" smtClean="0"/>
              <a:t>Fannie Mae refers to these as ‘allowable delays’.  Allowable delays are applied as extra days above the fixed foreclosure timeline schedule when evaluating servicer performance.  This would result in lower curtailments on those cases where they are present.</a:t>
            </a:r>
          </a:p>
          <a:p>
            <a:pPr marL="285750" indent="-285750">
              <a:buFont typeface="Arial" panose="020B0604020202020204" pitchFamily="34" charset="0"/>
              <a:buChar char="•"/>
            </a:pPr>
            <a:r>
              <a:rPr lang="en-US" sz="1650" dirty="0" smtClean="0"/>
              <a:t>Types of allowable delays that Fannie Mae credits to lenders are:</a:t>
            </a:r>
          </a:p>
          <a:p>
            <a:pPr marL="742950" lvl="1" indent="-285750">
              <a:buFont typeface="Arial" panose="020B0604020202020204" pitchFamily="34" charset="0"/>
              <a:buChar char="•"/>
            </a:pPr>
            <a:r>
              <a:rPr lang="en-US" dirty="0" smtClean="0"/>
              <a:t>Various forms of bankruptcy (Chapter 7, 11, 12, and 13)</a:t>
            </a:r>
          </a:p>
          <a:p>
            <a:pPr marL="742950" lvl="1" indent="-285750">
              <a:buFont typeface="Arial" panose="020B0604020202020204" pitchFamily="34" charset="0"/>
              <a:buChar char="•"/>
            </a:pPr>
            <a:r>
              <a:rPr lang="en-US" dirty="0" smtClean="0"/>
              <a:t>Probate or other contested litigation related credits</a:t>
            </a:r>
          </a:p>
          <a:p>
            <a:pPr marL="742950" lvl="1" indent="-285750">
              <a:buFont typeface="Arial" panose="020B0604020202020204" pitchFamily="34" charset="0"/>
              <a:buChar char="•"/>
            </a:pPr>
            <a:r>
              <a:rPr lang="en-US" dirty="0" smtClean="0"/>
              <a:t>Certain types of workout credits for modifications/trials</a:t>
            </a:r>
          </a:p>
          <a:p>
            <a:pPr marL="742950" lvl="1" indent="-285750">
              <a:buFont typeface="Arial" panose="020B0604020202020204" pitchFamily="34" charset="0"/>
              <a:buChar char="•"/>
            </a:pPr>
            <a:r>
              <a:rPr lang="en-US" dirty="0" smtClean="0"/>
              <a:t>Military </a:t>
            </a:r>
            <a:r>
              <a:rPr lang="en-US" dirty="0" smtClean="0"/>
              <a:t>allowances.</a:t>
            </a:r>
            <a:endParaRPr lang="en-US" dirty="0"/>
          </a:p>
          <a:p>
            <a:pPr marL="285750" indent="-285750">
              <a:buFont typeface="Arial" panose="020B0604020202020204" pitchFamily="34" charset="0"/>
              <a:buChar char="•"/>
            </a:pPr>
            <a:r>
              <a:rPr lang="en-US" sz="1650" dirty="0" smtClean="0"/>
              <a:t>Fannie Mae can account for each of these based on common servicer submissions at a loan level and will convey any information related to these events to MI companies at the point of claim.</a:t>
            </a:r>
          </a:p>
          <a:p>
            <a:pPr marL="285750" indent="-285750">
              <a:buFont typeface="Arial" panose="020B0604020202020204" pitchFamily="34" charset="0"/>
              <a:buChar char="•"/>
            </a:pPr>
            <a:r>
              <a:rPr lang="en-US" sz="1650" dirty="0" smtClean="0"/>
              <a:t>Servicers often provide further information during a case-level rebuttal process for compensatory fees.  Fannie Mae is not considering to include these rebuttals in MI claim processing, given </a:t>
            </a:r>
            <a:r>
              <a:rPr lang="en-US" sz="1650" dirty="0" smtClean="0"/>
              <a:t>manual </a:t>
            </a:r>
            <a:r>
              <a:rPr lang="en-US" sz="1650" dirty="0" smtClean="0"/>
              <a:t>nature.</a:t>
            </a:r>
            <a:endParaRPr lang="en-US" sz="1650" dirty="0"/>
          </a:p>
        </p:txBody>
      </p:sp>
    </p:spTree>
    <p:extLst>
      <p:ext uri="{BB962C8B-B14F-4D97-AF65-F5344CB8AC3E}">
        <p14:creationId xmlns:p14="http://schemas.microsoft.com/office/powerpoint/2010/main" val="2033310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Application of Proposal to a Single Claim</a:t>
            </a:r>
            <a:endParaRPr lang="en-US" dirty="0"/>
          </a:p>
        </p:txBody>
      </p:sp>
      <p:sp>
        <p:nvSpPr>
          <p:cNvPr id="3" name="Content Placeholder 2"/>
          <p:cNvSpPr>
            <a:spLocks noGrp="1"/>
          </p:cNvSpPr>
          <p:nvPr>
            <p:ph idx="1"/>
          </p:nvPr>
        </p:nvSpPr>
        <p:spPr>
          <a:xfrm>
            <a:off x="301752" y="1563624"/>
            <a:ext cx="8659368" cy="3255264"/>
          </a:xfrm>
        </p:spPr>
        <p:txBody>
          <a:bodyPr/>
          <a:lstStyle/>
          <a:p>
            <a:r>
              <a:rPr lang="en-US" u="sng" dirty="0"/>
              <a:t>Grid Implementation Example</a:t>
            </a:r>
            <a:endParaRPr lang="en-US" dirty="0"/>
          </a:p>
          <a:p>
            <a:r>
              <a:rPr lang="en-US" dirty="0"/>
              <a:t>As foreclosure costs are a function of the loan characteristics, the proposed grid implementation uses the loan characteristics as the inputs and has fixed and variable costs as the outputs.  The following provides an example of how to use the grid to solve for fixed and variable foreclosure costs.  </a:t>
            </a:r>
            <a:endParaRPr lang="en-US" dirty="0" smtClean="0"/>
          </a:p>
          <a:p>
            <a:endParaRPr lang="en-US" dirty="0" smtClean="0"/>
          </a:p>
          <a:p>
            <a:r>
              <a:rPr lang="en-US" dirty="0" smtClean="0"/>
              <a:t>For </a:t>
            </a:r>
            <a:r>
              <a:rPr lang="en-US" dirty="0"/>
              <a:t>example, a borrower defaults on a mortgage with the following loan </a:t>
            </a:r>
            <a:r>
              <a:rPr lang="en-US" dirty="0" smtClean="0"/>
              <a:t>characteristics.</a:t>
            </a:r>
          </a:p>
          <a:p>
            <a:endParaRPr lang="en-US" sz="1050" dirty="0"/>
          </a:p>
          <a:p>
            <a:pPr marL="742950" lvl="1" indent="-285750">
              <a:buFont typeface="Arial" panose="020B0604020202020204" pitchFamily="34" charset="0"/>
              <a:buChar char="•"/>
            </a:pPr>
            <a:r>
              <a:rPr lang="en-US" sz="1250" dirty="0" smtClean="0"/>
              <a:t>Disposition Type: REO   </a:t>
            </a:r>
          </a:p>
          <a:p>
            <a:pPr marL="742950" lvl="1" indent="-285750">
              <a:buFont typeface="Arial" panose="020B0604020202020204" pitchFamily="34" charset="0"/>
              <a:buChar char="•"/>
            </a:pPr>
            <a:r>
              <a:rPr lang="en-US" sz="1250" dirty="0" smtClean="0"/>
              <a:t>Geography: Cluster 1    </a:t>
            </a:r>
          </a:p>
          <a:p>
            <a:pPr marL="742950" lvl="1" indent="-285750">
              <a:buFont typeface="Arial" panose="020B0604020202020204" pitchFamily="34" charset="0"/>
              <a:buChar char="•"/>
            </a:pPr>
            <a:r>
              <a:rPr lang="en-US" sz="1250" dirty="0" smtClean="0"/>
              <a:t>Property </a:t>
            </a:r>
            <a:r>
              <a:rPr lang="en-US" sz="1250" dirty="0"/>
              <a:t>Value (UPB</a:t>
            </a:r>
            <a:r>
              <a:rPr lang="en-US" sz="1250" dirty="0" smtClean="0"/>
              <a:t>): $150,000     </a:t>
            </a:r>
          </a:p>
          <a:p>
            <a:pPr marL="742950" lvl="1" indent="-285750">
              <a:buFont typeface="Arial" panose="020B0604020202020204" pitchFamily="34" charset="0"/>
              <a:buChar char="•"/>
            </a:pPr>
            <a:r>
              <a:rPr lang="en-US" sz="1250" dirty="0" smtClean="0"/>
              <a:t>Property Type: 1-Unit</a:t>
            </a:r>
            <a:endParaRPr lang="en-US" sz="1250" dirty="0"/>
          </a:p>
        </p:txBody>
      </p:sp>
      <p:pic>
        <p:nvPicPr>
          <p:cNvPr id="8" name="Picture 7"/>
          <p:cNvPicPr/>
          <p:nvPr/>
        </p:nvPicPr>
        <p:blipFill>
          <a:blip r:embed="rId2"/>
          <a:stretch>
            <a:fillRect/>
          </a:stretch>
        </p:blipFill>
        <p:spPr>
          <a:xfrm>
            <a:off x="3880612" y="3941254"/>
            <a:ext cx="5062220" cy="2413635"/>
          </a:xfrm>
          <a:prstGeom prst="rect">
            <a:avLst/>
          </a:prstGeom>
        </p:spPr>
      </p:pic>
    </p:spTree>
    <p:extLst>
      <p:ext uri="{BB962C8B-B14F-4D97-AF65-F5344CB8AC3E}">
        <p14:creationId xmlns:p14="http://schemas.microsoft.com/office/powerpoint/2010/main" val="2468481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Application of Proposal to a Single Claim</a:t>
            </a:r>
            <a:endParaRPr lang="en-US" dirty="0"/>
          </a:p>
        </p:txBody>
      </p:sp>
      <p:sp>
        <p:nvSpPr>
          <p:cNvPr id="3" name="Content Placeholder 2"/>
          <p:cNvSpPr>
            <a:spLocks noGrp="1"/>
          </p:cNvSpPr>
          <p:nvPr>
            <p:ph idx="1"/>
          </p:nvPr>
        </p:nvSpPr>
        <p:spPr>
          <a:xfrm>
            <a:off x="283464" y="4221726"/>
            <a:ext cx="8659368" cy="2273808"/>
          </a:xfrm>
        </p:spPr>
        <p:txBody>
          <a:bodyPr/>
          <a:lstStyle/>
          <a:p>
            <a:r>
              <a:rPr lang="en-US" dirty="0"/>
              <a:t>Using the loan characteristics to look up the fixed and variable cost percentages in the grid, the fixed and variable cost amounts can be calculated as follows.</a:t>
            </a:r>
            <a:endParaRPr lang="en-US" sz="500" dirty="0"/>
          </a:p>
          <a:p>
            <a:r>
              <a:rPr lang="en-US" sz="500" dirty="0"/>
              <a:t> </a:t>
            </a:r>
          </a:p>
          <a:p>
            <a:r>
              <a:rPr lang="en-US" sz="1400" i="1" dirty="0"/>
              <a:t>Fixed Cost Amount = Fixed Cost Percent from Grid </a:t>
            </a:r>
            <a:r>
              <a:rPr lang="en-US" sz="1400" i="1" baseline="-25000" dirty="0"/>
              <a:t>*</a:t>
            </a:r>
            <a:r>
              <a:rPr lang="en-US" sz="1400" i="1" dirty="0"/>
              <a:t> Property Value</a:t>
            </a:r>
          </a:p>
          <a:p>
            <a:r>
              <a:rPr lang="en-US" sz="1400" i="1" dirty="0" smtClean="0"/>
              <a:t>Variable </a:t>
            </a:r>
            <a:r>
              <a:rPr lang="en-US" sz="1400" i="1" dirty="0"/>
              <a:t>Costs per Day = Variable Cost Percent from Grid </a:t>
            </a:r>
            <a:r>
              <a:rPr lang="en-US" sz="1400" i="1" baseline="-25000" dirty="0"/>
              <a:t>*</a:t>
            </a:r>
            <a:r>
              <a:rPr lang="en-US" sz="1400" i="1" dirty="0"/>
              <a:t> Property Value</a:t>
            </a:r>
            <a:endParaRPr lang="en-US" sz="800" i="1" dirty="0"/>
          </a:p>
          <a:p>
            <a:pPr algn="ctr"/>
            <a:r>
              <a:rPr lang="en-US" sz="800" i="1" dirty="0"/>
              <a:t> </a:t>
            </a:r>
            <a:endParaRPr lang="en-US" sz="1400" i="1" dirty="0"/>
          </a:p>
          <a:p>
            <a:r>
              <a:rPr lang="en-US" sz="1400" i="1" dirty="0"/>
              <a:t>Fixed Cost Amount	= 2.390% </a:t>
            </a:r>
            <a:r>
              <a:rPr lang="en-US" sz="1400" i="1" baseline="-25000" dirty="0"/>
              <a:t>*</a:t>
            </a:r>
            <a:r>
              <a:rPr lang="en-US" sz="1400" i="1" dirty="0"/>
              <a:t> $150,000	</a:t>
            </a:r>
            <a:r>
              <a:rPr lang="en-US" sz="1400" i="1" dirty="0" smtClean="0"/>
              <a:t>	= </a:t>
            </a:r>
            <a:r>
              <a:rPr lang="en-US" sz="1400" i="1" dirty="0"/>
              <a:t>$3,585</a:t>
            </a:r>
          </a:p>
          <a:p>
            <a:r>
              <a:rPr lang="en-US" sz="1400" i="1" dirty="0" smtClean="0"/>
              <a:t>Variable </a:t>
            </a:r>
            <a:r>
              <a:rPr lang="en-US" sz="1400" i="1" dirty="0"/>
              <a:t>Cost Per Day	= 0.0098727% * $150,000	= $14.81</a:t>
            </a:r>
          </a:p>
        </p:txBody>
      </p:sp>
      <p:pic>
        <p:nvPicPr>
          <p:cNvPr id="8" name="Picture 7"/>
          <p:cNvPicPr/>
          <p:nvPr/>
        </p:nvPicPr>
        <p:blipFill>
          <a:blip r:embed="rId2"/>
          <a:stretch>
            <a:fillRect/>
          </a:stretch>
        </p:blipFill>
        <p:spPr>
          <a:xfrm>
            <a:off x="1850644" y="1650491"/>
            <a:ext cx="5062220" cy="2413635"/>
          </a:xfrm>
          <a:prstGeom prst="rect">
            <a:avLst/>
          </a:prstGeom>
        </p:spPr>
      </p:pic>
    </p:spTree>
    <p:extLst>
      <p:ext uri="{BB962C8B-B14F-4D97-AF65-F5344CB8AC3E}">
        <p14:creationId xmlns:p14="http://schemas.microsoft.com/office/powerpoint/2010/main" val="4163987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Application of Proposal to a Single Claim</a:t>
            </a:r>
            <a:endParaRPr lang="en-US" dirty="0"/>
          </a:p>
        </p:txBody>
      </p:sp>
      <p:sp>
        <p:nvSpPr>
          <p:cNvPr id="3" name="Content Placeholder 2"/>
          <p:cNvSpPr>
            <a:spLocks noGrp="1"/>
          </p:cNvSpPr>
          <p:nvPr>
            <p:ph idx="1"/>
          </p:nvPr>
        </p:nvSpPr>
        <p:spPr>
          <a:xfrm>
            <a:off x="301752" y="1563624"/>
            <a:ext cx="8659368" cy="3255264"/>
          </a:xfrm>
        </p:spPr>
        <p:txBody>
          <a:bodyPr/>
          <a:lstStyle/>
          <a:p>
            <a:r>
              <a:rPr lang="en-US" u="sng" dirty="0"/>
              <a:t>MI Factor Calculation &amp; Example</a:t>
            </a:r>
            <a:endParaRPr lang="en-US" dirty="0"/>
          </a:p>
          <a:p>
            <a:r>
              <a:rPr lang="en-US" dirty="0"/>
              <a:t>Once the grid values have been used to calculate the fixed and variable cost amounts, MI Factor can be calculated.  Continuing the example, the defaulted mortgage also has the following loan characteristics.</a:t>
            </a:r>
            <a:endParaRPr lang="en-US" sz="900" dirty="0"/>
          </a:p>
          <a:p>
            <a:r>
              <a:rPr lang="en-US" sz="900" dirty="0"/>
              <a:t> </a:t>
            </a:r>
          </a:p>
          <a:p>
            <a:pPr marL="285750" lvl="0" indent="-285750">
              <a:buFont typeface="Arial" panose="020B0604020202020204" pitchFamily="34" charset="0"/>
              <a:buChar char="•"/>
            </a:pPr>
            <a:r>
              <a:rPr lang="en-US" sz="1400" dirty="0"/>
              <a:t>LPI Date:	</a:t>
            </a:r>
            <a:r>
              <a:rPr lang="en-US" sz="1400" dirty="0" smtClean="0"/>
              <a:t>January </a:t>
            </a:r>
            <a:r>
              <a:rPr lang="en-US" sz="1400" dirty="0"/>
              <a:t>1, 2015</a:t>
            </a:r>
          </a:p>
          <a:p>
            <a:pPr marL="285750" lvl="0" indent="-285750">
              <a:buFont typeface="Arial" panose="020B0604020202020204" pitchFamily="34" charset="0"/>
              <a:buChar char="•"/>
            </a:pPr>
            <a:r>
              <a:rPr lang="en-US" sz="1400" dirty="0"/>
              <a:t>Liquidation Date:	September 30, 2015</a:t>
            </a:r>
          </a:p>
          <a:p>
            <a:pPr marL="285750" lvl="0" indent="-285750">
              <a:buFont typeface="Arial" panose="020B0604020202020204" pitchFamily="34" charset="0"/>
              <a:buChar char="•"/>
            </a:pPr>
            <a:r>
              <a:rPr lang="en-US" sz="1400" dirty="0"/>
              <a:t>Allowable Days:	240</a:t>
            </a:r>
          </a:p>
          <a:p>
            <a:r>
              <a:rPr lang="en-US" sz="1000" dirty="0"/>
              <a:t> </a:t>
            </a:r>
          </a:p>
          <a:p>
            <a:r>
              <a:rPr lang="en-US" dirty="0"/>
              <a:t>MI Factor is calculated as follows.</a:t>
            </a:r>
            <a:endParaRPr lang="en-US" sz="900" dirty="0"/>
          </a:p>
          <a:p>
            <a:pPr algn="ctr"/>
            <a:r>
              <a:rPr lang="en-US" sz="800" dirty="0"/>
              <a:t> </a:t>
            </a:r>
          </a:p>
          <a:p>
            <a:r>
              <a:rPr lang="en-US" sz="1400" i="1" dirty="0"/>
              <a:t>Actual </a:t>
            </a:r>
            <a:r>
              <a:rPr lang="en-US" sz="1400" i="1" dirty="0" smtClean="0"/>
              <a:t>Days= </a:t>
            </a:r>
            <a:r>
              <a:rPr lang="en-US" sz="1400" i="1" dirty="0"/>
              <a:t>Liquidation Date – LPI </a:t>
            </a:r>
            <a:r>
              <a:rPr lang="en-US" sz="1400" i="1" dirty="0" smtClean="0"/>
              <a:t>Date</a:t>
            </a:r>
            <a:r>
              <a:rPr lang="en-US" sz="1400" i="1" dirty="0"/>
              <a:t> </a:t>
            </a:r>
          </a:p>
          <a:p>
            <a:r>
              <a:rPr lang="en-US" sz="1400" i="1" dirty="0"/>
              <a:t>MI Factor </a:t>
            </a:r>
            <a:r>
              <a:rPr lang="en-US" sz="1400" i="1" dirty="0" smtClean="0"/>
              <a:t>	= </a:t>
            </a:r>
            <a:r>
              <a:rPr lang="en-US" sz="1400" i="1" dirty="0"/>
              <a:t>Fixed Costs + (Variable Costs per Day * minimum (Actual Days, Allowable Days</a:t>
            </a:r>
            <a:r>
              <a:rPr lang="en-US" sz="1400" i="1" dirty="0" smtClean="0"/>
              <a:t>))</a:t>
            </a:r>
            <a:r>
              <a:rPr lang="en-US" i="1" dirty="0"/>
              <a:t> </a:t>
            </a:r>
          </a:p>
          <a:p>
            <a:r>
              <a:rPr lang="en-US" sz="1400" i="1" dirty="0"/>
              <a:t>Actual </a:t>
            </a:r>
            <a:r>
              <a:rPr lang="en-US" sz="1400" i="1" dirty="0" smtClean="0"/>
              <a:t>Days= </a:t>
            </a:r>
            <a:r>
              <a:rPr lang="en-US" sz="1400" i="1" dirty="0"/>
              <a:t>September 30, 2015 – January 1, </a:t>
            </a:r>
            <a:r>
              <a:rPr lang="en-US" sz="1400" i="1" dirty="0" smtClean="0"/>
              <a:t>2015</a:t>
            </a:r>
            <a:r>
              <a:rPr lang="en-US" sz="1400" i="1" dirty="0"/>
              <a:t>	</a:t>
            </a:r>
            <a:r>
              <a:rPr lang="en-US" sz="1400" i="1" dirty="0" smtClean="0"/>
              <a:t>= </a:t>
            </a:r>
            <a:r>
              <a:rPr lang="en-US" sz="1400" i="1" dirty="0"/>
              <a:t>272 </a:t>
            </a:r>
            <a:r>
              <a:rPr lang="en-US" sz="1400" i="1" dirty="0" smtClean="0"/>
              <a:t>Days</a:t>
            </a:r>
            <a:r>
              <a:rPr lang="en-US" sz="1400" i="1" dirty="0"/>
              <a:t> </a:t>
            </a:r>
          </a:p>
          <a:p>
            <a:r>
              <a:rPr lang="en-US" sz="1400" i="1" dirty="0"/>
              <a:t>MI Factor	= $3,585 + ($14.81 * minimum (272, 240</a:t>
            </a:r>
            <a:r>
              <a:rPr lang="en-US" sz="1400" i="1" dirty="0" smtClean="0"/>
              <a:t>))</a:t>
            </a:r>
            <a:r>
              <a:rPr lang="en-US" sz="1400" i="1" dirty="0"/>
              <a:t> </a:t>
            </a:r>
            <a:r>
              <a:rPr lang="en-US" sz="1400" i="1" dirty="0" smtClean="0"/>
              <a:t>	= </a:t>
            </a:r>
            <a:r>
              <a:rPr lang="en-US" sz="1400" i="1" dirty="0"/>
              <a:t>$7,139.17</a:t>
            </a:r>
          </a:p>
        </p:txBody>
      </p:sp>
    </p:spTree>
    <p:extLst>
      <p:ext uri="{BB962C8B-B14F-4D97-AF65-F5344CB8AC3E}">
        <p14:creationId xmlns:p14="http://schemas.microsoft.com/office/powerpoint/2010/main" val="3052076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Application of Proposal to a Single Claim</a:t>
            </a:r>
            <a:endParaRPr lang="en-US" dirty="0"/>
          </a:p>
        </p:txBody>
      </p:sp>
      <p:sp>
        <p:nvSpPr>
          <p:cNvPr id="3" name="Content Placeholder 2"/>
          <p:cNvSpPr>
            <a:spLocks noGrp="1"/>
          </p:cNvSpPr>
          <p:nvPr>
            <p:ph idx="1"/>
          </p:nvPr>
        </p:nvSpPr>
        <p:spPr>
          <a:xfrm>
            <a:off x="301752" y="1563624"/>
            <a:ext cx="8659368" cy="3255264"/>
          </a:xfrm>
        </p:spPr>
        <p:txBody>
          <a:bodyPr/>
          <a:lstStyle/>
          <a:p>
            <a:r>
              <a:rPr lang="en-US" u="sng" dirty="0"/>
              <a:t>MI Claim Amount Calculation &amp; Example</a:t>
            </a:r>
            <a:endParaRPr lang="en-US" dirty="0"/>
          </a:p>
          <a:p>
            <a:r>
              <a:rPr lang="en-US" dirty="0"/>
              <a:t>MI claim amount is the sum of the UPB, interest, and the foreclosure cost.  The proposed changes to the interest and the foreclosure cost components are covered below.  There are no changes proposed for the UPB component of the MI claim amount calculation.</a:t>
            </a:r>
            <a:endParaRPr lang="en-US" sz="500" dirty="0"/>
          </a:p>
          <a:p>
            <a:r>
              <a:rPr lang="en-US" sz="500" dirty="0"/>
              <a:t> </a:t>
            </a:r>
          </a:p>
          <a:p>
            <a:pPr lvl="0"/>
            <a:r>
              <a:rPr lang="en-US" sz="1400" i="1" dirty="0" smtClean="0"/>
              <a:t>Note Rate = 5%</a:t>
            </a:r>
          </a:p>
          <a:p>
            <a:pPr lvl="0"/>
            <a:r>
              <a:rPr lang="en-US" sz="1400" i="1" dirty="0" smtClean="0"/>
              <a:t>  </a:t>
            </a:r>
            <a:r>
              <a:rPr lang="en-US" sz="1400" i="1" dirty="0"/>
              <a:t> </a:t>
            </a:r>
            <a:endParaRPr lang="en-US" sz="1400" dirty="0"/>
          </a:p>
          <a:p>
            <a:r>
              <a:rPr lang="en-US" sz="1400" i="1" dirty="0" smtClean="0"/>
              <a:t>Curtailed Interest </a:t>
            </a:r>
            <a:r>
              <a:rPr lang="en-US" sz="1400" i="1" dirty="0"/>
              <a:t>= UPB </a:t>
            </a:r>
            <a:r>
              <a:rPr lang="en-US" sz="1400" i="1" baseline="-25000" dirty="0"/>
              <a:t>*</a:t>
            </a:r>
            <a:r>
              <a:rPr lang="en-US" sz="1400" i="1" dirty="0"/>
              <a:t> (Note Rate / 365) </a:t>
            </a:r>
            <a:r>
              <a:rPr lang="en-US" sz="1400" i="1" baseline="-25000" dirty="0"/>
              <a:t>*</a:t>
            </a:r>
            <a:r>
              <a:rPr lang="en-US" sz="1400" i="1" dirty="0"/>
              <a:t> minimum (Actual Days, Allowable Days</a:t>
            </a:r>
            <a:r>
              <a:rPr lang="en-US" sz="1400" i="1" dirty="0" smtClean="0"/>
              <a:t>)</a:t>
            </a:r>
            <a:r>
              <a:rPr lang="en-US" sz="1400" i="1" dirty="0"/>
              <a:t> </a:t>
            </a:r>
            <a:endParaRPr lang="en-US" sz="600" i="1" dirty="0" smtClean="0"/>
          </a:p>
          <a:p>
            <a:r>
              <a:rPr lang="en-US" sz="1400" i="1" dirty="0" smtClean="0"/>
              <a:t>Curtailed Interest = </a:t>
            </a:r>
            <a:r>
              <a:rPr lang="en-US" sz="1400" i="1" dirty="0"/>
              <a:t>$150,000 * (5% / 365) * minimum (272, 240)	</a:t>
            </a:r>
            <a:r>
              <a:rPr lang="en-US" sz="1400" i="1" dirty="0" smtClean="0"/>
              <a:t>= </a:t>
            </a:r>
            <a:r>
              <a:rPr lang="en-US" sz="1400" i="1" dirty="0"/>
              <a:t>$</a:t>
            </a:r>
            <a:r>
              <a:rPr lang="en-US" sz="1400" i="1" dirty="0" smtClean="0"/>
              <a:t>4,931.51</a:t>
            </a:r>
            <a:r>
              <a:rPr lang="en-US" sz="1400" i="1" dirty="0"/>
              <a:t>  </a:t>
            </a:r>
            <a:endParaRPr lang="en-US" sz="1400" i="1" dirty="0" smtClean="0"/>
          </a:p>
          <a:p>
            <a:endParaRPr lang="en-US" sz="1400" i="1" dirty="0"/>
          </a:p>
          <a:p>
            <a:r>
              <a:rPr lang="en-US" sz="1400" i="1" dirty="0"/>
              <a:t>Foreclosure </a:t>
            </a:r>
            <a:r>
              <a:rPr lang="en-US" sz="1400" i="1" dirty="0" smtClean="0"/>
              <a:t>Costs  = </a:t>
            </a:r>
            <a:r>
              <a:rPr lang="en-US" sz="1400" i="1" dirty="0"/>
              <a:t>MI Factor	</a:t>
            </a:r>
            <a:r>
              <a:rPr lang="en-US" sz="1400" i="1" dirty="0" smtClean="0"/>
              <a:t>			= </a:t>
            </a:r>
            <a:r>
              <a:rPr lang="en-US" sz="1400" i="1" dirty="0"/>
              <a:t>$7,139.17</a:t>
            </a:r>
            <a:endParaRPr lang="en-US" sz="500" i="1" dirty="0"/>
          </a:p>
          <a:p>
            <a:r>
              <a:rPr lang="en-US" sz="700" dirty="0"/>
              <a:t> </a:t>
            </a:r>
            <a:r>
              <a:rPr lang="en-US" sz="500" dirty="0"/>
              <a:t> </a:t>
            </a:r>
            <a:endParaRPr lang="en-US" sz="500" dirty="0" smtClean="0"/>
          </a:p>
          <a:p>
            <a:r>
              <a:rPr lang="en-US" sz="1400" i="1" dirty="0" smtClean="0"/>
              <a:t>MI </a:t>
            </a:r>
            <a:r>
              <a:rPr lang="en-US" sz="1400" i="1" dirty="0"/>
              <a:t>Claim Amount = UPB + Curtailed Interest + MI </a:t>
            </a:r>
            <a:r>
              <a:rPr lang="en-US" sz="1400" i="1" dirty="0" smtClean="0"/>
              <a:t>Factor</a:t>
            </a:r>
            <a:r>
              <a:rPr lang="en-US" sz="1400" i="1" dirty="0"/>
              <a:t> </a:t>
            </a:r>
            <a:endParaRPr lang="en-US" sz="600" i="1" dirty="0"/>
          </a:p>
          <a:p>
            <a:r>
              <a:rPr lang="en-US" sz="1400" i="1" dirty="0"/>
              <a:t>MI Claim </a:t>
            </a:r>
            <a:r>
              <a:rPr lang="en-US" sz="1400" i="1" dirty="0" smtClean="0"/>
              <a:t>Amount = </a:t>
            </a:r>
            <a:r>
              <a:rPr lang="en-US" sz="1400" i="1" dirty="0"/>
              <a:t>$150,000 + $4,931.51 + $7,139.17	</a:t>
            </a:r>
            <a:r>
              <a:rPr lang="en-US" sz="1400" i="1" dirty="0" smtClean="0"/>
              <a:t>	= </a:t>
            </a:r>
            <a:r>
              <a:rPr lang="en-US" sz="1400" i="1" dirty="0"/>
              <a:t>$162,070.68</a:t>
            </a:r>
          </a:p>
        </p:txBody>
      </p:sp>
    </p:spTree>
    <p:extLst>
      <p:ext uri="{BB962C8B-B14F-4D97-AF65-F5344CB8AC3E}">
        <p14:creationId xmlns:p14="http://schemas.microsoft.com/office/powerpoint/2010/main" val="24862148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Application of Proposal to a Single Claim</a:t>
            </a:r>
            <a:endParaRPr lang="en-US" dirty="0"/>
          </a:p>
        </p:txBody>
      </p:sp>
      <p:sp>
        <p:nvSpPr>
          <p:cNvPr id="3" name="Content Placeholder 2"/>
          <p:cNvSpPr>
            <a:spLocks noGrp="1"/>
          </p:cNvSpPr>
          <p:nvPr>
            <p:ph idx="1"/>
          </p:nvPr>
        </p:nvSpPr>
        <p:spPr>
          <a:xfrm>
            <a:off x="301752" y="1563624"/>
            <a:ext cx="8659368" cy="3255264"/>
          </a:xfrm>
        </p:spPr>
        <p:txBody>
          <a:bodyPr/>
          <a:lstStyle/>
          <a:p>
            <a:r>
              <a:rPr lang="en-US" u="sng" dirty="0"/>
              <a:t>MI Claim Settlement Example:  Option Settlements</a:t>
            </a:r>
            <a:endParaRPr lang="en-US" dirty="0"/>
          </a:p>
          <a:p>
            <a:r>
              <a:rPr lang="en-US" dirty="0"/>
              <a:t>This example only covers the proposal for option settlements since presales with influence and MI acquisitions are still being researched</a:t>
            </a:r>
            <a:r>
              <a:rPr lang="en-US" dirty="0" smtClean="0"/>
              <a:t>.  Assuming </a:t>
            </a:r>
            <a:r>
              <a:rPr lang="en-US" dirty="0"/>
              <a:t>that our example loan has an MI coverage percent of 20%, option settlements are calculated as follows.</a:t>
            </a:r>
          </a:p>
          <a:p>
            <a:r>
              <a:rPr lang="en-US" dirty="0"/>
              <a:t> </a:t>
            </a:r>
          </a:p>
          <a:p>
            <a:r>
              <a:rPr lang="en-US" sz="1400" i="1" dirty="0"/>
              <a:t>MI Claim Payment = MI Claim Amount </a:t>
            </a:r>
            <a:r>
              <a:rPr lang="en-US" sz="1400" i="1" baseline="-25000" dirty="0"/>
              <a:t>*</a:t>
            </a:r>
            <a:r>
              <a:rPr lang="en-US" sz="1400" i="1" dirty="0"/>
              <a:t> MI Coverage </a:t>
            </a:r>
            <a:r>
              <a:rPr lang="en-US" sz="1400" i="1" dirty="0" smtClean="0"/>
              <a:t>Percent</a:t>
            </a:r>
            <a:r>
              <a:rPr lang="en-US" sz="1400" i="1" dirty="0"/>
              <a:t> </a:t>
            </a:r>
            <a:endParaRPr lang="en-US" sz="1400" dirty="0"/>
          </a:p>
          <a:p>
            <a:r>
              <a:rPr lang="en-US" sz="1400" i="1" dirty="0"/>
              <a:t>MI Claim </a:t>
            </a:r>
            <a:r>
              <a:rPr lang="en-US" sz="1400" i="1" dirty="0" smtClean="0"/>
              <a:t>Payment = </a:t>
            </a:r>
            <a:r>
              <a:rPr lang="en-US" sz="1400" i="1" dirty="0"/>
              <a:t>$162,070.68 * 20%	</a:t>
            </a:r>
            <a:r>
              <a:rPr lang="en-US" sz="1400" i="1" dirty="0" smtClean="0"/>
              <a:t>		= </a:t>
            </a:r>
            <a:r>
              <a:rPr lang="en-US" sz="1400" i="1" dirty="0"/>
              <a:t>$32,414.14</a:t>
            </a:r>
            <a:endParaRPr lang="en-US" sz="1400" dirty="0"/>
          </a:p>
        </p:txBody>
      </p:sp>
    </p:spTree>
    <p:extLst>
      <p:ext uri="{BB962C8B-B14F-4D97-AF65-F5344CB8AC3E}">
        <p14:creationId xmlns:p14="http://schemas.microsoft.com/office/powerpoint/2010/main" val="478045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Follow-up Materials</a:t>
            </a:r>
            <a:endParaRPr lang="en-US" dirty="0"/>
          </a:p>
        </p:txBody>
      </p:sp>
      <p:sp>
        <p:nvSpPr>
          <p:cNvPr id="3" name="Content Placeholder 2"/>
          <p:cNvSpPr>
            <a:spLocks noGrp="1"/>
          </p:cNvSpPr>
          <p:nvPr>
            <p:ph idx="1"/>
          </p:nvPr>
        </p:nvSpPr>
        <p:spPr>
          <a:xfrm>
            <a:off x="301752" y="1563624"/>
            <a:ext cx="8659368" cy="4791456"/>
          </a:xfrm>
        </p:spPr>
        <p:txBody>
          <a:bodyPr/>
          <a:lstStyle/>
          <a:p>
            <a:pPr marL="285750" indent="-285750">
              <a:buFont typeface="Wingdings" panose="05000000000000000000" pitchFamily="2" charset="2"/>
              <a:buChar char="§"/>
            </a:pPr>
            <a:r>
              <a:rPr lang="en-US" sz="1400" dirty="0" smtClean="0"/>
              <a:t>White Paper</a:t>
            </a:r>
          </a:p>
          <a:p>
            <a:pPr marL="742950" lvl="1" indent="-285750"/>
            <a:r>
              <a:rPr lang="en-US" sz="1200" dirty="0" smtClean="0"/>
              <a:t>Detailed breakdown of MI factor algorithm research.</a:t>
            </a:r>
          </a:p>
          <a:p>
            <a:pPr marL="742950" lvl="1" indent="-285750"/>
            <a:r>
              <a:rPr lang="en-US" sz="1200" dirty="0" smtClean="0"/>
              <a:t>Companion Doc:  Explanation of POC files</a:t>
            </a:r>
          </a:p>
          <a:p>
            <a:pPr marL="285750" indent="-285750">
              <a:buFont typeface="Wingdings" panose="05000000000000000000" pitchFamily="2" charset="2"/>
              <a:buChar char="§"/>
            </a:pPr>
            <a:r>
              <a:rPr lang="en-US" sz="1400" dirty="0" smtClean="0"/>
              <a:t>Input Dataset</a:t>
            </a:r>
            <a:endParaRPr lang="en-US" sz="1400" dirty="0"/>
          </a:p>
          <a:p>
            <a:pPr marL="742950" lvl="1" indent="-285750"/>
            <a:r>
              <a:rPr lang="en-US" sz="1200" dirty="0" smtClean="0"/>
              <a:t>Filename: MI_Factor_Sample.csv </a:t>
            </a:r>
          </a:p>
          <a:p>
            <a:pPr marL="742950" lvl="1" indent="-285750"/>
            <a:r>
              <a:rPr lang="en-US" sz="1200" dirty="0" smtClean="0"/>
              <a:t>Contains the data used to derive the recommended algorithm.</a:t>
            </a:r>
          </a:p>
          <a:p>
            <a:pPr marL="285750" indent="-285750">
              <a:buFont typeface="Wingdings" panose="05000000000000000000" pitchFamily="2" charset="2"/>
              <a:buChar char="§"/>
            </a:pPr>
            <a:r>
              <a:rPr lang="en-US" sz="1400" dirty="0" smtClean="0"/>
              <a:t>SAS Code</a:t>
            </a:r>
            <a:endParaRPr lang="en-US" sz="1400" dirty="0"/>
          </a:p>
          <a:p>
            <a:pPr marL="742950" lvl="1" indent="-285750"/>
            <a:r>
              <a:rPr lang="en-US" sz="1200" dirty="0"/>
              <a:t>Filename: </a:t>
            </a:r>
            <a:r>
              <a:rPr lang="en-US" sz="1200" dirty="0" err="1"/>
              <a:t>MI_Factor_Algorithm.sas</a:t>
            </a:r>
            <a:endParaRPr lang="en-US" sz="1200" dirty="0" smtClean="0"/>
          </a:p>
          <a:p>
            <a:pPr marL="742950" lvl="1" indent="-285750"/>
            <a:r>
              <a:rPr lang="en-US" sz="1200" dirty="0" smtClean="0"/>
              <a:t>An executable SAS code that generates the results of each algorithm option.</a:t>
            </a:r>
            <a:endParaRPr lang="en-US" sz="1200" dirty="0"/>
          </a:p>
          <a:p>
            <a:pPr marL="285750" indent="-285750">
              <a:buFont typeface="Wingdings" panose="05000000000000000000" pitchFamily="2" charset="2"/>
              <a:buChar char="§"/>
            </a:pPr>
            <a:r>
              <a:rPr lang="en-US" sz="1400" dirty="0" smtClean="0"/>
              <a:t>Cluster Statistics</a:t>
            </a:r>
          </a:p>
          <a:p>
            <a:pPr marL="742950" lvl="1" indent="-285750"/>
            <a:r>
              <a:rPr lang="en-US" sz="1200" dirty="0"/>
              <a:t>Filename: </a:t>
            </a:r>
            <a:r>
              <a:rPr lang="en-US" sz="1200" dirty="0" smtClean="0"/>
              <a:t>State_Cluster_Stats.pdf</a:t>
            </a:r>
          </a:p>
          <a:p>
            <a:pPr marL="742950" lvl="1" indent="-285750"/>
            <a:r>
              <a:rPr lang="en-US" sz="1200" dirty="0" smtClean="0"/>
              <a:t>Statistics on the k-means state clustering.</a:t>
            </a:r>
            <a:endParaRPr lang="en-US" sz="1200" dirty="0"/>
          </a:p>
          <a:p>
            <a:pPr marL="285750" indent="-285750">
              <a:buFont typeface="Wingdings" panose="05000000000000000000" pitchFamily="2" charset="2"/>
              <a:buChar char="§"/>
            </a:pPr>
            <a:r>
              <a:rPr lang="en-US" sz="1400" dirty="0" smtClean="0"/>
              <a:t>Grid Matrices</a:t>
            </a:r>
            <a:endParaRPr lang="en-US" sz="1400" dirty="0"/>
          </a:p>
          <a:p>
            <a:pPr marL="742950" lvl="1" indent="-285750"/>
            <a:r>
              <a:rPr lang="en-US" sz="1200" dirty="0"/>
              <a:t>Filename: </a:t>
            </a:r>
            <a:r>
              <a:rPr lang="en-US" sz="1200" dirty="0" smtClean="0"/>
              <a:t>MI_Factor_Grid_Matrix_Option</a:t>
            </a:r>
            <a:r>
              <a:rPr lang="en-US" sz="1200" dirty="0"/>
              <a:t>[#].csv</a:t>
            </a:r>
            <a:r>
              <a:rPr lang="en-US" sz="1200" dirty="0" smtClean="0"/>
              <a:t> </a:t>
            </a:r>
          </a:p>
          <a:p>
            <a:pPr marL="742950" lvl="1" indent="-285750"/>
            <a:r>
              <a:rPr lang="en-US" sz="1200" dirty="0" smtClean="0"/>
              <a:t>An example of the grid that would be outputted for each algorithm option.</a:t>
            </a:r>
          </a:p>
          <a:p>
            <a:pPr marL="285750" indent="-285750">
              <a:buFont typeface="Wingdings" panose="05000000000000000000" pitchFamily="2" charset="2"/>
              <a:buChar char="§"/>
            </a:pPr>
            <a:r>
              <a:rPr lang="en-US" sz="1400" dirty="0" smtClean="0"/>
              <a:t>Output Datasets</a:t>
            </a:r>
          </a:p>
          <a:p>
            <a:pPr marL="742950" lvl="1" indent="-285750"/>
            <a:r>
              <a:rPr lang="en-US" sz="1200" dirty="0"/>
              <a:t>Filename: </a:t>
            </a:r>
            <a:r>
              <a:rPr lang="en-US" sz="1200" dirty="0" smtClean="0"/>
              <a:t>MI_Factor_Option</a:t>
            </a:r>
            <a:r>
              <a:rPr lang="en-US" sz="1200" dirty="0"/>
              <a:t>[#].csv</a:t>
            </a:r>
          </a:p>
          <a:p>
            <a:pPr marL="742950" lvl="1" indent="-285750"/>
            <a:r>
              <a:rPr lang="en-US" sz="1200" dirty="0" smtClean="0"/>
              <a:t>All the fields generated by the SAS code post ingestion of the input dataset.</a:t>
            </a:r>
            <a:endParaRPr lang="en-US" sz="1200" dirty="0"/>
          </a:p>
          <a:p>
            <a:pPr lvl="1" indent="0">
              <a:buNone/>
            </a:pPr>
            <a:endParaRPr lang="en-US" sz="1600" dirty="0"/>
          </a:p>
          <a:p>
            <a:endParaRPr lang="en-US" sz="1600" dirty="0" smtClean="0"/>
          </a:p>
        </p:txBody>
      </p:sp>
    </p:spTree>
    <p:extLst>
      <p:ext uri="{BB962C8B-B14F-4D97-AF65-F5344CB8AC3E}">
        <p14:creationId xmlns:p14="http://schemas.microsoft.com/office/powerpoint/2010/main" val="2028945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301752" y="1563624"/>
            <a:ext cx="8659368" cy="3255264"/>
          </a:xfrm>
        </p:spPr>
        <p:txBody>
          <a:bodyPr/>
          <a:lstStyle/>
          <a:p>
            <a:pPr marL="285750" indent="-285750">
              <a:buFont typeface="Arial" panose="020B0604020202020204" pitchFamily="34" charset="0"/>
              <a:buChar char="•"/>
            </a:pPr>
            <a:r>
              <a:rPr lang="en-US" dirty="0" smtClean="0"/>
              <a:t>Fannie Mae is actively seeking areas of our business model where we can find </a:t>
            </a:r>
            <a:r>
              <a:rPr lang="en-US" i="1" dirty="0" smtClean="0"/>
              <a:t>simpler</a:t>
            </a:r>
            <a:r>
              <a:rPr lang="en-US" dirty="0" smtClean="0"/>
              <a:t> and more </a:t>
            </a:r>
            <a:r>
              <a:rPr lang="en-US" i="1" dirty="0" smtClean="0"/>
              <a:t>certain</a:t>
            </a:r>
            <a:r>
              <a:rPr lang="en-US" dirty="0" smtClean="0"/>
              <a:t> approaches than historically used.</a:t>
            </a:r>
          </a:p>
          <a:p>
            <a:pPr marL="285750" indent="-285750">
              <a:buFont typeface="Arial" panose="020B0604020202020204" pitchFamily="34" charset="0"/>
              <a:buChar char="•"/>
            </a:pPr>
            <a:r>
              <a:rPr lang="en-US" dirty="0" smtClean="0"/>
              <a:t>Mortgage Insurance (MI) claims processing is one area of focus where we have identified a large number of manual processing points and long timelines involved in collecting fully and finally the MI proceeds.</a:t>
            </a:r>
          </a:p>
          <a:p>
            <a:pPr marL="285750" indent="-285750">
              <a:buFont typeface="Arial" panose="020B0604020202020204" pitchFamily="34" charset="0"/>
              <a:buChar char="•"/>
            </a:pPr>
            <a:r>
              <a:rPr lang="en-US" dirty="0" smtClean="0"/>
              <a:t>The main items that frustrate servicers and cause all companies involved (Fannie Mae, servicers, and MI’s) during the claims filing process are short-pays for various reasons.</a:t>
            </a:r>
          </a:p>
          <a:p>
            <a:pPr marL="742950" lvl="1" indent="-285750">
              <a:buFont typeface="Arial" panose="020B0604020202020204" pitchFamily="34" charset="0"/>
              <a:buChar char="•"/>
            </a:pPr>
            <a:r>
              <a:rPr lang="en-US" b="1" dirty="0" smtClean="0"/>
              <a:t>‘Disallowances’:</a:t>
            </a:r>
            <a:r>
              <a:rPr lang="en-US" dirty="0" smtClean="0"/>
              <a:t>  Costs claimed on the explanation of benefits (‘EOB’) are commonly disallowed due to differences with MI company policy around claimability.</a:t>
            </a:r>
          </a:p>
          <a:p>
            <a:pPr marL="742950" lvl="1" indent="-285750">
              <a:buFont typeface="Arial" panose="020B0604020202020204" pitchFamily="34" charset="0"/>
              <a:buChar char="•"/>
            </a:pPr>
            <a:r>
              <a:rPr lang="en-US" b="1" dirty="0" smtClean="0"/>
              <a:t>‘Curtailments’:</a:t>
            </a:r>
            <a:r>
              <a:rPr lang="en-US" dirty="0" smtClean="0"/>
              <a:t>  Variable costs and delinquent interest that is excluded from the MI claim calculation due largely to lengthy foreclosure timelines.</a:t>
            </a:r>
          </a:p>
          <a:p>
            <a:pPr marL="285750" indent="-285750">
              <a:buFont typeface="Arial" panose="020B0604020202020204" pitchFamily="34" charset="0"/>
              <a:buChar char="•"/>
            </a:pPr>
            <a:r>
              <a:rPr lang="en-US" dirty="0" smtClean="0"/>
              <a:t>After EOB payment, Fannie Mae would look to servicers for indemnification on many of these items, causing potentially protracted processing delays.</a:t>
            </a:r>
          </a:p>
          <a:p>
            <a:pPr marL="285750" indent="-285750">
              <a:buFont typeface="Arial" panose="020B0604020202020204" pitchFamily="34" charset="0"/>
              <a:buChar char="•"/>
            </a:pPr>
            <a:r>
              <a:rPr lang="en-US" dirty="0" smtClean="0"/>
              <a:t>The vast majority of claims paid in recent years (70%+) had </a:t>
            </a:r>
            <a:r>
              <a:rPr lang="en-US" dirty="0" smtClean="0"/>
              <a:t>at least one</a:t>
            </a:r>
            <a:r>
              <a:rPr lang="en-US" dirty="0" smtClean="0"/>
              <a:t> </a:t>
            </a:r>
            <a:r>
              <a:rPr lang="en-US" dirty="0"/>
              <a:t>of these items </a:t>
            </a:r>
            <a:r>
              <a:rPr lang="en-US" dirty="0" smtClean="0"/>
              <a:t>present.</a:t>
            </a:r>
            <a:endParaRPr lang="en-US" dirty="0"/>
          </a:p>
        </p:txBody>
      </p:sp>
    </p:spTree>
    <p:extLst>
      <p:ext uri="{BB962C8B-B14F-4D97-AF65-F5344CB8AC3E}">
        <p14:creationId xmlns:p14="http://schemas.microsoft.com/office/powerpoint/2010/main" val="283672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a:t>
            </a:r>
            <a:r>
              <a:rPr lang="en-US" dirty="0" err="1" smtClean="0"/>
              <a:t>con’t</a:t>
            </a:r>
            <a:endParaRPr lang="en-US" dirty="0"/>
          </a:p>
        </p:txBody>
      </p:sp>
      <p:sp>
        <p:nvSpPr>
          <p:cNvPr id="3" name="Content Placeholder 2"/>
          <p:cNvSpPr>
            <a:spLocks noGrp="1"/>
          </p:cNvSpPr>
          <p:nvPr>
            <p:ph idx="1"/>
          </p:nvPr>
        </p:nvSpPr>
        <p:spPr>
          <a:xfrm>
            <a:off x="301752" y="1516734"/>
            <a:ext cx="8659368" cy="3255264"/>
          </a:xfrm>
        </p:spPr>
        <p:txBody>
          <a:bodyPr/>
          <a:lstStyle/>
          <a:p>
            <a:pPr marL="285750" indent="-285750">
              <a:buFont typeface="Arial" panose="020B0604020202020204" pitchFamily="34" charset="0"/>
              <a:buChar char="•"/>
            </a:pPr>
            <a:r>
              <a:rPr lang="en-US" dirty="0" smtClean="0"/>
              <a:t>Fannie Mae is proposing that Fannie and MI companies enter into a partnership on a new structure for streamlining the MI claim and payment process.  </a:t>
            </a:r>
          </a:p>
          <a:p>
            <a:pPr marL="285750" indent="-285750">
              <a:buFont typeface="Arial" panose="020B0604020202020204" pitchFamily="34" charset="0"/>
              <a:buChar char="•"/>
            </a:pPr>
            <a:r>
              <a:rPr lang="en-US" dirty="0" smtClean="0"/>
              <a:t>As part of this proposal, Fannie Mae has incorporated considerations commonly associated with curtailments and disallowed costs.</a:t>
            </a:r>
          </a:p>
          <a:p>
            <a:pPr marL="285750" indent="-285750">
              <a:buFont typeface="Arial" panose="020B0604020202020204" pitchFamily="34" charset="0"/>
              <a:buChar char="•"/>
            </a:pPr>
            <a:r>
              <a:rPr lang="en-US" dirty="0" smtClean="0"/>
              <a:t>The proposal would </a:t>
            </a:r>
            <a:r>
              <a:rPr lang="en-US" b="1" dirty="0" smtClean="0"/>
              <a:t>not</a:t>
            </a:r>
            <a:r>
              <a:rPr lang="en-US" dirty="0" smtClean="0"/>
              <a:t> control for underlying reasons that typically are associated with </a:t>
            </a:r>
            <a:r>
              <a:rPr lang="en-US" i="1" dirty="0" smtClean="0"/>
              <a:t>denials</a:t>
            </a:r>
            <a:r>
              <a:rPr lang="en-US" dirty="0" smtClean="0"/>
              <a:t> or </a:t>
            </a:r>
            <a:r>
              <a:rPr lang="en-US" i="1" dirty="0" smtClean="0"/>
              <a:t>rescissions</a:t>
            </a:r>
            <a:r>
              <a:rPr lang="en-US" dirty="0" smtClean="0"/>
              <a:t> of claims.</a:t>
            </a:r>
          </a:p>
          <a:p>
            <a:pPr marL="285750" indent="-285750">
              <a:buFont typeface="Arial" panose="020B0604020202020204" pitchFamily="34" charset="0"/>
              <a:buChar char="•"/>
            </a:pPr>
            <a:r>
              <a:rPr lang="en-US" dirty="0" smtClean="0"/>
              <a:t>This would have streamlined the processing for curtailments on about 50% of MI claims paid in the first half of 2016 for Fannie Mae REO alone.</a:t>
            </a:r>
          </a:p>
        </p:txBody>
      </p:sp>
      <p:pic>
        <p:nvPicPr>
          <p:cNvPr id="9" name="Picture 8"/>
          <p:cNvPicPr>
            <a:picLocks noChangeAspect="1"/>
          </p:cNvPicPr>
          <p:nvPr/>
        </p:nvPicPr>
        <p:blipFill>
          <a:blip r:embed="rId2"/>
          <a:stretch>
            <a:fillRect/>
          </a:stretch>
        </p:blipFill>
        <p:spPr>
          <a:xfrm>
            <a:off x="737065" y="4001020"/>
            <a:ext cx="7466667" cy="2466667"/>
          </a:xfrm>
          <a:prstGeom prst="rect">
            <a:avLst/>
          </a:prstGeom>
        </p:spPr>
      </p:pic>
    </p:spTree>
    <p:extLst>
      <p:ext uri="{BB962C8B-B14F-4D97-AF65-F5344CB8AC3E}">
        <p14:creationId xmlns:p14="http://schemas.microsoft.com/office/powerpoint/2010/main" val="2936083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 Approach Description</a:t>
            </a:r>
            <a:endParaRPr lang="en-US" dirty="0"/>
          </a:p>
        </p:txBody>
      </p:sp>
      <p:sp>
        <p:nvSpPr>
          <p:cNvPr id="3" name="Content Placeholder 2"/>
          <p:cNvSpPr>
            <a:spLocks noGrp="1"/>
          </p:cNvSpPr>
          <p:nvPr>
            <p:ph idx="1"/>
          </p:nvPr>
        </p:nvSpPr>
        <p:spPr>
          <a:xfrm>
            <a:off x="301752" y="1563624"/>
            <a:ext cx="8659368" cy="3255264"/>
          </a:xfrm>
        </p:spPr>
        <p:txBody>
          <a:bodyPr/>
          <a:lstStyle/>
          <a:p>
            <a:pPr marL="285750" indent="-285750">
              <a:buFont typeface="Arial" panose="020B0604020202020204" pitchFamily="34" charset="0"/>
              <a:buChar char="•"/>
            </a:pPr>
            <a:r>
              <a:rPr lang="en-US" b="1" dirty="0" smtClean="0"/>
              <a:t>Prior attempt at streamlining:  </a:t>
            </a:r>
            <a:r>
              <a:rPr lang="en-US" dirty="0" smtClean="0"/>
              <a:t>In the early 2000’s, we had proposed a factor approach for claims.</a:t>
            </a:r>
            <a:endParaRPr lang="en-US" b="1" dirty="0" smtClean="0"/>
          </a:p>
          <a:p>
            <a:pPr marL="285750" indent="-285750">
              <a:buFont typeface="Arial" panose="020B0604020202020204" pitchFamily="34" charset="0"/>
              <a:buChar char="•"/>
            </a:pPr>
            <a:r>
              <a:rPr lang="en-US" dirty="0" smtClean="0"/>
              <a:t>The prior streamline factor approach used a single factor to account for interest and certain costs, per state.</a:t>
            </a:r>
          </a:p>
          <a:p>
            <a:pPr marL="285750" indent="-285750">
              <a:buFont typeface="Arial" panose="020B0604020202020204" pitchFamily="34" charset="0"/>
              <a:buChar char="•"/>
            </a:pPr>
            <a:r>
              <a:rPr lang="en-US" dirty="0" smtClean="0"/>
              <a:t>The only loan-level piece of information used was the UPB, which the factor was multiplied against to arrive at the claim amount.</a:t>
            </a:r>
            <a:endParaRPr lang="en-US" dirty="0"/>
          </a:p>
          <a:p>
            <a:r>
              <a:rPr lang="en-US" dirty="0" smtClean="0"/>
              <a:t>For example:</a:t>
            </a:r>
          </a:p>
          <a:p>
            <a:pPr marL="742950" lvl="1" indent="-285750">
              <a:buFont typeface="Arial" panose="020B0604020202020204" pitchFamily="34" charset="0"/>
              <a:buChar char="•"/>
            </a:pPr>
            <a:r>
              <a:rPr lang="en-US" sz="1400" dirty="0" smtClean="0"/>
              <a:t>UPB = </a:t>
            </a:r>
            <a:r>
              <a:rPr lang="en-US" sz="1400" dirty="0"/>
              <a:t>$</a:t>
            </a:r>
            <a:r>
              <a:rPr lang="en-US" sz="1400" dirty="0" smtClean="0"/>
              <a:t>100,000</a:t>
            </a:r>
          </a:p>
          <a:p>
            <a:pPr marL="742950" lvl="1" indent="-285750">
              <a:buFont typeface="Arial" panose="020B0604020202020204" pitchFamily="34" charset="0"/>
              <a:buChar char="•"/>
            </a:pPr>
            <a:r>
              <a:rPr lang="en-US" sz="1400" dirty="0" smtClean="0"/>
              <a:t>Streamline </a:t>
            </a:r>
            <a:r>
              <a:rPr lang="en-US" sz="1400" dirty="0"/>
              <a:t>F</a:t>
            </a:r>
            <a:r>
              <a:rPr lang="en-US" sz="1400" dirty="0" smtClean="0"/>
              <a:t>actor = </a:t>
            </a:r>
            <a:r>
              <a:rPr lang="en-US" sz="1400" dirty="0"/>
              <a:t>116</a:t>
            </a:r>
            <a:r>
              <a:rPr lang="en-US" sz="1400" dirty="0" smtClean="0"/>
              <a:t>%</a:t>
            </a:r>
          </a:p>
          <a:p>
            <a:pPr marL="742950" lvl="1" indent="-285750">
              <a:buFont typeface="Arial" panose="020B0604020202020204" pitchFamily="34" charset="0"/>
              <a:buChar char="•"/>
            </a:pPr>
            <a:r>
              <a:rPr lang="en-US" sz="1400" dirty="0" smtClean="0"/>
              <a:t>Final Claim Amount = </a:t>
            </a:r>
            <a:r>
              <a:rPr lang="en-US" sz="1400" dirty="0"/>
              <a:t>$</a:t>
            </a:r>
            <a:r>
              <a:rPr lang="en-US" sz="1400" dirty="0" smtClean="0"/>
              <a:t>116,000</a:t>
            </a:r>
          </a:p>
          <a:p>
            <a:pPr lvl="1" indent="0">
              <a:buNone/>
            </a:pPr>
            <a:endParaRPr lang="en-US" sz="1400" dirty="0" smtClean="0"/>
          </a:p>
          <a:p>
            <a:pPr marL="342900" indent="-342900">
              <a:buFont typeface="Arial" panose="020B0604020202020204" pitchFamily="34" charset="0"/>
              <a:buChar char="•"/>
            </a:pPr>
            <a:r>
              <a:rPr lang="en-US" sz="1950" dirty="0" smtClean="0"/>
              <a:t>This approach suffered from its over-simplistic design as the housing crisis entered a protracted state and foreclosure timelines grew much longer than anyone anticipated.</a:t>
            </a:r>
            <a:endParaRPr lang="en-US" sz="1950" dirty="0"/>
          </a:p>
        </p:txBody>
      </p:sp>
    </p:spTree>
    <p:extLst>
      <p:ext uri="{BB962C8B-B14F-4D97-AF65-F5344CB8AC3E}">
        <p14:creationId xmlns:p14="http://schemas.microsoft.com/office/powerpoint/2010/main" val="822140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 Approach Issues</a:t>
            </a:r>
            <a:endParaRPr lang="en-US" dirty="0"/>
          </a:p>
        </p:txBody>
      </p:sp>
      <p:sp>
        <p:nvSpPr>
          <p:cNvPr id="3" name="Content Placeholder 2"/>
          <p:cNvSpPr>
            <a:spLocks noGrp="1"/>
          </p:cNvSpPr>
          <p:nvPr>
            <p:ph idx="1"/>
          </p:nvPr>
        </p:nvSpPr>
        <p:spPr>
          <a:xfrm>
            <a:off x="301752" y="1563624"/>
            <a:ext cx="8659368" cy="3255264"/>
          </a:xfrm>
        </p:spPr>
        <p:txBody>
          <a:bodyPr/>
          <a:lstStyle/>
          <a:p>
            <a:pPr marL="285750" indent="-285750">
              <a:buFont typeface="Arial" panose="020B0604020202020204" pitchFamily="34" charset="0"/>
              <a:buChar char="•"/>
            </a:pPr>
            <a:r>
              <a:rPr lang="en-US" dirty="0" smtClean="0"/>
              <a:t>Lack of granularity of the streamline factor versus the reality of claims</a:t>
            </a:r>
            <a:r>
              <a:rPr lang="en-US" dirty="0"/>
              <a:t> </a:t>
            </a:r>
            <a:r>
              <a:rPr lang="en-US" dirty="0" smtClean="0"/>
              <a:t>– no differentiation for timelines or other important characteristics within a state. </a:t>
            </a:r>
            <a:endParaRPr lang="en-US" sz="1550" dirty="0" smtClean="0"/>
          </a:p>
          <a:p>
            <a:pPr marL="285750" indent="-285750">
              <a:buFont typeface="Arial" panose="020B0604020202020204" pitchFamily="34" charset="0"/>
              <a:buChar char="•"/>
            </a:pPr>
            <a:r>
              <a:rPr lang="en-US" dirty="0" smtClean="0"/>
              <a:t>Assumed either homogeneity in claimable costs or no changes in distribution of defaults by any important characteristics from prior years.  </a:t>
            </a:r>
          </a:p>
          <a:p>
            <a:pPr marL="742950" lvl="1" indent="-285750">
              <a:buFont typeface="Arial" panose="020B0604020202020204" pitchFamily="34" charset="0"/>
              <a:buChar char="•"/>
            </a:pPr>
            <a:r>
              <a:rPr lang="en-US" dirty="0" smtClean="0"/>
              <a:t>Changes in foreclosure trends, timelines, types, and processes were rapid.  </a:t>
            </a:r>
          </a:p>
          <a:p>
            <a:pPr marL="742950" lvl="1" indent="-285750">
              <a:buFont typeface="Arial" panose="020B0604020202020204" pitchFamily="34" charset="0"/>
              <a:buChar char="•"/>
            </a:pPr>
            <a:r>
              <a:rPr lang="en-US" dirty="0" smtClean="0"/>
              <a:t>Composition of loans moving to claim were atypical of defaults prior to crisis.  </a:t>
            </a:r>
          </a:p>
          <a:p>
            <a:pPr marL="285750" indent="-285750">
              <a:buFont typeface="Arial" panose="020B0604020202020204" pitchFamily="34" charset="0"/>
              <a:buChar char="•"/>
            </a:pPr>
            <a:r>
              <a:rPr lang="en-US" dirty="0" smtClean="0"/>
              <a:t>Additionally, the factor was constructed with an REO outcome in mind, but other alternatives became common in 2008 and later in response to increasing defaults.  </a:t>
            </a:r>
          </a:p>
          <a:p>
            <a:pPr marL="285750" indent="-285750">
              <a:buFont typeface="Arial" panose="020B0604020202020204" pitchFamily="34" charset="0"/>
              <a:buChar char="•"/>
            </a:pPr>
            <a:r>
              <a:rPr lang="en-US" dirty="0" smtClean="0"/>
              <a:t>Extreme foreclosure timelines vs. history and conflicts with MI company servicing guides.</a:t>
            </a:r>
          </a:p>
          <a:p>
            <a:pPr marL="285750" indent="-285750">
              <a:buFont typeface="Arial" panose="020B0604020202020204" pitchFamily="34" charset="0"/>
              <a:buChar char="•"/>
            </a:pPr>
            <a:r>
              <a:rPr lang="en-US" dirty="0" smtClean="0"/>
              <a:t>As a result, most MI companies opted out of the streamlined factor approach and reverted to manual processing.</a:t>
            </a:r>
            <a:endParaRPr lang="en-US" dirty="0"/>
          </a:p>
        </p:txBody>
      </p:sp>
    </p:spTree>
    <p:extLst>
      <p:ext uri="{BB962C8B-B14F-4D97-AF65-F5344CB8AC3E}">
        <p14:creationId xmlns:p14="http://schemas.microsoft.com/office/powerpoint/2010/main" val="3531198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of Proposed Approach</a:t>
            </a:r>
            <a:br>
              <a:rPr lang="en-US" dirty="0" smtClean="0"/>
            </a:br>
            <a:r>
              <a:rPr lang="en-US" sz="1500" dirty="0" smtClean="0"/>
              <a:t>Claim Amount Components</a:t>
            </a:r>
            <a:endParaRPr lang="en-US" sz="1500" dirty="0"/>
          </a:p>
        </p:txBody>
      </p:sp>
      <p:sp>
        <p:nvSpPr>
          <p:cNvPr id="3" name="Content Placeholder 2"/>
          <p:cNvSpPr>
            <a:spLocks noGrp="1"/>
          </p:cNvSpPr>
          <p:nvPr>
            <p:ph idx="1"/>
          </p:nvPr>
        </p:nvSpPr>
        <p:spPr>
          <a:xfrm>
            <a:off x="301752" y="1975104"/>
            <a:ext cx="8659368" cy="3255264"/>
          </a:xfrm>
        </p:spPr>
        <p:txBody>
          <a:bodyPr/>
          <a:lstStyle/>
          <a:p>
            <a:pPr marL="285750" indent="-285750">
              <a:buFont typeface="Arial" panose="020B0604020202020204" pitchFamily="34" charset="0"/>
              <a:buChar char="•"/>
            </a:pPr>
            <a:r>
              <a:rPr lang="en-US" dirty="0" smtClean="0"/>
              <a:t>In typical claim processing, the </a:t>
            </a:r>
            <a:r>
              <a:rPr lang="en-US" dirty="0"/>
              <a:t>MI claim amount is calculated as the sum of the UPB, interest, and the foreclosure costs for any given loan </a:t>
            </a:r>
            <a:r>
              <a:rPr lang="en-US" dirty="0" smtClean="0"/>
              <a:t>default, with overlays for specific guide thresholds on costs and interest periods.</a:t>
            </a:r>
            <a:r>
              <a:rPr lang="en-US" dirty="0"/>
              <a:t> </a:t>
            </a:r>
          </a:p>
          <a:p>
            <a:pPr marL="285750" indent="-285750">
              <a:buFont typeface="Arial" panose="020B0604020202020204" pitchFamily="34" charset="0"/>
              <a:buChar char="•"/>
            </a:pPr>
            <a:r>
              <a:rPr lang="en-US" dirty="0" smtClean="0"/>
              <a:t>The changes that are recommended to the MI claim amount are outlined below:</a:t>
            </a:r>
          </a:p>
          <a:p>
            <a:endParaRPr lang="en-US" dirty="0"/>
          </a:p>
        </p:txBody>
      </p:sp>
      <p:grpSp>
        <p:nvGrpSpPr>
          <p:cNvPr id="13" name="Group 12"/>
          <p:cNvGrpSpPr/>
          <p:nvPr/>
        </p:nvGrpSpPr>
        <p:grpSpPr>
          <a:xfrm>
            <a:off x="301752" y="3394210"/>
            <a:ext cx="7190232" cy="1385054"/>
            <a:chOff x="1088136" y="973082"/>
            <a:chExt cx="7190232" cy="1385054"/>
          </a:xfrm>
        </p:grpSpPr>
        <mc:AlternateContent xmlns:mc="http://schemas.openxmlformats.org/markup-compatibility/2006" xmlns:a14="http://schemas.microsoft.com/office/drawing/2010/main">
          <mc:Choice Requires="a14">
            <p:sp>
              <p:nvSpPr>
                <p:cNvPr id="14" name="TextBox 13"/>
                <p:cNvSpPr txBox="1"/>
                <p:nvPr/>
              </p:nvSpPr>
              <p:spPr>
                <a:xfrm>
                  <a:off x="1322169" y="973082"/>
                  <a:ext cx="5942461" cy="276999"/>
                </a:xfrm>
                <a:prstGeom prst="rect">
                  <a:avLst/>
                </a:prstGeom>
                <a:noFill/>
              </p:spPr>
              <p:txBody>
                <a:bodyPr wrap="none" lIns="0" tIns="0" rIns="0" bIns="0"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0" cap="none" spc="0" normalizeH="0" baseline="0" noProof="0" smtClean="0">
                            <a:ln>
                              <a:noFill/>
                            </a:ln>
                            <a:solidFill>
                              <a:srgbClr val="333333"/>
                            </a:solidFill>
                            <a:effectLst/>
                            <a:uLnTx/>
                            <a:uFillTx/>
                            <a:latin typeface="Cambria Math" panose="02040503050406030204" pitchFamily="18" charset="0"/>
                          </a:rPr>
                          <m:t>𝑀𝐼</m:t>
                        </m:r>
                        <m:r>
                          <a:rPr kumimoji="0" lang="en-US" sz="1800" b="0" i="1" u="none" strike="noStrike" kern="0" cap="none" spc="0" normalizeH="0" baseline="0" noProof="0" smtClean="0">
                            <a:ln>
                              <a:noFill/>
                            </a:ln>
                            <a:solidFill>
                              <a:srgbClr val="333333"/>
                            </a:solidFill>
                            <a:effectLst/>
                            <a:uLnTx/>
                            <a:uFillTx/>
                            <a:latin typeface="Cambria Math" panose="02040503050406030204" pitchFamily="18" charset="0"/>
                          </a:rPr>
                          <m:t> </m:t>
                        </m:r>
                        <m:r>
                          <a:rPr kumimoji="0" lang="en-US" sz="1800" b="0" i="1" u="none" strike="noStrike" kern="0" cap="none" spc="0" normalizeH="0" baseline="0" noProof="0" smtClean="0">
                            <a:ln>
                              <a:noFill/>
                            </a:ln>
                            <a:solidFill>
                              <a:srgbClr val="333333"/>
                            </a:solidFill>
                            <a:effectLst/>
                            <a:uLnTx/>
                            <a:uFillTx/>
                            <a:latin typeface="Cambria Math" panose="02040503050406030204" pitchFamily="18" charset="0"/>
                          </a:rPr>
                          <m:t>𝐶𝑙𝑎𝑖𝑚</m:t>
                        </m:r>
                        <m:r>
                          <a:rPr kumimoji="0" lang="en-US" sz="1800" b="0" i="1" u="none" strike="noStrike" kern="0" cap="none" spc="0" normalizeH="0" baseline="0" noProof="0" smtClean="0">
                            <a:ln>
                              <a:noFill/>
                            </a:ln>
                            <a:solidFill>
                              <a:srgbClr val="333333"/>
                            </a:solidFill>
                            <a:effectLst/>
                            <a:uLnTx/>
                            <a:uFillTx/>
                            <a:latin typeface="Cambria Math" panose="02040503050406030204" pitchFamily="18" charset="0"/>
                          </a:rPr>
                          <m:t> </m:t>
                        </m:r>
                        <m:r>
                          <a:rPr kumimoji="0" lang="en-US" sz="1800" b="0" i="1" u="none" strike="noStrike" kern="0" cap="none" spc="0" normalizeH="0" baseline="0" noProof="0" smtClean="0">
                            <a:ln>
                              <a:noFill/>
                            </a:ln>
                            <a:solidFill>
                              <a:srgbClr val="333333"/>
                            </a:solidFill>
                            <a:effectLst/>
                            <a:uLnTx/>
                            <a:uFillTx/>
                            <a:latin typeface="Cambria Math" panose="02040503050406030204" pitchFamily="18" charset="0"/>
                          </a:rPr>
                          <m:t>𝐴𝑚𝑜𝑢𝑛𝑡</m:t>
                        </m:r>
                        <m:r>
                          <a:rPr kumimoji="0" lang="en-US" sz="1800" b="0" i="1" u="none" strike="noStrike" kern="0" cap="none" spc="0" normalizeH="0" baseline="0" noProof="0" smtClean="0">
                            <a:ln>
                              <a:noFill/>
                            </a:ln>
                            <a:solidFill>
                              <a:srgbClr val="333333"/>
                            </a:solidFill>
                            <a:effectLst/>
                            <a:uLnTx/>
                            <a:uFillTx/>
                            <a:latin typeface="Cambria Math" panose="02040503050406030204" pitchFamily="18" charset="0"/>
                          </a:rPr>
                          <m:t>=</m:t>
                        </m:r>
                        <m:r>
                          <a:rPr kumimoji="0" lang="en-US" sz="1800" b="0" i="1" u="none" strike="noStrike" kern="0" cap="none" spc="0" normalizeH="0" baseline="0" noProof="0" smtClean="0">
                            <a:ln>
                              <a:noFill/>
                            </a:ln>
                            <a:solidFill>
                              <a:srgbClr val="333333"/>
                            </a:solidFill>
                            <a:effectLst/>
                            <a:uLnTx/>
                            <a:uFillTx/>
                            <a:latin typeface="Cambria Math" panose="02040503050406030204" pitchFamily="18" charset="0"/>
                          </a:rPr>
                          <m:t>𝑈𝑃𝐵</m:t>
                        </m:r>
                        <m:r>
                          <a:rPr kumimoji="0" lang="en-US" sz="1800" b="0" i="1" u="none" strike="noStrike" kern="0" cap="none" spc="0" normalizeH="0" baseline="0" noProof="0" smtClean="0">
                            <a:ln>
                              <a:noFill/>
                            </a:ln>
                            <a:solidFill>
                              <a:srgbClr val="333333"/>
                            </a:solidFill>
                            <a:effectLst/>
                            <a:uLnTx/>
                            <a:uFillTx/>
                            <a:latin typeface="Cambria Math" panose="02040503050406030204" pitchFamily="18" charset="0"/>
                          </a:rPr>
                          <m:t>+</m:t>
                        </m:r>
                        <m:r>
                          <a:rPr kumimoji="0" lang="en-US" sz="1800" b="0" i="1" u="none" strike="noStrike" kern="0" cap="none" spc="0" normalizeH="0" baseline="0" noProof="0" smtClean="0">
                            <a:ln>
                              <a:noFill/>
                            </a:ln>
                            <a:solidFill>
                              <a:srgbClr val="333333"/>
                            </a:solidFill>
                            <a:effectLst/>
                            <a:uLnTx/>
                            <a:uFillTx/>
                            <a:latin typeface="Cambria Math" panose="02040503050406030204" pitchFamily="18" charset="0"/>
                          </a:rPr>
                          <m:t>𝐼𝑛𝑡𝑒𝑟𝑒𝑠𝑡</m:t>
                        </m:r>
                        <m:r>
                          <a:rPr kumimoji="0" lang="en-US" sz="1800" b="0" i="1" u="none" strike="noStrike" kern="0" cap="none" spc="0" normalizeH="0" baseline="0" noProof="0" smtClean="0">
                            <a:ln>
                              <a:noFill/>
                            </a:ln>
                            <a:solidFill>
                              <a:srgbClr val="333333"/>
                            </a:solidFill>
                            <a:effectLst/>
                            <a:uLnTx/>
                            <a:uFillTx/>
                            <a:latin typeface="Cambria Math" panose="02040503050406030204" pitchFamily="18" charset="0"/>
                          </a:rPr>
                          <m:t>+</m:t>
                        </m:r>
                        <m:r>
                          <a:rPr kumimoji="0" lang="en-US" sz="1800" b="0" i="1" u="none" strike="noStrike" kern="0" cap="none" spc="0" normalizeH="0" baseline="0" noProof="0" smtClean="0">
                            <a:ln>
                              <a:noFill/>
                            </a:ln>
                            <a:solidFill>
                              <a:srgbClr val="333333"/>
                            </a:solidFill>
                            <a:effectLst/>
                            <a:uLnTx/>
                            <a:uFillTx/>
                            <a:latin typeface="Cambria Math" panose="02040503050406030204" pitchFamily="18" charset="0"/>
                          </a:rPr>
                          <m:t>𝐹𝑜𝑟𝑒𝑐𝑙𝑜𝑠𝑢𝑟𝑒</m:t>
                        </m:r>
                        <m:r>
                          <a:rPr kumimoji="0" lang="en-US" sz="1800" b="0" i="1" u="none" strike="noStrike" kern="0" cap="none" spc="0" normalizeH="0" baseline="0" noProof="0" smtClean="0">
                            <a:ln>
                              <a:noFill/>
                            </a:ln>
                            <a:solidFill>
                              <a:srgbClr val="333333"/>
                            </a:solidFill>
                            <a:effectLst/>
                            <a:uLnTx/>
                            <a:uFillTx/>
                            <a:latin typeface="Cambria Math" panose="02040503050406030204" pitchFamily="18" charset="0"/>
                          </a:rPr>
                          <m:t> </m:t>
                        </m:r>
                        <m:r>
                          <a:rPr kumimoji="0" lang="en-US" sz="1800" b="0" i="1" u="none" strike="noStrike" kern="0" cap="none" spc="0" normalizeH="0" baseline="0" noProof="0" smtClean="0">
                            <a:ln>
                              <a:noFill/>
                            </a:ln>
                            <a:solidFill>
                              <a:srgbClr val="333333"/>
                            </a:solidFill>
                            <a:effectLst/>
                            <a:uLnTx/>
                            <a:uFillTx/>
                            <a:latin typeface="Cambria Math" panose="02040503050406030204" pitchFamily="18" charset="0"/>
                          </a:rPr>
                          <m:t>𝐶𝑜𝑠𝑡𝑠</m:t>
                        </m:r>
                      </m:oMath>
                    </m:oMathPara>
                  </a14:m>
                  <a:endParaRPr kumimoji="0" lang="en-US" sz="1000" b="0" i="0" u="none" strike="noStrike" kern="0" cap="none" spc="0" normalizeH="0" baseline="0" noProof="0" dirty="0" smtClean="0">
                    <a:ln>
                      <a:noFill/>
                    </a:ln>
                    <a:solidFill>
                      <a:srgbClr val="333333"/>
                    </a:solidFill>
                    <a:effectLst/>
                    <a:uLnTx/>
                    <a:uFillTx/>
                    <a:ea typeface="ＭＳ Ｐゴシック"/>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322169" y="973082"/>
                  <a:ext cx="5942461" cy="276999"/>
                </a:xfrm>
                <a:prstGeom prst="rect">
                  <a:avLst/>
                </a:prstGeom>
                <a:blipFill rotWithShape="0">
                  <a:blip r:embed="rId3"/>
                  <a:stretch>
                    <a:fillRect l="-411" r="-411" b="-11111"/>
                  </a:stretch>
                </a:blipFill>
              </p:spPr>
              <p:txBody>
                <a:bodyPr/>
                <a:lstStyle/>
                <a:p>
                  <a:r>
                    <a:rPr lang="en-US">
                      <a:noFill/>
                    </a:rPr>
                    <a:t> </a:t>
                  </a:r>
                </a:p>
              </p:txBody>
            </p:sp>
          </mc:Fallback>
        </mc:AlternateContent>
        <p:sp>
          <p:nvSpPr>
            <p:cNvPr id="15" name="Line Callout 1 14"/>
            <p:cNvSpPr/>
            <p:nvPr/>
          </p:nvSpPr>
          <p:spPr>
            <a:xfrm>
              <a:off x="1088136" y="1599184"/>
              <a:ext cx="1728216" cy="758952"/>
            </a:xfrm>
            <a:prstGeom prst="borderCallout1">
              <a:avLst>
                <a:gd name="adj1" fmla="val -1955"/>
                <a:gd name="adj2" fmla="val 44676"/>
                <a:gd name="adj3" fmla="val -45555"/>
                <a:gd name="adj4" fmla="val 148698"/>
              </a:avLst>
            </a:prstGeom>
            <a:solidFill>
              <a:srgbClr val="FFFFFF"/>
            </a:solidFill>
            <a:ln w="25400" cap="flat" cmpd="sng" algn="ctr">
              <a:solidFill>
                <a:srgbClr val="0067B1">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smtClean="0">
                  <a:ln>
                    <a:noFill/>
                  </a:ln>
                  <a:solidFill>
                    <a:srgbClr val="333333"/>
                  </a:solidFill>
                  <a:effectLst/>
                  <a:uLnTx/>
                  <a:uFillTx/>
                  <a:latin typeface="Arial"/>
                  <a:ea typeface="ＭＳ Ｐゴシック"/>
                  <a:cs typeface="Arial"/>
                </a:rPr>
                <a:t>Actual UPB at Default</a:t>
              </a:r>
            </a:p>
          </p:txBody>
        </p:sp>
        <p:sp>
          <p:nvSpPr>
            <p:cNvPr id="16" name="Line Callout 1 15"/>
            <p:cNvSpPr/>
            <p:nvPr/>
          </p:nvSpPr>
          <p:spPr>
            <a:xfrm>
              <a:off x="3675888" y="1599184"/>
              <a:ext cx="1847088" cy="758952"/>
            </a:xfrm>
            <a:prstGeom prst="borderCallout1">
              <a:avLst>
                <a:gd name="adj1" fmla="val 678"/>
                <a:gd name="adj2" fmla="val 50927"/>
                <a:gd name="adj3" fmla="val -48946"/>
                <a:gd name="adj4" fmla="val 51132"/>
              </a:avLst>
            </a:prstGeom>
            <a:solidFill>
              <a:srgbClr val="FFFFFF"/>
            </a:solidFill>
            <a:ln w="25400" cap="flat" cmpd="sng" algn="ctr">
              <a:solidFill>
                <a:srgbClr val="0067B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333333"/>
                  </a:solidFill>
                  <a:effectLst/>
                  <a:uLnTx/>
                  <a:uFillTx/>
                  <a:latin typeface="Arial"/>
                  <a:ea typeface="ＭＳ Ｐゴシック"/>
                  <a:cs typeface="Arial"/>
                </a:rPr>
                <a:t>Actual Interest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333333"/>
                  </a:solidFill>
                  <a:effectLst/>
                  <a:uLnTx/>
                  <a:uFillTx/>
                  <a:latin typeface="Arial"/>
                  <a:ea typeface="ＭＳ Ｐゴシック"/>
                  <a:cs typeface="Arial"/>
                </a:rPr>
                <a:t>or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333333"/>
                  </a:solidFill>
                  <a:effectLst/>
                  <a:uLnTx/>
                  <a:uFillTx/>
                  <a:latin typeface="Arial"/>
                  <a:ea typeface="ＭＳ Ｐゴシック"/>
                  <a:cs typeface="Arial"/>
                </a:rPr>
                <a:t>Interest Capped at Allowable Foreclosure </a:t>
              </a:r>
              <a:r>
                <a:rPr kumimoji="0" lang="en-US" sz="1000" b="0" i="0" u="none" strike="noStrike" kern="0" cap="none" spc="0" normalizeH="0" baseline="0" noProof="0" dirty="0" smtClean="0">
                  <a:ln>
                    <a:noFill/>
                  </a:ln>
                  <a:solidFill>
                    <a:srgbClr val="333333"/>
                  </a:solidFill>
                  <a:effectLst/>
                  <a:uLnTx/>
                  <a:uFillTx/>
                  <a:latin typeface="Arial"/>
                  <a:ea typeface="ＭＳ Ｐゴシック"/>
                  <a:cs typeface="Arial"/>
                </a:rPr>
                <a:t>Timelines</a:t>
              </a:r>
              <a:endParaRPr kumimoji="0" lang="en-US" sz="1000" b="0" i="0" u="none" strike="noStrike" kern="0" cap="none" spc="0" normalizeH="0" baseline="0" noProof="0" dirty="0">
                <a:ln>
                  <a:noFill/>
                </a:ln>
                <a:solidFill>
                  <a:srgbClr val="333333"/>
                </a:solidFill>
                <a:effectLst/>
                <a:uLnTx/>
                <a:uFillTx/>
                <a:latin typeface="Arial"/>
                <a:ea typeface="ＭＳ Ｐゴシック"/>
                <a:cs typeface="Arial"/>
              </a:endParaRPr>
            </a:p>
          </p:txBody>
        </p:sp>
        <p:sp>
          <p:nvSpPr>
            <p:cNvPr id="17" name="Line Callout 1 16"/>
            <p:cNvSpPr/>
            <p:nvPr/>
          </p:nvSpPr>
          <p:spPr>
            <a:xfrm>
              <a:off x="6550152" y="1599184"/>
              <a:ext cx="1728216" cy="758952"/>
            </a:xfrm>
            <a:prstGeom prst="borderCallout1">
              <a:avLst>
                <a:gd name="adj1" fmla="val -1731"/>
                <a:gd name="adj2" fmla="val 50052"/>
                <a:gd name="adj3" fmla="val -44127"/>
                <a:gd name="adj4" fmla="val -36746"/>
              </a:avLst>
            </a:prstGeom>
            <a:solidFill>
              <a:srgbClr val="FFFFFF"/>
            </a:solidFill>
            <a:ln w="25400" cap="flat" cmpd="sng" algn="ctr">
              <a:solidFill>
                <a:srgbClr val="FF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smtClean="0">
                  <a:ln>
                    <a:noFill/>
                  </a:ln>
                  <a:solidFill>
                    <a:srgbClr val="333333"/>
                  </a:solidFill>
                  <a:effectLst/>
                  <a:uLnTx/>
                  <a:uFillTx/>
                  <a:latin typeface="Arial"/>
                  <a:ea typeface="ＭＳ Ｐゴシック"/>
                  <a:cs typeface="Arial"/>
                </a:rPr>
                <a:t>The MI Factor Algorithm Estimate solves for Foreclosure Costs</a:t>
              </a:r>
            </a:p>
          </p:txBody>
        </p:sp>
      </p:grpSp>
      <mc:AlternateContent xmlns:mc="http://schemas.openxmlformats.org/markup-compatibility/2006" xmlns:a14="http://schemas.microsoft.com/office/drawing/2010/main">
        <mc:Choice Requires="a14">
          <p:sp>
            <p:nvSpPr>
              <p:cNvPr id="18" name="TextBox 17"/>
              <p:cNvSpPr txBox="1"/>
              <p:nvPr/>
            </p:nvSpPr>
            <p:spPr>
              <a:xfrm>
                <a:off x="788415" y="5190645"/>
                <a:ext cx="6548459" cy="830997"/>
              </a:xfrm>
              <a:prstGeom prst="rect">
                <a:avLst/>
              </a:prstGeom>
              <a:noFill/>
            </p:spPr>
            <p:txBody>
              <a:bodyPr wrap="none" lIns="0" tIns="0" rIns="0" bIns="0"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left"/>
                    </m:oMathParaPr>
                    <m:oMath xmlns:m="http://schemas.openxmlformats.org/officeDocument/2006/math">
                      <m:r>
                        <a:rPr kumimoji="0" lang="en-US" sz="1800" b="0" i="1" u="none" strike="noStrike" kern="0" cap="none" spc="0" normalizeH="0" baseline="0" noProof="0" smtClean="0">
                          <a:ln>
                            <a:noFill/>
                          </a:ln>
                          <a:solidFill>
                            <a:srgbClr val="333333"/>
                          </a:solidFill>
                          <a:effectLst/>
                          <a:uLnTx/>
                          <a:uFillTx/>
                          <a:latin typeface="Cambria Math" panose="02040503050406030204" pitchFamily="18" charset="0"/>
                        </a:rPr>
                        <m:t>𝐹𝑜𝑟𝑒𝑐𝑙𝑜𝑠𝑢𝑟𝑒</m:t>
                      </m:r>
                      <m:r>
                        <a:rPr kumimoji="0" lang="en-US" sz="1800" b="0" i="1" u="none" strike="noStrike" kern="0" cap="none" spc="0" normalizeH="0" baseline="0" noProof="0" smtClean="0">
                          <a:ln>
                            <a:noFill/>
                          </a:ln>
                          <a:solidFill>
                            <a:srgbClr val="333333"/>
                          </a:solidFill>
                          <a:effectLst/>
                          <a:uLnTx/>
                          <a:uFillTx/>
                          <a:latin typeface="Cambria Math" panose="02040503050406030204" pitchFamily="18" charset="0"/>
                        </a:rPr>
                        <m:t> </m:t>
                      </m:r>
                      <m:r>
                        <a:rPr kumimoji="0" lang="en-US" sz="1800" b="0" i="1" u="none" strike="noStrike" kern="0" cap="none" spc="0" normalizeH="0" baseline="0" noProof="0" smtClean="0">
                          <a:ln>
                            <a:noFill/>
                          </a:ln>
                          <a:solidFill>
                            <a:srgbClr val="333333"/>
                          </a:solidFill>
                          <a:effectLst/>
                          <a:uLnTx/>
                          <a:uFillTx/>
                          <a:latin typeface="Cambria Math" panose="02040503050406030204" pitchFamily="18" charset="0"/>
                        </a:rPr>
                        <m:t>𝐶𝑜𝑠𝑡𝑠</m:t>
                      </m:r>
                      <m:r>
                        <a:rPr kumimoji="0" lang="en-US" sz="1800" b="0" i="1" u="none" strike="noStrike" kern="0" cap="none" spc="0" normalizeH="0" baseline="0" noProof="0" smtClean="0">
                          <a:ln>
                            <a:noFill/>
                          </a:ln>
                          <a:solidFill>
                            <a:srgbClr val="333333"/>
                          </a:solidFill>
                          <a:effectLst/>
                          <a:uLnTx/>
                          <a:uFillTx/>
                          <a:latin typeface="Cambria Math" panose="02040503050406030204" pitchFamily="18" charset="0"/>
                        </a:rPr>
                        <m:t>=</m:t>
                      </m:r>
                      <m:d>
                        <m:dPr>
                          <m:ctrlPr>
                            <a:rPr kumimoji="0" lang="en-US" sz="1800" b="0" i="1" u="none" strike="noStrike" kern="0" cap="none" spc="0" normalizeH="0" baseline="0" noProof="0" smtClean="0">
                              <a:ln>
                                <a:noFill/>
                              </a:ln>
                              <a:solidFill>
                                <a:srgbClr val="333333"/>
                              </a:solidFill>
                              <a:effectLst/>
                              <a:uLnTx/>
                              <a:uFillTx/>
                              <a:latin typeface="Cambria Math" panose="02040503050406030204" pitchFamily="18" charset="0"/>
                            </a:rPr>
                          </m:ctrlPr>
                        </m:dPr>
                        <m:e>
                          <m:r>
                            <a:rPr kumimoji="0" lang="en-US" sz="1800" b="0" i="1" u="none" strike="noStrike" kern="0" cap="none" spc="0" normalizeH="0" baseline="0" noProof="0" smtClean="0">
                              <a:ln>
                                <a:noFill/>
                              </a:ln>
                              <a:solidFill>
                                <a:srgbClr val="333333"/>
                              </a:solidFill>
                              <a:effectLst/>
                              <a:uLnTx/>
                              <a:uFillTx/>
                              <a:latin typeface="Cambria Math" panose="02040503050406030204" pitchFamily="18" charset="0"/>
                            </a:rPr>
                            <m:t>𝐴𝑣𝑔</m:t>
                          </m:r>
                          <m:r>
                            <a:rPr kumimoji="0" lang="en-US" sz="1800" b="0" i="1" u="none" strike="noStrike" kern="0" cap="none" spc="0" normalizeH="0" baseline="0" noProof="0" smtClean="0">
                              <a:ln>
                                <a:noFill/>
                              </a:ln>
                              <a:solidFill>
                                <a:srgbClr val="333333"/>
                              </a:solidFill>
                              <a:effectLst/>
                              <a:uLnTx/>
                              <a:uFillTx/>
                              <a:latin typeface="Cambria Math" panose="02040503050406030204" pitchFamily="18" charset="0"/>
                            </a:rPr>
                            <m:t>. </m:t>
                          </m:r>
                          <m:r>
                            <a:rPr kumimoji="0" lang="en-US" sz="1800" b="0" i="1" u="none" strike="noStrike" kern="0" cap="none" spc="0" normalizeH="0" baseline="0" noProof="0" smtClean="0">
                              <a:ln>
                                <a:noFill/>
                              </a:ln>
                              <a:solidFill>
                                <a:srgbClr val="333333"/>
                              </a:solidFill>
                              <a:effectLst/>
                              <a:uLnTx/>
                              <a:uFillTx/>
                              <a:latin typeface="Cambria Math" panose="02040503050406030204" pitchFamily="18" charset="0"/>
                            </a:rPr>
                            <m:t>𝐹𝑖𝑥𝑒𝑑</m:t>
                          </m:r>
                          <m:r>
                            <a:rPr kumimoji="0" lang="en-US" sz="1800" b="0" i="1" u="none" strike="noStrike" kern="0" cap="none" spc="0" normalizeH="0" baseline="0" noProof="0" smtClean="0">
                              <a:ln>
                                <a:noFill/>
                              </a:ln>
                              <a:solidFill>
                                <a:srgbClr val="333333"/>
                              </a:solidFill>
                              <a:effectLst/>
                              <a:uLnTx/>
                              <a:uFillTx/>
                              <a:latin typeface="Cambria Math" panose="02040503050406030204" pitchFamily="18" charset="0"/>
                            </a:rPr>
                            <m:t> </m:t>
                          </m:r>
                          <m:r>
                            <a:rPr kumimoji="0" lang="en-US" sz="1800" b="0" i="1" u="none" strike="noStrike" kern="0" cap="none" spc="0" normalizeH="0" baseline="0" noProof="0" smtClean="0">
                              <a:ln>
                                <a:noFill/>
                              </a:ln>
                              <a:solidFill>
                                <a:srgbClr val="333333"/>
                              </a:solidFill>
                              <a:effectLst/>
                              <a:uLnTx/>
                              <a:uFillTx/>
                              <a:latin typeface="Cambria Math" panose="02040503050406030204" pitchFamily="18" charset="0"/>
                            </a:rPr>
                            <m:t>𝐶𝑜𝑠𝑡𝑠</m:t>
                          </m:r>
                          <m:r>
                            <a:rPr kumimoji="0" lang="en-US" sz="1800" b="0" i="1" u="none" strike="noStrike" kern="0" cap="none" spc="0" normalizeH="0" baseline="0" noProof="0" smtClean="0">
                              <a:ln>
                                <a:noFill/>
                              </a:ln>
                              <a:solidFill>
                                <a:srgbClr val="333333"/>
                              </a:solidFill>
                              <a:effectLst/>
                              <a:uLnTx/>
                              <a:uFillTx/>
                              <a:latin typeface="Cambria Math" panose="02040503050406030204" pitchFamily="18" charset="0"/>
                            </a:rPr>
                            <m:t> % ×</m:t>
                          </m:r>
                          <m:r>
                            <a:rPr kumimoji="0" lang="en-US" sz="1800" b="0" i="1" u="none" strike="noStrike" kern="0" cap="none" spc="0" normalizeH="0" baseline="0" noProof="0" smtClean="0">
                              <a:ln>
                                <a:noFill/>
                              </a:ln>
                              <a:solidFill>
                                <a:srgbClr val="333333"/>
                              </a:solidFill>
                              <a:effectLst/>
                              <a:uLnTx/>
                              <a:uFillTx/>
                              <a:latin typeface="Cambria Math" panose="02040503050406030204" pitchFamily="18" charset="0"/>
                            </a:rPr>
                            <m:t>𝑈𝑃𝐵</m:t>
                          </m:r>
                          <m:r>
                            <a:rPr kumimoji="0" lang="en-US" sz="1800" b="0" i="1" u="none" strike="noStrike" kern="0" cap="none" spc="0" normalizeH="0" baseline="0" noProof="0" smtClean="0">
                              <a:ln>
                                <a:noFill/>
                              </a:ln>
                              <a:solidFill>
                                <a:srgbClr val="333333"/>
                              </a:solidFill>
                              <a:effectLst/>
                              <a:uLnTx/>
                              <a:uFillTx/>
                              <a:latin typeface="Cambria Math" panose="02040503050406030204" pitchFamily="18" charset="0"/>
                            </a:rPr>
                            <m:t> </m:t>
                          </m:r>
                        </m:e>
                      </m:d>
                    </m:oMath>
                  </m:oMathPara>
                </a14:m>
                <a:endParaRPr kumimoji="0" lang="en-US" sz="1800" b="0" i="1" u="none" strike="noStrike" kern="0" cap="none" spc="0" normalizeH="0" baseline="0" noProof="0" dirty="0" smtClean="0">
                  <a:ln>
                    <a:noFill/>
                  </a:ln>
                  <a:solidFill>
                    <a:srgbClr val="333333"/>
                  </a:solidFill>
                  <a:effectLst/>
                  <a:uLnTx/>
                  <a:uFillTx/>
                  <a:latin typeface="Cambria Math" panose="02040503050406030204" pitchFamily="18" charset="0"/>
                </a:endParaRPr>
              </a:p>
              <a:p>
                <a:pPr lvl="2" fontAlgn="base">
                  <a:spcBef>
                    <a:spcPct val="0"/>
                  </a:spcBef>
                  <a:spcAft>
                    <a:spcPct val="0"/>
                  </a:spcAft>
                  <a:defRPr/>
                </a:pPr>
                <a:r>
                  <a:rPr kumimoji="0" lang="en-US" b="0" u="none" strike="noStrike" kern="0" cap="none" spc="0" normalizeH="0" baseline="0" noProof="0" dirty="0" smtClean="0">
                    <a:ln>
                      <a:noFill/>
                    </a:ln>
                    <a:solidFill>
                      <a:srgbClr val="333333"/>
                    </a:solidFill>
                    <a:effectLst/>
                    <a:uLnTx/>
                    <a:uFillTx/>
                  </a:rPr>
                  <a:t>               </a:t>
                </a:r>
                <a14:m>
                  <m:oMath xmlns:m="http://schemas.openxmlformats.org/officeDocument/2006/math">
                    <m:r>
                      <a:rPr kumimoji="0" lang="en-US" b="0" i="0" u="none" strike="noStrike" kern="0" cap="none" spc="0" normalizeH="0" baseline="0" noProof="0" smtClean="0">
                        <a:ln>
                          <a:noFill/>
                        </a:ln>
                        <a:solidFill>
                          <a:srgbClr val="333333"/>
                        </a:solidFill>
                        <a:effectLst/>
                        <a:uLnTx/>
                        <a:uFillTx/>
                        <a:latin typeface="Cambria Math" panose="02040503050406030204" pitchFamily="18" charset="0"/>
                      </a:rPr>
                      <m:t>      </m:t>
                    </m:r>
                    <m:r>
                      <a:rPr kumimoji="0" lang="en-US" b="0" i="1" u="none" strike="noStrike" kern="0" cap="none" spc="0" normalizeH="0" baseline="0" noProof="0" smtClean="0">
                        <a:ln>
                          <a:noFill/>
                        </a:ln>
                        <a:solidFill>
                          <a:srgbClr val="333333"/>
                        </a:solidFill>
                        <a:effectLst/>
                        <a:uLnTx/>
                        <a:uFillTx/>
                        <a:latin typeface="Cambria Math" panose="02040503050406030204" pitchFamily="18" charset="0"/>
                      </a:rPr>
                      <m:t>+ ((</m:t>
                    </m:r>
                    <m:r>
                      <a:rPr kumimoji="0" lang="en-US" b="0" i="1" u="none" strike="noStrike" kern="0" cap="none" spc="0" normalizeH="0" baseline="0" noProof="0" smtClean="0">
                        <a:ln>
                          <a:noFill/>
                        </a:ln>
                        <a:solidFill>
                          <a:srgbClr val="333333"/>
                        </a:solidFill>
                        <a:effectLst/>
                        <a:uLnTx/>
                        <a:uFillTx/>
                        <a:latin typeface="Cambria Math" panose="02040503050406030204" pitchFamily="18" charset="0"/>
                      </a:rPr>
                      <m:t>𝐷𝑎𝑖𝑙𝑦</m:t>
                    </m:r>
                    <m:r>
                      <a:rPr kumimoji="0" lang="en-US" b="0" i="1" u="none" strike="noStrike" kern="0" cap="none" spc="0" normalizeH="0" baseline="0" noProof="0" smtClean="0">
                        <a:ln>
                          <a:noFill/>
                        </a:ln>
                        <a:solidFill>
                          <a:srgbClr val="333333"/>
                        </a:solidFill>
                        <a:effectLst/>
                        <a:uLnTx/>
                        <a:uFillTx/>
                        <a:latin typeface="Cambria Math" panose="02040503050406030204" pitchFamily="18" charset="0"/>
                      </a:rPr>
                      <m:t> </m:t>
                    </m:r>
                    <m:r>
                      <a:rPr kumimoji="0" lang="en-US" b="0" i="1" u="none" strike="noStrike" kern="0" cap="none" spc="0" normalizeH="0" baseline="0" noProof="0" smtClean="0">
                        <a:ln>
                          <a:noFill/>
                        </a:ln>
                        <a:solidFill>
                          <a:srgbClr val="333333"/>
                        </a:solidFill>
                        <a:effectLst/>
                        <a:uLnTx/>
                        <a:uFillTx/>
                        <a:latin typeface="Cambria Math" panose="02040503050406030204" pitchFamily="18" charset="0"/>
                      </a:rPr>
                      <m:t>𝐴𝑣𝑔</m:t>
                    </m:r>
                    <m:r>
                      <a:rPr kumimoji="0" lang="en-US" b="0" i="1" u="none" strike="noStrike" kern="0" cap="none" spc="0" normalizeH="0" baseline="0" noProof="0" smtClean="0">
                        <a:ln>
                          <a:noFill/>
                        </a:ln>
                        <a:solidFill>
                          <a:srgbClr val="333333"/>
                        </a:solidFill>
                        <a:effectLst/>
                        <a:uLnTx/>
                        <a:uFillTx/>
                        <a:latin typeface="Cambria Math" panose="02040503050406030204" pitchFamily="18" charset="0"/>
                      </a:rPr>
                      <m:t>. </m:t>
                    </m:r>
                    <m:r>
                      <a:rPr kumimoji="0" lang="en-US" b="0" i="1" u="none" strike="noStrike" kern="0" cap="none" spc="0" normalizeH="0" baseline="0" noProof="0" smtClean="0">
                        <a:ln>
                          <a:noFill/>
                        </a:ln>
                        <a:solidFill>
                          <a:srgbClr val="333333"/>
                        </a:solidFill>
                        <a:effectLst/>
                        <a:uLnTx/>
                        <a:uFillTx/>
                        <a:latin typeface="Cambria Math" panose="02040503050406030204" pitchFamily="18" charset="0"/>
                      </a:rPr>
                      <m:t>𝑉𝑎𝑟𝑖𝑎𝑏𝑙𝑒</m:t>
                    </m:r>
                    <m:r>
                      <a:rPr kumimoji="0" lang="en-US" b="0" i="1" u="none" strike="noStrike" kern="0" cap="none" spc="0" normalizeH="0" baseline="0" noProof="0" smtClean="0">
                        <a:ln>
                          <a:noFill/>
                        </a:ln>
                        <a:solidFill>
                          <a:srgbClr val="333333"/>
                        </a:solidFill>
                        <a:effectLst/>
                        <a:uLnTx/>
                        <a:uFillTx/>
                        <a:latin typeface="Cambria Math" panose="02040503050406030204" pitchFamily="18" charset="0"/>
                      </a:rPr>
                      <m:t> </m:t>
                    </m:r>
                    <m:r>
                      <a:rPr kumimoji="0" lang="en-US" b="0" i="1" u="none" strike="noStrike" kern="0" cap="none" spc="0" normalizeH="0" baseline="0" noProof="0" smtClean="0">
                        <a:ln>
                          <a:noFill/>
                        </a:ln>
                        <a:solidFill>
                          <a:srgbClr val="333333"/>
                        </a:solidFill>
                        <a:effectLst/>
                        <a:uLnTx/>
                        <a:uFillTx/>
                        <a:latin typeface="Cambria Math" panose="02040503050406030204" pitchFamily="18" charset="0"/>
                      </a:rPr>
                      <m:t>𝐶𝑜𝑠𝑡𝑠</m:t>
                    </m:r>
                    <m:r>
                      <a:rPr kumimoji="0" lang="en-US" b="0" i="1" u="none" strike="noStrike" kern="0" cap="none" spc="0" normalizeH="0" baseline="0" noProof="0" smtClean="0">
                        <a:ln>
                          <a:noFill/>
                        </a:ln>
                        <a:solidFill>
                          <a:srgbClr val="333333"/>
                        </a:solidFill>
                        <a:effectLst/>
                        <a:uLnTx/>
                        <a:uFillTx/>
                        <a:latin typeface="Cambria Math" panose="02040503050406030204" pitchFamily="18" charset="0"/>
                      </a:rPr>
                      <m:t> % ×</m:t>
                    </m:r>
                    <m:r>
                      <a:rPr kumimoji="0" lang="en-US" b="0" i="1" u="none" strike="noStrike" kern="0" cap="none" spc="0" normalizeH="0" baseline="0" noProof="0" smtClean="0">
                        <a:ln>
                          <a:noFill/>
                        </a:ln>
                        <a:solidFill>
                          <a:srgbClr val="333333"/>
                        </a:solidFill>
                        <a:effectLst/>
                        <a:uLnTx/>
                        <a:uFillTx/>
                        <a:latin typeface="Cambria Math" panose="02040503050406030204" pitchFamily="18" charset="0"/>
                      </a:rPr>
                      <m:t>𝑈𝑃𝐵</m:t>
                    </m:r>
                    <m:r>
                      <a:rPr kumimoji="0" lang="en-US" b="0" i="1" u="none" strike="noStrike" kern="0" cap="none" spc="0" normalizeH="0" baseline="0" noProof="0" smtClean="0">
                        <a:ln>
                          <a:noFill/>
                        </a:ln>
                        <a:solidFill>
                          <a:srgbClr val="333333"/>
                        </a:solidFill>
                        <a:effectLst/>
                        <a:uLnTx/>
                        <a:uFillTx/>
                        <a:latin typeface="Cambria Math" panose="02040503050406030204" pitchFamily="18" charset="0"/>
                      </a:rPr>
                      <m:t>) </m:t>
                    </m:r>
                  </m:oMath>
                </a14:m>
                <a:endParaRPr kumimoji="0" lang="en-US" b="0" i="1" u="none" strike="noStrike" kern="0" cap="none" spc="0" normalizeH="0" baseline="0" noProof="0" dirty="0" smtClean="0">
                  <a:ln>
                    <a:noFill/>
                  </a:ln>
                  <a:solidFill>
                    <a:srgbClr val="333333"/>
                  </a:solidFill>
                  <a:effectLst/>
                  <a:uLnTx/>
                  <a:uFillTx/>
                  <a:latin typeface="Cambria Math" panose="02040503050406030204" pitchFamily="18" charset="0"/>
                </a:endParaRPr>
              </a:p>
              <a:p>
                <a:pPr lvl="2" fontAlgn="base">
                  <a:spcBef>
                    <a:spcPct val="0"/>
                  </a:spcBef>
                  <a:spcAft>
                    <a:spcPct val="0"/>
                  </a:spcAft>
                  <a:defRPr/>
                </a:pPr>
                <a:r>
                  <a:rPr kumimoji="0" lang="en-US" b="0" u="none" strike="noStrike" kern="0" cap="none" spc="0" normalizeH="0" baseline="0" noProof="0" dirty="0" smtClean="0">
                    <a:ln>
                      <a:noFill/>
                    </a:ln>
                    <a:solidFill>
                      <a:srgbClr val="333333"/>
                    </a:solidFill>
                    <a:effectLst/>
                    <a:uLnTx/>
                    <a:uFillTx/>
                  </a:rPr>
                  <a:t>                    </a:t>
                </a:r>
                <a14:m>
                  <m:oMath xmlns:m="http://schemas.openxmlformats.org/officeDocument/2006/math">
                    <m:r>
                      <a:rPr kumimoji="0" lang="en-US" b="0" i="1" u="none" strike="noStrike" kern="0" cap="none" spc="0" normalizeH="0" baseline="0" noProof="0" smtClean="0">
                        <a:ln>
                          <a:noFill/>
                        </a:ln>
                        <a:solidFill>
                          <a:srgbClr val="333333"/>
                        </a:solidFill>
                        <a:effectLst/>
                        <a:uLnTx/>
                        <a:uFillTx/>
                        <a:latin typeface="Cambria Math" panose="02040503050406030204" pitchFamily="18" charset="0"/>
                        <a:ea typeface="Cambria Math" panose="02040503050406030204" pitchFamily="18" charset="0"/>
                      </a:rPr>
                      <m:t>×</m:t>
                    </m:r>
                    <m:r>
                      <a:rPr kumimoji="0" lang="en-US" b="0" i="1" u="none" strike="noStrike" kern="0" cap="none" spc="0" normalizeH="0" baseline="0" noProof="0" smtClean="0">
                        <a:ln>
                          <a:noFill/>
                        </a:ln>
                        <a:solidFill>
                          <a:srgbClr val="333333"/>
                        </a:solidFill>
                        <a:effectLst/>
                        <a:uLnTx/>
                        <a:uFillTx/>
                        <a:latin typeface="Cambria Math" panose="02040503050406030204" pitchFamily="18" charset="0"/>
                      </a:rPr>
                      <m:t> </m:t>
                    </m:r>
                    <m:r>
                      <m:rPr>
                        <m:sty m:val="p"/>
                      </m:rPr>
                      <a:rPr kumimoji="0" lang="en-US" b="0" i="0" u="none" strike="noStrike" kern="0" cap="none" spc="0" normalizeH="0" baseline="0" noProof="0" smtClean="0">
                        <a:ln>
                          <a:noFill/>
                        </a:ln>
                        <a:solidFill>
                          <a:srgbClr val="333333"/>
                        </a:solidFill>
                        <a:effectLst/>
                        <a:uLnTx/>
                        <a:uFillTx/>
                        <a:latin typeface="Cambria Math" panose="02040503050406030204" pitchFamily="18" charset="0"/>
                      </a:rPr>
                      <m:t>min</m:t>
                    </m:r>
                    <m:r>
                      <a:rPr kumimoji="0" lang="en-US" b="0" i="1" u="none" strike="noStrike" kern="0" cap="none" spc="0" normalizeH="0" baseline="0" noProof="0" smtClean="0">
                        <a:ln>
                          <a:noFill/>
                        </a:ln>
                        <a:solidFill>
                          <a:srgbClr val="333333"/>
                        </a:solidFill>
                        <a:effectLst/>
                        <a:uLnTx/>
                        <a:uFillTx/>
                        <a:latin typeface="Cambria Math" panose="02040503050406030204" pitchFamily="18" charset="0"/>
                      </a:rPr>
                      <m:t>⁡(</m:t>
                    </m:r>
                    <m:r>
                      <a:rPr kumimoji="0" lang="en-US" b="0" i="1" u="none" strike="noStrike" kern="0" cap="none" spc="0" normalizeH="0" baseline="0" noProof="0" smtClean="0">
                        <a:ln>
                          <a:noFill/>
                        </a:ln>
                        <a:solidFill>
                          <a:srgbClr val="333333"/>
                        </a:solidFill>
                        <a:effectLst/>
                        <a:uLnTx/>
                        <a:uFillTx/>
                        <a:latin typeface="Cambria Math" panose="02040503050406030204" pitchFamily="18" charset="0"/>
                      </a:rPr>
                      <m:t>𝐷𝑎𝑦𝑠</m:t>
                    </m:r>
                    <m:r>
                      <a:rPr kumimoji="0" lang="en-US" b="0" i="1" u="none" strike="noStrike" kern="0" cap="none" spc="0" normalizeH="0" baseline="0" noProof="0" smtClean="0">
                        <a:ln>
                          <a:noFill/>
                        </a:ln>
                        <a:solidFill>
                          <a:srgbClr val="333333"/>
                        </a:solidFill>
                        <a:effectLst/>
                        <a:uLnTx/>
                        <a:uFillTx/>
                        <a:latin typeface="Cambria Math" panose="02040503050406030204" pitchFamily="18" charset="0"/>
                      </a:rPr>
                      <m:t>,</m:t>
                    </m:r>
                    <m:r>
                      <a:rPr kumimoji="0" lang="en-US" b="0" i="1" u="none" strike="noStrike" kern="0" cap="none" spc="0" normalizeH="0" baseline="0" noProof="0" smtClean="0">
                        <a:ln>
                          <a:noFill/>
                        </a:ln>
                        <a:solidFill>
                          <a:srgbClr val="333333"/>
                        </a:solidFill>
                        <a:effectLst/>
                        <a:uLnTx/>
                        <a:uFillTx/>
                        <a:latin typeface="Cambria Math" panose="02040503050406030204" pitchFamily="18" charset="0"/>
                      </a:rPr>
                      <m:t>𝐹𝑜𝑟𝑒𝑐𝑙𝑜𝑠𝑢𝑟𝑒</m:t>
                    </m:r>
                    <m:r>
                      <a:rPr kumimoji="0" lang="en-US" b="0" i="1" u="none" strike="noStrike" kern="0" cap="none" spc="0" normalizeH="0" baseline="0" noProof="0" smtClean="0">
                        <a:ln>
                          <a:noFill/>
                        </a:ln>
                        <a:solidFill>
                          <a:srgbClr val="333333"/>
                        </a:solidFill>
                        <a:effectLst/>
                        <a:uLnTx/>
                        <a:uFillTx/>
                        <a:latin typeface="Cambria Math" panose="02040503050406030204" pitchFamily="18" charset="0"/>
                      </a:rPr>
                      <m:t> </m:t>
                    </m:r>
                    <m:r>
                      <a:rPr kumimoji="0" lang="en-US" b="0" i="1" u="none" strike="noStrike" kern="0" cap="none" spc="0" normalizeH="0" baseline="0" noProof="0" smtClean="0">
                        <a:ln>
                          <a:noFill/>
                        </a:ln>
                        <a:solidFill>
                          <a:srgbClr val="333333"/>
                        </a:solidFill>
                        <a:effectLst/>
                        <a:uLnTx/>
                        <a:uFillTx/>
                        <a:latin typeface="Cambria Math" panose="02040503050406030204" pitchFamily="18" charset="0"/>
                      </a:rPr>
                      <m:t>𝑇𝑖𝑚𝑒𝑙𝑖𝑛𝑒</m:t>
                    </m:r>
                    <m:r>
                      <a:rPr kumimoji="0" lang="en-US" b="0" i="1" u="none" strike="noStrike" kern="0" cap="none" spc="0" normalizeH="0" baseline="0" noProof="0" smtClean="0">
                        <a:ln>
                          <a:noFill/>
                        </a:ln>
                        <a:solidFill>
                          <a:srgbClr val="333333"/>
                        </a:solidFill>
                        <a:effectLst/>
                        <a:uLnTx/>
                        <a:uFillTx/>
                        <a:latin typeface="Cambria Math" panose="02040503050406030204" pitchFamily="18" charset="0"/>
                      </a:rPr>
                      <m:t>))</m:t>
                    </m:r>
                  </m:oMath>
                </a14:m>
                <a:endParaRPr kumimoji="0" lang="en-US" sz="1000" b="0" i="0" u="none" strike="noStrike" kern="0" cap="none" spc="0" normalizeH="0" baseline="0" noProof="0" dirty="0" smtClean="0">
                  <a:ln>
                    <a:noFill/>
                  </a:ln>
                  <a:solidFill>
                    <a:srgbClr val="333333"/>
                  </a:solidFill>
                  <a:effectLst/>
                  <a:uLnTx/>
                  <a:uFillTx/>
                  <a:ea typeface="ＭＳ Ｐゴシック"/>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788415" y="5190645"/>
                <a:ext cx="6548459" cy="830997"/>
              </a:xfrm>
              <a:prstGeom prst="rect">
                <a:avLst/>
              </a:prstGeom>
              <a:blipFill rotWithShape="0">
                <a:blip r:embed="rId4"/>
                <a:stretch>
                  <a:fillRect l="-1302" b="-10949"/>
                </a:stretch>
              </a:blipFill>
            </p:spPr>
            <p:txBody>
              <a:bodyPr/>
              <a:lstStyle/>
              <a:p>
                <a:r>
                  <a:rPr lang="en-US">
                    <a:noFill/>
                  </a:rPr>
                  <a:t> </a:t>
                </a:r>
              </a:p>
            </p:txBody>
          </p:sp>
        </mc:Fallback>
      </mc:AlternateContent>
    </p:spTree>
    <p:extLst>
      <p:ext uri="{BB962C8B-B14F-4D97-AF65-F5344CB8AC3E}">
        <p14:creationId xmlns:p14="http://schemas.microsoft.com/office/powerpoint/2010/main" val="4084247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 Process for Proposal Evaluation</a:t>
            </a:r>
            <a:endParaRPr lang="en-US" dirty="0"/>
          </a:p>
        </p:txBody>
      </p:sp>
      <p:sp>
        <p:nvSpPr>
          <p:cNvPr id="3" name="Content Placeholder 2"/>
          <p:cNvSpPr>
            <a:spLocks noGrp="1"/>
          </p:cNvSpPr>
          <p:nvPr>
            <p:ph idx="1"/>
          </p:nvPr>
        </p:nvSpPr>
        <p:spPr>
          <a:xfrm>
            <a:off x="301752" y="1563624"/>
            <a:ext cx="8659368" cy="3255264"/>
          </a:xfrm>
        </p:spPr>
        <p:txBody>
          <a:bodyPr/>
          <a:lstStyle/>
          <a:p>
            <a:pPr marL="285750" indent="-285750">
              <a:buFont typeface="Arial" panose="020B0604020202020204" pitchFamily="34" charset="0"/>
              <a:buChar char="•"/>
            </a:pPr>
            <a:r>
              <a:rPr lang="en-US" dirty="0" smtClean="0"/>
              <a:t>To construct the proof of concept and provide for a “back-test” of the framework, we derived the factors and then applied them to a later period.  In both the estimated population and the testing population, claims were filed and decisioned.</a:t>
            </a:r>
          </a:p>
          <a:p>
            <a:pPr marL="742950" lvl="1" indent="-285750">
              <a:buFont typeface="Arial" panose="020B0604020202020204" pitchFamily="34" charset="0"/>
              <a:buChar char="•"/>
            </a:pPr>
            <a:r>
              <a:rPr lang="en-US" dirty="0" smtClean="0"/>
              <a:t>Estimation population:  Third Party Sale (TPS) or Short-Sales that liquidated between July 2013 and June 2014 or REO property dispositions during that same period.</a:t>
            </a:r>
          </a:p>
          <a:p>
            <a:pPr marL="1033463" lvl="2" indent="-285750">
              <a:buSzPct val="100000"/>
              <a:buFont typeface="Courier New" panose="02070309020205020404" pitchFamily="49" charset="0"/>
              <a:buChar char="o"/>
            </a:pPr>
            <a:r>
              <a:rPr lang="en-US" dirty="0" smtClean="0"/>
              <a:t>This included loans with or without MI coverage.</a:t>
            </a:r>
          </a:p>
          <a:p>
            <a:pPr marL="742950" lvl="1" indent="-285750">
              <a:buFont typeface="Arial" panose="020B0604020202020204" pitchFamily="34" charset="0"/>
              <a:buChar char="•"/>
            </a:pPr>
            <a:r>
              <a:rPr lang="en-US" dirty="0" smtClean="0"/>
              <a:t>The testing population were cases that met the same criteria but with event dates between </a:t>
            </a:r>
            <a:r>
              <a:rPr lang="en-US" dirty="0"/>
              <a:t>Jan-2015 and </a:t>
            </a:r>
            <a:r>
              <a:rPr lang="en-US" dirty="0" smtClean="0"/>
              <a:t>Dec-2015</a:t>
            </a:r>
            <a:r>
              <a:rPr lang="en-US" dirty="0"/>
              <a:t>.</a:t>
            </a:r>
            <a:endParaRPr lang="en-US" dirty="0" smtClean="0"/>
          </a:p>
          <a:p>
            <a:pPr marL="285750" indent="-285750">
              <a:buFont typeface="Arial" panose="020B0604020202020204" pitchFamily="34" charset="0"/>
              <a:buChar char="•"/>
            </a:pPr>
            <a:r>
              <a:rPr lang="en-US" dirty="0" smtClean="0"/>
              <a:t>We chose to split the cost components into fixed and variable, with the variable cost factor being derived as a </a:t>
            </a:r>
            <a:r>
              <a:rPr lang="en-US" i="1" dirty="0" smtClean="0"/>
              <a:t>per diem</a:t>
            </a:r>
            <a:r>
              <a:rPr lang="en-US" dirty="0" smtClean="0"/>
              <a:t>.</a:t>
            </a:r>
          </a:p>
          <a:p>
            <a:pPr marL="285750" indent="-285750">
              <a:buFont typeface="Arial" panose="020B0604020202020204" pitchFamily="34" charset="0"/>
              <a:buChar char="•"/>
            </a:pPr>
            <a:r>
              <a:rPr lang="en-US" dirty="0" smtClean="0"/>
              <a:t>While we tested numerous frameworks, we settled on an approach for the cost factor derivations that controlled for geographic location, disposition channel, property value proxies, and the type of property (e.g., condo vs. single-family).</a:t>
            </a:r>
          </a:p>
        </p:txBody>
      </p:sp>
    </p:spTree>
    <p:extLst>
      <p:ext uri="{BB962C8B-B14F-4D97-AF65-F5344CB8AC3E}">
        <p14:creationId xmlns:p14="http://schemas.microsoft.com/office/powerpoint/2010/main" val="3344366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Actual vs. Expected Fit based on Proposal Framework</a:t>
            </a:r>
            <a:endParaRPr lang="en-US" dirty="0"/>
          </a:p>
        </p:txBody>
      </p:sp>
      <p:sp>
        <p:nvSpPr>
          <p:cNvPr id="9" name="Content Placeholder 2"/>
          <p:cNvSpPr>
            <a:spLocks noGrp="1"/>
          </p:cNvSpPr>
          <p:nvPr>
            <p:ph idx="1"/>
          </p:nvPr>
        </p:nvSpPr>
        <p:spPr>
          <a:xfrm>
            <a:off x="484632" y="1534037"/>
            <a:ext cx="8659368" cy="1706880"/>
          </a:xfrm>
        </p:spPr>
        <p:txBody>
          <a:bodyPr/>
          <a:lstStyle/>
          <a:p>
            <a:r>
              <a:rPr lang="en-US" b="1" dirty="0" smtClean="0"/>
              <a:t>Four dimensions governed our model selection:</a:t>
            </a:r>
          </a:p>
          <a:p>
            <a:pPr marL="742950" lvl="1" indent="-285750">
              <a:buFont typeface="Arial" panose="020B0604020202020204" pitchFamily="34" charset="0"/>
              <a:buChar char="•"/>
            </a:pPr>
            <a:r>
              <a:rPr lang="en-US" b="1" dirty="0" smtClean="0"/>
              <a:t>Goodness of Fit:</a:t>
            </a:r>
            <a:r>
              <a:rPr lang="en-US" dirty="0" smtClean="0"/>
              <a:t>  How well do we explain variation in overall benefit payments?</a:t>
            </a:r>
          </a:p>
          <a:p>
            <a:pPr marL="742950" lvl="1" indent="-285750">
              <a:buFont typeface="Arial" panose="020B0604020202020204" pitchFamily="34" charset="0"/>
              <a:buChar char="•"/>
            </a:pPr>
            <a:r>
              <a:rPr lang="en-US" b="1" dirty="0" smtClean="0"/>
              <a:t>Precision of Estimates:  </a:t>
            </a:r>
            <a:r>
              <a:rPr lang="en-US" dirty="0" smtClean="0"/>
              <a:t>How close to the actual amounts were our predicted amounts?</a:t>
            </a:r>
          </a:p>
          <a:p>
            <a:pPr marL="742950" lvl="1" indent="-285750">
              <a:buFont typeface="Arial" panose="020B0604020202020204" pitchFamily="34" charset="0"/>
              <a:buChar char="•"/>
            </a:pPr>
            <a:r>
              <a:rPr lang="en-US" b="1" dirty="0" smtClean="0"/>
              <a:t>Ease of Implementation:  </a:t>
            </a:r>
            <a:r>
              <a:rPr lang="en-US" dirty="0" smtClean="0"/>
              <a:t>Balance </a:t>
            </a:r>
            <a:r>
              <a:rPr lang="en-US" dirty="0" smtClean="0"/>
              <a:t>on </a:t>
            </a:r>
            <a:r>
              <a:rPr lang="en-US" dirty="0" smtClean="0"/>
              <a:t>over-specification – principle of parsimony.</a:t>
            </a:r>
            <a:endParaRPr lang="en-US" b="1" dirty="0" smtClean="0"/>
          </a:p>
          <a:p>
            <a:pPr marL="742950" lvl="1" indent="-285750">
              <a:buFont typeface="Arial" panose="020B0604020202020204" pitchFamily="34" charset="0"/>
              <a:buChar char="•"/>
            </a:pPr>
            <a:r>
              <a:rPr lang="en-US" b="1" dirty="0" smtClean="0"/>
              <a:t>Longevity &amp; Ease of Updates:  </a:t>
            </a:r>
            <a:r>
              <a:rPr lang="en-US" dirty="0" smtClean="0"/>
              <a:t>How much manual judgement was used in the analytical framework?</a:t>
            </a:r>
            <a:endParaRPr lang="en-US" b="1" dirty="0"/>
          </a:p>
          <a:p>
            <a:endParaRPr lang="en-US" dirty="0" smtClean="0"/>
          </a:p>
          <a:p>
            <a:endParaRPr lang="en-US" dirty="0" smtClean="0"/>
          </a:p>
          <a:p>
            <a:endParaRPr lang="en-US" dirty="0" smtClean="0"/>
          </a:p>
          <a:p>
            <a:endParaRPr lang="en-US" dirty="0" smtClean="0"/>
          </a:p>
          <a:p>
            <a:endParaRPr lang="en-US" dirty="0" smtClean="0"/>
          </a:p>
          <a:p>
            <a:r>
              <a:rPr lang="en-US" dirty="0" smtClean="0"/>
              <a:t>The recommend algorithm design strikes the </a:t>
            </a:r>
            <a:r>
              <a:rPr lang="en-US" dirty="0"/>
              <a:t>best balance between each of the four performance </a:t>
            </a:r>
            <a:r>
              <a:rPr lang="en-US" dirty="0" smtClean="0"/>
              <a:t>metrics. </a:t>
            </a:r>
            <a:endParaRPr lang="en-US" dirty="0"/>
          </a:p>
        </p:txBody>
      </p:sp>
      <p:pic>
        <p:nvPicPr>
          <p:cNvPr id="3" name="Picture 2"/>
          <p:cNvPicPr>
            <a:picLocks noChangeAspect="1"/>
          </p:cNvPicPr>
          <p:nvPr/>
        </p:nvPicPr>
        <p:blipFill>
          <a:blip r:embed="rId2"/>
          <a:stretch>
            <a:fillRect/>
          </a:stretch>
        </p:blipFill>
        <p:spPr>
          <a:xfrm>
            <a:off x="2559264" y="3876962"/>
            <a:ext cx="5953125" cy="1714500"/>
          </a:xfrm>
          <a:prstGeom prst="rect">
            <a:avLst/>
          </a:prstGeom>
        </p:spPr>
      </p:pic>
    </p:spTree>
    <p:extLst>
      <p:ext uri="{BB962C8B-B14F-4D97-AF65-F5344CB8AC3E}">
        <p14:creationId xmlns:p14="http://schemas.microsoft.com/office/powerpoint/2010/main" val="3527112945"/>
      </p:ext>
    </p:extLst>
  </p:cSld>
  <p:clrMapOvr>
    <a:masterClrMapping/>
  </p:clrMapOvr>
</p:sld>
</file>

<file path=ppt/theme/theme1.xml><?xml version="1.0" encoding="utf-8"?>
<a:theme xmlns:a="http://schemas.openxmlformats.org/drawingml/2006/main" name="Office Theme">
  <a:themeElements>
    <a:clrScheme name="Fannie Mae Theme">
      <a:dk1>
        <a:sysClr val="windowText" lastClr="000000"/>
      </a:dk1>
      <a:lt1>
        <a:sysClr val="window" lastClr="FFFFFF"/>
      </a:lt1>
      <a:dk2>
        <a:srgbClr val="000F2B"/>
      </a:dk2>
      <a:lt2>
        <a:srgbClr val="D9D7DC"/>
      </a:lt2>
      <a:accent1>
        <a:srgbClr val="99660F"/>
      </a:accent1>
      <a:accent2>
        <a:srgbClr val="C55147"/>
      </a:accent2>
      <a:accent3>
        <a:srgbClr val="216C2B"/>
      </a:accent3>
      <a:accent4>
        <a:srgbClr val="574A71"/>
      </a:accent4>
      <a:accent5>
        <a:srgbClr val="007697"/>
      </a:accent5>
      <a:accent6>
        <a:srgbClr val="C0540F"/>
      </a:accent6>
      <a:hlink>
        <a:srgbClr val="0563C1"/>
      </a:hlink>
      <a:folHlink>
        <a:srgbClr val="954F72"/>
      </a:folHlink>
    </a:clrScheme>
    <a:fontScheme name="Fannie Mae Arial">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nted_deck_internal" id="{3AD8C59E-D052-44D5-97C4-CA469275EFAE}" vid="{557F6B7C-C073-4F0A-AFFB-CF2C534314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994E2CEAD58F14E87A39DB052AE1CA0" ma:contentTypeVersion="0" ma:contentTypeDescription="Create a new document." ma:contentTypeScope="" ma:versionID="c766973350abbdbd93443a070873c83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11933F-49E8-44A9-BD67-A14E81067533}">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http://purl.org/dc/term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D158E2D-B688-4836-9992-62F781B58A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0911C0B-5D68-4C02-9A3B-58E07D74AAB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Printed_deck_internal-1</Template>
  <TotalTime>3371</TotalTime>
  <Words>2294</Words>
  <Application>Microsoft Office PowerPoint</Application>
  <PresentationFormat>On-screen Show (4:3)</PresentationFormat>
  <Paragraphs>224</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ＭＳ Ｐゴシック</vt:lpstr>
      <vt:lpstr>Arial</vt:lpstr>
      <vt:lpstr>Calibri</vt:lpstr>
      <vt:lpstr>Cambria Math</vt:lpstr>
      <vt:lpstr>Courier New</vt:lpstr>
      <vt:lpstr>Georgia</vt:lpstr>
      <vt:lpstr>Wingdings</vt:lpstr>
      <vt:lpstr>Office Theme</vt:lpstr>
      <vt:lpstr>Mortgage Insurance Factor Proposal Analytics Summary</vt:lpstr>
      <vt:lpstr>Agenda</vt:lpstr>
      <vt:lpstr>Overview</vt:lpstr>
      <vt:lpstr>Overview, con’t</vt:lpstr>
      <vt:lpstr>Prior Approach Description</vt:lpstr>
      <vt:lpstr>Prior Approach Issues</vt:lpstr>
      <vt:lpstr>High Level of Proposed Approach Claim Amount Components</vt:lpstr>
      <vt:lpstr>Estimation Process for Proposal Evaluation</vt:lpstr>
      <vt:lpstr>Actual vs. Expected Fit based on Proposal Framework</vt:lpstr>
      <vt:lpstr>Deep Dive on Components: Adjusting Interest Amounts</vt:lpstr>
      <vt:lpstr>Deep Dive on Components: Self-Disallowance &amp; Costs</vt:lpstr>
      <vt:lpstr>Deep Dive on Components: Foreclosure Cost Factors</vt:lpstr>
      <vt:lpstr>Deep Dive on Components: Foreclosure Cost Factors</vt:lpstr>
      <vt:lpstr>Deep Dive on Components: Foreclosure Cost Factors: Disposition Type</vt:lpstr>
      <vt:lpstr>Deep Dive on Components: Foreclosure Cost Factors: Geography, State Clustering</vt:lpstr>
      <vt:lpstr>Deep Dive on Components: Foreclosure Cost Factors: Geography, State Clustering</vt:lpstr>
      <vt:lpstr>Deep Dive on Components: Foreclosure Cost Factors: Geography, State Clustering Results</vt:lpstr>
      <vt:lpstr>Deep Dive on Components: Foreclosure Cost Factors: Geography, State Clustering Results</vt:lpstr>
      <vt:lpstr>Deep Dive on Components: Foreclosure Cost Factors: Property Value</vt:lpstr>
      <vt:lpstr>Deep Dive on Components: Foreclosure Cost Factors: Property Type</vt:lpstr>
      <vt:lpstr>Deep Dive on Components: Allowable Delays and Impact on Self-Curtailment</vt:lpstr>
      <vt:lpstr>Example Application of Proposal to a Single Claim</vt:lpstr>
      <vt:lpstr>Example Application of Proposal to a Single Claim</vt:lpstr>
      <vt:lpstr>Example Application of Proposal to a Single Claim</vt:lpstr>
      <vt:lpstr>Example Application of Proposal to a Single Claim</vt:lpstr>
      <vt:lpstr>Example Application of Proposal to a Single Claim</vt:lpstr>
      <vt:lpstr>Summary of Follow-up Materials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Kirk, Keith L</dc:creator>
  <cp:lastModifiedBy>Schwartz, Stephen C</cp:lastModifiedBy>
  <cp:revision>186</cp:revision>
  <cp:lastPrinted>2016-05-19T15:08:12Z</cp:lastPrinted>
  <dcterms:created xsi:type="dcterms:W3CDTF">2016-04-28T20:14:43Z</dcterms:created>
  <dcterms:modified xsi:type="dcterms:W3CDTF">2016-07-08T23:42:36Z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0x0101000994E2CEAD58F14E87A39DB052AE1CA0</vt:lpwstr>
  </property>
</Properties>
</file>