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ao, Xuliang" initials="MX" lastIdx="2" clrIdx="0">
    <p:extLst>
      <p:ext uri="{19B8F6BF-5375-455C-9EA6-DF929625EA0E}">
        <p15:presenceInfo xmlns:p15="http://schemas.microsoft.com/office/powerpoint/2012/main" userId="S::k2uxam@FANNIEMAE.COM::ebb5047a-abd5-4e0d-ab41-bfdcd52c8a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1447" autoAdjust="0"/>
  </p:normalViewPr>
  <p:slideViewPr>
    <p:cSldViewPr snapToGrid="0">
      <p:cViewPr>
        <p:scale>
          <a:sx n="110" d="100"/>
          <a:sy n="110" d="100"/>
        </p:scale>
        <p:origin x="970" y="1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30T12:34:15.994" idx="1">
    <p:pos x="6202" y="2058"/>
    <p:text>both 4 and 5 need some intuiative explanation (page 3 end)</p:text>
    <p:extLst>
      <p:ext uri="{C676402C-5697-4E1C-873F-D02D1690AC5C}">
        <p15:threadingInfo xmlns:p15="http://schemas.microsoft.com/office/powerpoint/2012/main" timeZoneBias="2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21:31:09.7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21:31:10.56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21:31:11.2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21:31:09.7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21:31:10.56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21:31:11.2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778D9-AA32-48A7-BD4B-2123EA37C57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2BC02-861E-4F14-996D-B42ED47C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5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linear network compared to a shallow one  does not gain expressive power from depth and will underfit and perform poorly on complex real work problems.</a:t>
            </a:r>
          </a:p>
          <a:p>
            <a:r>
              <a:rPr lang="en-US" dirty="0"/>
              <a:t>But it will exhibit highly nonlinear learning dynamics , which will change with increasing depth. (can be used to learn the nonlinear dynamic for deep </a:t>
            </a:r>
            <a:r>
              <a:rPr lang="en-US" dirty="0" err="1"/>
              <a:t>networkds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2BC02-861E-4F14-996D-B42ED47C66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3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means the # of iterations.  Despite the linearity of linearity of the network, functions (2) shows nonlinear learning </a:t>
            </a:r>
            <a:r>
              <a:rPr lang="en-US" dirty="0" err="1"/>
              <a:t>dynmics</a:t>
            </a:r>
            <a:r>
              <a:rPr lang="en-US" dirty="0"/>
              <a:t> </a:t>
            </a:r>
          </a:p>
          <a:p>
            <a:r>
              <a:rPr lang="en-US" altLang="zh-CN" dirty="0"/>
              <a:t>11 is N1 * N1 input correlation matrix</a:t>
            </a:r>
          </a:p>
          <a:p>
            <a:r>
              <a:rPr lang="en-US" dirty="0"/>
              <a:t>31 is </a:t>
            </a:r>
            <a:r>
              <a:rPr lang="en-US" dirty="0" err="1"/>
              <a:t>nx</a:t>
            </a:r>
            <a:r>
              <a:rPr lang="en-US" dirty="0"/>
              <a:t>*n1 input output correlation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2BC02-861E-4F14-996D-B42ED47C66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73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t is the time it takes for u to travel from u0 to </a:t>
            </a:r>
            <a:r>
              <a:rPr lang="en-US" dirty="0" err="1"/>
              <a:t>uf</a:t>
            </a:r>
            <a:r>
              <a:rPr lang="en-US" dirty="0"/>
              <a:t>. If we assume a small initial condition u0 = , and ask when </a:t>
            </a:r>
            <a:r>
              <a:rPr lang="en-US" dirty="0" err="1"/>
              <a:t>uf</a:t>
            </a:r>
            <a:r>
              <a:rPr lang="en-US" dirty="0"/>
              <a:t> is within  of the ﬁxed point s, i.e. </a:t>
            </a:r>
            <a:r>
              <a:rPr lang="en-US" dirty="0" err="1"/>
              <a:t>uf</a:t>
            </a:r>
            <a:r>
              <a:rPr lang="en-US" dirty="0"/>
              <a:t> = s−, then the learning timescale in the limit  → 0 is t = τ/</a:t>
            </a:r>
            <a:r>
              <a:rPr lang="en-US" dirty="0" err="1"/>
              <a:t>sln</a:t>
            </a:r>
            <a:r>
              <a:rPr lang="en-US" dirty="0"/>
              <a:t>(s/) = O(τ/s) (with a weak logarithmic dependence on the cutoff). This yields a key result: </a:t>
            </a:r>
            <a:r>
              <a:rPr lang="en-US" dirty="0" err="1"/>
              <a:t>thetimescaleoflearningofeachinput-outputmode</a:t>
            </a:r>
            <a:r>
              <a:rPr lang="en-US" dirty="0"/>
              <a:t> α </a:t>
            </a:r>
            <a:r>
              <a:rPr lang="en-US" dirty="0" err="1"/>
              <a:t>ofthecorrelationmatrix</a:t>
            </a:r>
            <a:r>
              <a:rPr lang="en-US" dirty="0"/>
              <a:t> Σ31 </a:t>
            </a:r>
            <a:r>
              <a:rPr lang="en-US" dirty="0" err="1"/>
              <a:t>isinverselyproportional</a:t>
            </a:r>
            <a:r>
              <a:rPr lang="en-US" dirty="0"/>
              <a:t> to the correlation strength sα of the mode. Thus the stronger an input-output relationship, the quicker it is learned.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2BC02-861E-4F14-996D-B42ED47C66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3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still need to think about what to say on these three topics…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2BC02-861E-4F14-996D-B42ED47C66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**** I’m still not sure– the paper seems to say the autoencoder’s approximation of input-input correlation matrix is basically PCA, where the </a:t>
            </a:r>
            <a:r>
              <a:rPr lang="en-US" dirty="0" err="1"/>
              <a:t>eiganvalues</a:t>
            </a:r>
            <a:r>
              <a:rPr lang="en-US" dirty="0"/>
              <a:t> are close to </a:t>
            </a:r>
            <a:r>
              <a:rPr lang="en-US" dirty="0" err="1"/>
              <a:t>identiy</a:t>
            </a:r>
            <a:r>
              <a:rPr lang="en-US" dirty="0"/>
              <a:t> matrix ~stable. But I’m still struggling to understand the author’s statement on page 9 </a:t>
            </a:r>
            <a:br>
              <a:rPr lang="en-US" dirty="0"/>
            </a:br>
            <a:r>
              <a:rPr lang="en-US" dirty="0"/>
              <a:t>“the right singular vectors of the ultimate input-output task of interest V11 must be similar to the principal components of the input data Q”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2BC02-861E-4F14-996D-B42ED47C66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8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3E23-44DF-4D71-BB2B-CC173F4DE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C64A7-9396-4C70-B158-371D65DC0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A23D-939A-4EF8-A8AD-672C2F5E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27F-C0EB-4942-9AD6-28C1827DA0C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39CB6-999C-4DCD-939B-F1B1B43A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41B90-F16D-4A61-93F2-3D1AD32B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77C9-B69F-4818-B885-6ABDF434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5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551E-9D89-4CFF-B4DD-84922081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0C3FB-6219-45AD-9C05-FBFD1E3C9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86CA-095F-4D41-B1D2-21295A41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27F-C0EB-4942-9AD6-28C1827DA0C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EDE75-BE93-4F72-A489-83011D3B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1396-CF4A-43F9-923F-69A6799D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77C9-B69F-4818-B885-6ABDF434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56ABE-BC7F-487A-B050-68B6DF401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A095A-913E-49A5-BEC8-2F6AB417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3EA2-3325-43D3-85D8-87AE4CC1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27F-C0EB-4942-9AD6-28C1827DA0C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C7B71-E81A-4E70-97E5-A7AADA47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A8D0F-4247-42F7-9CF9-6D9B0B95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77C9-B69F-4818-B885-6ABDF434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DE56-ABD6-4C8F-B29C-C9D48EB0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499F-B567-42BA-BAEA-3C1963FA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AF68-AA80-479B-93E4-EF9A8660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27F-C0EB-4942-9AD6-28C1827DA0C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71FA8-245F-4D44-A37F-ED98F876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67827-0248-46B0-B0A0-C6771149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77C9-B69F-4818-B885-6ABDF434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5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FE93-BDF2-4768-AA84-D5CEFCA0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E0D6F-9D2A-4060-A97F-A29BC8063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C5F8-8312-4E09-A45D-E93BD29F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27F-C0EB-4942-9AD6-28C1827DA0C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A25D-A7AE-43BE-BD6B-0745E7D5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71CE7-940D-4F9B-8D12-26CC973E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77C9-B69F-4818-B885-6ABDF434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5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C3C0-405D-48F9-95B7-3DEAA6E1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AF4F9-2CD6-4E8B-B28C-831C16D0E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DD9C3-782F-4544-B0D1-78FBC13FD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B5310-EF56-4253-A142-F3C24E42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27F-C0EB-4942-9AD6-28C1827DA0C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DFB85-C037-4526-B935-DA6B0D21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8D5E6-3505-4708-8942-588D3678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77C9-B69F-4818-B885-6ABDF434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3394-042E-43FA-935A-DF61DB0F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2A9D1-6AE6-4ADE-9188-FB28A354B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03DE1-2C5E-4AE4-BBBA-BA3AC5436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AC2F6-C1C6-480B-8FF3-758E69247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4A595-335B-4BA9-A0F6-78D99C193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10557-9B5D-4731-86CE-88E3C3AB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27F-C0EB-4942-9AD6-28C1827DA0C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0C451-3116-41AB-A001-72C6A8C5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6D662-59DF-41F0-933B-6D14B16F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77C9-B69F-4818-B885-6ABDF434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7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E7BA-BBD8-457F-91FE-432BBDA8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924C8-7CF4-479F-832B-B6D0EA6E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27F-C0EB-4942-9AD6-28C1827DA0C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BC76B-416D-4C7D-9D59-CE416713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422AA-5F2D-4790-8D23-61B0C8A8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77C9-B69F-4818-B885-6ABDF434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8F5E2-31F7-4AFC-8501-C0F59FF0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27F-C0EB-4942-9AD6-28C1827DA0C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E1F59-4F75-4AAA-BDB4-224DC3D9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73BA-2156-4B6E-BF6A-25D68DBA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77C9-B69F-4818-B885-6ABDF434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F250-73DA-4532-8DCB-DFC6B798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3D64-945D-4414-8491-5DF406BB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8DEEF-EFB9-4461-A0A6-850AFA745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4532-9331-4659-B726-E2335E0B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27F-C0EB-4942-9AD6-28C1827DA0C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27203-0701-4352-9E7E-A9693B34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32E32-F37A-468D-A7F1-2BB3DBE5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77C9-B69F-4818-B885-6ABDF434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2AA4-7C51-4E5A-A1D2-0EAE3B25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5DF81-F50E-43F3-A58E-0A141FEEF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D695D-6144-47F2-AFBD-36D2E0ABE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B8EF9-1D40-4E8C-BC0F-54485389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27F-C0EB-4942-9AD6-28C1827DA0C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93387-89C9-4CEF-A422-B1C83528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6CFE2-D9CC-4394-80B6-205153BC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77C9-B69F-4818-B885-6ABDF434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E078D-06B3-412B-956F-B2A8C065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2D262-CF56-492E-942F-536D9EC6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352C9-CE37-4ECE-B85A-272EABCB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927F-C0EB-4942-9AD6-28C1827DA0C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48FB0-6AF3-423F-9AA3-16618C6EF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8E9C-4D5C-4525-8E2F-0899282A7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77C9-B69F-4818-B885-6ABDF434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6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customXml" Target="../ink/ink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.xml"/><Relationship Id="rId5" Type="http://schemas.openxmlformats.org/officeDocument/2006/relationships/image" Target="../media/image31.png"/><Relationship Id="rId4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0C92-3339-4ED9-BD46-CB5D5AB88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the nonlinear dynamics of learning in deep linear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F27FD-C4B6-4E5E-B90F-2C418D35C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Chung Hyun Kim, Rebecca Miao</a:t>
            </a:r>
          </a:p>
        </p:txBody>
      </p:sp>
    </p:spTree>
    <p:extLst>
      <p:ext uri="{BB962C8B-B14F-4D97-AF65-F5344CB8AC3E}">
        <p14:creationId xmlns:p14="http://schemas.microsoft.com/office/powerpoint/2010/main" val="218895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7E40-40B2-48F7-AA33-5766D8F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06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B2F3-5685-470E-9AB9-F054007B0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691"/>
            <a:ext cx="10515600" cy="584661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What conditions on weight matrices can produce depth-independent learn time?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97278-0865-4891-8335-093984712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39" y="2396836"/>
            <a:ext cx="4044961" cy="347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F1B5-5F13-469E-9E17-962D58F8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580"/>
            <a:ext cx="10515600" cy="124200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3 useful insights from analysis of deep linear networks: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1BC7-D19B-4C2C-B74E-6535791A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255"/>
            <a:ext cx="10515600" cy="486770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Decoupling of modes in hidden layers </a:t>
            </a:r>
          </a:p>
          <a:p>
            <a:r>
              <a:rPr lang="en-US" dirty="0"/>
              <a:t>Orthogonality </a:t>
            </a:r>
          </a:p>
          <a:p>
            <a:r>
              <a:rPr lang="en-US" dirty="0"/>
              <a:t>Mode strength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4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B59B-630C-4FE4-850F-E69DC97B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981"/>
            <a:ext cx="10515600" cy="82636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of 3 different weight initializations: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896F-4A57-4FBB-B34B-94DA22F7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0"/>
            <a:r>
              <a:rPr lang="en-US" dirty="0"/>
              <a:t>Greedy layer-wise unsupervised pretraining</a:t>
            </a:r>
          </a:p>
          <a:p>
            <a:pPr lvl="0"/>
            <a:r>
              <a:rPr lang="en-US" dirty="0"/>
              <a:t>Random Gaussian distribution</a:t>
            </a:r>
          </a:p>
          <a:p>
            <a:pPr lvl="0"/>
            <a:r>
              <a:rPr lang="en-US" dirty="0"/>
              <a:t>Orthogonal matrix</a:t>
            </a:r>
          </a:p>
        </p:txBody>
      </p:sp>
    </p:spTree>
    <p:extLst>
      <p:ext uri="{BB962C8B-B14F-4D97-AF65-F5344CB8AC3E}">
        <p14:creationId xmlns:p14="http://schemas.microsoft.com/office/powerpoint/2010/main" val="25181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B9CB-6BCF-49D7-971F-6B7CBFC1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Greedy layer-wise pretraining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E713F7-8661-4972-991A-F88691CCFD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7796" y="1828800"/>
            <a:ext cx="3476625" cy="3200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D36C4D-34A3-42B6-ABD3-C70B74B53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4691" y="1627909"/>
            <a:ext cx="7419109" cy="4204855"/>
          </a:xfrm>
        </p:spPr>
        <p:txBody>
          <a:bodyPr/>
          <a:lstStyle/>
          <a:p>
            <a:pPr lvl="0"/>
            <a:r>
              <a:rPr lang="en-US" dirty="0"/>
              <a:t>Breakthrough discovery in training deep neural network to counter the vanishing gradient problem</a:t>
            </a:r>
          </a:p>
          <a:p>
            <a:pPr lvl="0"/>
            <a:r>
              <a:rPr lang="en-US" dirty="0"/>
              <a:t>Speeds up and improves generalization performance of standard gradient descent </a:t>
            </a:r>
          </a:p>
          <a:p>
            <a:pPr lvl="0"/>
            <a:r>
              <a:rPr lang="en-US" dirty="0"/>
              <a:t>Author’s procedure: use autoencoders to 1) train the network to produce its input as its output and then 2) finetune the on the ultimate input-output task of interest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6A1B9-6269-4C8D-BB92-9EC6F16F97D7}"/>
              </a:ext>
            </a:extLst>
          </p:cNvPr>
          <p:cNvSpPr txBox="1"/>
          <p:nvPr/>
        </p:nvSpPr>
        <p:spPr>
          <a:xfrm>
            <a:off x="1201079" y="5029200"/>
            <a:ext cx="188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 != W* to avoid </a:t>
            </a:r>
          </a:p>
          <a:p>
            <a:r>
              <a:rPr lang="en-US" sz="1200" dirty="0"/>
              <a:t>learning the identity matrix</a:t>
            </a:r>
          </a:p>
        </p:txBody>
      </p:sp>
    </p:spTree>
    <p:extLst>
      <p:ext uri="{BB962C8B-B14F-4D97-AF65-F5344CB8AC3E}">
        <p14:creationId xmlns:p14="http://schemas.microsoft.com/office/powerpoint/2010/main" val="701948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4B2B-88DE-46BD-BF3B-0ED44093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48039"/>
          </a:xfrm>
        </p:spPr>
        <p:txBody>
          <a:bodyPr/>
          <a:lstStyle/>
          <a:p>
            <a:r>
              <a:rPr lang="en-US" dirty="0"/>
              <a:t>It works well…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787D7-1E44-49A9-AC9A-0A0E1DE9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168" y="4974937"/>
            <a:ext cx="5157787" cy="1048039"/>
          </a:xfrm>
        </p:spPr>
        <p:txBody>
          <a:bodyPr>
            <a:normAutofit/>
          </a:bodyPr>
          <a:lstStyle/>
          <a:p>
            <a:r>
              <a:rPr lang="en-US" sz="1800" b="0" dirty="0"/>
              <a:t>Learning curves on MNIST for a five layer linear network starting from random Gaussian vs pretrained weights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02CBC-59E9-4199-8D59-7FB57E52B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AB935-EC02-4CC9-825E-8DDF2912E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752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****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B5B1A5-9B68-4B38-9FA2-8F6A356B497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114" y="1207621"/>
            <a:ext cx="5157788" cy="36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2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1188-9EF7-4481-B9D8-46F4057D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662"/>
            <a:ext cx="10515600" cy="971839"/>
          </a:xfrm>
        </p:spPr>
        <p:txBody>
          <a:bodyPr>
            <a:normAutofit fontScale="90000"/>
          </a:bodyPr>
          <a:lstStyle/>
          <a:p>
            <a:r>
              <a:rPr lang="en-US" dirty="0"/>
              <a:t>Weights </a:t>
            </a:r>
            <a:r>
              <a:rPr lang="en-US" dirty="0" err="1"/>
              <a:t>i.i.d</a:t>
            </a:r>
            <a:r>
              <a:rPr lang="en-US" dirty="0"/>
              <a:t> from Gaussian vs orthogonal matrix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750C58-6A98-4580-AD87-54D0B263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51" y="1822461"/>
            <a:ext cx="8397660" cy="32130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596800-3999-4D94-B4BA-C1F595CAA406}"/>
                  </a:ext>
                </a:extLst>
              </p14:cNvPr>
              <p14:cNvContentPartPr/>
              <p14:nvPr/>
            </p14:nvContentPartPr>
            <p14:xfrm>
              <a:off x="6767651" y="431529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596800-3999-4D94-B4BA-C1F595CAA4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9651" y="420765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C37A2F-4F55-4879-B333-854C61F4E76E}"/>
                  </a:ext>
                </a:extLst>
              </p14:cNvPr>
              <p14:cNvContentPartPr/>
              <p14:nvPr/>
            </p14:nvContentPartPr>
            <p14:xfrm>
              <a:off x="7522571" y="586005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C37A2F-4F55-4879-B333-854C61F4E7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4571" y="575241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7A44640-86CF-41A4-8FF2-4B3E2BDC3C36}"/>
                  </a:ext>
                </a:extLst>
              </p14:cNvPr>
              <p14:cNvContentPartPr/>
              <p14:nvPr/>
            </p14:nvContentPartPr>
            <p14:xfrm>
              <a:off x="8277851" y="5749538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7A44640-86CF-41A4-8FF2-4B3E2BDC3C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60211" y="5641538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83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1188-9EF7-4481-B9D8-46F4057D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662"/>
            <a:ext cx="10515600" cy="971839"/>
          </a:xfrm>
        </p:spPr>
        <p:txBody>
          <a:bodyPr>
            <a:noAutofit/>
          </a:bodyPr>
          <a:lstStyle/>
          <a:p>
            <a:r>
              <a:rPr lang="en-US" sz="3600" dirty="0"/>
              <a:t>Initial Weights </a:t>
            </a:r>
            <a:r>
              <a:rPr lang="en-US" sz="3600" dirty="0" err="1"/>
              <a:t>i.i.d</a:t>
            </a:r>
            <a:r>
              <a:rPr lang="en-US" sz="3600" dirty="0"/>
              <a:t> from Gaussian vs orthogonal matrix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596800-3999-4D94-B4BA-C1F595CAA406}"/>
                  </a:ext>
                </a:extLst>
              </p14:cNvPr>
              <p14:cNvContentPartPr/>
              <p14:nvPr/>
            </p14:nvContentPartPr>
            <p14:xfrm>
              <a:off x="6767651" y="431529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596800-3999-4D94-B4BA-C1F595CAA4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9651" y="420765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C37A2F-4F55-4879-B333-854C61F4E76E}"/>
                  </a:ext>
                </a:extLst>
              </p14:cNvPr>
              <p14:cNvContentPartPr/>
              <p14:nvPr/>
            </p14:nvContentPartPr>
            <p14:xfrm>
              <a:off x="7522571" y="586005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C37A2F-4F55-4879-B333-854C61F4E7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04571" y="575241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7A44640-86CF-41A4-8FF2-4B3E2BDC3C36}"/>
                  </a:ext>
                </a:extLst>
              </p14:cNvPr>
              <p14:cNvContentPartPr/>
              <p14:nvPr/>
            </p14:nvContentPartPr>
            <p14:xfrm>
              <a:off x="8277851" y="5749538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7A44640-86CF-41A4-8FF2-4B3E2BDC3C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60211" y="5641538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1921CB6-8599-4956-94E5-88711000C320}"/>
              </a:ext>
            </a:extLst>
          </p:cNvPr>
          <p:cNvSpPr txBox="1"/>
          <p:nvPr/>
        </p:nvSpPr>
        <p:spPr>
          <a:xfrm>
            <a:off x="838560" y="2155537"/>
            <a:ext cx="10577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Orthogonal matrices have </a:t>
            </a:r>
            <a:r>
              <a:rPr lang="en-US" sz="2400" dirty="0" err="1"/>
              <a:t>eiganvalues</a:t>
            </a:r>
            <a:r>
              <a:rPr lang="en-US" sz="2400" dirty="0"/>
              <a:t> whose absolute value is 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Eiganvalues</a:t>
            </a:r>
            <a:r>
              <a:rPr lang="en-US" sz="2400" dirty="0"/>
              <a:t> indicate system stability over time (via matrix multiplications). Values &lt; 1 will attenuate over time and values &gt;1 will explode over time, making gradient descent vanish or become highly fluctuating respectively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By contrast, author shows the product of weight matrices with initial weights picked </a:t>
            </a:r>
            <a:r>
              <a:rPr lang="en-US" sz="2400" dirty="0" err="1"/>
              <a:t>i.i.d</a:t>
            </a:r>
            <a:r>
              <a:rPr lang="en-US" sz="2400" dirty="0"/>
              <a:t> from a Gaussian distribution concentrate closer to the origin as depth increases (vanishing gradient?)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651DF-CE98-41A5-8164-5E1A316588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7710" y="1356880"/>
            <a:ext cx="23050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7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A149-1C1F-4BEF-8158-B128DBA1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C83C8-0DBA-46DE-899C-84B621E9EFC4}"/>
              </a:ext>
            </a:extLst>
          </p:cNvPr>
          <p:cNvSpPr txBox="1"/>
          <p:nvPr/>
        </p:nvSpPr>
        <p:spPr>
          <a:xfrm>
            <a:off x="898725" y="1598894"/>
            <a:ext cx="104550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analytical understanding of the rich dynamic of deep learning remain elusive, for example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determines the time scales over which deep learning unfolds?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does training speed retard with depth?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 what conditions will greedy unsupervised pretraining speed up learning?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General learning dynamics of shallow linear network (Rebecca)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Deeper multiplayer dynamics (Rebecca)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Finding good weight initializations (Chung)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Extension  to nonlinear networks (Rebecca)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Graphic 4" descr="Worried face with no fill">
            <a:extLst>
              <a:ext uri="{FF2B5EF4-FFF2-40B4-BE49-F238E27FC236}">
                <a16:creationId xmlns:a16="http://schemas.microsoft.com/office/drawing/2014/main" id="{0346013F-F8A7-404C-8EB0-40C40811D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6262" y="4344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1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5D1C-1C39-4410-AC93-A7FB61F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1545"/>
          </a:xfrm>
        </p:spPr>
        <p:txBody>
          <a:bodyPr/>
          <a:lstStyle/>
          <a:p>
            <a:r>
              <a:rPr lang="en-US" dirty="0"/>
              <a:t>General learning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93090-3C68-4CF9-895C-C30F965BF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38" y="1442151"/>
            <a:ext cx="2840223" cy="1408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CAF74-B644-48B9-A718-6C283BE79346}"/>
              </a:ext>
            </a:extLst>
          </p:cNvPr>
          <p:cNvSpPr txBox="1"/>
          <p:nvPr/>
        </p:nvSpPr>
        <p:spPr>
          <a:xfrm>
            <a:off x="4345172" y="1442151"/>
            <a:ext cx="6230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Gradient descent via squared error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the training dataset is</a:t>
            </a:r>
          </a:p>
          <a:p>
            <a:r>
              <a:rPr lang="en-US" dirty="0"/>
              <a:t>P is the number of  training samples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FAEA3-3B51-441B-BD81-57F76668D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562" y="1876425"/>
            <a:ext cx="2352675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4A773F-04B8-4608-B570-D43A29F10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825" y="3014662"/>
            <a:ext cx="1352550" cy="27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D8EF0-DFAE-4197-A7FA-6446FCB14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9987" y="2254250"/>
            <a:ext cx="1990725" cy="30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1055E8-FDE3-4C39-9B6B-3B453C50B30E}"/>
              </a:ext>
            </a:extLst>
          </p:cNvPr>
          <p:cNvSpPr txBox="1"/>
          <p:nvPr/>
        </p:nvSpPr>
        <p:spPr>
          <a:xfrm>
            <a:off x="1022938" y="3416298"/>
            <a:ext cx="520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gradient descent yields the batch learning rule: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1194F-3C9F-430D-BA49-5A8836887B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787706"/>
            <a:ext cx="8924925" cy="25028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927F52-EA03-43A7-89B1-0FDDA8794147}"/>
              </a:ext>
            </a:extLst>
          </p:cNvPr>
          <p:cNvSpPr/>
          <p:nvPr/>
        </p:nvSpPr>
        <p:spPr>
          <a:xfrm>
            <a:off x="7962900" y="6057900"/>
            <a:ext cx="1800225" cy="2326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8092AB-B0B1-44F4-B5DC-1275B5A159C7}"/>
              </a:ext>
            </a:extLst>
          </p:cNvPr>
          <p:cNvSpPr/>
          <p:nvPr/>
        </p:nvSpPr>
        <p:spPr>
          <a:xfrm>
            <a:off x="571500" y="3290887"/>
            <a:ext cx="9601200" cy="3287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15B1D3-60F6-4C2F-B0A8-6BF9F36877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1437" y="5211061"/>
            <a:ext cx="1800225" cy="409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3FF9DA-0547-4D4E-9004-3C46513D42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1437" y="5695950"/>
            <a:ext cx="18097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7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5D1C-1C39-4410-AC93-A7FB61F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1545"/>
          </a:xfrm>
        </p:spPr>
        <p:txBody>
          <a:bodyPr/>
          <a:lstStyle/>
          <a:p>
            <a:r>
              <a:rPr lang="en-US" dirty="0"/>
              <a:t>General learning dynamics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462BD-5F88-42B8-BCF6-F89083FB01B2}"/>
              </a:ext>
            </a:extLst>
          </p:cNvPr>
          <p:cNvSpPr txBox="1"/>
          <p:nvPr/>
        </p:nvSpPr>
        <p:spPr>
          <a:xfrm>
            <a:off x="952500" y="1295400"/>
            <a:ext cx="924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Further simplify the analysis by focusing</a:t>
            </a:r>
            <a:r>
              <a:rPr lang="zh-CN" altLang="en-US" dirty="0"/>
              <a:t> </a:t>
            </a:r>
            <a:r>
              <a:rPr lang="en-US" altLang="zh-CN" dirty="0"/>
              <a:t>on the case of orthogonal inputs,</a:t>
            </a:r>
            <a:r>
              <a:rPr lang="zh-CN" altLang="en-US" dirty="0"/>
              <a:t> </a:t>
            </a:r>
            <a:r>
              <a:rPr lang="en-US" altLang="zh-CN" dirty="0"/>
              <a:t>where </a:t>
            </a:r>
          </a:p>
          <a:p>
            <a:r>
              <a:rPr lang="en-US" dirty="0"/>
              <a:t>Then only the input-output correlation matrix  plays an important role of learning dynamics.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3834A-A5E8-4395-A44F-25E55AD8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162" y="1375291"/>
            <a:ext cx="790575" cy="209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1AEB93-489C-4BE4-85CB-F0E1ADFA4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2106612"/>
            <a:ext cx="7915275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541090-CE4B-4715-880E-AB41CC45C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25" y="3266558"/>
            <a:ext cx="8743950" cy="752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2B25E-5210-4031-AD18-D127588CE989}"/>
              </a:ext>
            </a:extLst>
          </p:cNvPr>
          <p:cNvSpPr txBox="1"/>
          <p:nvPr/>
        </p:nvSpPr>
        <p:spPr>
          <a:xfrm>
            <a:off x="838200" y="4425950"/>
            <a:ext cx="947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dynamics arise from gradient descent on the energy function: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9CC6D6-A597-422C-9D46-BD7BB16BA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337" y="4873586"/>
            <a:ext cx="6981825" cy="657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749649-12A0-416E-A5CC-EE4EF915407B}"/>
              </a:ext>
            </a:extLst>
          </p:cNvPr>
          <p:cNvSpPr txBox="1"/>
          <p:nvPr/>
        </p:nvSpPr>
        <p:spPr>
          <a:xfrm>
            <a:off x="673100" y="5745009"/>
            <a:ext cx="1006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term, drive the same input connectivity modes</a:t>
            </a:r>
          </a:p>
          <a:p>
            <a:r>
              <a:rPr lang="en-US" dirty="0"/>
              <a:t>Second term, show the competition  between connectivity modes in the first and second layers associated with different input modes.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66AA07-3993-48B7-A2E6-E547E0FE0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5829662"/>
            <a:ext cx="43815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056D03-3054-4EF0-8771-A80AD09CEF1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1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General learning dynamics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FEAF2-6FDA-42F4-8073-22FAD7CB0BD4}"/>
              </a:ext>
            </a:extLst>
          </p:cNvPr>
          <p:cNvSpPr txBox="1"/>
          <p:nvPr/>
        </p:nvSpPr>
        <p:spPr>
          <a:xfrm>
            <a:off x="1003300" y="1352550"/>
            <a:ext cx="1008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Outcome of learning: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 necessary condition for a fixed point is                               , while aα and bα are zero whenever sα = 0.</a:t>
            </a:r>
          </a:p>
          <a:p>
            <a:endParaRPr lang="en-US" dirty="0"/>
          </a:p>
          <a:p>
            <a:r>
              <a:rPr lang="en-US" dirty="0"/>
              <a:t>To satisfy these relations for undercomplete hidden layers (N2 &lt; N1,N2 &lt; N3), aα and bα can be nonzero for at most N2 values of α. Since there are rank(Σ31) ≡ r nonzero values of sα, there are C(r, N2) families of fixed points</a:t>
            </a:r>
          </a:p>
          <a:p>
            <a:endParaRPr lang="en-US" dirty="0"/>
          </a:p>
          <a:p>
            <a:r>
              <a:rPr lang="en-US" dirty="0"/>
              <a:t>Among all of these fixed points, one only is stable. Which satisfy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AC13F-4B77-4E11-AF05-45F5FB3A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437" y="2033290"/>
            <a:ext cx="1343025" cy="247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ECA1FF-C789-45A7-B9A4-CFACD0FE6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3948112"/>
            <a:ext cx="2628900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5CCA97-A3B6-4964-99C4-E0EED7F3D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2" y="3314699"/>
            <a:ext cx="2563347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0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95E1-D37F-42F9-8D68-70BA5432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learning dynamics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A0AFB7-800C-49A4-A20D-5BCE89292DD0}"/>
              </a:ext>
            </a:extLst>
          </p:cNvPr>
          <p:cNvSpPr txBox="1"/>
          <p:nvPr/>
        </p:nvSpPr>
        <p:spPr>
          <a:xfrm>
            <a:off x="635000" y="1443732"/>
            <a:ext cx="871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time of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14274-56F6-4710-B9CF-3F41B837C6A8}"/>
              </a:ext>
            </a:extLst>
          </p:cNvPr>
          <p:cNvSpPr txBox="1"/>
          <p:nvPr/>
        </p:nvSpPr>
        <p:spPr>
          <a:xfrm>
            <a:off x="1047750" y="1843504"/>
            <a:ext cx="76136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class for initial conditions</a:t>
            </a:r>
          </a:p>
          <a:p>
            <a:r>
              <a:rPr lang="en-US" dirty="0"/>
              <a:t>     (all other connectivity modes a alpha and b alpha = 0)</a:t>
            </a:r>
          </a:p>
          <a:p>
            <a:r>
              <a:rPr lang="en-US" dirty="0"/>
              <a:t>    r alpha is a fixed collection of N2 vectors that form an orthonormal basis for synaptic connections from an input or output mode onto the same set of hidden units</a:t>
            </a:r>
          </a:p>
          <a:p>
            <a:r>
              <a:rPr lang="en-US" dirty="0"/>
              <a:t>For function 5 and 6, the dot products are equal to 0 because the different active modes are orthogonal to each other.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These equations can by solved by noting that they arise from gradient descent on the error,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implies that the product ab monotonically approaches the ﬁxed point s from its initial value. Moreover, E(</a:t>
            </a:r>
            <a:r>
              <a:rPr lang="en-US" dirty="0" err="1"/>
              <a:t>a,b</a:t>
            </a:r>
            <a:r>
              <a:rPr lang="en-US" dirty="0"/>
              <a:t>) satisﬁes a symmetry under the one parameter family of scaling transformations a → </a:t>
            </a:r>
            <a:r>
              <a:rPr lang="el-GR" dirty="0"/>
              <a:t>λ</a:t>
            </a:r>
            <a:r>
              <a:rPr lang="en-US" dirty="0"/>
              <a:t>a, b → b </a:t>
            </a:r>
            <a:r>
              <a:rPr lang="el-GR" dirty="0"/>
              <a:t>λ.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5DFE3-97D0-471A-A6FF-21B2597D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43390"/>
            <a:ext cx="4457700" cy="23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5952E9-15E0-4D78-B4D5-990F1B88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12" y="4076423"/>
            <a:ext cx="8486775" cy="100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68563-D453-4C66-AFB5-BCB49C3CB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525" y="6019800"/>
            <a:ext cx="52768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2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3488-C6B3-4005-BF65-A14B410A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F73D2-AC29-4951-AF24-BFA8B87EE4A9}"/>
              </a:ext>
            </a:extLst>
          </p:cNvPr>
          <p:cNvSpPr txBox="1"/>
          <p:nvPr/>
        </p:nvSpPr>
        <p:spPr>
          <a:xfrm>
            <a:off x="762000" y="1955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then track the dynamics of u ≡ ab, which from (8)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54CDD-D25F-4F56-9C84-C1034B8D0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436812"/>
            <a:ext cx="84391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591A-1DA0-417A-814B-CCC10136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multiplayer dynamics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BF2CE-F186-4CBB-989F-6B39C2EFA4D3}"/>
              </a:ext>
            </a:extLst>
          </p:cNvPr>
          <p:cNvSpPr txBox="1"/>
          <p:nvPr/>
        </p:nvSpPr>
        <p:spPr>
          <a:xfrm>
            <a:off x="673100" y="1384300"/>
            <a:ext cx="771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shallow linear network is the minimal example of a multilayer net.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FBF30-275E-4847-A40D-5B215E57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658"/>
            <a:ext cx="62103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B8437-881D-4F6B-9758-B48D80C4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019028"/>
            <a:ext cx="6191250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DE5DE8-E872-4933-8BF5-E47602AEC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3893146"/>
            <a:ext cx="6400800" cy="65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9769D5-6210-4949-B60C-61CC71E5C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525" y="4770437"/>
            <a:ext cx="65722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0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18EA-E450-4EFF-958F-A6A2D7FB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</a:t>
            </a:r>
            <a:r>
              <a:rPr lang="en-US"/>
              <a:t>Nonlinear network</a:t>
            </a:r>
          </a:p>
        </p:txBody>
      </p:sp>
    </p:spTree>
    <p:extLst>
      <p:ext uri="{BB962C8B-B14F-4D97-AF65-F5344CB8AC3E}">
        <p14:creationId xmlns:p14="http://schemas.microsoft.com/office/powerpoint/2010/main" val="13141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983</Words>
  <Application>Microsoft Office PowerPoint</Application>
  <PresentationFormat>Widescreen</PresentationFormat>
  <Paragraphs>104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Understanding the nonlinear dynamics of learning in deep linear neural networks</vt:lpstr>
      <vt:lpstr>Intro</vt:lpstr>
      <vt:lpstr>General learning dynamics</vt:lpstr>
      <vt:lpstr>General learning dynamics</vt:lpstr>
      <vt:lpstr>PowerPoint Presentation</vt:lpstr>
      <vt:lpstr>General learning dynamics</vt:lpstr>
      <vt:lpstr>PowerPoint Presentation</vt:lpstr>
      <vt:lpstr>Deeper multiplayer dynamics</vt:lpstr>
      <vt:lpstr>Extension to Nonlinear network</vt:lpstr>
      <vt:lpstr> </vt:lpstr>
      <vt:lpstr> 3 useful insights from analysis of deep linear networks: </vt:lpstr>
      <vt:lpstr>Exploration of 3 different weight initializations: </vt:lpstr>
      <vt:lpstr>Greedy layer-wise pretraining </vt:lpstr>
      <vt:lpstr>It works well…</vt:lpstr>
      <vt:lpstr>Weights i.i.d from Gaussian vs orthogonal matrix</vt:lpstr>
      <vt:lpstr>Initial Weights i.i.d from Gaussian vs orthogonal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nonlinear dynamics of learning in deep linear neural networks</dc:title>
  <dc:creator>Miao, Xuliang</dc:creator>
  <cp:lastModifiedBy>Kim, Chung Hyun</cp:lastModifiedBy>
  <cp:revision>28</cp:revision>
  <dcterms:created xsi:type="dcterms:W3CDTF">2019-09-30T14:12:04Z</dcterms:created>
  <dcterms:modified xsi:type="dcterms:W3CDTF">2019-10-02T21:49:50Z</dcterms:modified>
</cp:coreProperties>
</file>