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8" r:id="rId8"/>
    <p:sldId id="263" r:id="rId9"/>
    <p:sldId id="269" r:id="rId10"/>
    <p:sldId id="280" r:id="rId11"/>
    <p:sldId id="281" r:id="rId12"/>
    <p:sldId id="282" r:id="rId13"/>
    <p:sldId id="283" r:id="rId14"/>
    <p:sldId id="284" r:id="rId15"/>
    <p:sldId id="285" r:id="rId16"/>
    <p:sldId id="286" r:id="rId17"/>
    <p:sldId id="287" r:id="rId18"/>
    <p:sldId id="288"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ao, Xuliang" initials="MX" lastIdx="4" clrIdx="0">
    <p:extLst>
      <p:ext uri="{19B8F6BF-5375-455C-9EA6-DF929625EA0E}">
        <p15:presenceInfo xmlns:p15="http://schemas.microsoft.com/office/powerpoint/2012/main" userId="S::k2uxam@FANNIEMAE.COM::ebb5047a-abd5-4e0d-ab41-bfdcd52c8a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2276" autoAdjust="0"/>
  </p:normalViewPr>
  <p:slideViewPr>
    <p:cSldViewPr snapToGrid="0">
      <p:cViewPr varScale="1">
        <p:scale>
          <a:sx n="69" d="100"/>
          <a:sy n="69" d="100"/>
        </p:scale>
        <p:origin x="1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09.7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10.56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11.27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09.7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10.56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21:31:11.27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778D9-AA32-48A7-BD4B-2123EA37C576}"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BC02-861E-4F14-996D-B42ED47C66B3}" type="slidenum">
              <a:rPr lang="en-US" smtClean="0"/>
              <a:t>‹#›</a:t>
            </a:fld>
            <a:endParaRPr lang="en-US"/>
          </a:p>
        </p:txBody>
      </p:sp>
    </p:spTree>
    <p:extLst>
      <p:ext uri="{BB962C8B-B14F-4D97-AF65-F5344CB8AC3E}">
        <p14:creationId xmlns:p14="http://schemas.microsoft.com/office/powerpoint/2010/main" val="311505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Square_matrix"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calar_field" TargetMode="External"/><Relationship Id="rId5" Type="http://schemas.openxmlformats.org/officeDocument/2006/relationships/hyperlink" Target="https://en.wikipedia.org/wiki/Function_(mathematics)" TargetMode="External"/><Relationship Id="rId4" Type="http://schemas.openxmlformats.org/officeDocument/2006/relationships/hyperlink" Target="https://en.wikipedia.org/wiki/Partial_derivativ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1</a:t>
            </a:fld>
            <a:endParaRPr lang="en-US"/>
          </a:p>
        </p:txBody>
      </p:sp>
    </p:spTree>
    <p:extLst>
      <p:ext uri="{BB962C8B-B14F-4D97-AF65-F5344CB8AC3E}">
        <p14:creationId xmlns:p14="http://schemas.microsoft.com/office/powerpoint/2010/main" val="1592542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10</a:t>
            </a:fld>
            <a:endParaRPr lang="en-US"/>
          </a:p>
        </p:txBody>
      </p:sp>
    </p:spTree>
    <p:extLst>
      <p:ext uri="{BB962C8B-B14F-4D97-AF65-F5344CB8AC3E}">
        <p14:creationId xmlns:p14="http://schemas.microsoft.com/office/powerpoint/2010/main" val="71386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 still not sure– the paper seems to say the autoencoder’s approximation of input-input correlation matrix is basically PCA, where the </a:t>
            </a:r>
            <a:r>
              <a:rPr lang="en-US" dirty="0" err="1"/>
              <a:t>eiganvalues</a:t>
            </a:r>
            <a:r>
              <a:rPr lang="en-US" dirty="0"/>
              <a:t> are close to </a:t>
            </a:r>
            <a:r>
              <a:rPr lang="en-US" dirty="0" err="1"/>
              <a:t>identiy</a:t>
            </a:r>
            <a:r>
              <a:rPr lang="en-US" dirty="0"/>
              <a:t> matrix ~stable. But I’m still struggling to understand the author’s statement on page 9 </a:t>
            </a:r>
            <a:br>
              <a:rPr lang="en-US" dirty="0"/>
            </a:br>
            <a:r>
              <a:rPr lang="en-US" dirty="0"/>
              <a:t>“the right singular vectors of the ultimate input-output task of interest V11 must be similar to the principal components of the input data Q” </a:t>
            </a:r>
          </a:p>
        </p:txBody>
      </p:sp>
      <p:sp>
        <p:nvSpPr>
          <p:cNvPr id="4" name="Slide Number Placeholder 3"/>
          <p:cNvSpPr>
            <a:spLocks noGrp="1"/>
          </p:cNvSpPr>
          <p:nvPr>
            <p:ph type="sldNum" sz="quarter" idx="5"/>
          </p:nvPr>
        </p:nvSpPr>
        <p:spPr/>
        <p:txBody>
          <a:bodyPr/>
          <a:lstStyle/>
          <a:p>
            <a:fld id="{0822BC02-861E-4F14-996D-B42ED47C66B3}" type="slidenum">
              <a:rPr lang="en-US" smtClean="0"/>
              <a:t>13</a:t>
            </a:fld>
            <a:endParaRPr lang="en-US"/>
          </a:p>
        </p:txBody>
      </p:sp>
    </p:spTree>
    <p:extLst>
      <p:ext uri="{BB962C8B-B14F-4D97-AF65-F5344CB8AC3E}">
        <p14:creationId xmlns:p14="http://schemas.microsoft.com/office/powerpoint/2010/main" val="3372380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Left: Learning time (on MNIST using the same architecture and parameters as in Fig. 4) as a function of depth for different initial conditions on weights (scaled </a:t>
            </a:r>
            <a:r>
              <a:rPr lang="en-US" dirty="0" err="1"/>
              <a:t>i.i.d</a:t>
            </a:r>
            <a:r>
              <a:rPr lang="en-US" dirty="0"/>
              <a:t>. uniform weights chosen to preserve the norm of propagated gradients as proposed in [13] (blue), greedy unsupervised pre-training (green) and random orthogonal matrices (red). The red curve lies on top of the green curve. Middle: Optimal learning rates as a function of depth for different weight </a:t>
            </a:r>
            <a:r>
              <a:rPr lang="en-US" dirty="0" err="1"/>
              <a:t>initilizations</a:t>
            </a:r>
            <a:r>
              <a:rPr lang="en-US" dirty="0"/>
              <a:t>. Right: The eigenvalue spectrum, in the complex plane, of a random 100 by 100 orthogonal matrix. </a:t>
            </a:r>
          </a:p>
        </p:txBody>
      </p:sp>
      <p:sp>
        <p:nvSpPr>
          <p:cNvPr id="4" name="Slide Number Placeholder 3"/>
          <p:cNvSpPr>
            <a:spLocks noGrp="1"/>
          </p:cNvSpPr>
          <p:nvPr>
            <p:ph type="sldNum" sz="quarter" idx="5"/>
          </p:nvPr>
        </p:nvSpPr>
        <p:spPr/>
        <p:txBody>
          <a:bodyPr/>
          <a:lstStyle/>
          <a:p>
            <a:fld id="{0822BC02-861E-4F14-996D-B42ED47C66B3}" type="slidenum">
              <a:rPr lang="en-US" smtClean="0"/>
              <a:t>14</a:t>
            </a:fld>
            <a:endParaRPr lang="en-US"/>
          </a:p>
        </p:txBody>
      </p:sp>
    </p:spTree>
    <p:extLst>
      <p:ext uri="{BB962C8B-B14F-4D97-AF65-F5344CB8AC3E}">
        <p14:creationId xmlns:p14="http://schemas.microsoft.com/office/powerpoint/2010/main" val="4037571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an effect of strongly amplifying the projection of an error vector onto a very small subset of singular vectors and attenuating the error vector in all other directions. The projection of error vectors onto a high dimensional subspace corresponding to small singular values would be very weak, yielding vanishingly small gradient signals corresponding to these directions in early years. </a:t>
            </a:r>
          </a:p>
          <a:p>
            <a:endParaRPr lang="en-US" dirty="0"/>
          </a:p>
          <a:p>
            <a:endParaRPr lang="en-US" dirty="0"/>
          </a:p>
          <a:p>
            <a:endParaRPr lang="en-US" dirty="0"/>
          </a:p>
          <a:p>
            <a:r>
              <a:rPr lang="en-US" dirty="0"/>
              <a:t>Caption: Histograms of the singular values of products of </a:t>
            </a:r>
            <a:r>
              <a:rPr lang="en-US" dirty="0" err="1"/>
              <a:t>Nl</a:t>
            </a:r>
            <a:r>
              <a:rPr lang="en-US" dirty="0"/>
              <a:t> −1 independent random Gaussian N by N matrices whose elements themselves are chosen </a:t>
            </a:r>
            <a:r>
              <a:rPr lang="en-US" dirty="0" err="1"/>
              <a:t>i.i.d</a:t>
            </a:r>
            <a:r>
              <a:rPr lang="en-US" dirty="0"/>
              <a:t>. from a zero mean Gaussian with standard deviation 1/ √ N. In all cases, N = 1000, and histograms are taken over 500 realizations of such random product matrices, yielding a total 5 · 105 singular values in each histogram.</a:t>
            </a:r>
          </a:p>
        </p:txBody>
      </p:sp>
      <p:sp>
        <p:nvSpPr>
          <p:cNvPr id="4" name="Slide Number Placeholder 3"/>
          <p:cNvSpPr>
            <a:spLocks noGrp="1"/>
          </p:cNvSpPr>
          <p:nvPr>
            <p:ph type="sldNum" sz="quarter" idx="5"/>
          </p:nvPr>
        </p:nvSpPr>
        <p:spPr/>
        <p:txBody>
          <a:bodyPr/>
          <a:lstStyle/>
          <a:p>
            <a:fld id="{0822BC02-861E-4F14-996D-B42ED47C66B3}" type="slidenum">
              <a:rPr lang="en-US" smtClean="0"/>
              <a:t>16</a:t>
            </a:fld>
            <a:endParaRPr lang="en-US"/>
          </a:p>
        </p:txBody>
      </p:sp>
    </p:spTree>
    <p:extLst>
      <p:ext uri="{BB962C8B-B14F-4D97-AF65-F5344CB8AC3E}">
        <p14:creationId xmlns:p14="http://schemas.microsoft.com/office/powerpoint/2010/main" val="256048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Isometry – a distance preserving transformation between metric spaces </a:t>
            </a:r>
          </a:p>
        </p:txBody>
      </p:sp>
      <p:sp>
        <p:nvSpPr>
          <p:cNvPr id="4" name="Slide Number Placeholder 3"/>
          <p:cNvSpPr>
            <a:spLocks noGrp="1"/>
          </p:cNvSpPr>
          <p:nvPr>
            <p:ph type="sldNum" sz="quarter" idx="5"/>
          </p:nvPr>
        </p:nvSpPr>
        <p:spPr/>
        <p:txBody>
          <a:bodyPr/>
          <a:lstStyle/>
          <a:p>
            <a:fld id="{0822BC02-861E-4F14-996D-B42ED47C66B3}" type="slidenum">
              <a:rPr lang="en-US" smtClean="0"/>
              <a:t>18</a:t>
            </a:fld>
            <a:endParaRPr lang="en-US"/>
          </a:p>
        </p:txBody>
      </p:sp>
    </p:spTree>
    <p:extLst>
      <p:ext uri="{BB962C8B-B14F-4D97-AF65-F5344CB8AC3E}">
        <p14:creationId xmlns:p14="http://schemas.microsoft.com/office/powerpoint/2010/main" val="2808309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xl </a:t>
            </a:r>
            <a:r>
              <a:rPr lang="en-US" dirty="0" err="1"/>
              <a:t>i</a:t>
            </a:r>
            <a:r>
              <a:rPr lang="en-US" dirty="0"/>
              <a:t> denotes the activity of neuron </a:t>
            </a:r>
            <a:r>
              <a:rPr lang="en-US" dirty="0" err="1"/>
              <a:t>i</a:t>
            </a:r>
            <a:r>
              <a:rPr lang="en-US" dirty="0"/>
              <a:t> in layer l, W(l+1,l) </a:t>
            </a:r>
            <a:r>
              <a:rPr lang="en-US" dirty="0" err="1"/>
              <a:t>ij</a:t>
            </a:r>
            <a:r>
              <a:rPr lang="en-US" dirty="0"/>
              <a:t> is a random orthogonal connectivity matrix from layer l to l + 1, g is a scalar gain factor, and </a:t>
            </a:r>
            <a:r>
              <a:rPr lang="el-GR" dirty="0"/>
              <a:t>φ(</a:t>
            </a:r>
            <a:r>
              <a:rPr lang="en-US" dirty="0"/>
              <a:t>x) –phi is any nonlinearity that saturates as x →±∞. </a:t>
            </a:r>
          </a:p>
          <a:p>
            <a:r>
              <a:rPr lang="en-US" dirty="0"/>
              <a:t>g&gt;</a:t>
            </a:r>
            <a:r>
              <a:rPr lang="en-US" dirty="0" err="1"/>
              <a:t>gc</a:t>
            </a:r>
            <a:r>
              <a:rPr lang="en-US" dirty="0"/>
              <a:t> might over fit</a:t>
            </a:r>
          </a:p>
          <a:p>
            <a:r>
              <a:rPr lang="en-US" dirty="0"/>
              <a:t>q is variance</a:t>
            </a:r>
          </a:p>
        </p:txBody>
      </p:sp>
      <p:sp>
        <p:nvSpPr>
          <p:cNvPr id="4" name="Slide Number Placeholder 3"/>
          <p:cNvSpPr>
            <a:spLocks noGrp="1"/>
          </p:cNvSpPr>
          <p:nvPr>
            <p:ph type="sldNum" sz="quarter" idx="5"/>
          </p:nvPr>
        </p:nvSpPr>
        <p:spPr/>
        <p:txBody>
          <a:bodyPr/>
          <a:lstStyle/>
          <a:p>
            <a:fld id="{0822BC02-861E-4F14-996D-B42ED47C66B3}" type="slidenum">
              <a:rPr lang="en-US" smtClean="0"/>
              <a:t>19</a:t>
            </a:fld>
            <a:endParaRPr lang="en-US"/>
          </a:p>
        </p:txBody>
      </p:sp>
    </p:spTree>
    <p:extLst>
      <p:ext uri="{BB962C8B-B14F-4D97-AF65-F5344CB8AC3E}">
        <p14:creationId xmlns:p14="http://schemas.microsoft.com/office/powerpoint/2010/main" val="4425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singular value distribution of this Jacobian is well-behaved (few extremely large or small singular values), then the backpropagation of gradients will be well-behaved.</a:t>
            </a:r>
          </a:p>
          <a:p>
            <a:endParaRPr lang="en-US" dirty="0"/>
          </a:p>
          <a:p>
            <a:r>
              <a:rPr lang="en-US" dirty="0"/>
              <a:t>For the chart, the </a:t>
            </a:r>
            <a:r>
              <a:rPr lang="en-US" dirty="0" err="1"/>
              <a:t>gc</a:t>
            </a:r>
            <a:r>
              <a:rPr lang="en-US" dirty="0"/>
              <a:t>= 1</a:t>
            </a:r>
          </a:p>
          <a:p>
            <a:r>
              <a:rPr lang="en-US" dirty="0"/>
              <a:t>If g &lt;1, the  linear dampening over many layers yields extremely small singular values</a:t>
            </a:r>
          </a:p>
          <a:p>
            <a:r>
              <a:rPr lang="en-US" dirty="0"/>
              <a:t>If g &gt;1, the combination of positive linear amplification and saturation nonlinear dampening yields an anisotropic distribution of singular values. </a:t>
            </a:r>
          </a:p>
          <a:p>
            <a:r>
              <a:rPr lang="en-US" dirty="0"/>
              <a:t>If g=1,  the distribution is concentrated in a range and reflects approximate dynamical isometry. Also,  it remains valid as the q1 is  increased far beyond 1, where tanh function enters nonlinear regime.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20</a:t>
            </a:fld>
            <a:endParaRPr lang="en-US"/>
          </a:p>
        </p:txBody>
      </p:sp>
    </p:spTree>
    <p:extLst>
      <p:ext uri="{BB962C8B-B14F-4D97-AF65-F5344CB8AC3E}">
        <p14:creationId xmlns:p14="http://schemas.microsoft.com/office/powerpoint/2010/main" val="224339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2</a:t>
            </a:fld>
            <a:endParaRPr lang="en-US"/>
          </a:p>
        </p:txBody>
      </p:sp>
    </p:spTree>
    <p:extLst>
      <p:ext uri="{BB962C8B-B14F-4D97-AF65-F5344CB8AC3E}">
        <p14:creationId xmlns:p14="http://schemas.microsoft.com/office/powerpoint/2010/main" val="97743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Network has three layers…explains</a:t>
            </a:r>
          </a:p>
          <a:p>
            <a:pPr marL="171450" indent="-171450">
              <a:buFont typeface="Arial" panose="020B0604020202020204" pitchFamily="34" charset="0"/>
              <a:buChar char="•"/>
            </a:pPr>
            <a:r>
              <a:rPr lang="en-US" dirty="0"/>
              <a:t>How does the training perform</a:t>
            </a:r>
          </a:p>
          <a:p>
            <a:pPr marL="171450" indent="-171450">
              <a:buFont typeface="Arial" panose="020B0604020202020204" pitchFamily="34" charset="0"/>
              <a:buChar char="•"/>
            </a:pPr>
            <a:r>
              <a:rPr lang="en-US" dirty="0"/>
              <a:t>Introduce the batch learning rules and function (1) and function (2)</a:t>
            </a:r>
          </a:p>
          <a:p>
            <a:r>
              <a:rPr lang="en-US" dirty="0"/>
              <a:t>Despite the linearity of linearity of the network, functions (2) shows nonlinear learning dynamics </a:t>
            </a:r>
          </a:p>
          <a:p>
            <a:r>
              <a:rPr lang="en-US" altLang="zh-CN" dirty="0"/>
              <a:t>11 is N1 * N1 input correlation matrix</a:t>
            </a:r>
          </a:p>
          <a:p>
            <a:r>
              <a:rPr lang="en-US" dirty="0"/>
              <a:t>31 is </a:t>
            </a:r>
            <a:r>
              <a:rPr lang="en-US" dirty="0" err="1"/>
              <a:t>nx</a:t>
            </a:r>
            <a:r>
              <a:rPr lang="en-US" dirty="0"/>
              <a:t>*n1 input output correlation matrix</a:t>
            </a:r>
          </a:p>
        </p:txBody>
      </p:sp>
      <p:sp>
        <p:nvSpPr>
          <p:cNvPr id="4" name="Slide Number Placeholder 3"/>
          <p:cNvSpPr>
            <a:spLocks noGrp="1"/>
          </p:cNvSpPr>
          <p:nvPr>
            <p:ph type="sldNum" sz="quarter" idx="5"/>
          </p:nvPr>
        </p:nvSpPr>
        <p:spPr/>
        <p:txBody>
          <a:bodyPr/>
          <a:lstStyle/>
          <a:p>
            <a:fld id="{0822BC02-861E-4F14-996D-B42ED47C66B3}" type="slidenum">
              <a:rPr lang="en-US" smtClean="0"/>
              <a:t>3</a:t>
            </a:fld>
            <a:endParaRPr lang="en-US"/>
          </a:p>
        </p:txBody>
      </p:sp>
    </p:spTree>
    <p:extLst>
      <p:ext uri="{BB962C8B-B14F-4D97-AF65-F5344CB8AC3E}">
        <p14:creationId xmlns:p14="http://schemas.microsoft.com/office/powerpoint/2010/main" val="29758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To simplify the analysis, </a:t>
                </a:r>
              </a:p>
              <a:p>
                <a:r>
                  <a:rPr lang="en-US" b="1" dirty="0"/>
                  <a:t>(FUNCTION3</a:t>
                </a:r>
                <a:r>
                  <a:rPr lang="en-US" dirty="0"/>
                  <a:t>)Here V 11 is an N1 ×N1 orthogonal matrix whose columns contain input-analyzing singular vectors v</a:t>
                </a:r>
                <a:r>
                  <a:rPr lang="el-GR" dirty="0"/>
                  <a:t>α </a:t>
                </a:r>
                <a:r>
                  <a:rPr lang="en-US" dirty="0"/>
                  <a:t>that reﬂect independent modes of variation in the input, U33 is an N3 × N3 orthogonal matrix whose columns contain output-analyzing singular vectors u</a:t>
                </a:r>
                <a:r>
                  <a:rPr lang="el-GR" dirty="0"/>
                  <a:t>α </a:t>
                </a:r>
                <a:r>
                  <a:rPr lang="en-US" dirty="0"/>
                  <a:t>that reﬂect independent modes of variation in the output, and S31 is an N3 ×N1 matrix whose only nonzero elements are on the diagonal; these elements are the singular values s</a:t>
                </a:r>
                <a:r>
                  <a:rPr lang="el-GR" dirty="0"/>
                  <a:t>α,α = 1,...,</a:t>
                </a:r>
                <a:r>
                  <a:rPr lang="en-US" dirty="0"/>
                  <a:t>N1 ordered so that s1 ≥ s2 ≥···≥ sN1.</a:t>
                </a:r>
              </a:p>
              <a:p>
                <a:r>
                  <a:rPr lang="en-US" b="1" dirty="0"/>
                  <a:t>(FUNCTIION4</a:t>
                </a:r>
                <a:r>
                  <a:rPr lang="en-US" dirty="0"/>
                  <a:t>) To gain intuition for these equations, note that while the matrix elements of W21 and W32 connected neurons in one layer to neurons in the next layer</a:t>
                </a:r>
              </a:p>
              <a:p>
                <a:r>
                  <a:rPr lang="en-US" b="1" dirty="0"/>
                  <a:t>(Function 5)</a:t>
                </a:r>
              </a:p>
              <a:p>
                <a:r>
                  <a:rPr lang="en-US" dirty="0"/>
                  <a:t> Intuitively, a</a:t>
                </a:r>
                <a:r>
                  <a:rPr lang="el-GR" dirty="0"/>
                  <a:t>α </a:t>
                </a:r>
                <a:r>
                  <a:rPr lang="en-US" dirty="0"/>
                  <a:t>is a column vector of N2 synaptic weights presynaptic to the hidden layer coming from input mode </a:t>
                </a:r>
                <a:r>
                  <a:rPr lang="el-GR" dirty="0"/>
                  <a:t>α, </a:t>
                </a:r>
                <a:r>
                  <a:rPr lang="en-US" dirty="0"/>
                  <a:t>and b</a:t>
                </a:r>
                <a:r>
                  <a:rPr lang="el-GR" dirty="0"/>
                  <a:t>α </a:t>
                </a:r>
                <a:r>
                  <a:rPr lang="en-US" dirty="0"/>
                  <a:t>is a column vector of</a:t>
                </a:r>
              </a:p>
              <a:p>
                <a:r>
                  <a:rPr lang="en-US" dirty="0"/>
                  <a:t>N2 synaptic weights postsynaptic to the hidden layer going to output mode </a:t>
                </a:r>
                <a:r>
                  <a:rPr lang="el-GR" dirty="0"/>
                  <a:t>α</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(Function 6)</a:t>
                </a:r>
              </a:p>
              <a:p>
                <a:endParaRPr lang="en-US" dirty="0"/>
              </a:p>
              <a:p>
                <a:endParaRPr lang="en-US" dirty="0"/>
              </a:p>
              <a:p>
                <a:r>
                  <a:rPr lang="en-US" dirty="0"/>
                  <a:t>Consider,</a:t>
                </a:r>
              </a:p>
              <a:p>
                <a:endParaRPr lang="en-US" dirty="0"/>
              </a:p>
              <a:p>
                <a:r>
                  <a:rPr lang="en-US" dirty="0"/>
                  <a:t>From the first terms in (5) &amp; (6), the connectivity modes from the two layers,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sup>
                    </m:sSup>
                  </m:oMath>
                </a14:m>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associated with the same input-output mode of strength </a:t>
                </a:r>
                <a14:m>
                  <m:oMath xmlns:m="http://schemas.openxmlformats.org/officeDocument/2006/math">
                    <m:sSup>
                      <m:sSupPr>
                        <m:ctrlPr>
                          <a:rPr lang="en-US" i="1">
                            <a:latin typeface="Cambria Math" panose="02040503050406030204" pitchFamily="18" charset="0"/>
                          </a:rPr>
                        </m:ctrlPr>
                      </m:sSupPr>
                      <m:e>
                        <m:r>
                          <m:rPr>
                            <m:sty m:val="p"/>
                          </m:rPr>
                          <a:rPr lang="en-US" b="0" i="0" smtClean="0">
                            <a:latin typeface="Cambria Math" panose="02040503050406030204" pitchFamily="18" charset="0"/>
                          </a:rPr>
                          <m:t>s</m:t>
                        </m:r>
                      </m:e>
                      <m:sup>
                        <m:r>
                          <m:rPr>
                            <m:sty m:val="p"/>
                          </m:rPr>
                          <a:rPr lang="en-US" i="0">
                            <a:latin typeface="Cambria Math" panose="02040503050406030204" pitchFamily="18" charset="0"/>
                            <a:ea typeface="Cambria Math" panose="02040503050406030204" pitchFamily="18" charset="0"/>
                          </a:rPr>
                          <m:t>α</m:t>
                        </m:r>
                      </m:sup>
                    </m:sSup>
                  </m:oMath>
                </a14:m>
                <a:r>
                  <a:rPr lang="en-US" dirty="0">
                    <a:latin typeface="Cambria Math" panose="02040503050406030204" pitchFamily="18" charset="0"/>
                    <a:ea typeface="Cambria Math" panose="02040503050406030204" pitchFamily="18" charset="0"/>
                  </a:rPr>
                  <a:t>, drive each other to larger magnitudes  and point in to similar directions in hidden units. </a:t>
                </a:r>
              </a:p>
              <a:p>
                <a:endParaRPr lang="en-US" i="1"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The s</a:t>
                </a:r>
                <a:r>
                  <a:rPr lang="en-US" dirty="0"/>
                  <a:t>econd terms show the competition between connectivity modes in the first and second layers associated with different input modes. This yields repulsive force between all distinct pairs of first and second layer connectivity modes, driving the network to a decoupled regime in which the different connectivity modes become orthogonal.</a:t>
                </a:r>
              </a:p>
              <a:p>
                <a:endParaRPr lang="en-US" b="1" dirty="0"/>
              </a:p>
            </p:txBody>
          </p:sp>
        </mc:Choice>
        <mc:Fallback xmlns="">
          <p:sp>
            <p:nvSpPr>
              <p:cNvPr id="3" name="Notes Placeholder 2"/>
              <p:cNvSpPr>
                <a:spLocks noGrp="1"/>
              </p:cNvSpPr>
              <p:nvPr>
                <p:ph type="body" idx="1"/>
              </p:nvPr>
            </p:nvSpPr>
            <p:spPr/>
            <p:txBody>
              <a:bodyPr/>
              <a:lstStyle/>
              <a:p>
                <a:r>
                  <a:rPr lang="en-US" b="1" dirty="0"/>
                  <a:t>To simplify the analysis, </a:t>
                </a:r>
              </a:p>
              <a:p>
                <a:r>
                  <a:rPr lang="en-US" b="1" dirty="0"/>
                  <a:t>(FUNCTION3</a:t>
                </a:r>
                <a:r>
                  <a:rPr lang="en-US" dirty="0"/>
                  <a:t>)Here V 11 is an N1 ×N1 orthogonal matrix whose columns contain input-analyzing singular vectors v</a:t>
                </a:r>
                <a:r>
                  <a:rPr lang="el-GR" dirty="0"/>
                  <a:t>α </a:t>
                </a:r>
                <a:r>
                  <a:rPr lang="en-US" dirty="0"/>
                  <a:t>that reﬂect independent modes of variation in the input, U33 is an N3 × N3 orthogonal matrix whose columns contain output-analyzing singular vectors u</a:t>
                </a:r>
                <a:r>
                  <a:rPr lang="el-GR" dirty="0"/>
                  <a:t>α </a:t>
                </a:r>
                <a:r>
                  <a:rPr lang="en-US" dirty="0"/>
                  <a:t>that reﬂect independent modes of variation in the output, and S31 is an N3 ×N1 matrix whose only nonzero elements are on the diagonal; these elements are the singular values s</a:t>
                </a:r>
                <a:r>
                  <a:rPr lang="el-GR" dirty="0"/>
                  <a:t>α,α = 1,...,</a:t>
                </a:r>
                <a:r>
                  <a:rPr lang="en-US" dirty="0"/>
                  <a:t>N1 ordered so that s1 ≥ s2 ≥···≥ sN1.</a:t>
                </a:r>
              </a:p>
              <a:p>
                <a:r>
                  <a:rPr lang="en-US" b="1" dirty="0"/>
                  <a:t>(FUNCTIION4</a:t>
                </a:r>
                <a:r>
                  <a:rPr lang="en-US" dirty="0"/>
                  <a:t>) To gain intuition for these equations, note that while the matrix elements of W21 and W32 connected neurons in one layer to neurons in the next layer</a:t>
                </a:r>
              </a:p>
              <a:p>
                <a:r>
                  <a:rPr lang="en-US" b="1" dirty="0"/>
                  <a:t>(Function 5)</a:t>
                </a:r>
              </a:p>
              <a:p>
                <a:r>
                  <a:rPr lang="en-US" dirty="0"/>
                  <a:t> Intuitively, a</a:t>
                </a:r>
                <a:r>
                  <a:rPr lang="el-GR" dirty="0"/>
                  <a:t>α </a:t>
                </a:r>
                <a:r>
                  <a:rPr lang="en-US" dirty="0"/>
                  <a:t>is a column vector of N2 synaptic weights presynaptic to the hidden layer coming from input mode </a:t>
                </a:r>
                <a:r>
                  <a:rPr lang="el-GR" dirty="0"/>
                  <a:t>α, </a:t>
                </a:r>
                <a:r>
                  <a:rPr lang="en-US" dirty="0"/>
                  <a:t>and b</a:t>
                </a:r>
                <a:r>
                  <a:rPr lang="el-GR" dirty="0"/>
                  <a:t>α </a:t>
                </a:r>
                <a:r>
                  <a:rPr lang="en-US" dirty="0"/>
                  <a:t>is a column vector of</a:t>
                </a:r>
              </a:p>
              <a:p>
                <a:r>
                  <a:rPr lang="en-US" dirty="0"/>
                  <a:t>N2 synaptic weights postsynaptic to the hidden layer going to output mode </a:t>
                </a:r>
                <a:r>
                  <a:rPr lang="el-GR" dirty="0"/>
                  <a:t>α</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(Function 6)</a:t>
                </a:r>
              </a:p>
              <a:p>
                <a:endParaRPr lang="en-US" dirty="0"/>
              </a:p>
              <a:p>
                <a:endParaRPr lang="en-US" dirty="0"/>
              </a:p>
              <a:p>
                <a:r>
                  <a:rPr lang="en-US" dirty="0"/>
                  <a:t>Consider,</a:t>
                </a:r>
              </a:p>
              <a:p>
                <a:endParaRPr lang="en-US" dirty="0"/>
              </a:p>
              <a:p>
                <a:r>
                  <a:rPr lang="en-US" dirty="0"/>
                  <a:t>From the first terms in (5) &amp; (6), the connectivity modes from the two layers, </a:t>
                </a:r>
                <a:r>
                  <a:rPr lang="en-US" b="0" i="0">
                    <a:latin typeface="Cambria Math" panose="02040503050406030204" pitchFamily="18" charset="0"/>
                  </a:rPr>
                  <a:t>𝑎^</a:t>
                </a:r>
                <a:r>
                  <a:rPr lang="en-US" i="0">
                    <a:latin typeface="Cambria Math" panose="02040503050406030204" pitchFamily="18" charset="0"/>
                    <a:ea typeface="Cambria Math" panose="02040503050406030204" pitchFamily="18" charset="0"/>
                  </a:rPr>
                  <a:t>𝛼</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 𝑎𝑛𝑑 𝑏^</a:t>
                </a:r>
                <a:r>
                  <a:rPr lang="en-US" i="0">
                    <a:latin typeface="Cambria Math" panose="02040503050406030204" pitchFamily="18" charset="0"/>
                    <a:ea typeface="Cambria Math" panose="02040503050406030204" pitchFamily="18" charset="0"/>
                  </a:rPr>
                  <a:t>𝛼</a:t>
                </a:r>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associated with the same input-output mode of strength </a:t>
                </a:r>
                <a:r>
                  <a:rPr lang="en-US" b="0" i="0">
                    <a:latin typeface="Cambria Math" panose="02040503050406030204" pitchFamily="18" charset="0"/>
                  </a:rPr>
                  <a:t>s^</a:t>
                </a:r>
                <a:r>
                  <a:rPr lang="en-US" i="0">
                    <a:latin typeface="Cambria Math" panose="02040503050406030204" pitchFamily="18" charset="0"/>
                    <a:ea typeface="Cambria Math" panose="02040503050406030204" pitchFamily="18" charset="0"/>
                  </a:rPr>
                  <a:t>α</a:t>
                </a:r>
                <a:r>
                  <a:rPr lang="en-US" dirty="0">
                    <a:latin typeface="Cambria Math" panose="02040503050406030204" pitchFamily="18" charset="0"/>
                    <a:ea typeface="Cambria Math" panose="02040503050406030204" pitchFamily="18" charset="0"/>
                  </a:rPr>
                  <a:t>, drive each other to larger magnitudes  and point in to similar directions in hidden units. </a:t>
                </a:r>
              </a:p>
              <a:p>
                <a:endParaRPr lang="en-US" i="1"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The s</a:t>
                </a:r>
                <a:r>
                  <a:rPr lang="en-US" dirty="0"/>
                  <a:t>econd terms show the competition between connectivity modes in the first and second layers associated with different input modes. This yields repulsive force between all distinct pairs of first and second layer connectivity modes, driving the network to a decoupled regime in which the different connectivity modes become orthogonal.</a:t>
                </a:r>
              </a:p>
              <a:p>
                <a:endParaRPr lang="en-US" b="1" dirty="0"/>
              </a:p>
            </p:txBody>
          </p:sp>
        </mc:Fallback>
      </mc:AlternateContent>
      <p:sp>
        <p:nvSpPr>
          <p:cNvPr id="4" name="Slide Number Placeholder 3"/>
          <p:cNvSpPr>
            <a:spLocks noGrp="1"/>
          </p:cNvSpPr>
          <p:nvPr>
            <p:ph type="sldNum" sz="quarter" idx="5"/>
          </p:nvPr>
        </p:nvSpPr>
        <p:spPr/>
        <p:txBody>
          <a:bodyPr/>
          <a:lstStyle/>
          <a:p>
            <a:fld id="{0822BC02-861E-4F14-996D-B42ED47C66B3}" type="slidenum">
              <a:rPr lang="en-US" smtClean="0"/>
              <a:t>4</a:t>
            </a:fld>
            <a:endParaRPr lang="en-US"/>
          </a:p>
        </p:txBody>
      </p:sp>
    </p:spTree>
    <p:extLst>
      <p:ext uri="{BB962C8B-B14F-4D97-AF65-F5344CB8AC3E}">
        <p14:creationId xmlns:p14="http://schemas.microsoft.com/office/powerpoint/2010/main" val="202644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Gradient descent learning for linear networks has a fixed point structure. A necessary//</a:t>
            </a:r>
          </a:p>
          <a:p>
            <a:r>
              <a:rPr lang="en-US" dirty="0"/>
              <a:t>….</a:t>
            </a:r>
          </a:p>
          <a:p>
            <a:endParaRPr lang="en-US" dirty="0"/>
          </a:p>
          <a:p>
            <a:r>
              <a:rPr lang="en-US" dirty="0"/>
              <a:t>Those fixed point only contains saddle points and global local </a:t>
            </a:r>
            <a:r>
              <a:rPr lang="en-US" dirty="0" err="1"/>
              <a:t>minimia</a:t>
            </a:r>
            <a:r>
              <a:rPr lang="en-US" dirty="0"/>
              <a:t>.</a:t>
            </a:r>
          </a:p>
          <a:p>
            <a:r>
              <a:rPr lang="en-US" dirty="0"/>
              <a:t>For example, the chart</a:t>
            </a:r>
          </a:p>
          <a:p>
            <a:r>
              <a:rPr lang="en-US" dirty="0"/>
              <a:t>How long does it take to reach the global min point.</a:t>
            </a:r>
          </a:p>
          <a:p>
            <a:endParaRPr lang="en-US" dirty="0"/>
          </a:p>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5</a:t>
            </a:fld>
            <a:endParaRPr lang="en-US"/>
          </a:p>
        </p:txBody>
      </p:sp>
    </p:spTree>
    <p:extLst>
      <p:ext uri="{BB962C8B-B14F-4D97-AF65-F5344CB8AC3E}">
        <p14:creationId xmlns:p14="http://schemas.microsoft.com/office/powerpoint/2010/main" val="306306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(all other connectivity modes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sup>
                    </m:sSup>
                  </m:oMath>
                </a14:m>
                <a:r>
                  <a:rPr lang="en-US" i="1" dirty="0">
                    <a:latin typeface="Cambria Math" panose="02040503050406030204" pitchFamily="18" charset="0"/>
                    <a:ea typeface="Cambria Math" panose="02040503050406030204" pitchFamily="18" charset="0"/>
                  </a:rPr>
                  <a:t> </a:t>
                </a:r>
                <a:r>
                  <a:rPr lang="en-US" dirty="0"/>
                  <a:t>= 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implies that the product ab monotonically approaches the ﬁxed point s from its initial value. Moreover, E(</a:t>
                </a:r>
                <a:r>
                  <a:rPr lang="en-US" dirty="0" err="1"/>
                  <a:t>a,b</a:t>
                </a:r>
                <a:r>
                  <a:rPr lang="en-US" dirty="0"/>
                  <a:t>) satisﬁes a symmetry under the one parameter family of scaling transformations a → </a:t>
                </a:r>
                <a:r>
                  <a:rPr lang="el-GR" dirty="0"/>
                  <a:t>λ</a:t>
                </a:r>
                <a:r>
                  <a:rPr lang="en-US" dirty="0"/>
                  <a:t>a, b → b /</a:t>
                </a:r>
                <a:r>
                  <a:rPr lang="el-GR" dirty="0"/>
                  <a:t>λ.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 (all other connectivity modes </a:t>
                </a:r>
                <a:r>
                  <a:rPr lang="en-US" i="0">
                    <a:latin typeface="Cambria Math" panose="02040503050406030204" pitchFamily="18" charset="0"/>
                  </a:rPr>
                  <a:t>𝑎^</a:t>
                </a:r>
                <a:r>
                  <a:rPr lang="en-US" i="0">
                    <a:latin typeface="Cambria Math" panose="02040503050406030204" pitchFamily="18" charset="0"/>
                    <a:ea typeface="Cambria Math" panose="02040503050406030204" pitchFamily="18" charset="0"/>
                  </a:rPr>
                  <a:t>𝛼 </a:t>
                </a:r>
                <a:r>
                  <a:rPr lang="en-US" i="0">
                    <a:latin typeface="Cambria Math" panose="02040503050406030204" pitchFamily="18" charset="0"/>
                  </a:rPr>
                  <a:t> 𝑎𝑛𝑑 𝑏^</a:t>
                </a:r>
                <a:r>
                  <a:rPr lang="en-US" i="0">
                    <a:latin typeface="Cambria Math" panose="02040503050406030204" pitchFamily="18" charset="0"/>
                    <a:ea typeface="Cambria Math" panose="02040503050406030204" pitchFamily="18" charset="0"/>
                  </a:rPr>
                  <a:t>𝛼</a:t>
                </a:r>
                <a:r>
                  <a:rPr lang="en-US" i="1" dirty="0">
                    <a:latin typeface="Cambria Math" panose="02040503050406030204" pitchFamily="18" charset="0"/>
                    <a:ea typeface="Cambria Math" panose="02040503050406030204" pitchFamily="18" charset="0"/>
                  </a:rPr>
                  <a:t> </a:t>
                </a:r>
                <a:r>
                  <a:rPr lang="en-US" dirty="0"/>
                  <a:t>= 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implies that the product ab monotonically approaches the ﬁxed point s from its initial value. Moreover, E(</a:t>
                </a:r>
                <a:r>
                  <a:rPr lang="en-US" dirty="0" err="1"/>
                  <a:t>a,b</a:t>
                </a:r>
                <a:r>
                  <a:rPr lang="en-US" dirty="0"/>
                  <a:t>) satisﬁes a symmetry under the one parameter family of scaling transformations a → </a:t>
                </a:r>
                <a:r>
                  <a:rPr lang="el-GR" dirty="0"/>
                  <a:t>λ</a:t>
                </a:r>
                <a:r>
                  <a:rPr lang="en-US" dirty="0"/>
                  <a:t>a, b → b /</a:t>
                </a:r>
                <a:r>
                  <a:rPr lang="el-GR" dirty="0"/>
                  <a:t>λ.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0822BC02-861E-4F14-996D-B42ED47C66B3}" type="slidenum">
              <a:rPr lang="en-US" smtClean="0"/>
              <a:t>6</a:t>
            </a:fld>
            <a:endParaRPr lang="en-US"/>
          </a:p>
        </p:txBody>
      </p:sp>
    </p:spTree>
    <p:extLst>
      <p:ext uri="{BB962C8B-B14F-4D97-AF65-F5344CB8AC3E}">
        <p14:creationId xmlns:p14="http://schemas.microsoft.com/office/powerpoint/2010/main" val="315453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(function 11</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 is the time it takes for u to travel from u0 to </a:t>
            </a:r>
            <a:r>
              <a:rPr lang="en-US" dirty="0" err="1"/>
              <a:t>uf</a:t>
            </a:r>
            <a:r>
              <a:rPr lang="en-US" dirty="0"/>
              <a:t>. If we assume a small initial condition u0 =  e , and ask when </a:t>
            </a:r>
            <a:r>
              <a:rPr lang="en-US" dirty="0" err="1"/>
              <a:t>uf</a:t>
            </a:r>
            <a:r>
              <a:rPr lang="en-US" dirty="0"/>
              <a:t> is within e of the ﬁxed point ,then the learning timescale in the </a:t>
            </a:r>
            <a:r>
              <a:rPr lang="en-US" dirty="0" err="1"/>
              <a:t>lim</a:t>
            </a:r>
            <a:r>
              <a:rPr lang="en-US" dirty="0"/>
              <a:t> e → 0 is t = O(τ/s) (with a weak logarithmic dependence on the cutoff). This yields a key result: the time scale of learning of each input-output mode α of the correlation matrix Σ31 is inversely proportional to the correlation strength sα of the mode. Thus the stronger an input-output relationship, the quicker it is learned.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Tau =1/</a:t>
            </a:r>
            <a:r>
              <a:rPr lang="en-US" dirty="0" err="1"/>
              <a:t>lamda</a:t>
            </a:r>
            <a:endParaRPr lang="en-US" dirty="0"/>
          </a:p>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7</a:t>
            </a:fld>
            <a:endParaRPr lang="en-US"/>
          </a:p>
        </p:txBody>
      </p:sp>
    </p:spTree>
    <p:extLst>
      <p:ext uri="{BB962C8B-B14F-4D97-AF65-F5344CB8AC3E}">
        <p14:creationId xmlns:p14="http://schemas.microsoft.com/office/powerpoint/2010/main" val="264175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2BC02-861E-4F14-996D-B42ED47C66B3}" type="slidenum">
              <a:rPr lang="en-US" smtClean="0"/>
              <a:t>8</a:t>
            </a:fld>
            <a:endParaRPr lang="en-US"/>
          </a:p>
        </p:txBody>
      </p:sp>
    </p:spTree>
    <p:extLst>
      <p:ext uri="{BB962C8B-B14F-4D97-AF65-F5344CB8AC3E}">
        <p14:creationId xmlns:p14="http://schemas.microsoft.com/office/powerpoint/2010/main" val="306254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This result depends on the continuous time formulation, however. Any implementation will operate in discrete time and must choose a ﬁnite learning rate that yields stable dynamics.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estimate of the optimal learning rate can be derived from the </a:t>
                </a:r>
                <a:r>
                  <a:rPr lang="en-US" b="1" dirty="0"/>
                  <a:t>maximum eigenvalue of the Hessian </a:t>
                </a:r>
                <a:r>
                  <a:rPr lang="en-US" dirty="0"/>
                  <a:t>over the region of interest.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S31 is an N3 ×N1 matrix whose only nonzero elements are on the diagonal; these elements are the singular values s</a:t>
                </a:r>
                <a:r>
                  <a:rPr lang="el-GR" dirty="0"/>
                  <a:t>α,α = 1,...,</a:t>
                </a:r>
                <a:r>
                  <a:rPr lang="en-US" dirty="0"/>
                  <a:t>N1 ordered so that s1 ≥ s2 ≥···≥ sN1.</a:t>
                </a:r>
              </a:p>
              <a:p>
                <a:endParaRPr lang="en-US" dirty="0"/>
              </a:p>
              <a:p>
                <a:r>
                  <a:rPr lang="en-US" dirty="0"/>
                  <a:t>Conclusion. As we mentioned, in order to achieve (kind of) depth independent learning time, the initial weight matters</a:t>
                </a:r>
              </a:p>
            </p:txBody>
          </p:sp>
        </mc:Choice>
        <mc:Fallback xmlns="">
          <p:sp>
            <p:nvSpPr>
              <p:cNvPr id="3" name="Notes Placeholder 2"/>
              <p:cNvSpPr>
                <a:spLocks noGrp="1"/>
              </p:cNvSpPr>
              <p:nvPr>
                <p:ph type="body" idx="1"/>
              </p:nvPr>
            </p:nvSpPr>
            <p:spPr/>
            <p:txBody>
              <a:bodyPr/>
              <a:lstStyle/>
              <a:p>
                <a:r>
                  <a:rPr lang="en-US" dirty="0"/>
                  <a:t>This result depends on the continuous time formulation, however. Any implementation will operate in discrete time and must choose a ﬁnite learning rate that yields stable dynamics.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estimate of the optimal learning rate can be derived from the </a:t>
                </a:r>
                <a:r>
                  <a:rPr lang="en-US" b="1" dirty="0"/>
                  <a:t>maximum eigenvalue of the Hessian </a:t>
                </a:r>
                <a:r>
                  <a:rPr lang="en-US" dirty="0"/>
                  <a:t>over the region of interest.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S31 is an N3 ×N1 matrix whose only nonzero elements are on the diagonal; these elements are the singular values s</a:t>
                </a:r>
                <a:r>
                  <a:rPr lang="el-GR" dirty="0"/>
                  <a:t>α,α = 1,...,</a:t>
                </a:r>
                <a:r>
                  <a:rPr lang="en-US" dirty="0"/>
                  <a:t>N1 ordered so that s1 ≥ s2 ≥···≥ sN1.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Hi,j</a:t>
                </a:r>
                <a:r>
                  <a:rPr lang="en-US" dirty="0"/>
                  <a:t>=</a:t>
                </a:r>
                <a:r>
                  <a:rPr lang="en-US" i="0">
                    <a:latin typeface="Cambria Math" panose="02040503050406030204" pitchFamily="18" charset="0"/>
                  </a:rPr>
                  <a:t>ⅆ</a:t>
                </a:r>
                <a:r>
                  <a:rPr lang="en-US" b="0" i="0">
                    <a:latin typeface="Cambria Math" panose="02040503050406030204" pitchFamily="18" charset="0"/>
                  </a:rPr>
                  <a:t>2𝑓</a:t>
                </a:r>
                <a:r>
                  <a:rPr lang="en-US" dirty="0"/>
                  <a:t>/</a:t>
                </a:r>
                <a:r>
                  <a:rPr lang="en-US" i="0">
                    <a:latin typeface="Cambria Math" panose="02040503050406030204" pitchFamily="18" charset="0"/>
                  </a:rPr>
                  <a:t>ⅆ</a:t>
                </a:r>
                <a:r>
                  <a:rPr lang="en-US" b="0" i="0">
                    <a:latin typeface="Cambria Math" panose="02040503050406030204" pitchFamily="18" charset="0"/>
                  </a:rPr>
                  <a:t>𝑥𝑖 𝑑𝑥𝑗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1" i="0" u="none" strike="noStrike" kern="1200" dirty="0">
                    <a:solidFill>
                      <a:schemeClr val="tx1"/>
                    </a:solidFill>
                    <a:effectLst/>
                    <a:latin typeface="+mn-lt"/>
                    <a:ea typeface="+mn-ea"/>
                    <a:cs typeface="+mn-cs"/>
                  </a:rPr>
                  <a:t>Hessian</a:t>
                </a:r>
                <a:r>
                  <a:rPr lang="en-US" sz="1200" b="0" i="0" u="none" strike="noStrike"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Square matrix"/>
                  </a:rPr>
                  <a:t>square matrix</a:t>
                </a:r>
                <a:r>
                  <a:rPr lang="en-US" sz="1200" b="0" i="0" u="none" strike="noStrike" kern="1200" dirty="0">
                    <a:solidFill>
                      <a:schemeClr val="tx1"/>
                    </a:solidFill>
                    <a:effectLst/>
                    <a:latin typeface="+mn-lt"/>
                    <a:ea typeface="+mn-ea"/>
                    <a:cs typeface="+mn-cs"/>
                  </a:rPr>
                  <a:t> of second-order </a:t>
                </a:r>
                <a:r>
                  <a:rPr lang="en-US" sz="1200" b="0" i="0" u="none" strike="noStrike" kern="1200" dirty="0">
                    <a:solidFill>
                      <a:schemeClr val="tx1"/>
                    </a:solidFill>
                    <a:effectLst/>
                    <a:latin typeface="+mn-lt"/>
                    <a:ea typeface="+mn-ea"/>
                    <a:cs typeface="+mn-cs"/>
                    <a:hlinkClick r:id="rId4" tooltip="Partial derivative"/>
                  </a:rPr>
                  <a:t>partial derivatives</a:t>
                </a:r>
                <a:r>
                  <a:rPr lang="en-US" sz="1200" b="0" i="0" u="none" strike="noStrike" kern="1200" dirty="0">
                    <a:solidFill>
                      <a:schemeClr val="tx1"/>
                    </a:solidFill>
                    <a:effectLst/>
                    <a:latin typeface="+mn-lt"/>
                    <a:ea typeface="+mn-ea"/>
                    <a:cs typeface="+mn-cs"/>
                  </a:rPr>
                  <a:t> of a scalar-valued </a:t>
                </a:r>
                <a:r>
                  <a:rPr lang="en-US" sz="1200" b="0" i="0" u="none" strike="noStrike" kern="1200" dirty="0">
                    <a:solidFill>
                      <a:schemeClr val="tx1"/>
                    </a:solidFill>
                    <a:effectLst/>
                    <a:latin typeface="+mn-lt"/>
                    <a:ea typeface="+mn-ea"/>
                    <a:cs typeface="+mn-cs"/>
                    <a:hlinkClick r:id="rId5" tooltip="Function (mathematics)"/>
                  </a:rPr>
                  <a:t>function</a:t>
                </a:r>
                <a:r>
                  <a:rPr lang="en-US" sz="1200" b="0" i="0" u="none" strike="noStrike"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6" tooltip="Scalar field"/>
                  </a:rPr>
                  <a:t>scalar field</a:t>
                </a:r>
                <a:r>
                  <a:rPr lang="en-US" sz="1200" b="0" i="0" u="none" strike="noStrike" kern="1200" dirty="0">
                    <a:solidFill>
                      <a:schemeClr val="tx1"/>
                    </a:solidFill>
                    <a:effectLst/>
                    <a:latin typeface="+mn-lt"/>
                    <a:ea typeface="+mn-ea"/>
                    <a:cs typeface="+mn-cs"/>
                  </a:rPr>
                  <a:t>. It describes the local curvature of a function of many variables. )</a:t>
                </a:r>
                <a:endParaRPr lang="en-US" dirty="0"/>
              </a:p>
              <a:p>
                <a:endParaRPr lang="en-US" dirty="0"/>
              </a:p>
              <a:p>
                <a:r>
                  <a:rPr lang="en-US" dirty="0"/>
                  <a:t>Conclusion. As we mentioned, in order to achieve (kind of) depth independent learning time, the initial weight matters</a:t>
                </a:r>
              </a:p>
            </p:txBody>
          </p:sp>
        </mc:Fallback>
      </mc:AlternateContent>
      <p:sp>
        <p:nvSpPr>
          <p:cNvPr id="4" name="Slide Number Placeholder 3"/>
          <p:cNvSpPr>
            <a:spLocks noGrp="1"/>
          </p:cNvSpPr>
          <p:nvPr>
            <p:ph type="sldNum" sz="quarter" idx="5"/>
          </p:nvPr>
        </p:nvSpPr>
        <p:spPr/>
        <p:txBody>
          <a:bodyPr/>
          <a:lstStyle/>
          <a:p>
            <a:fld id="{0822BC02-861E-4F14-996D-B42ED47C66B3}" type="slidenum">
              <a:rPr lang="en-US" smtClean="0"/>
              <a:t>9</a:t>
            </a:fld>
            <a:endParaRPr lang="en-US"/>
          </a:p>
        </p:txBody>
      </p:sp>
    </p:spTree>
    <p:extLst>
      <p:ext uri="{BB962C8B-B14F-4D97-AF65-F5344CB8AC3E}">
        <p14:creationId xmlns:p14="http://schemas.microsoft.com/office/powerpoint/2010/main" val="22476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3E23-44DF-4D71-BB2B-CC173F4DE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C64A7-9396-4C70-B158-371D65DC0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0A23D-939A-4EF8-A8AD-672C2F5EB742}"/>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F6739CB6-999C-4DCD-939B-F1B1B43A4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41B90-F16D-4A61-93F2-3D1AD32B267D}"/>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161805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551E-9D89-4CFF-B4DD-84922081A9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0C3FB-6219-45AD-9C05-FBFD1E3C9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886CA-095F-4D41-B1D2-21295A41FCCF}"/>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F32EDE75-BE93-4F72-A489-83011D3B2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41396-CF4A-43F9-923F-69A6799D4368}"/>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63047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56ABE-BC7F-487A-B050-68B6DF401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8A095A-913E-49A5-BEC8-2F6AB41764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93EA2-3325-43D3-85D8-87AE4CC1CB64}"/>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48EC7B71-E81A-4E70-97E5-A7AADA477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A8D0F-4247-42F7-9CF9-6D9B0B95C1D9}"/>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92514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DE56-ABD6-4C8F-B29C-C9D48EB02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6499F-B567-42BA-BAEA-3C1963FA07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8AF68-AA80-479B-93E4-EF9A86604DAA}"/>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9F571FA8-245F-4D44-A37F-ED98F8762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67827-0248-46B0-B0A0-C677114951BB}"/>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218785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FE93-BDF2-4768-AA84-D5CEFCA01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8E0D6F-9D2A-4060-A97F-A29BC8063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BC5F8-8312-4E09-A45D-E93BD29F41FA}"/>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A7C2A25D-A7AE-43BE-BD6B-0745E7D54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71CE7-940D-4F9B-8D12-26CC973E0FE9}"/>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325675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C3C0-405D-48F9-95B7-3DEAA6E11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AF4F9-2CD6-4E8B-B28C-831C16D0E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3DD9C3-782F-4544-B0D1-78FBC13FD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B5310-EF56-4253-A142-F3C24E429567}"/>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6" name="Footer Placeholder 5">
            <a:extLst>
              <a:ext uri="{FF2B5EF4-FFF2-40B4-BE49-F238E27FC236}">
                <a16:creationId xmlns:a16="http://schemas.microsoft.com/office/drawing/2014/main" id="{EA1DFB85-C037-4526-B935-DA6B0D21A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8D5E6-3505-4708-8942-588D367812B0}"/>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13425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394-042E-43FA-935A-DF61DB0FC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B2A9D1-6AE6-4ADE-9188-FB28A354B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03DE1-2C5E-4AE4-BBBA-BA3AC5436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AC2F6-C1C6-480B-8FF3-758E69247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4A595-335B-4BA9-A0F6-78D99C193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10557-9B5D-4731-86CE-88E3C3AB2941}"/>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8" name="Footer Placeholder 7">
            <a:extLst>
              <a:ext uri="{FF2B5EF4-FFF2-40B4-BE49-F238E27FC236}">
                <a16:creationId xmlns:a16="http://schemas.microsoft.com/office/drawing/2014/main" id="{1D90C451-3116-41AB-A001-72C6A8C58B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86D662-59DF-41F0-933B-6D14B16F8FC6}"/>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227267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E7BA-BBD8-457F-91FE-432BBDA88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B924C8-7CF4-479F-832B-B6D0EA6EA90F}"/>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4" name="Footer Placeholder 3">
            <a:extLst>
              <a:ext uri="{FF2B5EF4-FFF2-40B4-BE49-F238E27FC236}">
                <a16:creationId xmlns:a16="http://schemas.microsoft.com/office/drawing/2014/main" id="{7A8BC76B-416D-4C7D-9D59-CE416713A8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422AA-5F2D-4790-8D23-61B0C8A8A053}"/>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2139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8F5E2-31F7-4AFC-8501-C0F59FF08EFA}"/>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3" name="Footer Placeholder 2">
            <a:extLst>
              <a:ext uri="{FF2B5EF4-FFF2-40B4-BE49-F238E27FC236}">
                <a16:creationId xmlns:a16="http://schemas.microsoft.com/office/drawing/2014/main" id="{C31E1F59-4F75-4AAA-BDB4-224DC3D919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173BA-2156-4B6E-BF6A-25D68DBAB957}"/>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407691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F250-73DA-4532-8DCB-DFC6B7982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23D64-945D-4414-8491-5DF406BB9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48DEEF-EFB9-4461-A0A6-850AFA745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4532-9331-4659-B726-E2335E0BFD6D}"/>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6" name="Footer Placeholder 5">
            <a:extLst>
              <a:ext uri="{FF2B5EF4-FFF2-40B4-BE49-F238E27FC236}">
                <a16:creationId xmlns:a16="http://schemas.microsoft.com/office/drawing/2014/main" id="{AD327203-0701-4352-9E7E-A9693B34D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32E32-F37A-468D-A7F1-2BB3DBE5974B}"/>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284936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2AA4-7C51-4E5A-A1D2-0EAE3B25A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5DF81-F50E-43F3-A58E-0A141FEEF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2D695D-6144-47F2-AFBD-36D2E0ABE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B8EF9-1D40-4E8C-BC0F-54485389D11A}"/>
              </a:ext>
            </a:extLst>
          </p:cNvPr>
          <p:cNvSpPr>
            <a:spLocks noGrp="1"/>
          </p:cNvSpPr>
          <p:nvPr>
            <p:ph type="dt" sz="half" idx="10"/>
          </p:nvPr>
        </p:nvSpPr>
        <p:spPr/>
        <p:txBody>
          <a:bodyPr/>
          <a:lstStyle/>
          <a:p>
            <a:fld id="{6675927F-C0EB-4942-9AD6-28C1827DA0C2}" type="datetimeFigureOut">
              <a:rPr lang="en-US" smtClean="0"/>
              <a:t>10/3/2019</a:t>
            </a:fld>
            <a:endParaRPr lang="en-US"/>
          </a:p>
        </p:txBody>
      </p:sp>
      <p:sp>
        <p:nvSpPr>
          <p:cNvPr id="6" name="Footer Placeholder 5">
            <a:extLst>
              <a:ext uri="{FF2B5EF4-FFF2-40B4-BE49-F238E27FC236}">
                <a16:creationId xmlns:a16="http://schemas.microsoft.com/office/drawing/2014/main" id="{2BB93387-89C9-4CEF-A422-B1C83528A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6CFE2-D9CC-4394-80B6-205153BCA9AF}"/>
              </a:ext>
            </a:extLst>
          </p:cNvPr>
          <p:cNvSpPr>
            <a:spLocks noGrp="1"/>
          </p:cNvSpPr>
          <p:nvPr>
            <p:ph type="sldNum" sz="quarter" idx="12"/>
          </p:nvPr>
        </p:nvSpPr>
        <p:spPr/>
        <p:txBody>
          <a:bodyPr/>
          <a:lstStyle/>
          <a:p>
            <a:fld id="{067377C9-B69F-4818-B885-6ABDF43463BF}" type="slidenum">
              <a:rPr lang="en-US" smtClean="0"/>
              <a:t>‹#›</a:t>
            </a:fld>
            <a:endParaRPr lang="en-US"/>
          </a:p>
        </p:txBody>
      </p:sp>
    </p:spTree>
    <p:extLst>
      <p:ext uri="{BB962C8B-B14F-4D97-AF65-F5344CB8AC3E}">
        <p14:creationId xmlns:p14="http://schemas.microsoft.com/office/powerpoint/2010/main" val="73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E078D-06B3-412B-956F-B2A8C0659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2D262-CF56-492E-942F-536D9EC63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352C9-CE37-4ECE-B85A-272EABCB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5927F-C0EB-4942-9AD6-28C1827DA0C2}" type="datetimeFigureOut">
              <a:rPr lang="en-US" smtClean="0"/>
              <a:t>10/3/2019</a:t>
            </a:fld>
            <a:endParaRPr lang="en-US"/>
          </a:p>
        </p:txBody>
      </p:sp>
      <p:sp>
        <p:nvSpPr>
          <p:cNvPr id="5" name="Footer Placeholder 4">
            <a:extLst>
              <a:ext uri="{FF2B5EF4-FFF2-40B4-BE49-F238E27FC236}">
                <a16:creationId xmlns:a16="http://schemas.microsoft.com/office/drawing/2014/main" id="{BC448FB0-6AF3-423F-9AA3-16618C6EF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198E9C-4D5C-4525-8E2F-0899282A7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377C9-B69F-4818-B885-6ABDF43463BF}" type="slidenum">
              <a:rPr lang="en-US" smtClean="0"/>
              <a:t>‹#›</a:t>
            </a:fld>
            <a:endParaRPr lang="en-US"/>
          </a:p>
        </p:txBody>
      </p:sp>
    </p:spTree>
    <p:extLst>
      <p:ext uri="{BB962C8B-B14F-4D97-AF65-F5344CB8AC3E}">
        <p14:creationId xmlns:p14="http://schemas.microsoft.com/office/powerpoint/2010/main" val="1304167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6.png"/><Relationship Id="rId7"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NULL"/><Relationship Id="rId4" Type="http://schemas.openxmlformats.org/officeDocument/2006/relationships/customXml" Target="../ink/ink1.xml"/><Relationship Id="rId9"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5.xml"/><Relationship Id="rId4" Type="http://schemas.openxmlformats.org/officeDocument/2006/relationships/image" Target="NULL"/><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0C92-3339-4ED9-BD46-CB5D5AB88A2B}"/>
              </a:ext>
            </a:extLst>
          </p:cNvPr>
          <p:cNvSpPr>
            <a:spLocks noGrp="1"/>
          </p:cNvSpPr>
          <p:nvPr>
            <p:ph type="ctrTitle"/>
          </p:nvPr>
        </p:nvSpPr>
        <p:spPr/>
        <p:txBody>
          <a:bodyPr>
            <a:normAutofit fontScale="90000"/>
          </a:bodyPr>
          <a:lstStyle/>
          <a:p>
            <a:r>
              <a:rPr lang="en-US" dirty="0"/>
              <a:t>Exact solutions to the nonlinear dynamics of learning in deep linear neural networks</a:t>
            </a:r>
          </a:p>
        </p:txBody>
      </p:sp>
      <p:sp>
        <p:nvSpPr>
          <p:cNvPr id="3" name="Subtitle 2">
            <a:extLst>
              <a:ext uri="{FF2B5EF4-FFF2-40B4-BE49-F238E27FC236}">
                <a16:creationId xmlns:a16="http://schemas.microsoft.com/office/drawing/2014/main" id="{B77F27FD-C4B6-4E5E-B90F-2C418D35C4ED}"/>
              </a:ext>
            </a:extLst>
          </p:cNvPr>
          <p:cNvSpPr>
            <a:spLocks noGrp="1"/>
          </p:cNvSpPr>
          <p:nvPr>
            <p:ph type="subTitle" idx="1"/>
          </p:nvPr>
        </p:nvSpPr>
        <p:spPr/>
        <p:txBody>
          <a:bodyPr/>
          <a:lstStyle/>
          <a:p>
            <a:endParaRPr lang="en-US" dirty="0"/>
          </a:p>
          <a:p>
            <a:r>
              <a:rPr lang="en-US" dirty="0"/>
              <a:t>Chung Hyun Kim, Rebecca Miao</a:t>
            </a:r>
          </a:p>
          <a:p>
            <a:r>
              <a:rPr lang="en-US" dirty="0"/>
              <a:t>Oct, 3</a:t>
            </a:r>
            <a:r>
              <a:rPr lang="en-US" baseline="30000" dirty="0"/>
              <a:t>rd</a:t>
            </a:r>
            <a:r>
              <a:rPr lang="en-US" dirty="0"/>
              <a:t> 2019</a:t>
            </a:r>
          </a:p>
        </p:txBody>
      </p:sp>
    </p:spTree>
    <p:extLst>
      <p:ext uri="{BB962C8B-B14F-4D97-AF65-F5344CB8AC3E}">
        <p14:creationId xmlns:p14="http://schemas.microsoft.com/office/powerpoint/2010/main" val="218895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97278-0865-4891-8335-093984712456}"/>
              </a:ext>
            </a:extLst>
          </p:cNvPr>
          <p:cNvPicPr>
            <a:picLocks noChangeAspect="1"/>
          </p:cNvPicPr>
          <p:nvPr/>
        </p:nvPicPr>
        <p:blipFill>
          <a:blip r:embed="rId3"/>
          <a:stretch>
            <a:fillRect/>
          </a:stretch>
        </p:blipFill>
        <p:spPr>
          <a:xfrm>
            <a:off x="5747657" y="855491"/>
            <a:ext cx="5834743" cy="5006191"/>
          </a:xfrm>
          <a:prstGeom prst="rect">
            <a:avLst/>
          </a:prstGeom>
        </p:spPr>
      </p:pic>
      <p:sp>
        <p:nvSpPr>
          <p:cNvPr id="2" name="Title 1">
            <a:extLst>
              <a:ext uri="{FF2B5EF4-FFF2-40B4-BE49-F238E27FC236}">
                <a16:creationId xmlns:a16="http://schemas.microsoft.com/office/drawing/2014/main" id="{4AC07E40-40B2-48F7-AA33-5766D8FA502F}"/>
              </a:ext>
            </a:extLst>
          </p:cNvPr>
          <p:cNvSpPr>
            <a:spLocks noGrp="1"/>
          </p:cNvSpPr>
          <p:nvPr>
            <p:ph type="title"/>
          </p:nvPr>
        </p:nvSpPr>
        <p:spPr>
          <a:xfrm>
            <a:off x="838200" y="365126"/>
            <a:ext cx="10515600" cy="762060"/>
          </a:xfrm>
        </p:spPr>
        <p:txBody>
          <a:bodyPr/>
          <a:lstStyle/>
          <a:p>
            <a:r>
              <a:rPr lang="en-US" dirty="0"/>
              <a:t> </a:t>
            </a:r>
          </a:p>
        </p:txBody>
      </p:sp>
      <p:sp>
        <p:nvSpPr>
          <p:cNvPr id="3" name="Content Placeholder 2">
            <a:extLst>
              <a:ext uri="{FF2B5EF4-FFF2-40B4-BE49-F238E27FC236}">
                <a16:creationId xmlns:a16="http://schemas.microsoft.com/office/drawing/2014/main" id="{AF34B2F3-5685-470E-9AB9-F054007B02B1}"/>
              </a:ext>
            </a:extLst>
          </p:cNvPr>
          <p:cNvSpPr>
            <a:spLocks noGrp="1"/>
          </p:cNvSpPr>
          <p:nvPr>
            <p:ph idx="1"/>
          </p:nvPr>
        </p:nvSpPr>
        <p:spPr>
          <a:xfrm>
            <a:off x="707571" y="1127186"/>
            <a:ext cx="5040086" cy="4376552"/>
          </a:xfrm>
        </p:spPr>
        <p:txBody>
          <a:bodyPr/>
          <a:lstStyle/>
          <a:p>
            <a:pPr marL="0" indent="0">
              <a:buNone/>
            </a:pPr>
            <a:endParaRPr lang="en-US" dirty="0"/>
          </a:p>
          <a:p>
            <a:pPr marL="0" indent="0">
              <a:buNone/>
            </a:pPr>
            <a:endParaRPr lang="en-US" dirty="0"/>
          </a:p>
          <a:p>
            <a:pPr marL="0" indent="0">
              <a:buNone/>
            </a:pPr>
            <a:r>
              <a:rPr lang="en-US" sz="3600" dirty="0"/>
              <a:t>What conditions on weight matrices will produce depth-independent learn time?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85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B59B-630C-4FE4-850F-E69DC97BE154}"/>
              </a:ext>
            </a:extLst>
          </p:cNvPr>
          <p:cNvSpPr>
            <a:spLocks noGrp="1"/>
          </p:cNvSpPr>
          <p:nvPr>
            <p:ph type="title"/>
          </p:nvPr>
        </p:nvSpPr>
        <p:spPr>
          <a:xfrm>
            <a:off x="838200" y="999259"/>
            <a:ext cx="10515600" cy="826366"/>
          </a:xfrm>
        </p:spPr>
        <p:txBody>
          <a:bodyPr>
            <a:normAutofit fontScale="90000"/>
          </a:bodyPr>
          <a:lstStyle/>
          <a:p>
            <a:r>
              <a:rPr lang="en-US" dirty="0"/>
              <a:t>3 different weight initializations explored:</a:t>
            </a:r>
            <a:br>
              <a:rPr lang="en-US" dirty="0"/>
            </a:br>
            <a:endParaRPr lang="en-US" dirty="0"/>
          </a:p>
        </p:txBody>
      </p:sp>
      <p:sp>
        <p:nvSpPr>
          <p:cNvPr id="3" name="Content Placeholder 2">
            <a:extLst>
              <a:ext uri="{FF2B5EF4-FFF2-40B4-BE49-F238E27FC236}">
                <a16:creationId xmlns:a16="http://schemas.microsoft.com/office/drawing/2014/main" id="{62F4896F-4A57-4FBB-B34B-94DA22F711BF}"/>
              </a:ext>
            </a:extLst>
          </p:cNvPr>
          <p:cNvSpPr>
            <a:spLocks noGrp="1"/>
          </p:cNvSpPr>
          <p:nvPr>
            <p:ph idx="1"/>
          </p:nvPr>
        </p:nvSpPr>
        <p:spPr>
          <a:xfrm>
            <a:off x="838200" y="1534886"/>
            <a:ext cx="10515600" cy="4642077"/>
          </a:xfrm>
        </p:spPr>
        <p:txBody>
          <a:bodyPr/>
          <a:lstStyle/>
          <a:p>
            <a:endParaRPr lang="en-US" dirty="0"/>
          </a:p>
        </p:txBody>
      </p:sp>
      <p:graphicFrame>
        <p:nvGraphicFramePr>
          <p:cNvPr id="5" name="Table 4">
            <a:extLst>
              <a:ext uri="{FF2B5EF4-FFF2-40B4-BE49-F238E27FC236}">
                <a16:creationId xmlns:a16="http://schemas.microsoft.com/office/drawing/2014/main" id="{4C07934C-8B3F-4A85-937D-EDAC00BD3EBA}"/>
              </a:ext>
            </a:extLst>
          </p:cNvPr>
          <p:cNvGraphicFramePr>
            <a:graphicFrameLocks noGrp="1"/>
          </p:cNvGraphicFramePr>
          <p:nvPr>
            <p:extLst/>
          </p:nvPr>
        </p:nvGraphicFramePr>
        <p:xfrm>
          <a:off x="1030515" y="1825625"/>
          <a:ext cx="9764486" cy="3355640"/>
        </p:xfrm>
        <a:graphic>
          <a:graphicData uri="http://schemas.openxmlformats.org/drawingml/2006/table">
            <a:tbl>
              <a:tblPr firstRow="1" bandRow="1">
                <a:tableStyleId>{5C22544A-7EE6-4342-B048-85BDC9FD1C3A}</a:tableStyleId>
              </a:tblPr>
              <a:tblGrid>
                <a:gridCol w="4882243">
                  <a:extLst>
                    <a:ext uri="{9D8B030D-6E8A-4147-A177-3AD203B41FA5}">
                      <a16:colId xmlns:a16="http://schemas.microsoft.com/office/drawing/2014/main" val="2446706281"/>
                    </a:ext>
                  </a:extLst>
                </a:gridCol>
                <a:gridCol w="4882243">
                  <a:extLst>
                    <a:ext uri="{9D8B030D-6E8A-4147-A177-3AD203B41FA5}">
                      <a16:colId xmlns:a16="http://schemas.microsoft.com/office/drawing/2014/main" val="1106303082"/>
                    </a:ext>
                  </a:extLst>
                </a:gridCol>
              </a:tblGrid>
              <a:tr h="409575">
                <a:tc>
                  <a:txBody>
                    <a:bodyPr/>
                    <a:lstStyle/>
                    <a:p>
                      <a:r>
                        <a:rPr lang="en-US" sz="2800" dirty="0"/>
                        <a:t>Initialization Methods</a:t>
                      </a:r>
                    </a:p>
                  </a:txBody>
                  <a:tcPr/>
                </a:tc>
                <a:tc>
                  <a:txBody>
                    <a:bodyPr/>
                    <a:lstStyle/>
                    <a:p>
                      <a:r>
                        <a:rPr lang="en-US" sz="2800" dirty="0"/>
                        <a:t>Learn time scale </a:t>
                      </a:r>
                    </a:p>
                  </a:txBody>
                  <a:tcPr/>
                </a:tc>
                <a:extLst>
                  <a:ext uri="{0D108BD9-81ED-4DB2-BD59-A6C34878D82A}">
                    <a16:rowId xmlns:a16="http://schemas.microsoft.com/office/drawing/2014/main" val="2391830528"/>
                  </a:ext>
                </a:extLst>
              </a:tr>
              <a:tr h="1032007">
                <a:tc>
                  <a:txBody>
                    <a:bodyPr/>
                    <a:lstStyle/>
                    <a:p>
                      <a:r>
                        <a:rPr lang="en-US" sz="2800" dirty="0" err="1"/>
                        <a:t>Layerwise</a:t>
                      </a:r>
                      <a:r>
                        <a:rPr lang="en-US" sz="2800" dirty="0"/>
                        <a:t> unsupervised pretraining </a:t>
                      </a:r>
                    </a:p>
                  </a:txBody>
                  <a:tcPr/>
                </a:tc>
                <a:tc>
                  <a:txBody>
                    <a:bodyPr/>
                    <a:lstStyle/>
                    <a:p>
                      <a:r>
                        <a:rPr lang="en-US" sz="2800" dirty="0"/>
                        <a:t>Scale linearly with depth</a:t>
                      </a:r>
                    </a:p>
                  </a:txBody>
                  <a:tcPr/>
                </a:tc>
                <a:extLst>
                  <a:ext uri="{0D108BD9-81ED-4DB2-BD59-A6C34878D82A}">
                    <a16:rowId xmlns:a16="http://schemas.microsoft.com/office/drawing/2014/main" val="948950752"/>
                  </a:ext>
                </a:extLst>
              </a:tr>
              <a:tr h="773466">
                <a:tc>
                  <a:txBody>
                    <a:bodyPr/>
                    <a:lstStyle/>
                    <a:p>
                      <a:r>
                        <a:rPr lang="en-US" sz="2800" dirty="0"/>
                        <a:t>Random weights</a:t>
                      </a:r>
                    </a:p>
                  </a:txBody>
                  <a:tcPr/>
                </a:tc>
                <a:tc>
                  <a:txBody>
                    <a:bodyPr/>
                    <a:lstStyle/>
                    <a:p>
                      <a:r>
                        <a:rPr lang="en-US" sz="2800" dirty="0"/>
                        <a:t>Scale exponentially with depth </a:t>
                      </a:r>
                    </a:p>
                  </a:txBody>
                  <a:tcPr/>
                </a:tc>
                <a:extLst>
                  <a:ext uri="{0D108BD9-81ED-4DB2-BD59-A6C34878D82A}">
                    <a16:rowId xmlns:a16="http://schemas.microsoft.com/office/drawing/2014/main" val="3718487474"/>
                  </a:ext>
                </a:extLst>
              </a:tr>
              <a:tr h="1032007">
                <a:tc>
                  <a:txBody>
                    <a:bodyPr/>
                    <a:lstStyle/>
                    <a:p>
                      <a:r>
                        <a:rPr lang="en-US" sz="2800" dirty="0"/>
                        <a:t>Orthogonal weights </a:t>
                      </a:r>
                    </a:p>
                  </a:txBody>
                  <a:tcPr/>
                </a:tc>
                <a:tc>
                  <a:txBody>
                    <a:bodyPr/>
                    <a:lstStyle/>
                    <a:p>
                      <a:r>
                        <a:rPr lang="en-US" sz="2800" dirty="0"/>
                        <a:t>Depth independent, ~ should be similar to pretraining?</a:t>
                      </a:r>
                    </a:p>
                  </a:txBody>
                  <a:tcPr/>
                </a:tc>
                <a:extLst>
                  <a:ext uri="{0D108BD9-81ED-4DB2-BD59-A6C34878D82A}">
                    <a16:rowId xmlns:a16="http://schemas.microsoft.com/office/drawing/2014/main" val="26848639"/>
                  </a:ext>
                </a:extLst>
              </a:tr>
            </a:tbl>
          </a:graphicData>
        </a:graphic>
      </p:graphicFrame>
    </p:spTree>
    <p:extLst>
      <p:ext uri="{BB962C8B-B14F-4D97-AF65-F5344CB8AC3E}">
        <p14:creationId xmlns:p14="http://schemas.microsoft.com/office/powerpoint/2010/main" val="127882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B9CB-6BCF-49D7-971F-6B7CBFC1E8B5}"/>
              </a:ext>
            </a:extLst>
          </p:cNvPr>
          <p:cNvSpPr>
            <a:spLocks noGrp="1"/>
          </p:cNvSpPr>
          <p:nvPr>
            <p:ph type="title"/>
          </p:nvPr>
        </p:nvSpPr>
        <p:spPr>
          <a:xfrm>
            <a:off x="838200" y="704353"/>
            <a:ext cx="10515600" cy="1325563"/>
          </a:xfrm>
        </p:spPr>
        <p:txBody>
          <a:bodyPr/>
          <a:lstStyle/>
          <a:p>
            <a:r>
              <a:rPr lang="en-US" sz="3600" dirty="0"/>
              <a:t>Greedy layer-wise pretraining</a:t>
            </a:r>
            <a:br>
              <a:rPr lang="en-US" dirty="0"/>
            </a:br>
            <a:endParaRPr lang="en-US" dirty="0"/>
          </a:p>
        </p:txBody>
      </p:sp>
      <p:pic>
        <p:nvPicPr>
          <p:cNvPr id="4" name="Content Placeholder 3">
            <a:extLst>
              <a:ext uri="{FF2B5EF4-FFF2-40B4-BE49-F238E27FC236}">
                <a16:creationId xmlns:a16="http://schemas.microsoft.com/office/drawing/2014/main" id="{42E713F7-8661-4972-991A-F88691CCFD35}"/>
              </a:ext>
            </a:extLst>
          </p:cNvPr>
          <p:cNvPicPr>
            <a:picLocks noGrp="1"/>
          </p:cNvPicPr>
          <p:nvPr>
            <p:ph sz="half" idx="1"/>
          </p:nvPr>
        </p:nvPicPr>
        <p:blipFill>
          <a:blip r:embed="rId2"/>
          <a:stretch>
            <a:fillRect/>
          </a:stretch>
        </p:blipFill>
        <p:spPr>
          <a:xfrm>
            <a:off x="727796" y="1828800"/>
            <a:ext cx="3476625" cy="3200400"/>
          </a:xfrm>
          <a:prstGeom prst="rect">
            <a:avLst/>
          </a:prstGeom>
        </p:spPr>
      </p:pic>
      <p:sp>
        <p:nvSpPr>
          <p:cNvPr id="5" name="Content Placeholder 4">
            <a:extLst>
              <a:ext uri="{FF2B5EF4-FFF2-40B4-BE49-F238E27FC236}">
                <a16:creationId xmlns:a16="http://schemas.microsoft.com/office/drawing/2014/main" id="{D5D36C4D-34A3-42B6-ABD3-C70B74B53E17}"/>
              </a:ext>
            </a:extLst>
          </p:cNvPr>
          <p:cNvSpPr>
            <a:spLocks noGrp="1"/>
          </p:cNvSpPr>
          <p:nvPr>
            <p:ph sz="half" idx="2"/>
          </p:nvPr>
        </p:nvSpPr>
        <p:spPr>
          <a:xfrm>
            <a:off x="3934691" y="1627909"/>
            <a:ext cx="7419109" cy="4204855"/>
          </a:xfrm>
        </p:spPr>
        <p:txBody>
          <a:bodyPr/>
          <a:lstStyle/>
          <a:p>
            <a:pPr lvl="0"/>
            <a:r>
              <a:rPr lang="en-US" dirty="0"/>
              <a:t>Breakthrough discovery in training deep neural network to counter the vanishing gradient problem</a:t>
            </a:r>
          </a:p>
          <a:p>
            <a:pPr lvl="0"/>
            <a:r>
              <a:rPr lang="en-US" dirty="0"/>
              <a:t>Speeds up and improves generalization performance of standard gradient descent </a:t>
            </a:r>
          </a:p>
          <a:p>
            <a:pPr lvl="0"/>
            <a:r>
              <a:rPr lang="en-US" dirty="0"/>
              <a:t>Author’s procedure: use autoencoders to 1) train the network to produce its input as its output and then 2) finetune the on the ultimate input-output task of interest</a:t>
            </a:r>
          </a:p>
          <a:p>
            <a:endParaRPr lang="en-US" dirty="0"/>
          </a:p>
        </p:txBody>
      </p:sp>
      <p:sp>
        <p:nvSpPr>
          <p:cNvPr id="6" name="TextBox 5">
            <a:extLst>
              <a:ext uri="{FF2B5EF4-FFF2-40B4-BE49-F238E27FC236}">
                <a16:creationId xmlns:a16="http://schemas.microsoft.com/office/drawing/2014/main" id="{0CF6A1B9-6269-4C8D-BB92-9EC6F16F97D7}"/>
              </a:ext>
            </a:extLst>
          </p:cNvPr>
          <p:cNvSpPr txBox="1"/>
          <p:nvPr/>
        </p:nvSpPr>
        <p:spPr>
          <a:xfrm>
            <a:off x="1201079" y="5029200"/>
            <a:ext cx="1885837" cy="461665"/>
          </a:xfrm>
          <a:prstGeom prst="rect">
            <a:avLst/>
          </a:prstGeom>
          <a:noFill/>
        </p:spPr>
        <p:txBody>
          <a:bodyPr wrap="none" rtlCol="0">
            <a:spAutoFit/>
          </a:bodyPr>
          <a:lstStyle/>
          <a:p>
            <a:r>
              <a:rPr lang="en-US" sz="1200" dirty="0"/>
              <a:t>W != W* to avoid </a:t>
            </a:r>
          </a:p>
          <a:p>
            <a:r>
              <a:rPr lang="en-US" sz="1200" dirty="0"/>
              <a:t>learning the identity matrix</a:t>
            </a:r>
          </a:p>
        </p:txBody>
      </p:sp>
    </p:spTree>
    <p:extLst>
      <p:ext uri="{BB962C8B-B14F-4D97-AF65-F5344CB8AC3E}">
        <p14:creationId xmlns:p14="http://schemas.microsoft.com/office/powerpoint/2010/main" val="315590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4B2B-88DE-46BD-BF3B-0ED44093CF05}"/>
              </a:ext>
            </a:extLst>
          </p:cNvPr>
          <p:cNvSpPr>
            <a:spLocks noGrp="1"/>
          </p:cNvSpPr>
          <p:nvPr>
            <p:ph type="title"/>
          </p:nvPr>
        </p:nvSpPr>
        <p:spPr>
          <a:xfrm>
            <a:off x="839788" y="365125"/>
            <a:ext cx="10515600" cy="1048039"/>
          </a:xfrm>
        </p:spPr>
        <p:txBody>
          <a:bodyPr/>
          <a:lstStyle/>
          <a:p>
            <a:r>
              <a:rPr lang="en-US" dirty="0"/>
              <a:t>It works well…</a:t>
            </a:r>
          </a:p>
        </p:txBody>
      </p:sp>
      <p:sp>
        <p:nvSpPr>
          <p:cNvPr id="3" name="Text Placeholder 2">
            <a:extLst>
              <a:ext uri="{FF2B5EF4-FFF2-40B4-BE49-F238E27FC236}">
                <a16:creationId xmlns:a16="http://schemas.microsoft.com/office/drawing/2014/main" id="{19B787D7-1E44-49A9-AC9A-0A0E1DE9E0FC}"/>
              </a:ext>
            </a:extLst>
          </p:cNvPr>
          <p:cNvSpPr>
            <a:spLocks noGrp="1"/>
          </p:cNvSpPr>
          <p:nvPr>
            <p:ph type="body" idx="1"/>
          </p:nvPr>
        </p:nvSpPr>
        <p:spPr>
          <a:xfrm>
            <a:off x="722168" y="4974937"/>
            <a:ext cx="5157787" cy="1048039"/>
          </a:xfrm>
        </p:spPr>
        <p:txBody>
          <a:bodyPr>
            <a:normAutofit/>
          </a:bodyPr>
          <a:lstStyle/>
          <a:p>
            <a:r>
              <a:rPr lang="en-US" sz="1800" b="0" dirty="0"/>
              <a:t>Learning curves on MNIST for a five layer linear network starting from random Gaussian vs pretrained weights </a:t>
            </a:r>
          </a:p>
        </p:txBody>
      </p:sp>
      <p:pic>
        <p:nvPicPr>
          <p:cNvPr id="8" name="Content Placeholder 7">
            <a:extLst>
              <a:ext uri="{FF2B5EF4-FFF2-40B4-BE49-F238E27FC236}">
                <a16:creationId xmlns:a16="http://schemas.microsoft.com/office/drawing/2014/main" id="{6FB5B1A5-9B68-4B38-9FA2-8F6A356B4978}"/>
              </a:ext>
            </a:extLst>
          </p:cNvPr>
          <p:cNvPicPr>
            <a:picLocks noGrp="1"/>
          </p:cNvPicPr>
          <p:nvPr>
            <p:ph sz="half" idx="2"/>
          </p:nvPr>
        </p:nvPicPr>
        <p:blipFill>
          <a:blip r:embed="rId3"/>
          <a:stretch>
            <a:fillRect/>
          </a:stretch>
        </p:blipFill>
        <p:spPr>
          <a:xfrm>
            <a:off x="632114" y="1207621"/>
            <a:ext cx="5157788" cy="3640351"/>
          </a:xfrm>
          <a:prstGeom prst="rect">
            <a:avLst/>
          </a:prstGeom>
        </p:spPr>
      </p:pic>
      <p:sp>
        <p:nvSpPr>
          <p:cNvPr id="5" name="Text Placeholder 4">
            <a:extLst>
              <a:ext uri="{FF2B5EF4-FFF2-40B4-BE49-F238E27FC236}">
                <a16:creationId xmlns:a16="http://schemas.microsoft.com/office/drawing/2014/main" id="{3C202CBC-59E9-4199-8D59-7FB57E52B243}"/>
              </a:ext>
            </a:extLst>
          </p:cNvPr>
          <p:cNvSpPr>
            <a:spLocks noGrp="1"/>
          </p:cNvSpPr>
          <p:nvPr>
            <p:ph type="body" sz="quarter" idx="3"/>
          </p:nvPr>
        </p:nvSpPr>
        <p:spPr>
          <a:xfrm>
            <a:off x="5997576" y="1413164"/>
            <a:ext cx="5183188" cy="823912"/>
          </a:xfrm>
        </p:spPr>
        <p:txBody>
          <a:bodyPr>
            <a:normAutofit/>
          </a:bodyPr>
          <a:lstStyle/>
          <a:p>
            <a:r>
              <a:rPr lang="en-US" dirty="0"/>
              <a:t>Why?</a:t>
            </a:r>
          </a:p>
        </p:txBody>
      </p:sp>
      <p:sp>
        <p:nvSpPr>
          <p:cNvPr id="6" name="Content Placeholder 5">
            <a:extLst>
              <a:ext uri="{FF2B5EF4-FFF2-40B4-BE49-F238E27FC236}">
                <a16:creationId xmlns:a16="http://schemas.microsoft.com/office/drawing/2014/main" id="{4E2AB935-EC02-4CC9-825E-8DDF2912E93C}"/>
              </a:ext>
            </a:extLst>
          </p:cNvPr>
          <p:cNvSpPr>
            <a:spLocks noGrp="1"/>
          </p:cNvSpPr>
          <p:nvPr>
            <p:ph sz="quarter" idx="4"/>
          </p:nvPr>
        </p:nvSpPr>
        <p:spPr>
          <a:xfrm>
            <a:off x="5981051" y="2302927"/>
            <a:ext cx="5183188" cy="3175289"/>
          </a:xfrm>
        </p:spPr>
        <p:txBody>
          <a:bodyPr/>
          <a:lstStyle/>
          <a:p>
            <a:pPr marL="0" indent="0">
              <a:buNone/>
            </a:pPr>
            <a:r>
              <a:rPr lang="en-US" dirty="0"/>
              <a:t>Autoencoder is essentially performing PCA on the input-input correlation matrix and setting each weight matrix to be orthogonal</a:t>
            </a:r>
          </a:p>
          <a:p>
            <a:pPr marL="0" indent="0">
              <a:buNone/>
            </a:pPr>
            <a:r>
              <a:rPr lang="en-US" dirty="0"/>
              <a:t>~hidden layer should separate factors of variation in the input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7292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750C58-6A98-4580-AD87-54D0B263A400}"/>
              </a:ext>
            </a:extLst>
          </p:cNvPr>
          <p:cNvPicPr>
            <a:picLocks noChangeAspect="1"/>
          </p:cNvPicPr>
          <p:nvPr/>
        </p:nvPicPr>
        <p:blipFill>
          <a:blip r:embed="rId3"/>
          <a:stretch>
            <a:fillRect/>
          </a:stretch>
        </p:blipFill>
        <p:spPr>
          <a:xfrm>
            <a:off x="714704" y="1108102"/>
            <a:ext cx="10256235" cy="3924197"/>
          </a:xfrm>
          <a:prstGeom prst="rect">
            <a:avLst/>
          </a:prstGeom>
        </p:spPr>
      </p:pic>
      <p:sp>
        <p:nvSpPr>
          <p:cNvPr id="2" name="Title 1">
            <a:extLst>
              <a:ext uri="{FF2B5EF4-FFF2-40B4-BE49-F238E27FC236}">
                <a16:creationId xmlns:a16="http://schemas.microsoft.com/office/drawing/2014/main" id="{24491188-9EF7-4481-B9D8-46F4057D0194}"/>
              </a:ext>
            </a:extLst>
          </p:cNvPr>
          <p:cNvSpPr>
            <a:spLocks noGrp="1"/>
          </p:cNvSpPr>
          <p:nvPr>
            <p:ph type="title"/>
          </p:nvPr>
        </p:nvSpPr>
        <p:spPr>
          <a:xfrm>
            <a:off x="1451480" y="512022"/>
            <a:ext cx="9198819" cy="971479"/>
          </a:xfrm>
        </p:spPr>
        <p:txBody>
          <a:bodyPr>
            <a:noAutofit/>
          </a:bodyPr>
          <a:lstStyle/>
          <a:p>
            <a:r>
              <a:rPr lang="en-US" sz="3200" dirty="0"/>
              <a:t>Weights: scaled </a:t>
            </a:r>
            <a:r>
              <a:rPr lang="en-US" sz="3200" dirty="0" err="1"/>
              <a:t>i.i.d</a:t>
            </a:r>
            <a:r>
              <a:rPr lang="en-US" sz="3200" dirty="0"/>
              <a:t> uniform vs orthogonal matrix</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8" name="Ink 7">
                <a:extLst>
                  <a:ext uri="{FF2B5EF4-FFF2-40B4-BE49-F238E27FC236}">
                    <a16:creationId xmlns:a16="http://schemas.microsoft.com/office/drawing/2014/main" id="{FC596800-3999-4D94-B4BA-C1F595CAA406}"/>
                  </a:ext>
                </a:extLst>
              </p14:cNvPr>
              <p14:cNvContentPartPr/>
              <p14:nvPr/>
            </p14:nvContentPartPr>
            <p14:xfrm>
              <a:off x="6767651" y="4315298"/>
              <a:ext cx="360" cy="360"/>
            </p14:xfrm>
          </p:contentPart>
        </mc:Choice>
        <mc:Fallback xmlns="">
          <p:pic>
            <p:nvPicPr>
              <p:cNvPr id="8" name="Ink 7">
                <a:extLst>
                  <a:ext uri="{FF2B5EF4-FFF2-40B4-BE49-F238E27FC236}">
                    <a16:creationId xmlns:a16="http://schemas.microsoft.com/office/drawing/2014/main" id="{FC596800-3999-4D94-B4BA-C1F595CAA406}"/>
                  </a:ext>
                </a:extLst>
              </p:cNvPr>
              <p:cNvPicPr/>
              <p:nvPr/>
            </p:nvPicPr>
            <p:blipFill>
              <a:blip r:embed="rId5"/>
              <a:stretch>
                <a:fillRect/>
              </a:stretch>
            </p:blipFill>
            <p:spPr>
              <a:xfrm>
                <a:off x="6749651" y="420765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9" name="Ink 8">
                <a:extLst>
                  <a:ext uri="{FF2B5EF4-FFF2-40B4-BE49-F238E27FC236}">
                    <a16:creationId xmlns:a16="http://schemas.microsoft.com/office/drawing/2014/main" id="{3EC37A2F-4F55-4879-B333-854C61F4E76E}"/>
                  </a:ext>
                </a:extLst>
              </p14:cNvPr>
              <p14:cNvContentPartPr/>
              <p14:nvPr/>
            </p14:nvContentPartPr>
            <p14:xfrm>
              <a:off x="7522571" y="5860058"/>
              <a:ext cx="360" cy="360"/>
            </p14:xfrm>
          </p:contentPart>
        </mc:Choice>
        <mc:Fallback xmlns="">
          <p:pic>
            <p:nvPicPr>
              <p:cNvPr id="9" name="Ink 8">
                <a:extLst>
                  <a:ext uri="{FF2B5EF4-FFF2-40B4-BE49-F238E27FC236}">
                    <a16:creationId xmlns:a16="http://schemas.microsoft.com/office/drawing/2014/main" id="{3EC37A2F-4F55-4879-B333-854C61F4E76E}"/>
                  </a:ext>
                </a:extLst>
              </p:cNvPr>
              <p:cNvPicPr/>
              <p:nvPr/>
            </p:nvPicPr>
            <p:blipFill>
              <a:blip r:embed="rId7"/>
              <a:stretch>
                <a:fillRect/>
              </a:stretch>
            </p:blipFill>
            <p:spPr>
              <a:xfrm>
                <a:off x="7504571" y="575241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0" name="Ink 9">
                <a:extLst>
                  <a:ext uri="{FF2B5EF4-FFF2-40B4-BE49-F238E27FC236}">
                    <a16:creationId xmlns:a16="http://schemas.microsoft.com/office/drawing/2014/main" id="{67A44640-86CF-41A4-8FF2-4B3E2BDC3C36}"/>
                  </a:ext>
                </a:extLst>
              </p14:cNvPr>
              <p14:cNvContentPartPr/>
              <p14:nvPr/>
            </p14:nvContentPartPr>
            <p14:xfrm>
              <a:off x="8277851" y="5749538"/>
              <a:ext cx="360" cy="360"/>
            </p14:xfrm>
          </p:contentPart>
        </mc:Choice>
        <mc:Fallback xmlns="">
          <p:pic>
            <p:nvPicPr>
              <p:cNvPr id="10" name="Ink 9">
                <a:extLst>
                  <a:ext uri="{FF2B5EF4-FFF2-40B4-BE49-F238E27FC236}">
                    <a16:creationId xmlns:a16="http://schemas.microsoft.com/office/drawing/2014/main" id="{67A44640-86CF-41A4-8FF2-4B3E2BDC3C36}"/>
                  </a:ext>
                </a:extLst>
              </p:cNvPr>
              <p:cNvPicPr/>
              <p:nvPr/>
            </p:nvPicPr>
            <p:blipFill>
              <a:blip r:embed="rId9"/>
              <a:stretch>
                <a:fillRect/>
              </a:stretch>
            </p:blipFill>
            <p:spPr>
              <a:xfrm>
                <a:off x="8260211" y="5641538"/>
                <a:ext cx="36000" cy="216000"/>
              </a:xfrm>
              <a:prstGeom prst="rect">
                <a:avLst/>
              </a:prstGeom>
            </p:spPr>
          </p:pic>
        </mc:Fallback>
      </mc:AlternateContent>
      <p:sp>
        <p:nvSpPr>
          <p:cNvPr id="3" name="TextBox 2">
            <a:extLst>
              <a:ext uri="{FF2B5EF4-FFF2-40B4-BE49-F238E27FC236}">
                <a16:creationId xmlns:a16="http://schemas.microsoft.com/office/drawing/2014/main" id="{7DA0ED96-B5B6-46B5-A583-9D9ABF5825A7}"/>
              </a:ext>
            </a:extLst>
          </p:cNvPr>
          <p:cNvSpPr txBox="1"/>
          <p:nvPr/>
        </p:nvSpPr>
        <p:spPr>
          <a:xfrm>
            <a:off x="1671144" y="5282134"/>
            <a:ext cx="8591326" cy="646331"/>
          </a:xfrm>
          <a:prstGeom prst="rect">
            <a:avLst/>
          </a:prstGeom>
          <a:noFill/>
        </p:spPr>
        <p:txBody>
          <a:bodyPr wrap="none" rtlCol="0">
            <a:spAutoFit/>
          </a:bodyPr>
          <a:lstStyle/>
          <a:p>
            <a:r>
              <a:rPr lang="en-US" dirty="0"/>
              <a:t>Learning time on MNIST as a function of depth for different initial conditions on weights </a:t>
            </a:r>
          </a:p>
          <a:p>
            <a:r>
              <a:rPr lang="en-US" dirty="0"/>
              <a:t>Pretrained and orthogonal are on top of each other </a:t>
            </a:r>
          </a:p>
        </p:txBody>
      </p:sp>
    </p:spTree>
    <p:extLst>
      <p:ext uri="{BB962C8B-B14F-4D97-AF65-F5344CB8AC3E}">
        <p14:creationId xmlns:p14="http://schemas.microsoft.com/office/powerpoint/2010/main" val="217818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21CB6-8599-4956-94E5-88711000C320}"/>
              </a:ext>
            </a:extLst>
          </p:cNvPr>
          <p:cNvSpPr txBox="1"/>
          <p:nvPr/>
        </p:nvSpPr>
        <p:spPr>
          <a:xfrm>
            <a:off x="775855" y="2053140"/>
            <a:ext cx="10577945" cy="4524315"/>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Has to do with the way the 2 matrices evolve over repeat matrix multiplications, and this can be studied by looking at their singular values and </a:t>
            </a:r>
            <a:r>
              <a:rPr lang="en-US" sz="2400" dirty="0" err="1"/>
              <a:t>eiganvalues</a:t>
            </a:r>
            <a:r>
              <a:rPr lang="en-US" sz="2400" dirty="0"/>
              <a:t>.</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Consider  the product of matrices across all hidden N layers, representing the total end to end propagation of activity across a deep </a:t>
            </a:r>
            <a:r>
              <a:rPr lang="en-US" sz="2400" i="1" dirty="0"/>
              <a:t>linear</a:t>
            </a:r>
            <a:r>
              <a:rPr lang="en-US" sz="2400" dirty="0"/>
              <a:t> network </a:t>
            </a:r>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The product of random orthogonal matrices are more stable than the product of random Gaussian matrices </a:t>
            </a:r>
          </a:p>
          <a:p>
            <a:pPr lvl="0"/>
            <a:endParaRPr lang="en-US" sz="2400" dirty="0"/>
          </a:p>
          <a:p>
            <a:pPr marL="285750" lvl="0"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7FA651DF-CE98-41A5-8164-5E1A31658870}"/>
              </a:ext>
            </a:extLst>
          </p:cNvPr>
          <p:cNvPicPr>
            <a:picLocks noChangeAspect="1"/>
          </p:cNvPicPr>
          <p:nvPr/>
        </p:nvPicPr>
        <p:blipFill>
          <a:blip r:embed="rId2"/>
          <a:stretch>
            <a:fillRect/>
          </a:stretch>
        </p:blipFill>
        <p:spPr>
          <a:xfrm>
            <a:off x="7053888" y="-2265296"/>
            <a:ext cx="3654676" cy="2265296"/>
          </a:xfrm>
          <a:prstGeom prst="rect">
            <a:avLst/>
          </a:prstGeom>
        </p:spPr>
      </p:pic>
      <p:sp>
        <p:nvSpPr>
          <p:cNvPr id="2" name="Title 1">
            <a:extLst>
              <a:ext uri="{FF2B5EF4-FFF2-40B4-BE49-F238E27FC236}">
                <a16:creationId xmlns:a16="http://schemas.microsoft.com/office/drawing/2014/main" id="{24491188-9EF7-4481-B9D8-46F4057D0194}"/>
              </a:ext>
            </a:extLst>
          </p:cNvPr>
          <p:cNvSpPr>
            <a:spLocks noGrp="1"/>
          </p:cNvSpPr>
          <p:nvPr>
            <p:ph type="title"/>
          </p:nvPr>
        </p:nvSpPr>
        <p:spPr>
          <a:xfrm>
            <a:off x="838200" y="511662"/>
            <a:ext cx="10515600" cy="971839"/>
          </a:xfrm>
        </p:spPr>
        <p:txBody>
          <a:bodyPr>
            <a:noAutofit/>
          </a:bodyPr>
          <a:lstStyle/>
          <a:p>
            <a:r>
              <a:rPr lang="en-US" sz="3600" dirty="0"/>
              <a:t>Why do random orthogonal weight metrices train faster than random Gaussian weight matrices?</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Ink 7">
                <a:extLst>
                  <a:ext uri="{FF2B5EF4-FFF2-40B4-BE49-F238E27FC236}">
                    <a16:creationId xmlns:a16="http://schemas.microsoft.com/office/drawing/2014/main" id="{FC596800-3999-4D94-B4BA-C1F595CAA406}"/>
                  </a:ext>
                </a:extLst>
              </p14:cNvPr>
              <p14:cNvContentPartPr/>
              <p14:nvPr/>
            </p14:nvContentPartPr>
            <p14:xfrm>
              <a:off x="6767651" y="4315298"/>
              <a:ext cx="360" cy="360"/>
            </p14:xfrm>
          </p:contentPart>
        </mc:Choice>
        <mc:Fallback xmlns="">
          <p:pic>
            <p:nvPicPr>
              <p:cNvPr id="8" name="Ink 7">
                <a:extLst>
                  <a:ext uri="{FF2B5EF4-FFF2-40B4-BE49-F238E27FC236}">
                    <a16:creationId xmlns:a16="http://schemas.microsoft.com/office/drawing/2014/main" id="{FC596800-3999-4D94-B4BA-C1F595CAA406}"/>
                  </a:ext>
                </a:extLst>
              </p:cNvPr>
              <p:cNvPicPr/>
              <p:nvPr/>
            </p:nvPicPr>
            <p:blipFill>
              <a:blip r:embed="rId4"/>
              <a:stretch>
                <a:fillRect/>
              </a:stretch>
            </p:blipFill>
            <p:spPr>
              <a:xfrm>
                <a:off x="6749651" y="420765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9" name="Ink 8">
                <a:extLst>
                  <a:ext uri="{FF2B5EF4-FFF2-40B4-BE49-F238E27FC236}">
                    <a16:creationId xmlns:a16="http://schemas.microsoft.com/office/drawing/2014/main" id="{3EC37A2F-4F55-4879-B333-854C61F4E76E}"/>
                  </a:ext>
                </a:extLst>
              </p14:cNvPr>
              <p14:cNvContentPartPr/>
              <p14:nvPr/>
            </p14:nvContentPartPr>
            <p14:xfrm>
              <a:off x="7522571" y="5860058"/>
              <a:ext cx="360" cy="360"/>
            </p14:xfrm>
          </p:contentPart>
        </mc:Choice>
        <mc:Fallback xmlns="">
          <p:pic>
            <p:nvPicPr>
              <p:cNvPr id="9" name="Ink 8">
                <a:extLst>
                  <a:ext uri="{FF2B5EF4-FFF2-40B4-BE49-F238E27FC236}">
                    <a16:creationId xmlns:a16="http://schemas.microsoft.com/office/drawing/2014/main" id="{3EC37A2F-4F55-4879-B333-854C61F4E76E}"/>
                  </a:ext>
                </a:extLst>
              </p:cNvPr>
              <p:cNvPicPr/>
              <p:nvPr/>
            </p:nvPicPr>
            <p:blipFill>
              <a:blip r:embed="rId6"/>
              <a:stretch>
                <a:fillRect/>
              </a:stretch>
            </p:blipFill>
            <p:spPr>
              <a:xfrm>
                <a:off x="7504571" y="575241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67A44640-86CF-41A4-8FF2-4B3E2BDC3C36}"/>
                  </a:ext>
                </a:extLst>
              </p14:cNvPr>
              <p14:cNvContentPartPr/>
              <p14:nvPr/>
            </p14:nvContentPartPr>
            <p14:xfrm>
              <a:off x="8277851" y="5749538"/>
              <a:ext cx="360" cy="360"/>
            </p14:xfrm>
          </p:contentPart>
        </mc:Choice>
        <mc:Fallback xmlns="">
          <p:pic>
            <p:nvPicPr>
              <p:cNvPr id="10" name="Ink 9">
                <a:extLst>
                  <a:ext uri="{FF2B5EF4-FFF2-40B4-BE49-F238E27FC236}">
                    <a16:creationId xmlns:a16="http://schemas.microsoft.com/office/drawing/2014/main" id="{67A44640-86CF-41A4-8FF2-4B3E2BDC3C36}"/>
                  </a:ext>
                </a:extLst>
              </p:cNvPr>
              <p:cNvPicPr/>
              <p:nvPr/>
            </p:nvPicPr>
            <p:blipFill>
              <a:blip r:embed="rId8"/>
              <a:stretch>
                <a:fillRect/>
              </a:stretch>
            </p:blipFill>
            <p:spPr>
              <a:xfrm>
                <a:off x="8260211" y="5641538"/>
                <a:ext cx="36000" cy="216000"/>
              </a:xfrm>
              <a:prstGeom prst="rect">
                <a:avLst/>
              </a:prstGeom>
            </p:spPr>
          </p:pic>
        </mc:Fallback>
      </mc:AlternateContent>
      <p:sp>
        <p:nvSpPr>
          <p:cNvPr id="5" name="TextBox 4">
            <a:extLst>
              <a:ext uri="{FF2B5EF4-FFF2-40B4-BE49-F238E27FC236}">
                <a16:creationId xmlns:a16="http://schemas.microsoft.com/office/drawing/2014/main" id="{279EBE68-48CB-43A9-B170-EC0CF86FCE59}"/>
              </a:ext>
            </a:extLst>
          </p:cNvPr>
          <p:cNvSpPr txBox="1"/>
          <p:nvPr/>
        </p:nvSpPr>
        <p:spPr>
          <a:xfrm>
            <a:off x="8956380" y="7692875"/>
            <a:ext cx="2182008" cy="1200329"/>
          </a:xfrm>
          <a:prstGeom prst="rect">
            <a:avLst/>
          </a:prstGeom>
          <a:noFill/>
        </p:spPr>
        <p:txBody>
          <a:bodyPr wrap="none" rtlCol="0">
            <a:spAutoFit/>
          </a:bodyPr>
          <a:lstStyle/>
          <a:p>
            <a:r>
              <a:rPr lang="en-US" dirty="0" err="1"/>
              <a:t>Eiganvalues</a:t>
            </a:r>
            <a:r>
              <a:rPr lang="en-US" dirty="0"/>
              <a:t> of </a:t>
            </a:r>
          </a:p>
          <a:p>
            <a:r>
              <a:rPr lang="en-US" dirty="0"/>
              <a:t>a random </a:t>
            </a:r>
          </a:p>
          <a:p>
            <a:r>
              <a:rPr lang="en-US" dirty="0"/>
              <a:t>100 x 100 orthogonal</a:t>
            </a:r>
          </a:p>
          <a:p>
            <a:r>
              <a:rPr lang="en-US" dirty="0"/>
              <a:t>matrix</a:t>
            </a:r>
          </a:p>
        </p:txBody>
      </p:sp>
      <p:pic>
        <p:nvPicPr>
          <p:cNvPr id="6" name="Picture 5">
            <a:extLst>
              <a:ext uri="{FF2B5EF4-FFF2-40B4-BE49-F238E27FC236}">
                <a16:creationId xmlns:a16="http://schemas.microsoft.com/office/drawing/2014/main" id="{4C247E50-4145-4CFE-871A-943471D38537}"/>
              </a:ext>
            </a:extLst>
          </p:cNvPr>
          <p:cNvPicPr>
            <a:picLocks noChangeAspect="1"/>
          </p:cNvPicPr>
          <p:nvPr/>
        </p:nvPicPr>
        <p:blipFill>
          <a:blip r:embed="rId9"/>
          <a:stretch>
            <a:fillRect/>
          </a:stretch>
        </p:blipFill>
        <p:spPr>
          <a:xfrm>
            <a:off x="4625013" y="4071242"/>
            <a:ext cx="2428875" cy="1038225"/>
          </a:xfrm>
          <a:prstGeom prst="rect">
            <a:avLst/>
          </a:prstGeom>
        </p:spPr>
      </p:pic>
    </p:spTree>
    <p:extLst>
      <p:ext uri="{BB962C8B-B14F-4D97-AF65-F5344CB8AC3E}">
        <p14:creationId xmlns:p14="http://schemas.microsoft.com/office/powerpoint/2010/main" val="157981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0BDD-ED2A-4460-9991-6B1460EEEF77}"/>
              </a:ext>
            </a:extLst>
          </p:cNvPr>
          <p:cNvSpPr>
            <a:spLocks noGrp="1"/>
          </p:cNvSpPr>
          <p:nvPr>
            <p:ph type="title"/>
          </p:nvPr>
        </p:nvSpPr>
        <p:spPr>
          <a:xfrm>
            <a:off x="838200" y="365125"/>
            <a:ext cx="10515600" cy="801523"/>
          </a:xfrm>
        </p:spPr>
        <p:txBody>
          <a:bodyPr/>
          <a:lstStyle/>
          <a:p>
            <a:endParaRPr lang="en-US" dirty="0"/>
          </a:p>
        </p:txBody>
      </p:sp>
      <p:sp>
        <p:nvSpPr>
          <p:cNvPr id="3" name="Content Placeholder 2">
            <a:extLst>
              <a:ext uri="{FF2B5EF4-FFF2-40B4-BE49-F238E27FC236}">
                <a16:creationId xmlns:a16="http://schemas.microsoft.com/office/drawing/2014/main" id="{F57E6B82-8C47-4C13-B86E-2CC1F7E6799A}"/>
              </a:ext>
            </a:extLst>
          </p:cNvPr>
          <p:cNvSpPr>
            <a:spLocks noGrp="1"/>
          </p:cNvSpPr>
          <p:nvPr>
            <p:ph idx="1"/>
          </p:nvPr>
        </p:nvSpPr>
        <p:spPr>
          <a:xfrm>
            <a:off x="838200" y="1599265"/>
            <a:ext cx="10515600" cy="4678020"/>
          </a:xfrm>
        </p:spPr>
        <p:txBody>
          <a:bodyPr/>
          <a:lstStyle/>
          <a:p>
            <a:pPr marL="285750" indent="-285750"/>
            <a:r>
              <a:rPr lang="en-US" sz="2000" dirty="0"/>
              <a:t>Under random orthogonal initializations, </a:t>
            </a:r>
            <a:r>
              <a:rPr lang="en-US" sz="2000" dirty="0" err="1"/>
              <a:t>WTot</a:t>
            </a:r>
            <a:r>
              <a:rPr lang="en-US" sz="2000" dirty="0"/>
              <a:t> is itself an orthogonal matrix and has all singular values equal to 1. </a:t>
            </a:r>
          </a:p>
          <a:p>
            <a:r>
              <a:rPr lang="en-US" sz="2000" dirty="0"/>
              <a:t>Under </a:t>
            </a:r>
            <a:r>
              <a:rPr lang="en-US" sz="2000" dirty="0" err="1"/>
              <a:t>Guassian</a:t>
            </a:r>
            <a:r>
              <a:rPr lang="en-US" sz="2000" dirty="0"/>
              <a:t> initializations, there is no complete theoretical characterization of singular value distribution of </a:t>
            </a:r>
            <a:r>
              <a:rPr lang="en-US" sz="2000" dirty="0" err="1"/>
              <a:t>WTot</a:t>
            </a:r>
            <a:r>
              <a:rPr lang="en-US" sz="2000" dirty="0"/>
              <a:t>. </a:t>
            </a:r>
          </a:p>
          <a:p>
            <a:endParaRPr lang="en-US" sz="2000" dirty="0"/>
          </a:p>
          <a:p>
            <a:endParaRPr lang="en-US" dirty="0"/>
          </a:p>
        </p:txBody>
      </p:sp>
      <p:pic>
        <p:nvPicPr>
          <p:cNvPr id="5" name="Picture 4">
            <a:extLst>
              <a:ext uri="{FF2B5EF4-FFF2-40B4-BE49-F238E27FC236}">
                <a16:creationId xmlns:a16="http://schemas.microsoft.com/office/drawing/2014/main" id="{725805B9-FA3C-4D6F-BE1D-981E5040BC71}"/>
              </a:ext>
            </a:extLst>
          </p:cNvPr>
          <p:cNvPicPr>
            <a:picLocks noChangeAspect="1"/>
          </p:cNvPicPr>
          <p:nvPr/>
        </p:nvPicPr>
        <p:blipFill>
          <a:blip r:embed="rId3"/>
          <a:stretch>
            <a:fillRect/>
          </a:stretch>
        </p:blipFill>
        <p:spPr>
          <a:xfrm>
            <a:off x="1025697" y="456888"/>
            <a:ext cx="2428875" cy="1038225"/>
          </a:xfrm>
          <a:prstGeom prst="rect">
            <a:avLst/>
          </a:prstGeom>
        </p:spPr>
      </p:pic>
      <p:pic>
        <p:nvPicPr>
          <p:cNvPr id="6" name="Picture 5">
            <a:extLst>
              <a:ext uri="{FF2B5EF4-FFF2-40B4-BE49-F238E27FC236}">
                <a16:creationId xmlns:a16="http://schemas.microsoft.com/office/drawing/2014/main" id="{6888CB45-BB04-4C8C-A057-3E090F02DFC4}"/>
              </a:ext>
            </a:extLst>
          </p:cNvPr>
          <p:cNvPicPr>
            <a:picLocks noChangeAspect="1"/>
          </p:cNvPicPr>
          <p:nvPr/>
        </p:nvPicPr>
        <p:blipFill>
          <a:blip r:embed="rId4"/>
          <a:stretch>
            <a:fillRect/>
          </a:stretch>
        </p:blipFill>
        <p:spPr>
          <a:xfrm>
            <a:off x="1524000" y="2976250"/>
            <a:ext cx="9144000" cy="1924050"/>
          </a:xfrm>
          <a:prstGeom prst="rect">
            <a:avLst/>
          </a:prstGeom>
        </p:spPr>
      </p:pic>
      <p:sp>
        <p:nvSpPr>
          <p:cNvPr id="8" name="TextBox 7">
            <a:extLst>
              <a:ext uri="{FF2B5EF4-FFF2-40B4-BE49-F238E27FC236}">
                <a16:creationId xmlns:a16="http://schemas.microsoft.com/office/drawing/2014/main" id="{67980656-26A0-403C-8063-CA9AA131D7FD}"/>
              </a:ext>
            </a:extLst>
          </p:cNvPr>
          <p:cNvSpPr txBox="1"/>
          <p:nvPr/>
        </p:nvSpPr>
        <p:spPr>
          <a:xfrm>
            <a:off x="1270064" y="4900300"/>
            <a:ext cx="10083736" cy="923330"/>
          </a:xfrm>
          <a:prstGeom prst="rect">
            <a:avLst/>
          </a:prstGeom>
          <a:noFill/>
        </p:spPr>
        <p:txBody>
          <a:bodyPr wrap="square" rtlCol="0">
            <a:spAutoFit/>
          </a:bodyPr>
          <a:lstStyle/>
          <a:p>
            <a:r>
              <a:rPr lang="en-US" dirty="0"/>
              <a:t>Histograms of singular values of the products of N-1 independent random </a:t>
            </a:r>
            <a:r>
              <a:rPr lang="en-US" dirty="0" err="1"/>
              <a:t>Gussian</a:t>
            </a:r>
            <a:r>
              <a:rPr lang="en-US" dirty="0"/>
              <a:t> matrices, as a function of different depths. They develop highly kurtotic (</a:t>
            </a:r>
            <a:r>
              <a:rPr lang="en-US" dirty="0" err="1"/>
              <a:t>tailedness</a:t>
            </a:r>
            <a:r>
              <a:rPr lang="en-US" dirty="0"/>
              <a:t>) nature as the depth increases. Most of the singular values becoming vanishingly small while a long tail of very large singular values remains.  </a:t>
            </a:r>
          </a:p>
        </p:txBody>
      </p:sp>
    </p:spTree>
    <p:extLst>
      <p:ext uri="{BB962C8B-B14F-4D97-AF65-F5344CB8AC3E}">
        <p14:creationId xmlns:p14="http://schemas.microsoft.com/office/powerpoint/2010/main" val="278774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A29-BBE9-4A48-BF08-F4B7B9902136}"/>
              </a:ext>
            </a:extLst>
          </p:cNvPr>
          <p:cNvSpPr>
            <a:spLocks noGrp="1"/>
          </p:cNvSpPr>
          <p:nvPr>
            <p:ph type="title"/>
          </p:nvPr>
        </p:nvSpPr>
        <p:spPr>
          <a:xfrm>
            <a:off x="429828" y="299876"/>
            <a:ext cx="10515600" cy="685908"/>
          </a:xfrm>
        </p:spPr>
        <p:txBody>
          <a:bodyPr>
            <a:normAutofit fontScale="90000"/>
          </a:bodyPr>
          <a:lstStyle/>
          <a:p>
            <a:r>
              <a:rPr lang="en-US" dirty="0"/>
              <a:t>Same with </a:t>
            </a:r>
            <a:r>
              <a:rPr lang="en-US" dirty="0" err="1"/>
              <a:t>eiganvalues</a:t>
            </a:r>
            <a:endParaRPr lang="en-US" dirty="0"/>
          </a:p>
        </p:txBody>
      </p:sp>
      <p:pic>
        <p:nvPicPr>
          <p:cNvPr id="7" name="Content Placeholder 6">
            <a:extLst>
              <a:ext uri="{FF2B5EF4-FFF2-40B4-BE49-F238E27FC236}">
                <a16:creationId xmlns:a16="http://schemas.microsoft.com/office/drawing/2014/main" id="{E6413910-76D5-4B1D-B6D3-00CCF4AF3714}"/>
              </a:ext>
            </a:extLst>
          </p:cNvPr>
          <p:cNvPicPr>
            <a:picLocks noGrp="1" noChangeAspect="1"/>
          </p:cNvPicPr>
          <p:nvPr>
            <p:ph idx="1"/>
          </p:nvPr>
        </p:nvPicPr>
        <p:blipFill>
          <a:blip r:embed="rId2"/>
          <a:stretch>
            <a:fillRect/>
          </a:stretch>
        </p:blipFill>
        <p:spPr>
          <a:xfrm>
            <a:off x="429828" y="1083054"/>
            <a:ext cx="3228975" cy="1924050"/>
          </a:xfrm>
          <a:prstGeom prst="rect">
            <a:avLst/>
          </a:prstGeom>
        </p:spPr>
      </p:pic>
      <p:sp>
        <p:nvSpPr>
          <p:cNvPr id="8" name="Rectangle 7">
            <a:extLst>
              <a:ext uri="{FF2B5EF4-FFF2-40B4-BE49-F238E27FC236}">
                <a16:creationId xmlns:a16="http://schemas.microsoft.com/office/drawing/2014/main" id="{B10E0EE5-C062-4B3C-9359-3B229F100A80}"/>
              </a:ext>
            </a:extLst>
          </p:cNvPr>
          <p:cNvSpPr/>
          <p:nvPr/>
        </p:nvSpPr>
        <p:spPr>
          <a:xfrm>
            <a:off x="3770939" y="1675747"/>
            <a:ext cx="5885793" cy="369332"/>
          </a:xfrm>
          <a:prstGeom prst="rect">
            <a:avLst/>
          </a:prstGeom>
        </p:spPr>
        <p:txBody>
          <a:bodyPr wrap="square">
            <a:spAutoFit/>
          </a:bodyPr>
          <a:lstStyle/>
          <a:p>
            <a:r>
              <a:rPr lang="en-US" dirty="0" err="1"/>
              <a:t>Eiganvalues</a:t>
            </a:r>
            <a:r>
              <a:rPr lang="en-US" dirty="0"/>
              <a:t> of a random 100 x 100 orthogonal matrix</a:t>
            </a:r>
          </a:p>
        </p:txBody>
      </p:sp>
      <p:pic>
        <p:nvPicPr>
          <p:cNvPr id="9" name="Picture 8">
            <a:extLst>
              <a:ext uri="{FF2B5EF4-FFF2-40B4-BE49-F238E27FC236}">
                <a16:creationId xmlns:a16="http://schemas.microsoft.com/office/drawing/2014/main" id="{5C357D49-8559-4E1A-8CC3-D691B643A560}"/>
              </a:ext>
            </a:extLst>
          </p:cNvPr>
          <p:cNvPicPr>
            <a:picLocks noChangeAspect="1"/>
          </p:cNvPicPr>
          <p:nvPr/>
        </p:nvPicPr>
        <p:blipFill>
          <a:blip r:embed="rId3"/>
          <a:stretch>
            <a:fillRect/>
          </a:stretch>
        </p:blipFill>
        <p:spPr>
          <a:xfrm>
            <a:off x="615752" y="3292842"/>
            <a:ext cx="11102537" cy="2094818"/>
          </a:xfrm>
          <a:prstGeom prst="rect">
            <a:avLst/>
          </a:prstGeom>
        </p:spPr>
      </p:pic>
      <p:sp>
        <p:nvSpPr>
          <p:cNvPr id="10" name="TextBox 9">
            <a:extLst>
              <a:ext uri="{FF2B5EF4-FFF2-40B4-BE49-F238E27FC236}">
                <a16:creationId xmlns:a16="http://schemas.microsoft.com/office/drawing/2014/main" id="{DE24B88D-BF97-4B23-BE62-A70A227E14CD}"/>
              </a:ext>
            </a:extLst>
          </p:cNvPr>
          <p:cNvSpPr txBox="1"/>
          <p:nvPr/>
        </p:nvSpPr>
        <p:spPr>
          <a:xfrm>
            <a:off x="2459421" y="5243780"/>
            <a:ext cx="809297" cy="379596"/>
          </a:xfrm>
          <a:prstGeom prst="rect">
            <a:avLst/>
          </a:prstGeom>
          <a:noFill/>
        </p:spPr>
        <p:txBody>
          <a:bodyPr wrap="square" rtlCol="0">
            <a:spAutoFit/>
          </a:bodyPr>
          <a:lstStyle/>
          <a:p>
            <a:r>
              <a:rPr lang="en-US" dirty="0"/>
              <a:t>1 layer </a:t>
            </a:r>
          </a:p>
        </p:txBody>
      </p:sp>
      <p:sp>
        <p:nvSpPr>
          <p:cNvPr id="11" name="TextBox 10">
            <a:extLst>
              <a:ext uri="{FF2B5EF4-FFF2-40B4-BE49-F238E27FC236}">
                <a16:creationId xmlns:a16="http://schemas.microsoft.com/office/drawing/2014/main" id="{5564E9C6-C667-4DF9-AB9A-9FB36EB0409B}"/>
              </a:ext>
            </a:extLst>
          </p:cNvPr>
          <p:cNvSpPr txBox="1"/>
          <p:nvPr/>
        </p:nvSpPr>
        <p:spPr>
          <a:xfrm>
            <a:off x="5864772" y="5202994"/>
            <a:ext cx="896527" cy="369332"/>
          </a:xfrm>
          <a:prstGeom prst="rect">
            <a:avLst/>
          </a:prstGeom>
          <a:noFill/>
        </p:spPr>
        <p:txBody>
          <a:bodyPr wrap="none" rtlCol="0">
            <a:spAutoFit/>
          </a:bodyPr>
          <a:lstStyle/>
          <a:p>
            <a:r>
              <a:rPr lang="en-US" dirty="0"/>
              <a:t>5 layers</a:t>
            </a:r>
          </a:p>
        </p:txBody>
      </p:sp>
      <p:sp>
        <p:nvSpPr>
          <p:cNvPr id="12" name="TextBox 11">
            <a:extLst>
              <a:ext uri="{FF2B5EF4-FFF2-40B4-BE49-F238E27FC236}">
                <a16:creationId xmlns:a16="http://schemas.microsoft.com/office/drawing/2014/main" id="{FC7D77E1-00E7-4D9F-93E3-779EA34EC34E}"/>
              </a:ext>
            </a:extLst>
          </p:cNvPr>
          <p:cNvSpPr txBox="1"/>
          <p:nvPr/>
        </p:nvSpPr>
        <p:spPr>
          <a:xfrm>
            <a:off x="9091449" y="5243780"/>
            <a:ext cx="1130566" cy="369332"/>
          </a:xfrm>
          <a:prstGeom prst="rect">
            <a:avLst/>
          </a:prstGeom>
          <a:noFill/>
        </p:spPr>
        <p:txBody>
          <a:bodyPr wrap="none" rtlCol="0">
            <a:spAutoFit/>
          </a:bodyPr>
          <a:lstStyle/>
          <a:p>
            <a:r>
              <a:rPr lang="en-US" dirty="0"/>
              <a:t>100 layers</a:t>
            </a:r>
          </a:p>
        </p:txBody>
      </p:sp>
      <p:sp>
        <p:nvSpPr>
          <p:cNvPr id="13" name="TextBox 12">
            <a:extLst>
              <a:ext uri="{FF2B5EF4-FFF2-40B4-BE49-F238E27FC236}">
                <a16:creationId xmlns:a16="http://schemas.microsoft.com/office/drawing/2014/main" id="{D6489BEB-FEB2-4C75-A94D-7F47551092CA}"/>
              </a:ext>
            </a:extLst>
          </p:cNvPr>
          <p:cNvSpPr txBox="1"/>
          <p:nvPr/>
        </p:nvSpPr>
        <p:spPr>
          <a:xfrm>
            <a:off x="429828" y="5613112"/>
            <a:ext cx="11488011" cy="923330"/>
          </a:xfrm>
          <a:prstGeom prst="rect">
            <a:avLst/>
          </a:prstGeom>
          <a:noFill/>
        </p:spPr>
        <p:txBody>
          <a:bodyPr wrap="square" rtlCol="0">
            <a:spAutoFit/>
          </a:bodyPr>
          <a:lstStyle/>
          <a:p>
            <a:r>
              <a:rPr lang="en-US" dirty="0"/>
              <a:t>Histograms of </a:t>
            </a:r>
            <a:r>
              <a:rPr lang="en-US" dirty="0" err="1"/>
              <a:t>eiganalues</a:t>
            </a:r>
            <a:r>
              <a:rPr lang="en-US" dirty="0"/>
              <a:t> of the products of N-1 independent random </a:t>
            </a:r>
            <a:r>
              <a:rPr lang="en-US" dirty="0" err="1"/>
              <a:t>Gussian</a:t>
            </a:r>
            <a:r>
              <a:rPr lang="en-US" dirty="0"/>
              <a:t> matrices, as a function of different depths. </a:t>
            </a:r>
          </a:p>
          <a:p>
            <a:r>
              <a:rPr lang="en-US" dirty="0"/>
              <a:t>The bin containing the origin was removed from the second and third graphs as it contains 32% and 94% of the </a:t>
            </a:r>
            <a:r>
              <a:rPr lang="en-US" dirty="0" err="1"/>
              <a:t>eiganvalues</a:t>
            </a:r>
            <a:r>
              <a:rPr lang="en-US" dirty="0"/>
              <a:t> respectively; shows that as depth increases, the </a:t>
            </a:r>
            <a:r>
              <a:rPr lang="en-US" dirty="0" err="1"/>
              <a:t>eiganvalues</a:t>
            </a:r>
            <a:r>
              <a:rPr lang="en-US" dirty="0"/>
              <a:t> concentrate around 0</a:t>
            </a:r>
          </a:p>
        </p:txBody>
      </p:sp>
    </p:spTree>
    <p:extLst>
      <p:ext uri="{BB962C8B-B14F-4D97-AF65-F5344CB8AC3E}">
        <p14:creationId xmlns:p14="http://schemas.microsoft.com/office/powerpoint/2010/main" val="362982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AAFD-2480-4465-85AB-BCBB2A09D885}"/>
              </a:ext>
            </a:extLst>
          </p:cNvPr>
          <p:cNvSpPr>
            <a:spLocks noGrp="1"/>
          </p:cNvSpPr>
          <p:nvPr>
            <p:ph type="title"/>
          </p:nvPr>
        </p:nvSpPr>
        <p:spPr>
          <a:xfrm>
            <a:off x="838200" y="599691"/>
            <a:ext cx="10515600" cy="759482"/>
          </a:xfrm>
        </p:spPr>
        <p:txBody>
          <a:bodyPr/>
          <a:lstStyle/>
          <a:p>
            <a:r>
              <a:rPr lang="en-US" dirty="0"/>
              <a:t>Takeaways </a:t>
            </a:r>
          </a:p>
        </p:txBody>
      </p:sp>
      <p:sp>
        <p:nvSpPr>
          <p:cNvPr id="3" name="Content Placeholder 2">
            <a:extLst>
              <a:ext uri="{FF2B5EF4-FFF2-40B4-BE49-F238E27FC236}">
                <a16:creationId xmlns:a16="http://schemas.microsoft.com/office/drawing/2014/main" id="{C421CD34-85CC-4A43-AE12-D0F96DB9FB4C}"/>
              </a:ext>
            </a:extLst>
          </p:cNvPr>
          <p:cNvSpPr>
            <a:spLocks noGrp="1"/>
          </p:cNvSpPr>
          <p:nvPr>
            <p:ph idx="1"/>
          </p:nvPr>
        </p:nvSpPr>
        <p:spPr>
          <a:xfrm>
            <a:off x="838200" y="1671145"/>
            <a:ext cx="10515600" cy="4702778"/>
          </a:xfrm>
        </p:spPr>
        <p:txBody>
          <a:bodyPr/>
          <a:lstStyle/>
          <a:p>
            <a:r>
              <a:rPr lang="en-US" dirty="0"/>
              <a:t>Discrepancy in learning time between the scaled </a:t>
            </a:r>
            <a:r>
              <a:rPr lang="en-US" dirty="0" err="1"/>
              <a:t>Gauissian</a:t>
            </a:r>
            <a:r>
              <a:rPr lang="en-US" dirty="0"/>
              <a:t> and orthogonal/pretraining is modest for the depth of around 6, but magnified at larger depths. </a:t>
            </a:r>
          </a:p>
          <a:p>
            <a:r>
              <a:rPr lang="en-US" dirty="0"/>
              <a:t>True even in nonlinear network(?)</a:t>
            </a:r>
          </a:p>
          <a:p>
            <a:r>
              <a:rPr lang="en-US" dirty="0"/>
              <a:t>In recurrent networks, an infinitely deep feed-forward networks with tied weights, a very promising approach is a modification to the training objective that partially promotes dynamical isometry for the set of gradients currently being back-propagated. </a:t>
            </a:r>
          </a:p>
        </p:txBody>
      </p:sp>
    </p:spTree>
    <p:extLst>
      <p:ext uri="{BB962C8B-B14F-4D97-AF65-F5344CB8AC3E}">
        <p14:creationId xmlns:p14="http://schemas.microsoft.com/office/powerpoint/2010/main" val="535347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18EA-E450-4EFF-958F-A6A2D7FB0331}"/>
              </a:ext>
            </a:extLst>
          </p:cNvPr>
          <p:cNvSpPr>
            <a:spLocks noGrp="1"/>
          </p:cNvSpPr>
          <p:nvPr>
            <p:ph type="title"/>
          </p:nvPr>
        </p:nvSpPr>
        <p:spPr>
          <a:xfrm>
            <a:off x="838200" y="365125"/>
            <a:ext cx="10515600" cy="1042497"/>
          </a:xfrm>
        </p:spPr>
        <p:txBody>
          <a:bodyPr/>
          <a:lstStyle/>
          <a:p>
            <a:r>
              <a:rPr lang="en-US" dirty="0"/>
              <a:t>Part </a:t>
            </a:r>
            <a:r>
              <a:rPr lang="en-US" altLang="zh-CN" dirty="0"/>
              <a:t>4</a:t>
            </a:r>
            <a:r>
              <a:rPr lang="en-US" dirty="0"/>
              <a:t>: Extension to Nonlinear Network</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7AEE36-4CC5-4FB8-8A09-C371A0C61622}"/>
                  </a:ext>
                </a:extLst>
              </p:cNvPr>
              <p:cNvSpPr txBox="1"/>
              <p:nvPr/>
            </p:nvSpPr>
            <p:spPr>
              <a:xfrm>
                <a:off x="759229" y="1579418"/>
                <a:ext cx="10778836" cy="6004208"/>
              </a:xfrm>
              <a:prstGeom prst="rect">
                <a:avLst/>
              </a:prstGeom>
              <a:noFill/>
            </p:spPr>
            <p:txBody>
              <a:bodyPr wrap="square" rtlCol="0">
                <a:spAutoFit/>
              </a:bodyPr>
              <a:lstStyle/>
              <a:p>
                <a:pPr marL="285750" indent="-285750">
                  <a:buFont typeface="Arial" panose="020B0604020202020204" pitchFamily="34" charset="0"/>
                  <a:buChar char="•"/>
                </a:pPr>
                <a:r>
                  <a:rPr lang="en-US" dirty="0"/>
                  <a:t>Nonlinear feedforward dynamics</a:t>
                </a:r>
              </a:p>
              <a:p>
                <a:pPr marL="285750" indent="-285750">
                  <a:buFont typeface="Arial" panose="020B0604020202020204" pitchFamily="34" charset="0"/>
                  <a:buChar char="•"/>
                </a:pPr>
                <a:endParaRPr lang="en-US" dirty="0"/>
              </a:p>
              <a:p>
                <a:endParaRPr lang="en-US" dirty="0"/>
              </a:p>
              <a:p>
                <a:endParaRPr lang="en-US" dirty="0"/>
              </a:p>
              <a:p>
                <a:r>
                  <a:rPr lang="en-US" dirty="0"/>
                  <a:t>If g &gt;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𝑔</m:t>
                        </m:r>
                      </m:e>
                      <m:sub>
                        <m:r>
                          <a:rPr lang="en-US" b="0" i="1" dirty="0" smtClean="0">
                            <a:latin typeface="Cambria Math" panose="02040503050406030204" pitchFamily="18" charset="0"/>
                          </a:rPr>
                          <m:t>𝑐</m:t>
                        </m:r>
                      </m:sub>
                    </m:sSub>
                    <m:r>
                      <a:rPr lang="en-US" i="1" dirty="0" smtClean="0">
                        <a:latin typeface="Cambria Math" panose="02040503050406030204" pitchFamily="18" charset="0"/>
                      </a:rPr>
                      <m:t>,</m:t>
                    </m:r>
                    <m:r>
                      <a:rPr lang="en-US" i="1" dirty="0">
                        <a:latin typeface="Cambria Math" panose="02040503050406030204" pitchFamily="18" charset="0"/>
                      </a:rPr>
                      <m:t> </m:t>
                    </m:r>
                  </m:oMath>
                </a14:m>
                <a:r>
                  <a:rPr lang="en-US" dirty="0"/>
                  <a:t>the strong linear positive gain will combat the damping due to the saturating nonlinearity</a:t>
                </a:r>
              </a:p>
              <a:p>
                <a:r>
                  <a:rPr lang="en-US" dirty="0"/>
                  <a:t>If g &lt;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𝑐</m:t>
                        </m:r>
                      </m:sub>
                    </m:sSub>
                  </m:oMath>
                </a14:m>
                <a:r>
                  <a:rPr lang="en-US" dirty="0"/>
                  <a:t>, the activity will decay away to zero as it propagates through the layers.</a:t>
                </a:r>
              </a:p>
              <a:p>
                <a:endParaRPr lang="en-US" dirty="0"/>
              </a:p>
              <a:p>
                <a:endParaRPr lang="en-US" dirty="0"/>
              </a:p>
              <a:p>
                <a:r>
                  <a:rPr lang="en-US" dirty="0"/>
                  <a:t>When the nonlinearity is odd, the dynamical properties can be quantitatively captured by the neural population variance in </a:t>
                </a:r>
                <a:r>
                  <a:rPr lang="en-US" i="1" dirty="0"/>
                  <a:t>layer l</a:t>
                </a:r>
                <a:r>
                  <a:rPr lang="en-US" dirty="0"/>
                  <a:t>,</a:t>
                </a:r>
              </a:p>
              <a:p>
                <a:endParaRPr lang="en-US" dirty="0"/>
              </a:p>
              <a:p>
                <a:endParaRPr lang="en-US" dirty="0"/>
              </a:p>
              <a:p>
                <a:endParaRPr lang="en-US" dirty="0"/>
              </a:p>
              <a:p>
                <a:r>
                  <a:rPr lang="en-US" dirty="0"/>
                  <a:t>Thus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lim</m:t>
                            </m:r>
                          </m:e>
                          <m:lim>
                            <m:r>
                              <a:rPr lang="en-US" b="0" i="1" smtClean="0">
                                <a:latin typeface="Cambria Math" panose="02040503050406030204" pitchFamily="18" charset="0"/>
                              </a:rPr>
                              <m:t>𝑙</m:t>
                            </m:r>
                            <m:r>
                              <a:rPr lang="pt-BR" i="1" smtClean="0">
                                <a:latin typeface="Cambria Math" panose="02040503050406030204" pitchFamily="18" charset="0"/>
                              </a:rPr>
                              <m:t>→∞</m:t>
                            </m:r>
                          </m:lim>
                        </m:limLow>
                      </m:fName>
                      <m:e>
                        <m:sSup>
                          <m:sSupPr>
                            <m:ctrlPr>
                              <a:rPr lang="pt-BR"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𝑙</m:t>
                            </m:r>
                          </m:sup>
                        </m:sSup>
                        <m:r>
                          <a:rPr lang="en-US" b="0" i="1" smtClean="0">
                            <a:latin typeface="Cambria Math" panose="02040503050406030204" pitchFamily="18" charset="0"/>
                          </a:rPr>
                          <m:t> →0</m:t>
                        </m:r>
                      </m:e>
                    </m:func>
                  </m:oMath>
                </a14:m>
                <a:r>
                  <a:rPr lang="en-US" dirty="0"/>
                  <a:t>  for g &lt;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𝑐</m:t>
                        </m:r>
                      </m:sub>
                    </m:sSub>
                  </m:oMath>
                </a14:m>
                <a:r>
                  <a:rPr lang="en-US" dirty="0"/>
                  <a:t> and </a:t>
                </a:r>
                <a14:m>
                  <m:oMath xmlns:m="http://schemas.openxmlformats.org/officeDocument/2006/math">
                    <m:func>
                      <m:funcPr>
                        <m:ctrlPr>
                          <a:rPr lang="pt-BR" i="1" smtClean="0">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e>
                          <m:lim>
                            <m:r>
                              <a:rPr lang="en-US" i="1">
                                <a:latin typeface="Cambria Math" panose="02040503050406030204" pitchFamily="18" charset="0"/>
                              </a:rPr>
                              <m:t>𝑙</m:t>
                            </m:r>
                            <m:r>
                              <a:rPr lang="pt-BR" i="1">
                                <a:latin typeface="Cambria Math" panose="02040503050406030204" pitchFamily="18" charset="0"/>
                              </a:rPr>
                              <m:t>→∞</m:t>
                            </m:r>
                          </m:lim>
                        </m:limLow>
                      </m:fName>
                      <m:e>
                        <m:sSup>
                          <m:sSupPr>
                            <m:ctrlPr>
                              <a:rPr lang="pt-BR"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𝑙</m:t>
                            </m:r>
                          </m:sup>
                        </m:sSup>
                        <m:r>
                          <a:rPr lang="en-US" i="1">
                            <a:latin typeface="Cambria Math" panose="02040503050406030204" pitchFamily="18" charset="0"/>
                          </a:rPr>
                          <m:t> →</m:t>
                        </m:r>
                        <m:sSup>
                          <m:sSupPr>
                            <m:ctrlPr>
                              <a:rPr lang="pt-BR" i="1">
                                <a:latin typeface="Cambria Math" panose="02040503050406030204" pitchFamily="18" charset="0"/>
                              </a:rPr>
                            </m:ctrlPr>
                          </m:sSupPr>
                          <m:e>
                            <m:r>
                              <a:rPr lang="en-US" i="1">
                                <a:latin typeface="Cambria Math" panose="02040503050406030204" pitchFamily="18" charset="0"/>
                              </a:rPr>
                              <m:t>𝑞</m:t>
                            </m:r>
                          </m:e>
                          <m:sup>
                            <m:r>
                              <a:rPr lang="pt-BR"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e>
                    </m:func>
                    <m:r>
                      <a:rPr lang="en-US" i="1">
                        <a:latin typeface="Cambria Math" panose="02040503050406030204" pitchFamily="18" charset="0"/>
                      </a:rPr>
                      <m:t> </m:t>
                    </m:r>
                  </m:oMath>
                </a14:m>
                <a:r>
                  <a:rPr lang="en-US" dirty="0"/>
                  <a:t>for g &gt;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𝑐</m:t>
                        </m:r>
                      </m:sub>
                    </m:sSub>
                  </m:oMath>
                </a14:m>
                <a:r>
                  <a:rPr lang="en-US" dirty="0"/>
                  <a:t>. </a:t>
                </a:r>
              </a:p>
              <a:p>
                <a:endParaRPr lang="en-US" i="1" dirty="0">
                  <a:latin typeface="Cambria Math" panose="02040503050406030204" pitchFamily="18" charset="0"/>
                </a:endParaRPr>
              </a:p>
              <a:p>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m:t>
                        </m:r>
                        <m:r>
                          <a:rPr lang="en-US" i="1" dirty="0">
                            <a:latin typeface="Cambria Math" panose="02040503050406030204" pitchFamily="18" charset="0"/>
                          </a:rPr>
                          <m:t>𝑔</m:t>
                        </m:r>
                      </m:e>
                      <m:sub>
                        <m:r>
                          <a:rPr lang="en-US" i="1" dirty="0">
                            <a:latin typeface="Cambria Math" panose="02040503050406030204" pitchFamily="18" charset="0"/>
                          </a:rPr>
                          <m:t>𝑐</m:t>
                        </m:r>
                      </m:sub>
                    </m:sSub>
                  </m:oMath>
                </a14:m>
                <a:r>
                  <a:rPr lang="en-US" dirty="0"/>
                  <a:t> is the edge of chaos’’</a:t>
                </a:r>
              </a:p>
              <a:p>
                <a:endParaRPr lang="en-US" dirty="0"/>
              </a:p>
              <a:p>
                <a:endParaRPr lang="en-US" dirty="0"/>
              </a:p>
              <a:p>
                <a:endParaRPr lang="en-US" dirty="0"/>
              </a:p>
              <a:p>
                <a:endParaRPr lang="en-US" dirty="0"/>
              </a:p>
              <a:p>
                <a:r>
                  <a:rPr lang="en-US" dirty="0"/>
                  <a:t> </a:t>
                </a:r>
              </a:p>
            </p:txBody>
          </p:sp>
        </mc:Choice>
        <mc:Fallback xmlns="">
          <p:sp>
            <p:nvSpPr>
              <p:cNvPr id="3" name="TextBox 2">
                <a:extLst>
                  <a:ext uri="{FF2B5EF4-FFF2-40B4-BE49-F238E27FC236}">
                    <a16:creationId xmlns:a16="http://schemas.microsoft.com/office/drawing/2014/main" id="{E27AEE36-4CC5-4FB8-8A09-C371A0C61622}"/>
                  </a:ext>
                </a:extLst>
              </p:cNvPr>
              <p:cNvSpPr txBox="1">
                <a:spLocks noRot="1" noChangeAspect="1" noMove="1" noResize="1" noEditPoints="1" noAdjustHandles="1" noChangeArrowheads="1" noChangeShapeType="1" noTextEdit="1"/>
              </p:cNvSpPr>
              <p:nvPr/>
            </p:nvSpPr>
            <p:spPr>
              <a:xfrm>
                <a:off x="759229" y="1579418"/>
                <a:ext cx="10778836" cy="6004208"/>
              </a:xfrm>
              <a:prstGeom prst="rect">
                <a:avLst/>
              </a:prstGeom>
              <a:blipFill>
                <a:blip r:embed="rId3"/>
                <a:stretch>
                  <a:fillRect l="-509" t="-50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19EB89B-F9BF-41E4-A3EB-56F3957A83E8}"/>
              </a:ext>
            </a:extLst>
          </p:cNvPr>
          <p:cNvPicPr>
            <a:picLocks noChangeAspect="1"/>
          </p:cNvPicPr>
          <p:nvPr/>
        </p:nvPicPr>
        <p:blipFill>
          <a:blip r:embed="rId4"/>
          <a:stretch>
            <a:fillRect/>
          </a:stretch>
        </p:blipFill>
        <p:spPr>
          <a:xfrm>
            <a:off x="3444050" y="1974627"/>
            <a:ext cx="7258050" cy="602153"/>
          </a:xfrm>
          <a:prstGeom prst="rect">
            <a:avLst/>
          </a:prstGeom>
        </p:spPr>
      </p:pic>
      <p:pic>
        <p:nvPicPr>
          <p:cNvPr id="5" name="Picture 4">
            <a:extLst>
              <a:ext uri="{FF2B5EF4-FFF2-40B4-BE49-F238E27FC236}">
                <a16:creationId xmlns:a16="http://schemas.microsoft.com/office/drawing/2014/main" id="{81F49A7B-1792-4E8A-A2DE-56A475F58D03}"/>
              </a:ext>
            </a:extLst>
          </p:cNvPr>
          <p:cNvPicPr>
            <a:picLocks noChangeAspect="1"/>
          </p:cNvPicPr>
          <p:nvPr/>
        </p:nvPicPr>
        <p:blipFill>
          <a:blip r:embed="rId5"/>
          <a:stretch>
            <a:fillRect/>
          </a:stretch>
        </p:blipFill>
        <p:spPr>
          <a:xfrm>
            <a:off x="3444050" y="4281221"/>
            <a:ext cx="6829425" cy="693057"/>
          </a:xfrm>
          <a:prstGeom prst="rect">
            <a:avLst/>
          </a:prstGeom>
        </p:spPr>
      </p:pic>
    </p:spTree>
    <p:extLst>
      <p:ext uri="{BB962C8B-B14F-4D97-AF65-F5344CB8AC3E}">
        <p14:creationId xmlns:p14="http://schemas.microsoft.com/office/powerpoint/2010/main" val="13141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A149-1C1F-4BEF-8158-B128DBA112B1}"/>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2EDC83C8-0DBA-46DE-899C-84B621E9EFC4}"/>
              </a:ext>
            </a:extLst>
          </p:cNvPr>
          <p:cNvSpPr txBox="1"/>
          <p:nvPr/>
        </p:nvSpPr>
        <p:spPr>
          <a:xfrm>
            <a:off x="898725" y="1598894"/>
            <a:ext cx="1045507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analytical understanding of the rich dynamic of deep learning remain elusive, for example</a:t>
            </a:r>
          </a:p>
          <a:p>
            <a:endParaRPr lang="en-US" dirty="0"/>
          </a:p>
          <a:p>
            <a:pPr marL="742950" lvl="1" indent="-285750">
              <a:buFont typeface="Arial" panose="020B0604020202020204" pitchFamily="34" charset="0"/>
              <a:buChar char="•"/>
            </a:pPr>
            <a:r>
              <a:rPr lang="en-US" dirty="0"/>
              <a:t>What determines the time scales over which deep learning unfolds?</a:t>
            </a:r>
          </a:p>
          <a:p>
            <a:pPr marL="742950" lvl="1" indent="-285750">
              <a:buFont typeface="Arial" panose="020B0604020202020204" pitchFamily="34" charset="0"/>
              <a:buChar char="•"/>
            </a:pPr>
            <a:r>
              <a:rPr lang="en-US" dirty="0"/>
              <a:t>How does training speed retard with depth?</a:t>
            </a:r>
          </a:p>
          <a:p>
            <a:pPr marL="742950" lvl="1" indent="-285750">
              <a:buFont typeface="Arial" panose="020B0604020202020204" pitchFamily="34" charset="0"/>
              <a:buChar char="•"/>
            </a:pPr>
            <a:r>
              <a:rPr lang="en-US" dirty="0"/>
              <a:t>Under what conditions will greedy unsupervised pretraining speed up learning?</a:t>
            </a:r>
          </a:p>
          <a:p>
            <a:pPr marL="742950" lvl="1" indent="-285750">
              <a:buFont typeface="Arial" panose="020B0604020202020204" pitchFamily="34" charset="0"/>
              <a:buChar char="•"/>
            </a:pPr>
            <a:r>
              <a:rPr lang="en-US" dirty="0"/>
              <a:t>…</a:t>
            </a:r>
          </a:p>
          <a:p>
            <a:pPr lvl="1"/>
            <a:endParaRPr lang="en-US" dirty="0"/>
          </a:p>
          <a:p>
            <a:endParaRPr lang="en-US" dirty="0"/>
          </a:p>
          <a:p>
            <a:pPr marL="285750" indent="-285750">
              <a:buFont typeface="Arial" panose="020B0604020202020204" pitchFamily="34" charset="0"/>
              <a:buChar char="•"/>
            </a:pPr>
            <a:r>
              <a:rPr lang="en-US" dirty="0"/>
              <a:t>Today’s Agenda</a:t>
            </a:r>
          </a:p>
          <a:p>
            <a:endParaRPr lang="en-US" dirty="0"/>
          </a:p>
          <a:p>
            <a:pPr marL="742950" lvl="1" indent="-285750">
              <a:buFont typeface="Arial" panose="020B0604020202020204" pitchFamily="34" charset="0"/>
              <a:buChar char="•"/>
            </a:pPr>
            <a:r>
              <a:rPr lang="en-US" i="1" dirty="0"/>
              <a:t>General learning dynamics of shallow linear network (Rebecca)</a:t>
            </a:r>
          </a:p>
          <a:p>
            <a:pPr marL="742950" lvl="1" indent="-285750">
              <a:buFont typeface="Arial" panose="020B0604020202020204" pitchFamily="34" charset="0"/>
              <a:buChar char="•"/>
            </a:pPr>
            <a:r>
              <a:rPr lang="en-US" i="1" dirty="0"/>
              <a:t>Deeper multilayer dynamics (Rebecca)</a:t>
            </a:r>
          </a:p>
          <a:p>
            <a:pPr marL="742950" lvl="1" indent="-285750">
              <a:buFont typeface="Arial" panose="020B0604020202020204" pitchFamily="34" charset="0"/>
              <a:buChar char="•"/>
            </a:pPr>
            <a:r>
              <a:rPr lang="en-US" i="1" dirty="0"/>
              <a:t>Finding good weight initializations (Chung)</a:t>
            </a:r>
          </a:p>
          <a:p>
            <a:pPr marL="742950" lvl="1" indent="-285750">
              <a:buFont typeface="Arial" panose="020B0604020202020204" pitchFamily="34" charset="0"/>
              <a:buChar char="•"/>
            </a:pPr>
            <a:r>
              <a:rPr lang="en-US" i="1" dirty="0"/>
              <a:t>Extension to nonlinear networks (Rebecca)</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741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18EA-E450-4EFF-958F-A6A2D7FB0331}"/>
              </a:ext>
            </a:extLst>
          </p:cNvPr>
          <p:cNvSpPr>
            <a:spLocks noGrp="1"/>
          </p:cNvSpPr>
          <p:nvPr>
            <p:ph type="title"/>
          </p:nvPr>
        </p:nvSpPr>
        <p:spPr>
          <a:xfrm>
            <a:off x="838200" y="138813"/>
            <a:ext cx="10515600" cy="1042497"/>
          </a:xfrm>
        </p:spPr>
        <p:txBody>
          <a:bodyPr/>
          <a:lstStyle/>
          <a:p>
            <a:r>
              <a:rPr lang="en-US" dirty="0"/>
              <a:t>Part 4: Extension to Nonlinear Network</a:t>
            </a:r>
          </a:p>
        </p:txBody>
      </p:sp>
      <p:sp>
        <p:nvSpPr>
          <p:cNvPr id="3" name="TextBox 2">
            <a:extLst>
              <a:ext uri="{FF2B5EF4-FFF2-40B4-BE49-F238E27FC236}">
                <a16:creationId xmlns:a16="http://schemas.microsoft.com/office/drawing/2014/main" id="{E27AEE36-4CC5-4FB8-8A09-C371A0C61622}"/>
              </a:ext>
            </a:extLst>
          </p:cNvPr>
          <p:cNvSpPr txBox="1"/>
          <p:nvPr/>
        </p:nvSpPr>
        <p:spPr>
          <a:xfrm>
            <a:off x="759229" y="1579418"/>
            <a:ext cx="10778836" cy="369332"/>
          </a:xfrm>
          <a:prstGeom prst="rect">
            <a:avLst/>
          </a:prstGeom>
          <a:noFill/>
        </p:spPr>
        <p:txBody>
          <a:bodyPr wrap="square" rtlCol="0">
            <a:spAutoFit/>
          </a:bodyPr>
          <a:lstStyle/>
          <a:p>
            <a:r>
              <a:rPr lang="en-US"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51ED8A-8549-4673-A407-5D00B4C6CE1C}"/>
                  </a:ext>
                </a:extLst>
              </p:cNvPr>
              <p:cNvSpPr txBox="1"/>
              <p:nvPr/>
            </p:nvSpPr>
            <p:spPr>
              <a:xfrm>
                <a:off x="838200" y="979450"/>
                <a:ext cx="101193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input perturbations propagates to the output. We consider the end to end Jacobian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It only depends on g and </a:t>
                </a:r>
                <a14:m>
                  <m:oMath xmlns:m="http://schemas.openxmlformats.org/officeDocument/2006/math">
                    <m:sSup>
                      <m:sSupPr>
                        <m:ctrlPr>
                          <a:rPr lang="pt-BR"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i="1">
                        <a:latin typeface="Cambria Math" panose="02040503050406030204" pitchFamily="18" charset="0"/>
                      </a:rPr>
                      <m:t> </m:t>
                    </m:r>
                  </m:oMath>
                </a14:m>
                <a:r>
                  <a:rPr lang="en-US" dirty="0"/>
                  <a:t>(</a:t>
                </a: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𝑞</m:t>
                        </m:r>
                      </m:e>
                      <m:sup>
                        <m:r>
                          <a:rPr lang="en-US" b="0" i="1" smtClean="0">
                            <a:latin typeface="Cambria Math" panose="02040503050406030204" pitchFamily="18" charset="0"/>
                          </a:rPr>
                          <m:t>1</m:t>
                        </m:r>
                      </m:sup>
                    </m:sSup>
                    <m:r>
                      <a:rPr lang="en-US" i="1">
                        <a:latin typeface="Cambria Math" panose="02040503050406030204" pitchFamily="18" charset="0"/>
                      </a:rPr>
                      <m:t> </m:t>
                    </m:r>
                  </m:oMath>
                </a14:m>
                <a:r>
                  <a:rPr lang="en-US" dirty="0"/>
                  <a:t>)</a:t>
                </a:r>
              </a:p>
              <a:p>
                <a:r>
                  <a:rPr lang="en-US" dirty="0"/>
                  <a:t>If the singular value distribution of this Jacobian is well-behaved, then the backpropagation of gradients will be well-behaved.</a:t>
                </a:r>
              </a:p>
              <a:p>
                <a:endParaRPr lang="en-US" dirty="0"/>
              </a:p>
              <a:p>
                <a:endParaRPr lang="en-US" dirty="0"/>
              </a:p>
              <a:p>
                <a:endParaRPr lang="en-US" dirty="0"/>
              </a:p>
            </p:txBody>
          </p:sp>
        </mc:Choice>
        <mc:Fallback xmlns="">
          <p:sp>
            <p:nvSpPr>
              <p:cNvPr id="7" name="TextBox 6">
                <a:extLst>
                  <a:ext uri="{FF2B5EF4-FFF2-40B4-BE49-F238E27FC236}">
                    <a16:creationId xmlns:a16="http://schemas.microsoft.com/office/drawing/2014/main" id="{A451ED8A-8549-4673-A407-5D00B4C6CE1C}"/>
                  </a:ext>
                </a:extLst>
              </p:cNvPr>
              <p:cNvSpPr txBox="1">
                <a:spLocks noRot="1" noChangeAspect="1" noMove="1" noResize="1" noEditPoints="1" noAdjustHandles="1" noChangeArrowheads="1" noChangeShapeType="1" noTextEdit="1"/>
              </p:cNvSpPr>
              <p:nvPr/>
            </p:nvSpPr>
            <p:spPr>
              <a:xfrm>
                <a:off x="838200" y="979450"/>
                <a:ext cx="10119360" cy="2585323"/>
              </a:xfrm>
              <a:prstGeom prst="rect">
                <a:avLst/>
              </a:prstGeom>
              <a:blipFill>
                <a:blip r:embed="rId3"/>
                <a:stretch>
                  <a:fillRect l="-542" t="-141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989D8E7-4C57-4DCA-85E0-0CBD58963640}"/>
              </a:ext>
            </a:extLst>
          </p:cNvPr>
          <p:cNvPicPr>
            <a:picLocks noChangeAspect="1"/>
          </p:cNvPicPr>
          <p:nvPr/>
        </p:nvPicPr>
        <p:blipFill>
          <a:blip r:embed="rId4"/>
          <a:stretch>
            <a:fillRect/>
          </a:stretch>
        </p:blipFill>
        <p:spPr>
          <a:xfrm>
            <a:off x="2097092" y="1357343"/>
            <a:ext cx="7124700" cy="463072"/>
          </a:xfrm>
          <a:prstGeom prst="rect">
            <a:avLst/>
          </a:prstGeom>
        </p:spPr>
      </p:pic>
      <p:pic>
        <p:nvPicPr>
          <p:cNvPr id="9" name="Picture 8">
            <a:extLst>
              <a:ext uri="{FF2B5EF4-FFF2-40B4-BE49-F238E27FC236}">
                <a16:creationId xmlns:a16="http://schemas.microsoft.com/office/drawing/2014/main" id="{25BE0B74-5C9D-4902-ACA4-5A13DDA85ED0}"/>
              </a:ext>
            </a:extLst>
          </p:cNvPr>
          <p:cNvPicPr>
            <a:picLocks noChangeAspect="1"/>
          </p:cNvPicPr>
          <p:nvPr/>
        </p:nvPicPr>
        <p:blipFill>
          <a:blip r:embed="rId5"/>
          <a:stretch>
            <a:fillRect/>
          </a:stretch>
        </p:blipFill>
        <p:spPr>
          <a:xfrm>
            <a:off x="101600" y="2830043"/>
            <a:ext cx="6770914" cy="3889144"/>
          </a:xfrm>
          <a:prstGeom prst="rect">
            <a:avLst/>
          </a:prstGeom>
        </p:spPr>
      </p:pic>
      <p:sp>
        <p:nvSpPr>
          <p:cNvPr id="10" name="TextBox 9">
            <a:extLst>
              <a:ext uri="{FF2B5EF4-FFF2-40B4-BE49-F238E27FC236}">
                <a16:creationId xmlns:a16="http://schemas.microsoft.com/office/drawing/2014/main" id="{96E02C46-F58B-4107-9665-2B05E6774F33}"/>
              </a:ext>
            </a:extLst>
          </p:cNvPr>
          <p:cNvSpPr txBox="1"/>
          <p:nvPr/>
        </p:nvSpPr>
        <p:spPr>
          <a:xfrm>
            <a:off x="6616157" y="3832403"/>
            <a:ext cx="5211271" cy="1754326"/>
          </a:xfrm>
          <a:prstGeom prst="rect">
            <a:avLst/>
          </a:prstGeom>
          <a:noFill/>
        </p:spPr>
        <p:txBody>
          <a:bodyPr wrap="square" rtlCol="0">
            <a:spAutoFit/>
          </a:bodyPr>
          <a:lstStyle/>
          <a:p>
            <a:endParaRPr lang="en-US" dirty="0"/>
          </a:p>
          <a:p>
            <a:r>
              <a:rPr lang="en-US" dirty="0"/>
              <a:t>The singular value spectrum is more robust to perturbations that increase g from 1 relative to those that decrease g, so </a:t>
            </a:r>
            <a:r>
              <a:rPr lang="en-US" b="1" dirty="0"/>
              <a:t>just beyond the edge of orthogonal chaos</a:t>
            </a:r>
            <a:r>
              <a:rPr lang="en-US" dirty="0"/>
              <a:t> may be a good regime for learning in deep nonlinear networks.</a:t>
            </a:r>
          </a:p>
        </p:txBody>
      </p:sp>
    </p:spTree>
    <p:extLst>
      <p:ext uri="{BB962C8B-B14F-4D97-AF65-F5344CB8AC3E}">
        <p14:creationId xmlns:p14="http://schemas.microsoft.com/office/powerpoint/2010/main" val="364204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5D1C-1C39-4410-AC93-A7FB61FCF3B5}"/>
              </a:ext>
            </a:extLst>
          </p:cNvPr>
          <p:cNvSpPr>
            <a:spLocks noGrp="1"/>
          </p:cNvSpPr>
          <p:nvPr>
            <p:ph type="title"/>
          </p:nvPr>
        </p:nvSpPr>
        <p:spPr>
          <a:xfrm>
            <a:off x="838200" y="365125"/>
            <a:ext cx="10515600" cy="811545"/>
          </a:xfrm>
        </p:spPr>
        <p:txBody>
          <a:bodyPr/>
          <a:lstStyle/>
          <a:p>
            <a:r>
              <a:rPr lang="en-US" dirty="0"/>
              <a:t>Part 1: General learning dynamics</a:t>
            </a:r>
          </a:p>
        </p:txBody>
      </p:sp>
      <p:pic>
        <p:nvPicPr>
          <p:cNvPr id="5" name="Picture 4">
            <a:extLst>
              <a:ext uri="{FF2B5EF4-FFF2-40B4-BE49-F238E27FC236}">
                <a16:creationId xmlns:a16="http://schemas.microsoft.com/office/drawing/2014/main" id="{DAF93090-3C68-4CF9-895C-C30F965BF93B}"/>
              </a:ext>
            </a:extLst>
          </p:cNvPr>
          <p:cNvPicPr>
            <a:picLocks noChangeAspect="1"/>
          </p:cNvPicPr>
          <p:nvPr/>
        </p:nvPicPr>
        <p:blipFill>
          <a:blip r:embed="rId3"/>
          <a:stretch>
            <a:fillRect/>
          </a:stretch>
        </p:blipFill>
        <p:spPr>
          <a:xfrm>
            <a:off x="1022938" y="1333850"/>
            <a:ext cx="2840223" cy="140899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CCAF74-B644-48B9-A718-6C283BE79346}"/>
                  </a:ext>
                </a:extLst>
              </p:cNvPr>
              <p:cNvSpPr txBox="1"/>
              <p:nvPr/>
            </p:nvSpPr>
            <p:spPr>
              <a:xfrm>
                <a:off x="4334088" y="1362374"/>
                <a:ext cx="6230679" cy="2031325"/>
              </a:xfrm>
              <a:prstGeom prst="rect">
                <a:avLst/>
              </a:prstGeom>
              <a:noFill/>
            </p:spPr>
            <p:txBody>
              <a:bodyPr wrap="square" rtlCol="0">
                <a:spAutoFit/>
              </a:bodyPr>
              <a:lstStyle/>
              <a:p>
                <a:r>
                  <a:rPr lang="en-US" altLang="zh-CN" dirty="0"/>
                  <a:t>The training is accomplished via Gradient Descent on the squared error</a:t>
                </a:r>
              </a:p>
              <a:p>
                <a:endParaRPr lang="en-US" altLang="zh-CN" dirty="0"/>
              </a:p>
              <a:p>
                <a:r>
                  <a:rPr lang="en-US" altLang="zh-CN" sz="1600" dirty="0"/>
                  <a:t>(where the training dataset is  </a:t>
                </a:r>
                <a14:m>
                  <m:oMath xmlns:m="http://schemas.openxmlformats.org/officeDocument/2006/math">
                    <m:d>
                      <m:dPr>
                        <m:begChr m:val="{"/>
                        <m:endChr m:val="}"/>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zh-CN" altLang="en-US" sz="1600" b="0" i="1" smtClean="0">
                                <a:latin typeface="Cambria Math" panose="02040503050406030204" pitchFamily="18" charset="0"/>
                              </a:rPr>
                              <m:t>𝜇</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zh-CN" altLang="en-US" sz="1600" b="0" i="1" smtClean="0">
                                <a:latin typeface="Cambria Math" panose="02040503050406030204" pitchFamily="18" charset="0"/>
                              </a:rPr>
                              <m:t>𝜇</m:t>
                            </m:r>
                          </m:sup>
                        </m:sSup>
                        <m:r>
                          <a:rPr lang="en-US" altLang="zh-CN" sz="1600" b="0" i="1" smtClean="0">
                            <a:latin typeface="Cambria Math" panose="02040503050406030204" pitchFamily="18" charset="0"/>
                          </a:rPr>
                          <m:t> </m:t>
                        </m:r>
                      </m:e>
                    </m:d>
                    <m:r>
                      <a:rPr lang="en-US" altLang="zh-CN" sz="1600" b="0" i="1" smtClean="0">
                        <a:latin typeface="Cambria Math" panose="02040503050406030204" pitchFamily="18" charset="0"/>
                      </a:rPr>
                      <m:t> , </m:t>
                    </m:r>
                    <m:r>
                      <a:rPr lang="zh-CN" altLang="en-US" sz="1600" b="0" i="1" smtClean="0">
                        <a:latin typeface="Cambria Math" panose="02040503050406030204" pitchFamily="18" charset="0"/>
                      </a:rPr>
                      <m:t>𝜇</m:t>
                    </m:r>
                    <m:r>
                      <a:rPr lang="en-US" altLang="zh-CN" sz="1600" b="0" i="1" smtClean="0">
                        <a:latin typeface="Cambria Math" panose="02040503050406030204" pitchFamily="18" charset="0"/>
                      </a:rPr>
                      <m:t>=1, … </m:t>
                    </m:r>
                  </m:oMath>
                </a14:m>
                <a:r>
                  <a:rPr lang="en-US" altLang="zh-CN" sz="1600" dirty="0"/>
                  <a:t> P)</a:t>
                </a:r>
              </a:p>
              <a:p>
                <a:endParaRPr lang="en-US" dirty="0"/>
              </a:p>
              <a:p>
                <a:endParaRPr lang="en-US" dirty="0"/>
              </a:p>
              <a:p>
                <a:endParaRPr lang="en-US" dirty="0"/>
              </a:p>
            </p:txBody>
          </p:sp>
        </mc:Choice>
        <mc:Fallback xmlns="">
          <p:sp>
            <p:nvSpPr>
              <p:cNvPr id="6" name="TextBox 5">
                <a:extLst>
                  <a:ext uri="{FF2B5EF4-FFF2-40B4-BE49-F238E27FC236}">
                    <a16:creationId xmlns:a16="http://schemas.microsoft.com/office/drawing/2014/main" id="{6ACCAF74-B644-48B9-A718-6C283BE79346}"/>
                  </a:ext>
                </a:extLst>
              </p:cNvPr>
              <p:cNvSpPr txBox="1">
                <a:spLocks noRot="1" noChangeAspect="1" noMove="1" noResize="1" noEditPoints="1" noAdjustHandles="1" noChangeArrowheads="1" noChangeShapeType="1" noTextEdit="1"/>
              </p:cNvSpPr>
              <p:nvPr/>
            </p:nvSpPr>
            <p:spPr>
              <a:xfrm>
                <a:off x="4334088" y="1362374"/>
                <a:ext cx="6230679" cy="2031325"/>
              </a:xfrm>
              <a:prstGeom prst="rect">
                <a:avLst/>
              </a:prstGeom>
              <a:blipFill>
                <a:blip r:embed="rId4"/>
                <a:stretch>
                  <a:fillRect l="-881" t="-149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98FAEA3-3B51-441B-BD81-57F76668D902}"/>
              </a:ext>
            </a:extLst>
          </p:cNvPr>
          <p:cNvPicPr>
            <a:picLocks noChangeAspect="1"/>
          </p:cNvPicPr>
          <p:nvPr/>
        </p:nvPicPr>
        <p:blipFill>
          <a:blip r:embed="rId5"/>
          <a:stretch>
            <a:fillRect/>
          </a:stretch>
        </p:blipFill>
        <p:spPr>
          <a:xfrm>
            <a:off x="5901787" y="1673489"/>
            <a:ext cx="2352675" cy="323850"/>
          </a:xfrm>
          <a:prstGeom prst="rect">
            <a:avLst/>
          </a:prstGeom>
        </p:spPr>
      </p:pic>
      <p:pic>
        <p:nvPicPr>
          <p:cNvPr id="8" name="Picture 7">
            <a:extLst>
              <a:ext uri="{FF2B5EF4-FFF2-40B4-BE49-F238E27FC236}">
                <a16:creationId xmlns:a16="http://schemas.microsoft.com/office/drawing/2014/main" id="{504A773F-04B8-4608-B570-D43A29F10A0A}"/>
              </a:ext>
            </a:extLst>
          </p:cNvPr>
          <p:cNvPicPr>
            <a:picLocks noChangeAspect="1"/>
          </p:cNvPicPr>
          <p:nvPr/>
        </p:nvPicPr>
        <p:blipFill>
          <a:blip r:embed="rId6"/>
          <a:stretch>
            <a:fillRect/>
          </a:stretch>
        </p:blipFill>
        <p:spPr>
          <a:xfrm>
            <a:off x="1664450" y="2828958"/>
            <a:ext cx="1352550" cy="276225"/>
          </a:xfrm>
          <a:prstGeom prst="rect">
            <a:avLst/>
          </a:prstGeom>
        </p:spPr>
      </p:pic>
      <p:sp>
        <p:nvSpPr>
          <p:cNvPr id="10" name="TextBox 9">
            <a:extLst>
              <a:ext uri="{FF2B5EF4-FFF2-40B4-BE49-F238E27FC236}">
                <a16:creationId xmlns:a16="http://schemas.microsoft.com/office/drawing/2014/main" id="{A91055E8-FDE3-4C39-9B6B-3B453C50B30E}"/>
              </a:ext>
            </a:extLst>
          </p:cNvPr>
          <p:cNvSpPr txBox="1"/>
          <p:nvPr/>
        </p:nvSpPr>
        <p:spPr>
          <a:xfrm>
            <a:off x="838200" y="3413294"/>
            <a:ext cx="5200650" cy="646331"/>
          </a:xfrm>
          <a:prstGeom prst="rect">
            <a:avLst/>
          </a:prstGeom>
          <a:noFill/>
        </p:spPr>
        <p:txBody>
          <a:bodyPr wrap="square" rtlCol="0">
            <a:spAutoFit/>
          </a:bodyPr>
          <a:lstStyle/>
          <a:p>
            <a:r>
              <a:rPr lang="en-US" dirty="0"/>
              <a:t>This gradient descent yields the batch learning rule:</a:t>
            </a:r>
          </a:p>
          <a:p>
            <a:endParaRPr lang="en-US" dirty="0"/>
          </a:p>
        </p:txBody>
      </p:sp>
      <p:pic>
        <p:nvPicPr>
          <p:cNvPr id="12" name="Picture 11">
            <a:extLst>
              <a:ext uri="{FF2B5EF4-FFF2-40B4-BE49-F238E27FC236}">
                <a16:creationId xmlns:a16="http://schemas.microsoft.com/office/drawing/2014/main" id="{5041194F-3C9F-430D-BA49-5A8836887B63}"/>
              </a:ext>
            </a:extLst>
          </p:cNvPr>
          <p:cNvPicPr>
            <a:picLocks noChangeAspect="1"/>
          </p:cNvPicPr>
          <p:nvPr/>
        </p:nvPicPr>
        <p:blipFill>
          <a:blip r:embed="rId7"/>
          <a:stretch>
            <a:fillRect/>
          </a:stretch>
        </p:blipFill>
        <p:spPr>
          <a:xfrm>
            <a:off x="838200" y="3734748"/>
            <a:ext cx="8924925" cy="2502803"/>
          </a:xfrm>
          <a:prstGeom prst="rect">
            <a:avLst/>
          </a:prstGeom>
        </p:spPr>
      </p:pic>
      <p:sp>
        <p:nvSpPr>
          <p:cNvPr id="13" name="Rectangle 12">
            <a:extLst>
              <a:ext uri="{FF2B5EF4-FFF2-40B4-BE49-F238E27FC236}">
                <a16:creationId xmlns:a16="http://schemas.microsoft.com/office/drawing/2014/main" id="{E9927F52-EA03-43A7-89B1-0FDDA8794147}"/>
              </a:ext>
            </a:extLst>
          </p:cNvPr>
          <p:cNvSpPr/>
          <p:nvPr/>
        </p:nvSpPr>
        <p:spPr>
          <a:xfrm>
            <a:off x="7962900" y="6057900"/>
            <a:ext cx="1800225" cy="23260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68092AB-B0B1-44F4-B5DC-1275B5A159C7}"/>
              </a:ext>
            </a:extLst>
          </p:cNvPr>
          <p:cNvSpPr/>
          <p:nvPr/>
        </p:nvSpPr>
        <p:spPr>
          <a:xfrm>
            <a:off x="571500" y="3290887"/>
            <a:ext cx="9601200" cy="32877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4015B1D3-60F6-4C2F-B0A8-6BF9F36877D4}"/>
              </a:ext>
            </a:extLst>
          </p:cNvPr>
          <p:cNvPicPr>
            <a:picLocks noChangeAspect="1"/>
          </p:cNvPicPr>
          <p:nvPr/>
        </p:nvPicPr>
        <p:blipFill>
          <a:blip r:embed="rId8"/>
          <a:stretch>
            <a:fillRect/>
          </a:stretch>
        </p:blipFill>
        <p:spPr>
          <a:xfrm>
            <a:off x="10231437" y="5211061"/>
            <a:ext cx="1800225" cy="409575"/>
          </a:xfrm>
          <a:prstGeom prst="rect">
            <a:avLst/>
          </a:prstGeom>
        </p:spPr>
      </p:pic>
      <p:pic>
        <p:nvPicPr>
          <p:cNvPr id="16" name="Picture 15">
            <a:extLst>
              <a:ext uri="{FF2B5EF4-FFF2-40B4-BE49-F238E27FC236}">
                <a16:creationId xmlns:a16="http://schemas.microsoft.com/office/drawing/2014/main" id="{7E3FF9DA-0547-4D4E-9004-3C46513D422B}"/>
              </a:ext>
            </a:extLst>
          </p:cNvPr>
          <p:cNvPicPr>
            <a:picLocks noChangeAspect="1"/>
          </p:cNvPicPr>
          <p:nvPr/>
        </p:nvPicPr>
        <p:blipFill>
          <a:blip r:embed="rId9"/>
          <a:stretch>
            <a:fillRect/>
          </a:stretch>
        </p:blipFill>
        <p:spPr>
          <a:xfrm>
            <a:off x="10231437" y="5695950"/>
            <a:ext cx="1809750" cy="361950"/>
          </a:xfrm>
          <a:prstGeom prst="rect">
            <a:avLst/>
          </a:prstGeom>
        </p:spPr>
      </p:pic>
      <p:sp>
        <p:nvSpPr>
          <p:cNvPr id="3" name="Rectangle 2">
            <a:extLst>
              <a:ext uri="{FF2B5EF4-FFF2-40B4-BE49-F238E27FC236}">
                <a16:creationId xmlns:a16="http://schemas.microsoft.com/office/drawing/2014/main" id="{E00F3951-6339-4646-9932-988D55D79DD5}"/>
              </a:ext>
            </a:extLst>
          </p:cNvPr>
          <p:cNvSpPr/>
          <p:nvPr/>
        </p:nvSpPr>
        <p:spPr>
          <a:xfrm>
            <a:off x="571500" y="1237364"/>
            <a:ext cx="9659937" cy="186781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9D9AA1F-E8A7-4405-91E9-1E0D1378F7BD}"/>
              </a:ext>
            </a:extLst>
          </p:cNvPr>
          <p:cNvSpPr/>
          <p:nvPr/>
        </p:nvSpPr>
        <p:spPr>
          <a:xfrm>
            <a:off x="10231437" y="5211061"/>
            <a:ext cx="1916228" cy="84683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9367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D7462BD-5F88-42B8-BCF6-F89083FB01B2}"/>
                  </a:ext>
                </a:extLst>
              </p:cNvPr>
              <p:cNvSpPr txBox="1"/>
              <p:nvPr/>
            </p:nvSpPr>
            <p:spPr>
              <a:xfrm>
                <a:off x="952500" y="1295400"/>
                <a:ext cx="9245600" cy="5334730"/>
              </a:xfrm>
              <a:prstGeom prst="rect">
                <a:avLst/>
              </a:prstGeom>
              <a:noFill/>
            </p:spPr>
            <p:txBody>
              <a:bodyPr wrap="square" rtlCol="0">
                <a:spAutoFit/>
              </a:bodyPr>
              <a:lstStyle/>
              <a:p>
                <a:pPr marL="285750" indent="-285750">
                  <a:buFont typeface="Arial" panose="020B0604020202020204" pitchFamily="34" charset="0"/>
                  <a:buChar char="•"/>
                </a:pPr>
                <a:r>
                  <a:rPr lang="en-US" altLang="zh-CN" b="1" i="1" dirty="0"/>
                  <a:t>Learning dynamics with orthogonal inputs</a:t>
                </a:r>
              </a:p>
              <a:p>
                <a:r>
                  <a:rPr lang="en-US" dirty="0"/>
                  <a:t>    </a:t>
                </a:r>
              </a:p>
              <a:p>
                <a:r>
                  <a:rPr lang="en-US" dirty="0"/>
                  <a:t>     Then only the input-output correlation matrix  plays an important role of learning dynamics.          And if we consider its singular value decomposition (SVD)  </a:t>
                </a:r>
              </a:p>
              <a:p>
                <a:endParaRPr lang="en-US" dirty="0"/>
              </a:p>
              <a:p>
                <a:endParaRPr lang="en-US" dirty="0"/>
              </a:p>
              <a:p>
                <a:r>
                  <a:rPr lang="en-US" dirty="0"/>
                  <a:t>Then, performing the change of variables on synaptic weight space</a:t>
                </a:r>
                <a:endParaRPr lang="en-US" b="0" i="1" dirty="0">
                  <a:latin typeface="Cambria Math" panose="02040503050406030204" pitchFamily="18" charset="0"/>
                </a:endParaRPr>
              </a:p>
              <a:p>
                <a:r>
                  <a:rPr lang="en-US" dirty="0"/>
                  <a:t>Equations in (2) can be written as</a:t>
                </a:r>
              </a:p>
              <a:p>
                <a:endParaRPr lang="en-US" dirty="0"/>
              </a:p>
              <a:p>
                <a:endParaRPr lang="en-US" dirty="0"/>
              </a:p>
              <a:p>
                <a:r>
                  <a:rPr lang="en-US" dirty="0"/>
                  <a:t>We can think of the matrix element </a:t>
                </a:r>
                <a14:m>
                  <m:oMath xmlns:m="http://schemas.openxmlformats.org/officeDocument/2006/math">
                    <m:sSub>
                      <m:sSubPr>
                        <m:ctrlPr>
                          <a:rPr lang="en-US" b="0" i="1" smtClean="0">
                            <a:latin typeface="Cambria Math" panose="02040503050406030204" pitchFamily="18" charset="0"/>
                          </a:rPr>
                        </m:ctrlPr>
                      </m:sSubPr>
                      <m:e>
                        <m:sSup>
                          <m:sSupPr>
                            <m:ctrlPr>
                              <a:rPr lang="en-US" i="1">
                                <a:latin typeface="Cambria Math" panose="02040503050406030204" pitchFamily="18" charset="0"/>
                              </a:rPr>
                            </m:ctrlPr>
                          </m:sSupPr>
                          <m:e>
                            <m:bar>
                              <m:barPr>
                                <m:pos m:val="top"/>
                                <m:ctrlPr>
                                  <a:rPr lang="en-US" i="1">
                                    <a:latin typeface="Cambria Math" panose="02040503050406030204" pitchFamily="18" charset="0"/>
                                  </a:rPr>
                                </m:ctrlPr>
                              </m:barPr>
                              <m:e>
                                <m:r>
                                  <a:rPr lang="en-US" i="1">
                                    <a:latin typeface="Cambria Math" panose="02040503050406030204" pitchFamily="18" charset="0"/>
                                  </a:rPr>
                                  <m:t>𝑊</m:t>
                                </m:r>
                              </m:e>
                            </m:bar>
                          </m:e>
                          <m:sup>
                            <m:r>
                              <a:rPr lang="en-US" i="1">
                                <a:latin typeface="Cambria Math" panose="02040503050406030204" pitchFamily="18" charset="0"/>
                              </a:rPr>
                              <m:t>21</m:t>
                            </m:r>
                          </m:sup>
                        </m:sSup>
                      </m:e>
                      <m:sub>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𝛼</m:t>
                        </m:r>
                      </m:sub>
                    </m:sSub>
                  </m:oMath>
                </a14:m>
                <a:r>
                  <a:rPr lang="en-US" dirty="0"/>
                  <a:t> as connecting input mode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i="1" smtClean="0">
                            <a:latin typeface="Cambria Math" panose="02040503050406030204" pitchFamily="18" charset="0"/>
                            <a:ea typeface="Cambria Math" panose="02040503050406030204" pitchFamily="18" charset="0"/>
                          </a:rPr>
                          <m:t>𝛼</m:t>
                        </m:r>
                      </m:sub>
                    </m:sSub>
                  </m:oMath>
                </a14:m>
                <a:r>
                  <a:rPr lang="en-US" dirty="0"/>
                  <a:t> to hidden neuron </a:t>
                </a:r>
                <a:r>
                  <a:rPr lang="en-US" dirty="0" err="1"/>
                  <a:t>i</a:t>
                </a:r>
                <a:r>
                  <a:rPr lang="en-US" dirty="0"/>
                  <a:t>, and the matrix element </a:t>
                </a:r>
                <a14:m>
                  <m:oMath xmlns:m="http://schemas.openxmlformats.org/officeDocument/2006/math">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bar>
                              <m:barPr>
                                <m:pos m:val="top"/>
                                <m:ctrlPr>
                                  <a:rPr lang="en-US" i="1">
                                    <a:latin typeface="Cambria Math" panose="02040503050406030204" pitchFamily="18" charset="0"/>
                                  </a:rPr>
                                </m:ctrlPr>
                              </m:barPr>
                              <m:e>
                                <m:r>
                                  <a:rPr lang="en-US" i="1">
                                    <a:latin typeface="Cambria Math" panose="02040503050406030204" pitchFamily="18" charset="0"/>
                                  </a:rPr>
                                  <m:t>𝑊</m:t>
                                </m:r>
                              </m:e>
                            </m:bar>
                          </m:e>
                          <m:sup>
                            <m:r>
                              <a:rPr lang="en-US" b="0" i="1" smtClean="0">
                                <a:latin typeface="Cambria Math" panose="02040503050406030204" pitchFamily="18" charset="0"/>
                              </a:rPr>
                              <m:t>32</m:t>
                            </m:r>
                          </m:sup>
                        </m:sSup>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𝑖</m:t>
                        </m:r>
                      </m:sub>
                    </m:sSub>
                  </m:oMath>
                </a14:m>
                <a:r>
                  <a:rPr lang="en-US" dirty="0"/>
                  <a:t> as connecting hidden neuron </a:t>
                </a:r>
                <a:r>
                  <a:rPr lang="en-US" dirty="0" err="1"/>
                  <a:t>i</a:t>
                </a:r>
                <a:r>
                  <a:rPr lang="en-US" dirty="0"/>
                  <a:t> to output mode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𝛼</m:t>
                        </m:r>
                      </m:sub>
                    </m:sSub>
                  </m:oMath>
                </a14:m>
                <a:r>
                  <a:rPr lang="en-US" dirty="0"/>
                  <a:t> ,</a:t>
                </a:r>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rPr>
                          <m:t>𝑡h</m:t>
                        </m:r>
                      </m:sup>
                    </m:sSup>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𝑐𝑜𝑙𝑢𝑚𝑛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p>
                      <m:sSupPr>
                        <m:ctrlPr>
                          <a:rPr lang="en-US" i="1">
                            <a:latin typeface="Cambria Math" panose="02040503050406030204" pitchFamily="18" charset="0"/>
                          </a:rPr>
                        </m:ctrlPr>
                      </m:sSupPr>
                      <m:e>
                        <m:bar>
                          <m:barPr>
                            <m:pos m:val="top"/>
                            <m:ctrlPr>
                              <a:rPr lang="en-US" i="1">
                                <a:latin typeface="Cambria Math" panose="02040503050406030204" pitchFamily="18" charset="0"/>
                              </a:rPr>
                            </m:ctrlPr>
                          </m:barPr>
                          <m:e>
                            <m:r>
                              <a:rPr lang="en-US" i="1">
                                <a:latin typeface="Cambria Math" panose="02040503050406030204" pitchFamily="18" charset="0"/>
                              </a:rPr>
                              <m:t>𝑊</m:t>
                            </m:r>
                          </m:e>
                        </m:bar>
                      </m:e>
                      <m:sup>
                        <m:r>
                          <a:rPr lang="en-US" i="1">
                            <a:latin typeface="Cambria Math" panose="02040503050406030204" pitchFamily="18" charset="0"/>
                          </a:rPr>
                          <m:t>21</m:t>
                        </m:r>
                      </m:sup>
                    </m:sSup>
                  </m:oMath>
                </a14:m>
                <a:r>
                  <a:rPr lang="en-US" dirty="0"/>
                  <a:t>, and let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rPr>
                      <m:t> </m:t>
                    </m:r>
                    <m:r>
                      <a:rPr lang="en-US" i="1">
                        <a:latin typeface="Cambria Math" panose="02040503050406030204" pitchFamily="18" charset="0"/>
                      </a:rPr>
                      <m:t>𝑏𝑒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𝑡h</m:t>
                        </m:r>
                      </m:sup>
                    </m:sSup>
                    <m:r>
                      <a:rPr lang="en-US" i="1">
                        <a:latin typeface="Cambria Math" panose="02040503050406030204" pitchFamily="18" charset="0"/>
                      </a:rPr>
                      <m:t>  </m:t>
                    </m:r>
                    <m:r>
                      <a:rPr lang="en-US" b="0" i="1" smtClean="0">
                        <a:latin typeface="Cambria Math" panose="02040503050406030204" pitchFamily="18" charset="0"/>
                      </a:rPr>
                      <m:t>𝑟𝑜𝑤</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sSup>
                      <m:sSupPr>
                        <m:ctrlPr>
                          <a:rPr lang="en-US" i="1">
                            <a:latin typeface="Cambria Math" panose="02040503050406030204" pitchFamily="18" charset="0"/>
                          </a:rPr>
                        </m:ctrlPr>
                      </m:sSupPr>
                      <m:e>
                        <m:bar>
                          <m:barPr>
                            <m:pos m:val="top"/>
                            <m:ctrlPr>
                              <a:rPr lang="en-US" i="1">
                                <a:latin typeface="Cambria Math" panose="02040503050406030204" pitchFamily="18" charset="0"/>
                              </a:rPr>
                            </m:ctrlPr>
                          </m:barPr>
                          <m:e>
                            <m:r>
                              <a:rPr lang="en-US" i="1">
                                <a:latin typeface="Cambria Math" panose="02040503050406030204" pitchFamily="18" charset="0"/>
                              </a:rPr>
                              <m:t>𝑊</m:t>
                            </m:r>
                          </m:e>
                        </m:bar>
                      </m:e>
                      <m:sup>
                        <m:r>
                          <a:rPr lang="en-US" b="0" i="1" smtClean="0">
                            <a:latin typeface="Cambria Math" panose="02040503050406030204" pitchFamily="18" charset="0"/>
                          </a:rPr>
                          <m:t>32</m:t>
                        </m:r>
                      </m:sup>
                    </m:sSup>
                  </m:oMath>
                </a14:m>
                <a:r>
                  <a:rPr lang="en-US" dirty="0"/>
                  <a:t>(note)</a:t>
                </a:r>
              </a:p>
              <a:p>
                <a:r>
                  <a:rPr lang="en-US" dirty="0"/>
                  <a:t>Equations in (4) can be written as</a:t>
                </a:r>
              </a:p>
              <a:p>
                <a:endParaRPr lang="en-US" dirty="0"/>
              </a:p>
              <a:p>
                <a:r>
                  <a:rPr lang="en-US" dirty="0"/>
                  <a:t> </a:t>
                </a:r>
              </a:p>
              <a:p>
                <a:endParaRPr lang="en-US" dirty="0"/>
              </a:p>
              <a:p>
                <a:endParaRPr lang="en-US" dirty="0"/>
              </a:p>
            </p:txBody>
          </p:sp>
        </mc:Choice>
        <mc:Fallback xmlns="">
          <p:sp>
            <p:nvSpPr>
              <p:cNvPr id="3" name="TextBox 2">
                <a:extLst>
                  <a:ext uri="{FF2B5EF4-FFF2-40B4-BE49-F238E27FC236}">
                    <a16:creationId xmlns:a16="http://schemas.microsoft.com/office/drawing/2014/main" id="{4D7462BD-5F88-42B8-BCF6-F89083FB01B2}"/>
                  </a:ext>
                </a:extLst>
              </p:cNvPr>
              <p:cNvSpPr txBox="1">
                <a:spLocks noRot="1" noChangeAspect="1" noMove="1" noResize="1" noEditPoints="1" noAdjustHandles="1" noChangeArrowheads="1" noChangeShapeType="1" noTextEdit="1"/>
              </p:cNvSpPr>
              <p:nvPr/>
            </p:nvSpPr>
            <p:spPr>
              <a:xfrm>
                <a:off x="952500" y="1295400"/>
                <a:ext cx="9245600" cy="5334730"/>
              </a:xfrm>
              <a:prstGeom prst="rect">
                <a:avLst/>
              </a:prstGeom>
              <a:blipFill>
                <a:blip r:embed="rId3"/>
                <a:stretch>
                  <a:fillRect l="-527" t="-686" r="-336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863834A-A5E8-4395-A44F-25E55AD89C55}"/>
              </a:ext>
            </a:extLst>
          </p:cNvPr>
          <p:cNvPicPr>
            <a:picLocks noChangeAspect="1"/>
          </p:cNvPicPr>
          <p:nvPr/>
        </p:nvPicPr>
        <p:blipFill>
          <a:blip r:embed="rId4"/>
          <a:stretch>
            <a:fillRect/>
          </a:stretch>
        </p:blipFill>
        <p:spPr>
          <a:xfrm>
            <a:off x="5473700" y="1383344"/>
            <a:ext cx="790575" cy="209550"/>
          </a:xfrm>
          <a:prstGeom prst="rect">
            <a:avLst/>
          </a:prstGeom>
        </p:spPr>
      </p:pic>
      <p:sp>
        <p:nvSpPr>
          <p:cNvPr id="13" name="Title 1">
            <a:extLst>
              <a:ext uri="{FF2B5EF4-FFF2-40B4-BE49-F238E27FC236}">
                <a16:creationId xmlns:a16="http://schemas.microsoft.com/office/drawing/2014/main" id="{E926CC3D-EB2A-4CDA-B1FF-F9BE0F883A47}"/>
              </a:ext>
            </a:extLst>
          </p:cNvPr>
          <p:cNvSpPr>
            <a:spLocks noGrp="1"/>
          </p:cNvSpPr>
          <p:nvPr>
            <p:ph type="title"/>
          </p:nvPr>
        </p:nvSpPr>
        <p:spPr>
          <a:xfrm>
            <a:off x="882534" y="269657"/>
            <a:ext cx="10515600" cy="811545"/>
          </a:xfrm>
        </p:spPr>
        <p:txBody>
          <a:bodyPr/>
          <a:lstStyle/>
          <a:p>
            <a:r>
              <a:rPr lang="en-US" dirty="0"/>
              <a:t>Part 1: General learning dynamics</a:t>
            </a:r>
          </a:p>
        </p:txBody>
      </p:sp>
      <p:pic>
        <p:nvPicPr>
          <p:cNvPr id="15" name="Picture 14">
            <a:extLst>
              <a:ext uri="{FF2B5EF4-FFF2-40B4-BE49-F238E27FC236}">
                <a16:creationId xmlns:a16="http://schemas.microsoft.com/office/drawing/2014/main" id="{2E46236F-632A-4B91-9E02-939E79AF5D94}"/>
              </a:ext>
            </a:extLst>
          </p:cNvPr>
          <p:cNvPicPr>
            <a:picLocks noChangeAspect="1"/>
          </p:cNvPicPr>
          <p:nvPr/>
        </p:nvPicPr>
        <p:blipFill>
          <a:blip r:embed="rId5"/>
          <a:stretch>
            <a:fillRect/>
          </a:stretch>
        </p:blipFill>
        <p:spPr>
          <a:xfrm>
            <a:off x="2175827" y="2542621"/>
            <a:ext cx="7286625" cy="353753"/>
          </a:xfrm>
          <a:prstGeom prst="rect">
            <a:avLst/>
          </a:prstGeom>
        </p:spPr>
      </p:pic>
      <p:pic>
        <p:nvPicPr>
          <p:cNvPr id="16" name="Picture 15">
            <a:extLst>
              <a:ext uri="{FF2B5EF4-FFF2-40B4-BE49-F238E27FC236}">
                <a16:creationId xmlns:a16="http://schemas.microsoft.com/office/drawing/2014/main" id="{0FB1240C-3205-4B3E-8BC5-3A15740F5B95}"/>
              </a:ext>
            </a:extLst>
          </p:cNvPr>
          <p:cNvPicPr>
            <a:picLocks noChangeAspect="1"/>
          </p:cNvPicPr>
          <p:nvPr/>
        </p:nvPicPr>
        <p:blipFill>
          <a:blip r:embed="rId6"/>
          <a:stretch>
            <a:fillRect/>
          </a:stretch>
        </p:blipFill>
        <p:spPr>
          <a:xfrm>
            <a:off x="7315199" y="2996387"/>
            <a:ext cx="3014749" cy="274782"/>
          </a:xfrm>
          <a:prstGeom prst="rect">
            <a:avLst/>
          </a:prstGeom>
        </p:spPr>
      </p:pic>
      <p:pic>
        <p:nvPicPr>
          <p:cNvPr id="17" name="Picture 16">
            <a:extLst>
              <a:ext uri="{FF2B5EF4-FFF2-40B4-BE49-F238E27FC236}">
                <a16:creationId xmlns:a16="http://schemas.microsoft.com/office/drawing/2014/main" id="{0E1FB53C-186E-4381-9C39-AB752A275429}"/>
              </a:ext>
            </a:extLst>
          </p:cNvPr>
          <p:cNvPicPr>
            <a:picLocks noChangeAspect="1"/>
          </p:cNvPicPr>
          <p:nvPr/>
        </p:nvPicPr>
        <p:blipFill>
          <a:blip r:embed="rId7"/>
          <a:stretch>
            <a:fillRect/>
          </a:stretch>
        </p:blipFill>
        <p:spPr>
          <a:xfrm>
            <a:off x="1617662" y="3586832"/>
            <a:ext cx="7915275" cy="445514"/>
          </a:xfrm>
          <a:prstGeom prst="rect">
            <a:avLst/>
          </a:prstGeom>
        </p:spPr>
      </p:pic>
      <p:pic>
        <p:nvPicPr>
          <p:cNvPr id="19" name="Picture 18">
            <a:extLst>
              <a:ext uri="{FF2B5EF4-FFF2-40B4-BE49-F238E27FC236}">
                <a16:creationId xmlns:a16="http://schemas.microsoft.com/office/drawing/2014/main" id="{53049482-A803-46AA-AE40-27F7F6FD59F3}"/>
              </a:ext>
            </a:extLst>
          </p:cNvPr>
          <p:cNvPicPr>
            <a:picLocks noChangeAspect="1"/>
          </p:cNvPicPr>
          <p:nvPr/>
        </p:nvPicPr>
        <p:blipFill>
          <a:blip r:embed="rId8"/>
          <a:stretch>
            <a:fillRect/>
          </a:stretch>
        </p:blipFill>
        <p:spPr>
          <a:xfrm>
            <a:off x="1109114" y="5474656"/>
            <a:ext cx="8650029" cy="571467"/>
          </a:xfrm>
          <a:prstGeom prst="rect">
            <a:avLst/>
          </a:prstGeom>
        </p:spPr>
      </p:pic>
      <p:sp>
        <p:nvSpPr>
          <p:cNvPr id="9" name="TextBox 8">
            <a:extLst>
              <a:ext uri="{FF2B5EF4-FFF2-40B4-BE49-F238E27FC236}">
                <a16:creationId xmlns:a16="http://schemas.microsoft.com/office/drawing/2014/main" id="{75F4ED64-23FD-4CBD-A76A-08E5DC6B63B5}"/>
              </a:ext>
            </a:extLst>
          </p:cNvPr>
          <p:cNvSpPr txBox="1"/>
          <p:nvPr/>
        </p:nvSpPr>
        <p:spPr>
          <a:xfrm>
            <a:off x="952500" y="5968794"/>
            <a:ext cx="9474200" cy="369332"/>
          </a:xfrm>
          <a:prstGeom prst="rect">
            <a:avLst/>
          </a:prstGeom>
          <a:noFill/>
        </p:spPr>
        <p:txBody>
          <a:bodyPr wrap="square" rtlCol="0">
            <a:spAutoFit/>
          </a:bodyPr>
          <a:lstStyle/>
          <a:p>
            <a:r>
              <a:rPr lang="en-US" dirty="0"/>
              <a:t>These dynamics arise from gradient descent on the energy function: </a:t>
            </a:r>
          </a:p>
        </p:txBody>
      </p:sp>
      <p:pic>
        <p:nvPicPr>
          <p:cNvPr id="10" name="Picture 9">
            <a:extLst>
              <a:ext uri="{FF2B5EF4-FFF2-40B4-BE49-F238E27FC236}">
                <a16:creationId xmlns:a16="http://schemas.microsoft.com/office/drawing/2014/main" id="{3CDE4500-2889-4B54-90B8-C137B27028E2}"/>
              </a:ext>
            </a:extLst>
          </p:cNvPr>
          <p:cNvPicPr>
            <a:picLocks noChangeAspect="1"/>
          </p:cNvPicPr>
          <p:nvPr/>
        </p:nvPicPr>
        <p:blipFill>
          <a:blip r:embed="rId9"/>
          <a:stretch>
            <a:fillRect/>
          </a:stretch>
        </p:blipFill>
        <p:spPr>
          <a:xfrm>
            <a:off x="2974724" y="6323778"/>
            <a:ext cx="6981825" cy="494016"/>
          </a:xfrm>
          <a:prstGeom prst="rect">
            <a:avLst/>
          </a:prstGeom>
        </p:spPr>
      </p:pic>
    </p:spTree>
    <p:extLst>
      <p:ext uri="{BB962C8B-B14F-4D97-AF65-F5344CB8AC3E}">
        <p14:creationId xmlns:p14="http://schemas.microsoft.com/office/powerpoint/2010/main" val="10396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9FEAF2-6FDA-42F4-8073-22FAD7CB0BD4}"/>
                  </a:ext>
                </a:extLst>
              </p:cNvPr>
              <p:cNvSpPr txBox="1"/>
              <p:nvPr/>
            </p:nvSpPr>
            <p:spPr>
              <a:xfrm>
                <a:off x="1003300" y="1352550"/>
                <a:ext cx="10083800" cy="3323539"/>
              </a:xfrm>
              <a:prstGeom prst="rect">
                <a:avLst/>
              </a:prstGeom>
              <a:noFill/>
            </p:spPr>
            <p:txBody>
              <a:bodyPr wrap="square" rtlCol="0">
                <a:spAutoFit/>
              </a:bodyPr>
              <a:lstStyle/>
              <a:p>
                <a:pPr marL="285750" indent="-285750">
                  <a:buFont typeface="Arial" panose="020B0604020202020204" pitchFamily="34" charset="0"/>
                  <a:buChar char="•"/>
                </a:pPr>
                <a:r>
                  <a:rPr lang="en-US" b="1" i="1" dirty="0"/>
                  <a:t>Outcome of learning:</a:t>
                </a:r>
              </a:p>
              <a:p>
                <a:pPr marL="285750" indent="-285750">
                  <a:buFont typeface="Arial" panose="020B0604020202020204" pitchFamily="34" charset="0"/>
                  <a:buChar char="•"/>
                </a:pPr>
                <a:endParaRPr lang="en-US" dirty="0"/>
              </a:p>
              <a:p>
                <a:r>
                  <a:rPr lang="en-US" dirty="0"/>
                  <a:t>A necessary condition for a fixed point is                               , while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sup>
                    </m:sSup>
                  </m:oMath>
                </a14:m>
                <a:r>
                  <a:rPr lang="en-US" i="1" dirty="0">
                    <a:latin typeface="Cambria Math" panose="02040503050406030204" pitchFamily="18" charset="0"/>
                    <a:ea typeface="Cambria Math" panose="02040503050406030204" pitchFamily="18" charset="0"/>
                  </a:rPr>
                  <a:t> </a:t>
                </a:r>
                <a:r>
                  <a:rPr lang="en-US" dirty="0"/>
                  <a:t>are zero whenever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𝑠</m:t>
                        </m:r>
                      </m:e>
                      <m:sup>
                        <m:r>
                          <a:rPr lang="en-US" i="1">
                            <a:latin typeface="Cambria Math" panose="02040503050406030204" pitchFamily="18" charset="0"/>
                            <a:ea typeface="Cambria Math" panose="02040503050406030204" pitchFamily="18" charset="0"/>
                          </a:rPr>
                          <m:t>𝛼</m:t>
                        </m:r>
                      </m:sup>
                    </m:sSup>
                  </m:oMath>
                </a14:m>
                <a:r>
                  <a:rPr lang="en-US" dirty="0"/>
                  <a:t> = 0.</a:t>
                </a:r>
              </a:p>
              <a:p>
                <a:endParaRPr lang="en-US" dirty="0"/>
              </a:p>
              <a:p>
                <a:r>
                  <a:rPr lang="en-US" dirty="0"/>
                  <a:t>To satisfy these relations for undercomplete hidden layers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oMath>
                </a14:m>
                <a:r>
                  <a:rPr lang="en-US" dirty="0"/>
                  <a:t> &lt;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oMath>
                </a14:m>
                <a:r>
                  <a:rPr lang="en-US" dirty="0"/>
                  <a:t> &lt;</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3</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sup>
                    </m:sSup>
                  </m:oMath>
                </a14:m>
                <a:r>
                  <a:rPr lang="en-US" dirty="0"/>
                  <a:t> can be nonzero for at most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oMath>
                </a14:m>
                <a:r>
                  <a:rPr lang="en-US" dirty="0"/>
                  <a:t> values of α. Since there are rank(</a:t>
                </a:r>
                <a14:m>
                  <m:oMath xmlns:m="http://schemas.openxmlformats.org/officeDocument/2006/math">
                    <m:sSup>
                      <m:sSupPr>
                        <m:ctrlPr>
                          <a:rPr lang="en-US" i="1">
                            <a:latin typeface="Cambria Math" panose="02040503050406030204" pitchFamily="18" charset="0"/>
                          </a:rPr>
                        </m:ctrlPr>
                      </m:sSupPr>
                      <m:e>
                        <m:r>
                          <m:rPr>
                            <m:nor/>
                          </m:rPr>
                          <a:rPr lang="en-US" dirty="0"/>
                          <m:t>Σ</m:t>
                        </m:r>
                      </m:e>
                      <m:sup>
                        <m:r>
                          <a:rPr lang="en-US" b="0" i="1" smtClean="0">
                            <a:latin typeface="Cambria Math" panose="02040503050406030204" pitchFamily="18" charset="0"/>
                          </a:rPr>
                          <m:t>31</m:t>
                        </m:r>
                      </m:sup>
                    </m:sSup>
                    <m:r>
                      <a:rPr lang="en-US" i="1">
                        <a:latin typeface="Cambria Math" panose="02040503050406030204" pitchFamily="18" charset="0"/>
                      </a:rPr>
                      <m:t> </m:t>
                    </m:r>
                  </m:oMath>
                </a14:m>
                <a:r>
                  <a:rPr lang="en-US" dirty="0"/>
                  <a:t>) ≡ r nonzero values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ea typeface="Cambria Math" panose="02040503050406030204" pitchFamily="18" charset="0"/>
                          </a:rPr>
                          <m:t>𝛼</m:t>
                        </m:r>
                      </m:sup>
                    </m:sSup>
                  </m:oMath>
                </a14:m>
                <a:r>
                  <a:rPr lang="en-US" dirty="0"/>
                  <a:t>, there are </a:t>
                </a:r>
                <a14:m>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𝑟</m:t>
                              </m:r>
                            </m:e>
                          </m:mr>
                          <m:mr>
                            <m:e>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e>
                          </m:mr>
                        </m:m>
                      </m:e>
                    </m:d>
                  </m:oMath>
                </a14:m>
                <a:r>
                  <a:rPr lang="en-US" dirty="0"/>
                  <a:t>families of fixed points</a:t>
                </a:r>
              </a:p>
              <a:p>
                <a:endParaRPr lang="en-US" dirty="0"/>
              </a:p>
              <a:p>
                <a:r>
                  <a:rPr lang="en-US" dirty="0"/>
                  <a:t>Among all of these fixed points, the stable ones satisfy </a:t>
                </a:r>
              </a:p>
              <a:p>
                <a:endParaRPr lang="en-US" dirty="0"/>
              </a:p>
              <a:p>
                <a:endParaRPr lang="en-US" dirty="0"/>
              </a:p>
            </p:txBody>
          </p:sp>
        </mc:Choice>
        <mc:Fallback xmlns="">
          <p:sp>
            <p:nvSpPr>
              <p:cNvPr id="4" name="TextBox 3">
                <a:extLst>
                  <a:ext uri="{FF2B5EF4-FFF2-40B4-BE49-F238E27FC236}">
                    <a16:creationId xmlns:a16="http://schemas.microsoft.com/office/drawing/2014/main" id="{DA9FEAF2-6FDA-42F4-8073-22FAD7CB0BD4}"/>
                  </a:ext>
                </a:extLst>
              </p:cNvPr>
              <p:cNvSpPr txBox="1">
                <a:spLocks noRot="1" noChangeAspect="1" noMove="1" noResize="1" noEditPoints="1" noAdjustHandles="1" noChangeArrowheads="1" noChangeShapeType="1" noTextEdit="1"/>
              </p:cNvSpPr>
              <p:nvPr/>
            </p:nvSpPr>
            <p:spPr>
              <a:xfrm>
                <a:off x="1003300" y="1352550"/>
                <a:ext cx="10083800" cy="3323539"/>
              </a:xfrm>
              <a:prstGeom prst="rect">
                <a:avLst/>
              </a:prstGeom>
              <a:blipFill>
                <a:blip r:embed="rId3"/>
                <a:stretch>
                  <a:fillRect l="-544" t="-1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3FAC13F-4B77-4E11-AF05-45F5FB3AF35B}"/>
              </a:ext>
            </a:extLst>
          </p:cNvPr>
          <p:cNvPicPr>
            <a:picLocks noChangeAspect="1"/>
          </p:cNvPicPr>
          <p:nvPr/>
        </p:nvPicPr>
        <p:blipFill>
          <a:blip r:embed="rId4"/>
          <a:stretch>
            <a:fillRect/>
          </a:stretch>
        </p:blipFill>
        <p:spPr>
          <a:xfrm>
            <a:off x="4969481" y="1983496"/>
            <a:ext cx="1343025" cy="247650"/>
          </a:xfrm>
          <a:prstGeom prst="rect">
            <a:avLst/>
          </a:prstGeom>
        </p:spPr>
      </p:pic>
      <p:pic>
        <p:nvPicPr>
          <p:cNvPr id="6" name="Picture 5">
            <a:extLst>
              <a:ext uri="{FF2B5EF4-FFF2-40B4-BE49-F238E27FC236}">
                <a16:creationId xmlns:a16="http://schemas.microsoft.com/office/drawing/2014/main" id="{EFECA1FF-C789-45A7-B9A4-CFACD0FE6D3A}"/>
              </a:ext>
            </a:extLst>
          </p:cNvPr>
          <p:cNvPicPr>
            <a:picLocks noChangeAspect="1"/>
          </p:cNvPicPr>
          <p:nvPr/>
        </p:nvPicPr>
        <p:blipFill>
          <a:blip r:embed="rId5"/>
          <a:stretch>
            <a:fillRect/>
          </a:stretch>
        </p:blipFill>
        <p:spPr>
          <a:xfrm>
            <a:off x="2530968" y="4104611"/>
            <a:ext cx="2628900" cy="600075"/>
          </a:xfrm>
          <a:prstGeom prst="rect">
            <a:avLst/>
          </a:prstGeom>
        </p:spPr>
      </p:pic>
      <p:pic>
        <p:nvPicPr>
          <p:cNvPr id="7" name="Picture 6">
            <a:extLst>
              <a:ext uri="{FF2B5EF4-FFF2-40B4-BE49-F238E27FC236}">
                <a16:creationId xmlns:a16="http://schemas.microsoft.com/office/drawing/2014/main" id="{F75CCA97-A3B6-4964-99C4-E0EED7F3D15C}"/>
              </a:ext>
            </a:extLst>
          </p:cNvPr>
          <p:cNvPicPr>
            <a:picLocks noChangeAspect="1"/>
          </p:cNvPicPr>
          <p:nvPr/>
        </p:nvPicPr>
        <p:blipFill>
          <a:blip r:embed="rId6"/>
          <a:stretch>
            <a:fillRect/>
          </a:stretch>
        </p:blipFill>
        <p:spPr>
          <a:xfrm>
            <a:off x="8045337" y="3361328"/>
            <a:ext cx="2563347" cy="3038475"/>
          </a:xfrm>
          <a:prstGeom prst="rect">
            <a:avLst/>
          </a:prstGeom>
        </p:spPr>
      </p:pic>
      <p:sp>
        <p:nvSpPr>
          <p:cNvPr id="8" name="Title 1">
            <a:extLst>
              <a:ext uri="{FF2B5EF4-FFF2-40B4-BE49-F238E27FC236}">
                <a16:creationId xmlns:a16="http://schemas.microsoft.com/office/drawing/2014/main" id="{1F551CF7-3018-48C2-AE68-926F2543374E}"/>
              </a:ext>
            </a:extLst>
          </p:cNvPr>
          <p:cNvSpPr>
            <a:spLocks noGrp="1"/>
          </p:cNvSpPr>
          <p:nvPr>
            <p:ph type="title"/>
          </p:nvPr>
        </p:nvSpPr>
        <p:spPr>
          <a:xfrm>
            <a:off x="1054706" y="408202"/>
            <a:ext cx="10515600" cy="811545"/>
          </a:xfrm>
        </p:spPr>
        <p:txBody>
          <a:bodyPr/>
          <a:lstStyle/>
          <a:p>
            <a:r>
              <a:rPr lang="en-US" dirty="0"/>
              <a:t>Part 1: General learning dynamics</a:t>
            </a:r>
          </a:p>
        </p:txBody>
      </p:sp>
    </p:spTree>
    <p:extLst>
      <p:ext uri="{BB962C8B-B14F-4D97-AF65-F5344CB8AC3E}">
        <p14:creationId xmlns:p14="http://schemas.microsoft.com/office/powerpoint/2010/main" val="102890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0AFB7-800C-49A4-A20D-5BCE89292DD0}"/>
              </a:ext>
            </a:extLst>
          </p:cNvPr>
          <p:cNvSpPr txBox="1"/>
          <p:nvPr/>
        </p:nvSpPr>
        <p:spPr>
          <a:xfrm>
            <a:off x="657167" y="1187212"/>
            <a:ext cx="8712200" cy="369332"/>
          </a:xfrm>
          <a:prstGeom prst="rect">
            <a:avLst/>
          </a:prstGeom>
          <a:noFill/>
        </p:spPr>
        <p:txBody>
          <a:bodyPr wrap="square" rtlCol="0">
            <a:spAutoFit/>
          </a:bodyPr>
          <a:lstStyle/>
          <a:p>
            <a:pPr marL="285750" indent="-285750">
              <a:buFont typeface="Arial" panose="020B0604020202020204" pitchFamily="34" charset="0"/>
              <a:buChar char="•"/>
            </a:pPr>
            <a:r>
              <a:rPr lang="en-US" b="1" i="1" dirty="0"/>
              <a:t>The time of learning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F14274-56F6-4710-B9CF-3F41B837C6A8}"/>
                  </a:ext>
                </a:extLst>
              </p:cNvPr>
              <p:cNvSpPr txBox="1"/>
              <p:nvPr/>
            </p:nvSpPr>
            <p:spPr>
              <a:xfrm>
                <a:off x="1042207" y="1556544"/>
                <a:ext cx="9226781" cy="5909310"/>
              </a:xfrm>
              <a:prstGeom prst="rect">
                <a:avLst/>
              </a:prstGeom>
              <a:noFill/>
            </p:spPr>
            <p:txBody>
              <a:bodyPr wrap="square" rtlCol="0">
                <a:spAutoFit/>
              </a:bodyPr>
              <a:lstStyle/>
              <a:p>
                <a:pPr marL="285750" indent="-285750">
                  <a:buFont typeface="Arial" panose="020B0604020202020204" pitchFamily="34" charset="0"/>
                  <a:buChar char="•"/>
                </a:pPr>
                <a:r>
                  <a:rPr lang="en-US" dirty="0"/>
                  <a:t>Special class for initial conditions</a:t>
                </a:r>
              </a:p>
              <a:p>
                <a:endParaRPr lang="en-US" i="1" dirty="0">
                  <a:latin typeface="Cambria Math" panose="02040503050406030204" pitchFamily="18" charset="0"/>
                </a:endParaRPr>
              </a:p>
              <a:p>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rPr>
                      <m:t> </m:t>
                    </m:r>
                  </m:oMath>
                </a14:m>
                <a:r>
                  <a:rPr lang="en-US" dirty="0"/>
                  <a:t>is a fixed collection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2</m:t>
                        </m:r>
                      </m:sub>
                    </m:sSub>
                  </m:oMath>
                </a14:m>
                <a:r>
                  <a:rPr lang="en-US" dirty="0"/>
                  <a:t> vectors that form an orthonormal basis for synaptic connections from an input or output mode onto the same set of hidden units</a:t>
                </a:r>
              </a:p>
              <a:p>
                <a:endParaRPr lang="en-US" dirty="0"/>
              </a:p>
              <a:p>
                <a:endParaRPr lang="en-US" dirty="0"/>
              </a:p>
              <a:p>
                <a:endParaRPr lang="en-US" dirty="0"/>
              </a:p>
              <a:p>
                <a:r>
                  <a:rPr lang="en-US" dirty="0"/>
                  <a:t>For function (5) and (6), the dot products are equal to 0 because the different active modes are orthogonal to each other.  </a:t>
                </a:r>
              </a:p>
              <a:p>
                <a:endParaRPr lang="en-US" dirty="0"/>
              </a:p>
              <a:p>
                <a:endParaRPr lang="en-US" dirty="0"/>
              </a:p>
              <a:p>
                <a:endParaRPr lang="en-US" dirty="0"/>
              </a:p>
              <a:p>
                <a:endParaRPr lang="en-US" dirty="0"/>
              </a:p>
              <a:p>
                <a:r>
                  <a:rPr lang="en-US" dirty="0"/>
                  <a:t> These equations can by solved by noting that they arise from gradient descent on the error,</a:t>
                </a:r>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4" name="TextBox 3">
                <a:extLst>
                  <a:ext uri="{FF2B5EF4-FFF2-40B4-BE49-F238E27FC236}">
                    <a16:creationId xmlns:a16="http://schemas.microsoft.com/office/drawing/2014/main" id="{3BF14274-56F6-4710-B9CF-3F41B837C6A8}"/>
                  </a:ext>
                </a:extLst>
              </p:cNvPr>
              <p:cNvSpPr txBox="1">
                <a:spLocks noRot="1" noChangeAspect="1" noMove="1" noResize="1" noEditPoints="1" noAdjustHandles="1" noChangeArrowheads="1" noChangeShapeType="1" noTextEdit="1"/>
              </p:cNvSpPr>
              <p:nvPr/>
            </p:nvSpPr>
            <p:spPr>
              <a:xfrm>
                <a:off x="1042207" y="1556544"/>
                <a:ext cx="9226781" cy="5909310"/>
              </a:xfrm>
              <a:prstGeom prst="rect">
                <a:avLst/>
              </a:prstGeom>
              <a:blipFill>
                <a:blip r:embed="rId3"/>
                <a:stretch>
                  <a:fillRect l="-594" t="-5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D5DFE3-97D0-471A-A6FF-21B2597D8B50}"/>
              </a:ext>
            </a:extLst>
          </p:cNvPr>
          <p:cNvPicPr>
            <a:picLocks noChangeAspect="1"/>
          </p:cNvPicPr>
          <p:nvPr/>
        </p:nvPicPr>
        <p:blipFill>
          <a:blip r:embed="rId4"/>
          <a:stretch>
            <a:fillRect/>
          </a:stretch>
        </p:blipFill>
        <p:spPr>
          <a:xfrm>
            <a:off x="4605251" y="1583519"/>
            <a:ext cx="4457700" cy="238125"/>
          </a:xfrm>
          <a:prstGeom prst="rect">
            <a:avLst/>
          </a:prstGeom>
        </p:spPr>
      </p:pic>
      <p:pic>
        <p:nvPicPr>
          <p:cNvPr id="6" name="Picture 5">
            <a:extLst>
              <a:ext uri="{FF2B5EF4-FFF2-40B4-BE49-F238E27FC236}">
                <a16:creationId xmlns:a16="http://schemas.microsoft.com/office/drawing/2014/main" id="{1F5952E9-15E0-4D78-B4D5-990F1B88B24A}"/>
              </a:ext>
            </a:extLst>
          </p:cNvPr>
          <p:cNvPicPr>
            <a:picLocks noChangeAspect="1"/>
          </p:cNvPicPr>
          <p:nvPr/>
        </p:nvPicPr>
        <p:blipFill>
          <a:blip r:embed="rId5"/>
          <a:stretch>
            <a:fillRect/>
          </a:stretch>
        </p:blipFill>
        <p:spPr>
          <a:xfrm>
            <a:off x="1504572" y="4067294"/>
            <a:ext cx="8486775" cy="1000125"/>
          </a:xfrm>
          <a:prstGeom prst="rect">
            <a:avLst/>
          </a:prstGeom>
        </p:spPr>
      </p:pic>
      <p:pic>
        <p:nvPicPr>
          <p:cNvPr id="7" name="Picture 6">
            <a:extLst>
              <a:ext uri="{FF2B5EF4-FFF2-40B4-BE49-F238E27FC236}">
                <a16:creationId xmlns:a16="http://schemas.microsoft.com/office/drawing/2014/main" id="{9EC68563-D453-4C66-AFB5-BCB49C3CBF65}"/>
              </a:ext>
            </a:extLst>
          </p:cNvPr>
          <p:cNvPicPr>
            <a:picLocks noChangeAspect="1"/>
          </p:cNvPicPr>
          <p:nvPr/>
        </p:nvPicPr>
        <p:blipFill>
          <a:blip r:embed="rId6"/>
          <a:stretch>
            <a:fillRect/>
          </a:stretch>
        </p:blipFill>
        <p:spPr>
          <a:xfrm>
            <a:off x="3786101" y="5497631"/>
            <a:ext cx="5276850" cy="381000"/>
          </a:xfrm>
          <a:prstGeom prst="rect">
            <a:avLst/>
          </a:prstGeom>
        </p:spPr>
      </p:pic>
      <p:sp>
        <p:nvSpPr>
          <p:cNvPr id="9" name="Title 1">
            <a:extLst>
              <a:ext uri="{FF2B5EF4-FFF2-40B4-BE49-F238E27FC236}">
                <a16:creationId xmlns:a16="http://schemas.microsoft.com/office/drawing/2014/main" id="{6BA63203-B370-4B6E-A8B5-897B314B64DC}"/>
              </a:ext>
            </a:extLst>
          </p:cNvPr>
          <p:cNvSpPr>
            <a:spLocks noGrp="1"/>
          </p:cNvSpPr>
          <p:nvPr>
            <p:ph type="title"/>
          </p:nvPr>
        </p:nvSpPr>
        <p:spPr>
          <a:xfrm>
            <a:off x="954953" y="401861"/>
            <a:ext cx="10515600" cy="811545"/>
          </a:xfrm>
        </p:spPr>
        <p:txBody>
          <a:bodyPr/>
          <a:lstStyle/>
          <a:p>
            <a:r>
              <a:rPr lang="en-US" dirty="0"/>
              <a:t>Part 1: General learning dynamics</a:t>
            </a:r>
          </a:p>
        </p:txBody>
      </p:sp>
      <p:pic>
        <p:nvPicPr>
          <p:cNvPr id="8" name="Picture 7">
            <a:extLst>
              <a:ext uri="{FF2B5EF4-FFF2-40B4-BE49-F238E27FC236}">
                <a16:creationId xmlns:a16="http://schemas.microsoft.com/office/drawing/2014/main" id="{F04F3401-E9B3-4844-9957-0B52F7B6C074}"/>
              </a:ext>
            </a:extLst>
          </p:cNvPr>
          <p:cNvPicPr>
            <a:picLocks noChangeAspect="1"/>
          </p:cNvPicPr>
          <p:nvPr/>
        </p:nvPicPr>
        <p:blipFill>
          <a:blip r:embed="rId7"/>
          <a:stretch>
            <a:fillRect/>
          </a:stretch>
        </p:blipFill>
        <p:spPr>
          <a:xfrm>
            <a:off x="954953" y="2437258"/>
            <a:ext cx="8650029" cy="571467"/>
          </a:xfrm>
          <a:prstGeom prst="rect">
            <a:avLst/>
          </a:prstGeom>
        </p:spPr>
      </p:pic>
      <p:pic>
        <p:nvPicPr>
          <p:cNvPr id="10" name="Picture 9">
            <a:extLst>
              <a:ext uri="{FF2B5EF4-FFF2-40B4-BE49-F238E27FC236}">
                <a16:creationId xmlns:a16="http://schemas.microsoft.com/office/drawing/2014/main" id="{DF2AA802-CD06-44FC-BFC7-D99BEF268976}"/>
              </a:ext>
            </a:extLst>
          </p:cNvPr>
          <p:cNvPicPr>
            <a:picLocks noChangeAspect="1"/>
          </p:cNvPicPr>
          <p:nvPr/>
        </p:nvPicPr>
        <p:blipFill>
          <a:blip r:embed="rId8"/>
          <a:stretch>
            <a:fillRect/>
          </a:stretch>
        </p:blipFill>
        <p:spPr>
          <a:xfrm>
            <a:off x="1042207" y="2952566"/>
            <a:ext cx="6981825" cy="494016"/>
          </a:xfrm>
          <a:prstGeom prst="rect">
            <a:avLst/>
          </a:prstGeom>
        </p:spPr>
      </p:pic>
    </p:spTree>
    <p:extLst>
      <p:ext uri="{BB962C8B-B14F-4D97-AF65-F5344CB8AC3E}">
        <p14:creationId xmlns:p14="http://schemas.microsoft.com/office/powerpoint/2010/main" val="207182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0AFB7-800C-49A4-A20D-5BCE89292DD0}"/>
              </a:ext>
            </a:extLst>
          </p:cNvPr>
          <p:cNvSpPr txBox="1"/>
          <p:nvPr/>
        </p:nvSpPr>
        <p:spPr>
          <a:xfrm>
            <a:off x="657167" y="1187212"/>
            <a:ext cx="8712200" cy="369332"/>
          </a:xfrm>
          <a:prstGeom prst="rect">
            <a:avLst/>
          </a:prstGeom>
          <a:noFill/>
        </p:spPr>
        <p:txBody>
          <a:bodyPr wrap="square" rtlCol="0">
            <a:spAutoFit/>
          </a:bodyPr>
          <a:lstStyle/>
          <a:p>
            <a:pPr marL="285750" indent="-285750">
              <a:buFont typeface="Arial" panose="020B0604020202020204" pitchFamily="34" charset="0"/>
              <a:buChar char="•"/>
            </a:pPr>
            <a:r>
              <a:rPr lang="en-US" b="1" i="1" dirty="0"/>
              <a:t>The time of learning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F14274-56F6-4710-B9CF-3F41B837C6A8}"/>
                  </a:ext>
                </a:extLst>
              </p:cNvPr>
              <p:cNvSpPr txBox="1"/>
              <p:nvPr/>
            </p:nvSpPr>
            <p:spPr>
              <a:xfrm>
                <a:off x="1042207" y="1556544"/>
                <a:ext cx="9226781" cy="6001195"/>
              </a:xfrm>
              <a:prstGeom prst="rect">
                <a:avLst/>
              </a:prstGeom>
              <a:noFill/>
            </p:spPr>
            <p:txBody>
              <a:bodyPr wrap="square" rtlCol="0">
                <a:spAutoFit/>
              </a:bodyPr>
              <a:lstStyle/>
              <a:p>
                <a:pPr marL="285750" indent="-285750">
                  <a:buFont typeface="Arial" panose="020B0604020202020204" pitchFamily="34" charset="0"/>
                  <a:buChar char="•"/>
                </a:pPr>
                <a:r>
                  <a:rPr lang="en-US" dirty="0"/>
                  <a:t>Special class for initial conditions</a:t>
                </a:r>
              </a:p>
              <a:p>
                <a:r>
                  <a:rPr lang="en-US" dirty="0"/>
                  <a:t>     (all other connectivity modes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ea typeface="Cambria Math" panose="02040503050406030204" pitchFamily="18" charset="0"/>
                          </a:rPr>
                          <m:t>𝛼</m:t>
                        </m:r>
                      </m:sup>
                    </m:sSup>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ea typeface="Cambria Math" panose="02040503050406030204" pitchFamily="18" charset="0"/>
                          </a:rPr>
                          <m:t>𝛼</m:t>
                        </m:r>
                      </m:sup>
                    </m:sSup>
                  </m:oMath>
                </a14:m>
                <a:r>
                  <a:rPr lang="en-US" i="1" dirty="0">
                    <a:latin typeface="Cambria Math" panose="02040503050406030204" pitchFamily="18" charset="0"/>
                    <a:ea typeface="Cambria Math" panose="02040503050406030204" pitchFamily="18" charset="0"/>
                  </a:rPr>
                  <a:t> </a:t>
                </a:r>
                <a:r>
                  <a:rPr lang="en-US" dirty="0"/>
                  <a:t>= 0)</a:t>
                </a:r>
              </a:p>
              <a:p>
                <a:endParaRPr lang="en-US" dirty="0"/>
              </a:p>
              <a:p>
                <a:r>
                  <a:rPr lang="en-US" dirty="0"/>
                  <a:t>We can then track the dynamics of u ≡ ab, which from (8)</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Assume t is the time for u to travel from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r>
                      <a:rPr lang="en-US" b="0" i="1" smtClean="0">
                        <a:latin typeface="Cambria Math" panose="02040503050406030204" pitchFamily="18" charset="0"/>
                      </a:rPr>
                      <m:t> </m:t>
                    </m:r>
                    <m:r>
                      <a:rPr lang="en-US" b="0" i="1" smtClean="0">
                        <a:latin typeface="Cambria Math" panose="02040503050406030204" pitchFamily="18" charset="0"/>
                      </a:rPr>
                      <m:t>𝑡𝑜</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𝑓</m:t>
                        </m:r>
                      </m:sub>
                    </m:sSub>
                    <m:r>
                      <a:rPr lang="en-US" b="0" i="1" smtClean="0">
                        <a:latin typeface="Cambria Math" panose="02040503050406030204" pitchFamily="18" charset="0"/>
                      </a:rPr>
                      <m:t>. </m:t>
                    </m:r>
                  </m:oMath>
                </a14:m>
                <a:r>
                  <a:rPr lang="en-US" dirty="0"/>
                  <a:t>If we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𝑜</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𝑠</m:t>
                        </m:r>
                      </m:den>
                    </m:f>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 </a:t>
                </a:r>
              </a:p>
              <a:p>
                <a:endParaRPr lang="en-US" dirty="0"/>
              </a:p>
              <a:p>
                <a:r>
                  <a:rPr lang="en-US" dirty="0"/>
                  <a:t> </a:t>
                </a:r>
              </a:p>
              <a:p>
                <a:endParaRPr lang="en-US" dirty="0"/>
              </a:p>
              <a:p>
                <a:endParaRPr lang="en-US" dirty="0"/>
              </a:p>
              <a:p>
                <a:endParaRPr lang="en-US" dirty="0"/>
              </a:p>
              <a:p>
                <a:endParaRPr lang="en-US" dirty="0"/>
              </a:p>
            </p:txBody>
          </p:sp>
        </mc:Choice>
        <mc:Fallback xmlns="">
          <p:sp>
            <p:nvSpPr>
              <p:cNvPr id="4" name="TextBox 3">
                <a:extLst>
                  <a:ext uri="{FF2B5EF4-FFF2-40B4-BE49-F238E27FC236}">
                    <a16:creationId xmlns:a16="http://schemas.microsoft.com/office/drawing/2014/main" id="{3BF14274-56F6-4710-B9CF-3F41B837C6A8}"/>
                  </a:ext>
                </a:extLst>
              </p:cNvPr>
              <p:cNvSpPr txBox="1">
                <a:spLocks noRot="1" noChangeAspect="1" noMove="1" noResize="1" noEditPoints="1" noAdjustHandles="1" noChangeArrowheads="1" noChangeShapeType="1" noTextEdit="1"/>
              </p:cNvSpPr>
              <p:nvPr/>
            </p:nvSpPr>
            <p:spPr>
              <a:xfrm>
                <a:off x="1042207" y="1556544"/>
                <a:ext cx="9226781" cy="6001195"/>
              </a:xfrm>
              <a:prstGeom prst="rect">
                <a:avLst/>
              </a:prstGeom>
              <a:blipFill>
                <a:blip r:embed="rId3"/>
                <a:stretch>
                  <a:fillRect l="-594" t="-50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D5DFE3-97D0-471A-A6FF-21B2597D8B50}"/>
              </a:ext>
            </a:extLst>
          </p:cNvPr>
          <p:cNvPicPr>
            <a:picLocks noChangeAspect="1"/>
          </p:cNvPicPr>
          <p:nvPr/>
        </p:nvPicPr>
        <p:blipFill>
          <a:blip r:embed="rId4"/>
          <a:stretch>
            <a:fillRect/>
          </a:stretch>
        </p:blipFill>
        <p:spPr>
          <a:xfrm>
            <a:off x="4605251" y="1583519"/>
            <a:ext cx="4457700" cy="238125"/>
          </a:xfrm>
          <a:prstGeom prst="rect">
            <a:avLst/>
          </a:prstGeom>
        </p:spPr>
      </p:pic>
      <p:sp>
        <p:nvSpPr>
          <p:cNvPr id="9" name="Title 1">
            <a:extLst>
              <a:ext uri="{FF2B5EF4-FFF2-40B4-BE49-F238E27FC236}">
                <a16:creationId xmlns:a16="http://schemas.microsoft.com/office/drawing/2014/main" id="{6BA63203-B370-4B6E-A8B5-897B314B64DC}"/>
              </a:ext>
            </a:extLst>
          </p:cNvPr>
          <p:cNvSpPr>
            <a:spLocks noGrp="1"/>
          </p:cNvSpPr>
          <p:nvPr>
            <p:ph type="title"/>
          </p:nvPr>
        </p:nvSpPr>
        <p:spPr>
          <a:xfrm>
            <a:off x="954953" y="401861"/>
            <a:ext cx="10515600" cy="811545"/>
          </a:xfrm>
        </p:spPr>
        <p:txBody>
          <a:bodyPr/>
          <a:lstStyle/>
          <a:p>
            <a:r>
              <a:rPr lang="en-US" dirty="0"/>
              <a:t>Part 1: General learning dynamics</a:t>
            </a:r>
          </a:p>
        </p:txBody>
      </p:sp>
      <p:pic>
        <p:nvPicPr>
          <p:cNvPr id="8" name="Picture 7">
            <a:extLst>
              <a:ext uri="{FF2B5EF4-FFF2-40B4-BE49-F238E27FC236}">
                <a16:creationId xmlns:a16="http://schemas.microsoft.com/office/drawing/2014/main" id="{E3F71E46-BE77-4000-A0B9-ABB9DACB94E3}"/>
              </a:ext>
            </a:extLst>
          </p:cNvPr>
          <p:cNvPicPr>
            <a:picLocks noChangeAspect="1"/>
          </p:cNvPicPr>
          <p:nvPr/>
        </p:nvPicPr>
        <p:blipFill>
          <a:blip r:embed="rId5"/>
          <a:stretch>
            <a:fillRect/>
          </a:stretch>
        </p:blipFill>
        <p:spPr>
          <a:xfrm>
            <a:off x="1171229" y="2982464"/>
            <a:ext cx="8439150" cy="1362075"/>
          </a:xfrm>
          <a:prstGeom prst="rect">
            <a:avLst/>
          </a:prstGeom>
        </p:spPr>
      </p:pic>
    </p:spTree>
    <p:extLst>
      <p:ext uri="{BB962C8B-B14F-4D97-AF65-F5344CB8AC3E}">
        <p14:creationId xmlns:p14="http://schemas.microsoft.com/office/powerpoint/2010/main" val="325131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91A-1DA0-417A-814B-CCC10136E150}"/>
              </a:ext>
            </a:extLst>
          </p:cNvPr>
          <p:cNvSpPr>
            <a:spLocks noGrp="1"/>
          </p:cNvSpPr>
          <p:nvPr>
            <p:ph type="title"/>
          </p:nvPr>
        </p:nvSpPr>
        <p:spPr/>
        <p:txBody>
          <a:bodyPr/>
          <a:lstStyle/>
          <a:p>
            <a:r>
              <a:rPr lang="en-US" dirty="0"/>
              <a:t>Part 2: Deeper multiplayer dynamics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BBF2CE-F186-4CBB-989F-6B39C2EFA4D3}"/>
                  </a:ext>
                </a:extLst>
              </p:cNvPr>
              <p:cNvSpPr txBox="1"/>
              <p:nvPr/>
            </p:nvSpPr>
            <p:spPr>
              <a:xfrm>
                <a:off x="857250" y="1406922"/>
                <a:ext cx="7715250" cy="4586897"/>
              </a:xfrm>
              <a:prstGeom prst="rect">
                <a:avLst/>
              </a:prstGeom>
              <a:noFill/>
            </p:spPr>
            <p:txBody>
              <a:bodyPr wrap="square" rtlCol="0">
                <a:spAutoFit/>
              </a:bodyPr>
              <a:lstStyle/>
              <a:p>
                <a:r>
                  <a:rPr lang="en-US" dirty="0"/>
                  <a:t>The shallow linear network is the minimal example of a multilayer net.</a:t>
                </a:r>
              </a:p>
              <a:p>
                <a:endParaRPr lang="en-US" dirty="0"/>
              </a:p>
              <a:p>
                <a:endParaRPr lang="en-US" dirty="0"/>
              </a:p>
              <a:p>
                <a:endParaRPr lang="en-US" dirty="0"/>
              </a:p>
              <a:p>
                <a:r>
                  <a:rPr lang="en-US" dirty="0"/>
                  <a:t>Track the dynamics of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𝑙</m:t>
                            </m:r>
                          </m:sub>
                        </m:sSub>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nary>
                  </m:oMath>
                </a14:m>
                <a:r>
                  <a:rPr lang="en-US" dirty="0"/>
                  <a:t> </a:t>
                </a:r>
              </a:p>
              <a:p>
                <a:endParaRPr lang="en-US" dirty="0"/>
              </a:p>
              <a:p>
                <a:endParaRPr lang="en-US" dirty="0"/>
              </a:p>
              <a:p>
                <a:endParaRPr lang="en-US" dirty="0"/>
              </a:p>
              <a:p>
                <a:r>
                  <a:rPr lang="en-US" dirty="0"/>
                  <a:t>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𝑙</m:t>
                        </m:r>
                      </m:sub>
                    </m:sSub>
                  </m:oMath>
                </a14:m>
                <a:r>
                  <a:rPr lang="en-US" dirty="0"/>
                  <a:t> goes to infinity, </a:t>
                </a:r>
              </a:p>
              <a:p>
                <a:endParaRPr lang="en-US" dirty="0"/>
              </a:p>
              <a:p>
                <a:endParaRPr lang="en-US" dirty="0"/>
              </a:p>
              <a:p>
                <a:endParaRPr lang="en-US" dirty="0"/>
              </a:p>
              <a:p>
                <a:r>
                  <a:rPr lang="en-US" dirty="0"/>
                  <a:t>Equation (16) can be integrated to obtain </a:t>
                </a:r>
              </a:p>
              <a:p>
                <a:endParaRPr lang="en-US" dirty="0"/>
              </a:p>
              <a:p>
                <a:endParaRPr lang="en-US" dirty="0"/>
              </a:p>
              <a:p>
                <a:endParaRPr lang="en-US" dirty="0"/>
              </a:p>
            </p:txBody>
          </p:sp>
        </mc:Choice>
        <mc:Fallback xmlns="">
          <p:sp>
            <p:nvSpPr>
              <p:cNvPr id="5" name="TextBox 4">
                <a:extLst>
                  <a:ext uri="{FF2B5EF4-FFF2-40B4-BE49-F238E27FC236}">
                    <a16:creationId xmlns:a16="http://schemas.microsoft.com/office/drawing/2014/main" id="{21BBF2CE-F186-4CBB-989F-6B39C2EFA4D3}"/>
                  </a:ext>
                </a:extLst>
              </p:cNvPr>
              <p:cNvSpPr txBox="1">
                <a:spLocks noRot="1" noChangeAspect="1" noMove="1" noResize="1" noEditPoints="1" noAdjustHandles="1" noChangeArrowheads="1" noChangeShapeType="1" noTextEdit="1"/>
              </p:cNvSpPr>
              <p:nvPr/>
            </p:nvSpPr>
            <p:spPr>
              <a:xfrm>
                <a:off x="857250" y="1406922"/>
                <a:ext cx="7715250" cy="4586897"/>
              </a:xfrm>
              <a:prstGeom prst="rect">
                <a:avLst/>
              </a:prstGeom>
              <a:blipFill>
                <a:blip r:embed="rId3"/>
                <a:stretch>
                  <a:fillRect l="-711" t="-79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68B8437-881D-4F6B-9758-B48D80C415CD}"/>
              </a:ext>
            </a:extLst>
          </p:cNvPr>
          <p:cNvPicPr>
            <a:picLocks noChangeAspect="1"/>
          </p:cNvPicPr>
          <p:nvPr/>
        </p:nvPicPr>
        <p:blipFill>
          <a:blip r:embed="rId4"/>
          <a:stretch>
            <a:fillRect/>
          </a:stretch>
        </p:blipFill>
        <p:spPr>
          <a:xfrm>
            <a:off x="2284867" y="2959670"/>
            <a:ext cx="6799489" cy="581025"/>
          </a:xfrm>
          <a:prstGeom prst="rect">
            <a:avLst/>
          </a:prstGeom>
        </p:spPr>
      </p:pic>
      <p:pic>
        <p:nvPicPr>
          <p:cNvPr id="8" name="Picture 7">
            <a:extLst>
              <a:ext uri="{FF2B5EF4-FFF2-40B4-BE49-F238E27FC236}">
                <a16:creationId xmlns:a16="http://schemas.microsoft.com/office/drawing/2014/main" id="{8EDE5DE8-E872-4933-8BF5-E47602AECFBA}"/>
              </a:ext>
            </a:extLst>
          </p:cNvPr>
          <p:cNvPicPr>
            <a:picLocks noChangeAspect="1"/>
          </p:cNvPicPr>
          <p:nvPr/>
        </p:nvPicPr>
        <p:blipFill>
          <a:blip r:embed="rId5"/>
          <a:stretch>
            <a:fillRect/>
          </a:stretch>
        </p:blipFill>
        <p:spPr>
          <a:xfrm>
            <a:off x="2801256" y="5122465"/>
            <a:ext cx="6400800" cy="657225"/>
          </a:xfrm>
          <a:prstGeom prst="rect">
            <a:avLst/>
          </a:prstGeom>
        </p:spPr>
      </p:pic>
      <p:pic>
        <p:nvPicPr>
          <p:cNvPr id="3" name="Picture 2">
            <a:extLst>
              <a:ext uri="{FF2B5EF4-FFF2-40B4-BE49-F238E27FC236}">
                <a16:creationId xmlns:a16="http://schemas.microsoft.com/office/drawing/2014/main" id="{914E2DD3-4285-40FE-A16C-A1D4AE43642A}"/>
              </a:ext>
            </a:extLst>
          </p:cNvPr>
          <p:cNvPicPr>
            <a:picLocks noChangeAspect="1"/>
          </p:cNvPicPr>
          <p:nvPr/>
        </p:nvPicPr>
        <p:blipFill>
          <a:blip r:embed="rId6"/>
          <a:stretch>
            <a:fillRect/>
          </a:stretch>
        </p:blipFill>
        <p:spPr>
          <a:xfrm>
            <a:off x="1464356" y="1755954"/>
            <a:ext cx="7620000" cy="657225"/>
          </a:xfrm>
          <a:prstGeom prst="rect">
            <a:avLst/>
          </a:prstGeom>
        </p:spPr>
      </p:pic>
      <p:pic>
        <p:nvPicPr>
          <p:cNvPr id="4" name="Picture 3">
            <a:extLst>
              <a:ext uri="{FF2B5EF4-FFF2-40B4-BE49-F238E27FC236}">
                <a16:creationId xmlns:a16="http://schemas.microsoft.com/office/drawing/2014/main" id="{01BA6FA9-4AD9-4000-A375-3F7F0A0D2ADD}"/>
              </a:ext>
            </a:extLst>
          </p:cNvPr>
          <p:cNvPicPr>
            <a:picLocks noChangeAspect="1"/>
          </p:cNvPicPr>
          <p:nvPr/>
        </p:nvPicPr>
        <p:blipFill>
          <a:blip r:embed="rId7"/>
          <a:stretch>
            <a:fillRect/>
          </a:stretch>
        </p:blipFill>
        <p:spPr>
          <a:xfrm>
            <a:off x="2644094" y="3982276"/>
            <a:ext cx="6715125" cy="676275"/>
          </a:xfrm>
          <a:prstGeom prst="rect">
            <a:avLst/>
          </a:prstGeom>
        </p:spPr>
      </p:pic>
    </p:spTree>
    <p:extLst>
      <p:ext uri="{BB962C8B-B14F-4D97-AF65-F5344CB8AC3E}">
        <p14:creationId xmlns:p14="http://schemas.microsoft.com/office/powerpoint/2010/main" val="162020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91A-1DA0-417A-814B-CCC10136E150}"/>
              </a:ext>
            </a:extLst>
          </p:cNvPr>
          <p:cNvSpPr>
            <a:spLocks noGrp="1"/>
          </p:cNvSpPr>
          <p:nvPr>
            <p:ph type="title"/>
          </p:nvPr>
        </p:nvSpPr>
        <p:spPr/>
        <p:txBody>
          <a:bodyPr/>
          <a:lstStyle/>
          <a:p>
            <a:r>
              <a:rPr lang="en-US" dirty="0"/>
              <a:t>Part 2: Deeper multiplayer dynamics</a:t>
            </a:r>
          </a:p>
        </p:txBody>
      </p:sp>
      <p:pic>
        <p:nvPicPr>
          <p:cNvPr id="9" name="Picture 8">
            <a:extLst>
              <a:ext uri="{FF2B5EF4-FFF2-40B4-BE49-F238E27FC236}">
                <a16:creationId xmlns:a16="http://schemas.microsoft.com/office/drawing/2014/main" id="{1A9769D5-6210-4949-B60C-61CC71E5C2F2}"/>
              </a:ext>
            </a:extLst>
          </p:cNvPr>
          <p:cNvPicPr>
            <a:picLocks noChangeAspect="1"/>
          </p:cNvPicPr>
          <p:nvPr/>
        </p:nvPicPr>
        <p:blipFill>
          <a:blip r:embed="rId3"/>
          <a:stretch>
            <a:fillRect/>
          </a:stretch>
        </p:blipFill>
        <p:spPr>
          <a:xfrm>
            <a:off x="5530395" y="3605893"/>
            <a:ext cx="6572250" cy="2981325"/>
          </a:xfrm>
          <a:prstGeom prst="rect">
            <a:avLst/>
          </a:prstGeom>
        </p:spPr>
      </p:pic>
      <p:pic>
        <p:nvPicPr>
          <p:cNvPr id="10" name="Picture 9">
            <a:extLst>
              <a:ext uri="{FF2B5EF4-FFF2-40B4-BE49-F238E27FC236}">
                <a16:creationId xmlns:a16="http://schemas.microsoft.com/office/drawing/2014/main" id="{58AE03B3-C35D-4D6E-B766-8A9298D4C755}"/>
              </a:ext>
            </a:extLst>
          </p:cNvPr>
          <p:cNvPicPr>
            <a:picLocks noChangeAspect="1"/>
          </p:cNvPicPr>
          <p:nvPr/>
        </p:nvPicPr>
        <p:blipFill>
          <a:blip r:embed="rId4"/>
          <a:stretch>
            <a:fillRect/>
          </a:stretch>
        </p:blipFill>
        <p:spPr>
          <a:xfrm>
            <a:off x="1233713" y="1362075"/>
            <a:ext cx="6400800" cy="65722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ECD000-348A-44A8-B029-F9F290E6C89D}"/>
                  </a:ext>
                </a:extLst>
              </p:cNvPr>
              <p:cNvSpPr txBox="1"/>
              <p:nvPr/>
            </p:nvSpPr>
            <p:spPr>
              <a:xfrm>
                <a:off x="957943" y="2009183"/>
                <a:ext cx="10515600" cy="1776640"/>
              </a:xfrm>
              <a:prstGeom prst="rect">
                <a:avLst/>
              </a:prstGeom>
              <a:noFill/>
            </p:spPr>
            <p:txBody>
              <a:bodyPr wrap="square" rtlCol="0">
                <a:spAutoFit/>
              </a:bodyPr>
              <a:lstStyle/>
              <a:p>
                <a:r>
                  <a:rPr lang="en-US" dirty="0"/>
                  <a:t>Therefore, for a fixed learning rate, the learning time required tends to zero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𝑙</m:t>
                        </m:r>
                      </m:sub>
                    </m:sSub>
                  </m:oMath>
                </a14:m>
                <a:r>
                  <a:rPr lang="en-US" dirty="0"/>
                  <a:t> goes to infinity.</a:t>
                </a:r>
              </a:p>
              <a:p>
                <a:endParaRPr lang="en-US" dirty="0"/>
              </a:p>
              <a:p>
                <a:r>
                  <a:rPr lang="en-US" dirty="0"/>
                  <a:t>An estimate of the optimal learning rate can be derived from the </a:t>
                </a:r>
                <a:r>
                  <a:rPr lang="en-US" b="1" dirty="0"/>
                  <a:t>maximum eigenvalue of the Hessian </a:t>
                </a:r>
                <a:r>
                  <a:rPr lang="en-US" dirty="0"/>
                  <a:t>over the region of interest.</a:t>
                </a:r>
              </a:p>
              <a:p>
                <a:endParaRPr lang="en-US" dirty="0"/>
              </a:p>
              <a:p>
                <a:r>
                  <a:rPr lang="en-US" dirty="0"/>
                  <a:t>For linear networks with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m:rPr>
                        <m:sty m:val="p"/>
                      </m:rPr>
                      <a:rPr lang="en-US" b="0" i="0" smtClean="0">
                        <a:latin typeface="Cambria Math" panose="02040503050406030204" pitchFamily="18" charset="0"/>
                      </a:rPr>
                      <m:t>this</m:t>
                    </m:r>
                    <m:r>
                      <a:rPr lang="en-US" b="0" i="0" smtClean="0">
                        <a:latin typeface="Cambria Math" panose="02040503050406030204" pitchFamily="18" charset="0"/>
                      </a:rPr>
                      <m:t> </m:t>
                    </m:r>
                    <m:r>
                      <m:rPr>
                        <m:sty m:val="p"/>
                      </m:rPr>
                      <a:rPr lang="en-US" b="0" i="0" smtClean="0">
                        <a:latin typeface="Cambria Math" panose="02040503050406030204" pitchFamily="18" charset="0"/>
                      </a:rPr>
                      <m:t>optimal</m:t>
                    </m:r>
                    <m:r>
                      <a:rPr lang="en-US" b="0" i="0" smtClean="0">
                        <a:latin typeface="Cambria Math" panose="02040503050406030204" pitchFamily="18" charset="0"/>
                      </a:rPr>
                      <m:t> </m:t>
                    </m:r>
                    <m:r>
                      <m:rPr>
                        <m:sty m:val="p"/>
                      </m:rPr>
                      <a:rPr lang="en-US" b="0" i="0" smtClean="0">
                        <a:latin typeface="Cambria Math" panose="02040503050406030204" pitchFamily="18" charset="0"/>
                      </a:rPr>
                      <m:t>learning</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0" smtClean="0">
                        <a:latin typeface="Cambria Math" panose="02040503050406030204" pitchFamily="18" charset="0"/>
                      </a:rPr>
                      <m:t> </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𝑜𝑝𝑡</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decays</m:t>
                    </m:r>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depth</m:t>
                    </m:r>
                    <m:r>
                      <a:rPr lang="en-US" b="0" i="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49ECD000-348A-44A8-B029-F9F290E6C89D}"/>
                  </a:ext>
                </a:extLst>
              </p:cNvPr>
              <p:cNvSpPr txBox="1">
                <a:spLocks noRot="1" noChangeAspect="1" noMove="1" noResize="1" noEditPoints="1" noAdjustHandles="1" noChangeArrowheads="1" noChangeShapeType="1" noTextEdit="1"/>
              </p:cNvSpPr>
              <p:nvPr/>
            </p:nvSpPr>
            <p:spPr>
              <a:xfrm>
                <a:off x="957943" y="2009183"/>
                <a:ext cx="10515600" cy="1776640"/>
              </a:xfrm>
              <a:prstGeom prst="rect">
                <a:avLst/>
              </a:prstGeom>
              <a:blipFill>
                <a:blip r:embed="rId5"/>
                <a:stretch>
                  <a:fillRect l="-464" t="-2062" r="-754" b="-378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299613A-2681-4706-A486-D90B3A6E3CD9}"/>
              </a:ext>
            </a:extLst>
          </p:cNvPr>
          <p:cNvSpPr txBox="1"/>
          <p:nvPr/>
        </p:nvSpPr>
        <p:spPr>
          <a:xfrm>
            <a:off x="573314" y="4477657"/>
            <a:ext cx="4644571" cy="1754326"/>
          </a:xfrm>
          <a:prstGeom prst="rect">
            <a:avLst/>
          </a:prstGeom>
          <a:noFill/>
        </p:spPr>
        <p:txBody>
          <a:bodyPr wrap="square" rtlCol="0">
            <a:spAutoFit/>
          </a:bodyPr>
          <a:lstStyle/>
          <a:p>
            <a:r>
              <a:rPr lang="en-US" dirty="0"/>
              <a:t>With  the optimal learning rate, the difference between learning times for an shallow net and a infinite net is</a:t>
            </a:r>
          </a:p>
          <a:p>
            <a:endParaRPr lang="en-US" dirty="0"/>
          </a:p>
          <a:p>
            <a:endParaRPr lang="en-US" dirty="0"/>
          </a:p>
          <a:p>
            <a:r>
              <a:rPr lang="en-US" dirty="0"/>
              <a:t> </a:t>
            </a:r>
          </a:p>
        </p:txBody>
      </p:sp>
      <p:pic>
        <p:nvPicPr>
          <p:cNvPr id="14" name="Picture 13">
            <a:extLst>
              <a:ext uri="{FF2B5EF4-FFF2-40B4-BE49-F238E27FC236}">
                <a16:creationId xmlns:a16="http://schemas.microsoft.com/office/drawing/2014/main" id="{10592B98-BFC9-4429-804D-7F293C1D25F1}"/>
              </a:ext>
            </a:extLst>
          </p:cNvPr>
          <p:cNvPicPr>
            <a:picLocks noChangeAspect="1"/>
          </p:cNvPicPr>
          <p:nvPr/>
        </p:nvPicPr>
        <p:blipFill>
          <a:blip r:embed="rId6"/>
          <a:stretch>
            <a:fillRect/>
          </a:stretch>
        </p:blipFill>
        <p:spPr>
          <a:xfrm>
            <a:off x="1545481" y="5659479"/>
            <a:ext cx="3181350" cy="314325"/>
          </a:xfrm>
          <a:prstGeom prst="rect">
            <a:avLst/>
          </a:prstGeom>
        </p:spPr>
      </p:pic>
    </p:spTree>
    <p:extLst>
      <p:ext uri="{BB962C8B-B14F-4D97-AF65-F5344CB8AC3E}">
        <p14:creationId xmlns:p14="http://schemas.microsoft.com/office/powerpoint/2010/main" val="1212768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3613</TotalTime>
  <Words>2595</Words>
  <Application>Microsoft Office PowerPoint</Application>
  <PresentationFormat>Widescreen</PresentationFormat>
  <Paragraphs>271</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Exact solutions to the nonlinear dynamics of learning in deep linear neural networks</vt:lpstr>
      <vt:lpstr>Introduction</vt:lpstr>
      <vt:lpstr>Part 1: General learning dynamics</vt:lpstr>
      <vt:lpstr>Part 1: General learning dynamics</vt:lpstr>
      <vt:lpstr>Part 1: General learning dynamics</vt:lpstr>
      <vt:lpstr>Part 1: General learning dynamics</vt:lpstr>
      <vt:lpstr>Part 1: General learning dynamics</vt:lpstr>
      <vt:lpstr>Part 2: Deeper multiplayer dynamics</vt:lpstr>
      <vt:lpstr>Part 2: Deeper multiplayer dynamics</vt:lpstr>
      <vt:lpstr> </vt:lpstr>
      <vt:lpstr>3 different weight initializations explored: </vt:lpstr>
      <vt:lpstr>Greedy layer-wise pretraining </vt:lpstr>
      <vt:lpstr>It works well…</vt:lpstr>
      <vt:lpstr>Weights: scaled i.i.d uniform vs orthogonal matrix</vt:lpstr>
      <vt:lpstr>Why do random orthogonal weight metrices train faster than random Gaussian weight matrices?</vt:lpstr>
      <vt:lpstr>PowerPoint Presentation</vt:lpstr>
      <vt:lpstr>Same with eiganvalues</vt:lpstr>
      <vt:lpstr>Takeaways </vt:lpstr>
      <vt:lpstr>Part 4: Extension to Nonlinear Network</vt:lpstr>
      <vt:lpstr>Part 4: Extension to Nonlinear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nonlinear dynamics of learning in deep linear neural networks</dc:title>
  <dc:creator>Miao, Xuliang</dc:creator>
  <cp:lastModifiedBy>Miao, Xuliang</cp:lastModifiedBy>
  <cp:revision>56</cp:revision>
  <dcterms:created xsi:type="dcterms:W3CDTF">2019-09-30T14:12:04Z</dcterms:created>
  <dcterms:modified xsi:type="dcterms:W3CDTF">2019-10-03T20:18:20Z</dcterms:modified>
</cp:coreProperties>
</file>