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9" r:id="rId3"/>
    <p:sldId id="262" r:id="rId5"/>
    <p:sldId id="297" r:id="rId6"/>
    <p:sldId id="298" r:id="rId7"/>
    <p:sldId id="317" r:id="rId8"/>
    <p:sldId id="318" r:id="rId9"/>
    <p:sldId id="299" r:id="rId10"/>
    <p:sldId id="307" r:id="rId11"/>
    <p:sldId id="308" r:id="rId12"/>
    <p:sldId id="305" r:id="rId13"/>
    <p:sldId id="300" r:id="rId14"/>
    <p:sldId id="301" r:id="rId15"/>
    <p:sldId id="306" r:id="rId16"/>
    <p:sldId id="304" r:id="rId17"/>
    <p:sldId id="312" r:id="rId18"/>
    <p:sldId id="313" r:id="rId19"/>
    <p:sldId id="315" r:id="rId20"/>
    <p:sldId id="341" r:id="rId21"/>
    <p:sldId id="311" r:id="rId22"/>
    <p:sldId id="31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696969"/>
    <a:srgbClr val="ECECEC"/>
    <a:srgbClr val="D9D9D9"/>
    <a:srgbClr val="BFBFBF"/>
    <a:srgbClr val="F7F7F7"/>
    <a:srgbClr val="7F7F7F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3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0" y="-1602"/>
      </p:cViewPr>
      <p:guideLst>
        <p:guide orient="horz" pos="2176"/>
        <p:guide pos="39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79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stCxn id="86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2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0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42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endCxn id="41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endCxn id="42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4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61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1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9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2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9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59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9" idx="3"/>
            <a:endCxn id="62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7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42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42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90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endCxn id="90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2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7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7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52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0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1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3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1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87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9393551" y="6722264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899557" y="2166257"/>
            <a:ext cx="360589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/>
              <a:t>Git</a:t>
            </a:r>
            <a:endParaRPr lang="en-US" altLang="zh-CN" sz="96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1684020" y="3600450"/>
            <a:ext cx="6888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开源的</a:t>
            </a:r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版本控制系统</a:t>
            </a:r>
            <a:endParaRPr lang="zh-CN" altLang="en-US" sz="4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直接连接符 157"/>
          <p:cNvCxnSpPr/>
          <p:nvPr/>
        </p:nvCxnSpPr>
        <p:spPr>
          <a:xfrm rot="11174285" flipH="1">
            <a:off x="311114" y="3515865"/>
            <a:ext cx="190563" cy="638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1174285" flipH="1">
            <a:off x="262523" y="3881807"/>
            <a:ext cx="860986" cy="331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11174285">
            <a:off x="550844" y="3476915"/>
            <a:ext cx="587028" cy="455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 rot="11174285">
            <a:off x="1067390" y="3905787"/>
            <a:ext cx="112175" cy="112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rot="11174285">
            <a:off x="189132" y="4082061"/>
            <a:ext cx="156349" cy="1563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11174285">
            <a:off x="520660" y="3432549"/>
            <a:ext cx="89295" cy="8929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/>
          <p:nvPr/>
        </p:nvCxnSpPr>
        <p:spPr>
          <a:xfrm rot="7715704" flipH="1">
            <a:off x="1054829" y="2632404"/>
            <a:ext cx="82782" cy="27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rot="7715704" flipH="1">
            <a:off x="1053920" y="2643236"/>
            <a:ext cx="374020" cy="1440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5"/>
          </p:cNvCxnSpPr>
          <p:nvPr/>
        </p:nvCxnSpPr>
        <p:spPr>
          <a:xfrm flipH="1">
            <a:off x="993390" y="2540090"/>
            <a:ext cx="291937" cy="77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 rot="7715704">
            <a:off x="1285175" y="2513007"/>
            <a:ext cx="48730" cy="48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7715704">
            <a:off x="1149317" y="2863708"/>
            <a:ext cx="67919" cy="679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7715704">
            <a:off x="982518" y="2610118"/>
            <a:ext cx="38791" cy="3879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3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 147"/>
          <p:cNvSpPr/>
          <p:nvPr/>
        </p:nvSpPr>
        <p:spPr>
          <a:xfrm>
            <a:off x="461010" y="1253490"/>
            <a:ext cx="1112393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</a:rPr>
              <a:t>git add</a:t>
            </a:r>
            <a:endParaRPr lang="zh-CN" altLang="en-US" sz="1600" dirty="0"/>
          </a:p>
          <a:p>
            <a:r>
              <a:rPr lang="zh-CN" altLang="en-US" sz="1600" dirty="0"/>
              <a:t>git add 命令可将该文件添加到缓存：</a:t>
            </a:r>
            <a:endParaRPr lang="zh-CN" altLang="en-US" sz="1600" dirty="0"/>
          </a:p>
          <a:p>
            <a:r>
              <a:rPr lang="zh-CN" altLang="en-US" sz="1600" dirty="0"/>
              <a:t>$ git add readme.txt</a:t>
            </a:r>
            <a:endParaRPr lang="zh-CN" altLang="en-US" sz="1600" dirty="0"/>
          </a:p>
          <a:p>
            <a:r>
              <a:rPr lang="zh-CN" altLang="en-US" sz="1600" dirty="0"/>
              <a:t>可以使用add... 继续添加任务文件。</a:t>
            </a:r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$ git add </a:t>
            </a:r>
            <a:r>
              <a:rPr lang="en-US" altLang="zh-CN" sz="1600" dirty="0">
                <a:sym typeface="+mn-ea"/>
              </a:rPr>
              <a:t>* </a:t>
            </a:r>
            <a:endParaRPr lang="en-US" altLang="zh-CN" sz="1600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添加所有文件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2000" dirty="0">
                <a:solidFill>
                  <a:schemeClr val="accent6"/>
                </a:solidFill>
              </a:rPr>
              <a:t>git status</a:t>
            </a:r>
            <a:endParaRPr lang="zh-CN" altLang="en-US" sz="1600" dirty="0"/>
          </a:p>
          <a:p>
            <a:r>
              <a:rPr lang="zh-CN" altLang="en-US" sz="1600" dirty="0"/>
              <a:t>git status 以查看在你上次提交之后是否有修改。</a:t>
            </a:r>
            <a:endParaRPr lang="zh-CN" altLang="en-US" sz="1600" dirty="0"/>
          </a:p>
          <a:p>
            <a:r>
              <a:rPr lang="zh-CN" altLang="en-US" sz="1600" dirty="0"/>
              <a:t>$ git status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2000" dirty="0">
                <a:solidFill>
                  <a:schemeClr val="accent6"/>
                </a:solidFill>
              </a:rPr>
              <a:t>git diff</a:t>
            </a:r>
            <a:endParaRPr lang="zh-CN" altLang="en-US" sz="1600" dirty="0"/>
          </a:p>
          <a:p>
            <a:r>
              <a:rPr lang="zh-CN" altLang="en-US" sz="1600" dirty="0"/>
              <a:t>执行 git diff 来查看执行 git status 的结果的详细信息。</a:t>
            </a:r>
            <a:endParaRPr lang="zh-CN" altLang="en-US" sz="1600" dirty="0"/>
          </a:p>
          <a:p>
            <a:r>
              <a:rPr lang="zh-CN" altLang="en-US" sz="1600" dirty="0"/>
              <a:t>git status 显示你上次提交更新后的更改或者写入缓存的改动， 而 git diff 一行一行地显示这些改动具体是啥。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2000" dirty="0">
                <a:solidFill>
                  <a:schemeClr val="accent6"/>
                </a:solidFill>
                <a:sym typeface="+mn-ea"/>
              </a:rPr>
              <a:t>git commit</a:t>
            </a:r>
            <a:endParaRPr lang="zh-CN" altLang="en-US" sz="2000" dirty="0">
              <a:solidFill>
                <a:schemeClr val="accent6"/>
              </a:solidFill>
              <a:sym typeface="+mn-ea"/>
            </a:endParaRPr>
          </a:p>
          <a:p>
            <a:r>
              <a:rPr lang="zh-CN" altLang="en-US" sz="1600" dirty="0"/>
              <a:t>使用 git add 命令将修改的内容写入缓存区， 而执行 git commit 将缓存区内容添加到仓库中。</a:t>
            </a:r>
            <a:endParaRPr lang="zh-CN" altLang="en-US" sz="1600" dirty="0"/>
          </a:p>
          <a:p>
            <a:r>
              <a:rPr lang="zh-CN" altLang="en-US" sz="1600" dirty="0"/>
              <a:t>git commit -m "Adding files"</a:t>
            </a:r>
            <a:endParaRPr lang="zh-CN" altLang="en-US" sz="1600" dirty="0"/>
          </a:p>
          <a:p>
            <a:r>
              <a:rPr lang="zh-CN" altLang="en-US" sz="1600" dirty="0"/>
              <a:t>当我们修改了很多文件，而不想每一个都add，想commit自动来提交本地修改，我们可以使用-a标识。</a:t>
            </a:r>
            <a:endParaRPr lang="zh-CN" altLang="en-US" sz="1600" dirty="0"/>
          </a:p>
          <a:p>
            <a:r>
              <a:rPr lang="zh-CN" altLang="en-US" sz="1600" dirty="0"/>
              <a:t>git commit -a -m "Changed some files"</a:t>
            </a:r>
            <a:endParaRPr lang="zh-CN" altLang="en-US" sz="16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5063930" y="396466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git</a:t>
            </a:r>
            <a:r>
              <a:rPr lang="zh-CN" altLang="en-US" dirty="0">
                <a:solidFill>
                  <a:schemeClr val="bg1"/>
                </a:solidFill>
              </a:rPr>
              <a:t>常用</a:t>
            </a:r>
            <a:r>
              <a:rPr lang="zh-CN" altLang="en-US" dirty="0">
                <a:solidFill>
                  <a:schemeClr val="bg1"/>
                </a:solidFill>
              </a:rPr>
              <a:t>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58442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4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椭圆 58"/>
          <p:cNvSpPr/>
          <p:nvPr/>
        </p:nvSpPr>
        <p:spPr>
          <a:xfrm rot="11174285">
            <a:off x="483618" y="66123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1419105" y="63650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11174285">
            <a:off x="7207200" y="65161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1174285">
            <a:off x="8313800" y="62337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stCxn id="60" idx="3"/>
            <a:endCxn id="70" idx="1"/>
          </p:cNvCxnSpPr>
          <p:nvPr/>
        </p:nvCxnSpPr>
        <p:spPr>
          <a:xfrm>
            <a:off x="1620385" y="64073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 rot="11174285">
            <a:off x="2730685" y="65982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61" idx="5"/>
            <a:endCxn id="64" idx="3"/>
          </p:cNvCxnSpPr>
          <p:nvPr/>
        </p:nvCxnSpPr>
        <p:spPr>
          <a:xfrm flipH="1" flipV="1">
            <a:off x="6214877" y="6210149"/>
            <a:ext cx="1037627" cy="3327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 rot="8221468">
            <a:off x="9139627" y="105151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>
            <a:stCxn id="61" idx="2"/>
            <a:endCxn id="63" idx="7"/>
          </p:cNvCxnSpPr>
          <p:nvPr/>
        </p:nvCxnSpPr>
        <p:spPr>
          <a:xfrm flipV="1">
            <a:off x="7448803" y="64176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1" idx="5"/>
            <a:endCxn id="96" idx="1"/>
          </p:cNvCxnSpPr>
          <p:nvPr/>
        </p:nvCxnSpPr>
        <p:spPr>
          <a:xfrm flipH="1" flipV="1">
            <a:off x="10980343" y="588825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4241526" y="1333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rot="11174285">
            <a:off x="11879222" y="1027187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1174285">
            <a:off x="11401201" y="64288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175256" y="75391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/>
          <p:cNvCxnSpPr>
            <a:stCxn id="70" idx="1"/>
            <a:endCxn id="73" idx="6"/>
          </p:cNvCxnSpPr>
          <p:nvPr/>
        </p:nvCxnSpPr>
        <p:spPr>
          <a:xfrm flipV="1">
            <a:off x="2813911" y="62468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248006" y="266717"/>
            <a:ext cx="1490224" cy="3583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429400" y="18442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878358" y="4005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5991972" y="12436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10798052" y="389307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7720893" y="61482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8603634" y="1108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>
            <a:off x="658547" y="362029"/>
            <a:ext cx="786399" cy="341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3024066" y="261435"/>
            <a:ext cx="147414" cy="311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71177" y="52769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409594" y="67270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0274546" y="44286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连接符 134"/>
          <p:cNvCxnSpPr>
            <a:endCxn id="76" idx="4"/>
          </p:cNvCxnSpPr>
          <p:nvPr/>
        </p:nvCxnSpPr>
        <p:spPr>
          <a:xfrm>
            <a:off x="7196914" y="870375"/>
            <a:ext cx="1978397" cy="211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>
            <a:off x="3262268" y="262721"/>
            <a:ext cx="980439" cy="2841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>
            <a:off x="8804914" y="153145"/>
            <a:ext cx="1499707" cy="30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10164453" y="66888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/>
          <p:cNvCxnSpPr>
            <a:stCxn id="82" idx="7"/>
            <a:endCxn id="149" idx="2"/>
          </p:cNvCxnSpPr>
          <p:nvPr/>
        </p:nvCxnSpPr>
        <p:spPr>
          <a:xfrm flipH="1">
            <a:off x="10324839" y="6584929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63" idx="1"/>
            <a:endCxn id="149" idx="6"/>
          </p:cNvCxnSpPr>
          <p:nvPr/>
        </p:nvCxnSpPr>
        <p:spPr>
          <a:xfrm>
            <a:off x="8497701" y="64350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59" idx="3"/>
            <a:endCxn id="60" idx="6"/>
          </p:cNvCxnSpPr>
          <p:nvPr/>
        </p:nvCxnSpPr>
        <p:spPr>
          <a:xfrm flipV="1">
            <a:off x="626765" y="64658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93" idx="1"/>
            <a:endCxn id="127" idx="4"/>
          </p:cNvCxnSpPr>
          <p:nvPr/>
        </p:nvCxnSpPr>
        <p:spPr>
          <a:xfrm flipH="1">
            <a:off x="1603407" y="185759"/>
            <a:ext cx="1279755" cy="522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>
            <a:off x="5374774" y="333152"/>
            <a:ext cx="645477" cy="4626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0" idx="1"/>
            <a:endCxn id="83" idx="5"/>
          </p:cNvCxnSpPr>
          <p:nvPr/>
        </p:nvCxnSpPr>
        <p:spPr>
          <a:xfrm>
            <a:off x="4445281" y="314032"/>
            <a:ext cx="771893" cy="464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14" idx="7"/>
            <a:endCxn id="110" idx="3"/>
          </p:cNvCxnSpPr>
          <p:nvPr/>
        </p:nvCxnSpPr>
        <p:spPr>
          <a:xfrm flipH="1">
            <a:off x="7803412" y="294759"/>
            <a:ext cx="825130" cy="3373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76" idx="2"/>
            <a:endCxn id="96" idx="6"/>
          </p:cNvCxnSpPr>
          <p:nvPr/>
        </p:nvCxnSpPr>
        <p:spPr>
          <a:xfrm flipV="1">
            <a:off x="9333752" y="489230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文本框 426"/>
          <p:cNvSpPr txBox="1"/>
          <p:nvPr/>
        </p:nvSpPr>
        <p:spPr>
          <a:xfrm>
            <a:off x="1133475" y="1019810"/>
            <a:ext cx="9846945" cy="596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sym typeface="+mn-ea"/>
              </a:rPr>
              <a:t>git reset HEAD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git reset HEAD 命令用于取消已缓存的内容。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$ git reset HEAD -- hello.php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000" dirty="0">
                <a:solidFill>
                  <a:schemeClr val="accent6"/>
                </a:solidFill>
              </a:rPr>
              <a:t>git rm</a:t>
            </a:r>
            <a:endParaRPr lang="zh-CN" altLang="en-US" dirty="0"/>
          </a:p>
          <a:p>
            <a:r>
              <a:rPr lang="zh-CN" altLang="en-US" dirty="0"/>
              <a:t>如果只是简单地从工作目录中手工删除文件，运行 git status 时就会在 Changes not staged for commit 的提示。</a:t>
            </a:r>
            <a:endParaRPr lang="zh-CN" altLang="en-US" dirty="0"/>
          </a:p>
          <a:p>
            <a:r>
              <a:rPr lang="zh-CN" altLang="en-US" dirty="0"/>
              <a:t>要从 Git 中移除某个文件，就必须要从已跟踪文件清单中移除，然后提交。可以用以下命令完成此项工作</a:t>
            </a:r>
            <a:endParaRPr lang="zh-CN" altLang="en-US" dirty="0"/>
          </a:p>
          <a:p>
            <a:r>
              <a:rPr lang="zh-CN" altLang="en-US" dirty="0"/>
              <a:t>git rm &lt;file&gt;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如果删除之前修改过并且已经放到暂存区域的话，则必须要用强制删除选项 -f</a:t>
            </a:r>
            <a:endParaRPr lang="zh-CN" altLang="en-US" dirty="0"/>
          </a:p>
          <a:p>
            <a:r>
              <a:rPr lang="zh-CN" altLang="en-US" dirty="0"/>
              <a:t>git rm -f &lt;file&gt;</a:t>
            </a:r>
            <a:endParaRPr lang="zh-CN" altLang="en-US" dirty="0"/>
          </a:p>
          <a:p>
            <a:r>
              <a:rPr lang="zh-CN" altLang="en-US" dirty="0"/>
              <a:t>如果把文件从暂存区域移除，但仍然希望保留在当前工作目录中，换句话说，仅是从跟踪清单中删除，使用 --cached 选项即可</a:t>
            </a:r>
            <a:endParaRPr lang="zh-CN" altLang="en-US" dirty="0"/>
          </a:p>
          <a:p>
            <a:r>
              <a:rPr lang="zh-CN" altLang="en-US" dirty="0"/>
              <a:t>git rm --cached &lt;file&gt;</a:t>
            </a:r>
            <a:endParaRPr lang="zh-CN" altLang="en-US" dirty="0"/>
          </a:p>
          <a:p>
            <a:r>
              <a:rPr lang="zh-CN" altLang="en-US" dirty="0"/>
              <a:t>可以递归删除，即如果后面跟的是一个目录做为参数，则会递归删除整个目录中的所有子目录和文件：</a:t>
            </a:r>
            <a:endParaRPr lang="zh-CN" altLang="en-US" dirty="0"/>
          </a:p>
          <a:p>
            <a:r>
              <a:rPr lang="zh-CN" altLang="en-US" dirty="0"/>
              <a:t>git rm –r *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直接连接符 137"/>
          <p:cNvCxnSpPr>
            <a:stCxn id="164" idx="5"/>
            <a:endCxn id="146" idx="1"/>
          </p:cNvCxnSpPr>
          <p:nvPr/>
        </p:nvCxnSpPr>
        <p:spPr>
          <a:xfrm flipH="1">
            <a:off x="11110174" y="429544"/>
            <a:ext cx="475106" cy="4421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47" idx="7"/>
            <a:endCxn id="157" idx="4"/>
          </p:cNvCxnSpPr>
          <p:nvPr/>
        </p:nvCxnSpPr>
        <p:spPr>
          <a:xfrm>
            <a:off x="10540856" y="2060125"/>
            <a:ext cx="356469" cy="11781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50" idx="3"/>
            <a:endCxn id="146" idx="0"/>
          </p:cNvCxnSpPr>
          <p:nvPr/>
        </p:nvCxnSpPr>
        <p:spPr>
          <a:xfrm flipH="1" flipV="1">
            <a:off x="11154074" y="946310"/>
            <a:ext cx="544738" cy="523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5" idx="2"/>
            <a:endCxn id="146" idx="6"/>
          </p:cNvCxnSpPr>
          <p:nvPr/>
        </p:nvCxnSpPr>
        <p:spPr>
          <a:xfrm flipH="1" flipV="1">
            <a:off x="11057675" y="1074041"/>
            <a:ext cx="254557" cy="13799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 rot="4922515">
            <a:off x="10928854" y="848821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 rot="4922515">
            <a:off x="10257254" y="1807403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/>
          <p:cNvCxnSpPr>
            <a:stCxn id="146" idx="5"/>
            <a:endCxn id="147" idx="1"/>
          </p:cNvCxnSpPr>
          <p:nvPr/>
        </p:nvCxnSpPr>
        <p:spPr>
          <a:xfrm flipH="1">
            <a:off x="10509976" y="1052296"/>
            <a:ext cx="463868" cy="786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 rot="4922515">
            <a:off x="11679115" y="1430891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连接符 151"/>
          <p:cNvCxnSpPr>
            <a:stCxn id="150" idx="6"/>
            <a:endCxn id="155" idx="1"/>
          </p:cNvCxnSpPr>
          <p:nvPr/>
        </p:nvCxnSpPr>
        <p:spPr>
          <a:xfrm flipH="1">
            <a:off x="11378964" y="1625156"/>
            <a:ext cx="411266" cy="846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7" idx="0"/>
            <a:endCxn id="155" idx="3"/>
          </p:cNvCxnSpPr>
          <p:nvPr/>
        </p:nvCxnSpPr>
        <p:spPr>
          <a:xfrm>
            <a:off x="10571165" y="1943283"/>
            <a:ext cx="681640" cy="5456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7" idx="1"/>
            <a:endCxn id="155" idx="5"/>
          </p:cNvCxnSpPr>
          <p:nvPr/>
        </p:nvCxnSpPr>
        <p:spPr>
          <a:xfrm flipV="1">
            <a:off x="11077555" y="2615066"/>
            <a:ext cx="192887" cy="517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 rot="4922515">
            <a:off x="11234628" y="2453093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4922515">
            <a:off x="10896235" y="3109426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 rot="4922515">
            <a:off x="11522572" y="14594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连接符 197"/>
          <p:cNvCxnSpPr>
            <a:stCxn id="216" idx="5"/>
          </p:cNvCxnSpPr>
          <p:nvPr/>
        </p:nvCxnSpPr>
        <p:spPr>
          <a:xfrm rot="1714356">
            <a:off x="11654450" y="5020117"/>
            <a:ext cx="391358" cy="8866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216" idx="3"/>
            <a:endCxn id="207" idx="0"/>
          </p:cNvCxnSpPr>
          <p:nvPr/>
        </p:nvCxnSpPr>
        <p:spPr>
          <a:xfrm flipH="1">
            <a:off x="10585850" y="4903985"/>
            <a:ext cx="1163932" cy="5724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06" idx="6"/>
          </p:cNvCxnSpPr>
          <p:nvPr/>
        </p:nvCxnSpPr>
        <p:spPr>
          <a:xfrm>
            <a:off x="11168666" y="4447798"/>
            <a:ext cx="714762" cy="352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206" idx="4"/>
            <a:endCxn id="207" idx="0"/>
          </p:cNvCxnSpPr>
          <p:nvPr/>
        </p:nvCxnSpPr>
        <p:spPr>
          <a:xfrm flipH="1">
            <a:off x="10585850" y="4510874"/>
            <a:ext cx="368878" cy="965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 rot="1714356">
            <a:off x="10872444" y="421465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 rot="1714356">
            <a:off x="10452695" y="5465504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stCxn id="157" idx="7"/>
            <a:endCxn id="206" idx="1"/>
          </p:cNvCxnSpPr>
          <p:nvPr/>
        </p:nvCxnSpPr>
        <p:spPr>
          <a:xfrm flipH="1">
            <a:off x="10985557" y="3290746"/>
            <a:ext cx="114153" cy="9303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15" idx="2"/>
            <a:endCxn id="207" idx="6"/>
          </p:cNvCxnSpPr>
          <p:nvPr/>
        </p:nvCxnSpPr>
        <p:spPr>
          <a:xfrm flipH="1" flipV="1">
            <a:off x="10621875" y="5598659"/>
            <a:ext cx="1135792" cy="271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6" idx="0"/>
            <a:endCxn id="214" idx="3"/>
          </p:cNvCxnSpPr>
          <p:nvPr/>
        </p:nvCxnSpPr>
        <p:spPr>
          <a:xfrm flipV="1">
            <a:off x="11105590" y="3417076"/>
            <a:ext cx="810516" cy="816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 rot="1714356" flipH="1" flipV="1">
            <a:off x="11628645" y="3433589"/>
            <a:ext cx="611661" cy="1344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 rot="1714356">
            <a:off x="11912430" y="3301528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rot="1714356">
            <a:off x="11744262" y="5813134"/>
            <a:ext cx="220134" cy="220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 rot="1714356">
            <a:off x="11745163" y="4758830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连接符 219"/>
          <p:cNvCxnSpPr>
            <a:stCxn id="225" idx="2"/>
            <a:endCxn id="207" idx="5"/>
          </p:cNvCxnSpPr>
          <p:nvPr/>
        </p:nvCxnSpPr>
        <p:spPr>
          <a:xfrm flipH="1" flipV="1">
            <a:off x="10568243" y="5641978"/>
            <a:ext cx="669085" cy="1116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25" idx="7"/>
            <a:endCxn id="215" idx="4"/>
          </p:cNvCxnSpPr>
          <p:nvPr/>
        </p:nvCxnSpPr>
        <p:spPr>
          <a:xfrm flipV="1">
            <a:off x="11527111" y="6019863"/>
            <a:ext cx="274576" cy="769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 rot="1714356">
            <a:off x="11218120" y="6676319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连接符 235"/>
          <p:cNvCxnSpPr>
            <a:stCxn id="155" idx="7"/>
            <a:endCxn id="214" idx="1"/>
          </p:cNvCxnSpPr>
          <p:nvPr/>
        </p:nvCxnSpPr>
        <p:spPr>
          <a:xfrm>
            <a:off x="11396601" y="2597429"/>
            <a:ext cx="580431" cy="707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4" idx="2"/>
            <a:endCxn id="157" idx="0"/>
          </p:cNvCxnSpPr>
          <p:nvPr/>
        </p:nvCxnSpPr>
        <p:spPr>
          <a:xfrm flipH="1" flipV="1">
            <a:off x="11121455" y="3206915"/>
            <a:ext cx="801945" cy="141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文本框 334"/>
          <p:cNvSpPr txBox="1"/>
          <p:nvPr/>
        </p:nvSpPr>
        <p:spPr>
          <a:xfrm>
            <a:off x="4935164" y="481932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git</a:t>
            </a:r>
            <a:r>
              <a:rPr lang="zh-CN" altLang="en-US" dirty="0">
                <a:solidFill>
                  <a:schemeClr val="bg1"/>
                </a:solidFill>
              </a:rPr>
              <a:t>分支管理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>
            <a:off x="253365" y="1052195"/>
            <a:ext cx="112737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创建分支命令：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$ </a:t>
            </a:r>
            <a:r>
              <a:rPr lang="zh-CN" altLang="en-US" dirty="0">
                <a:solidFill>
                  <a:schemeClr val="accent6"/>
                </a:solidFill>
                <a:sym typeface="+mn-ea"/>
              </a:rPr>
              <a:t>git branch (branchname)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切换分支命令: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$ </a:t>
            </a:r>
            <a:r>
              <a:rPr lang="zh-CN" altLang="en-US" dirty="0">
                <a:solidFill>
                  <a:schemeClr val="accent6"/>
                </a:solidFill>
                <a:sym typeface="+mn-ea"/>
              </a:rPr>
              <a:t>git checkout (branchname)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当你切换分支的时候，Git 会用该分支的最后提交的快照替换你的工作目录的内容， 所以多个分支不需要多个目录。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git checkout  </a:t>
            </a:r>
            <a:r>
              <a:rPr lang="en-US" altLang="zh-CN" dirty="0">
                <a:sym typeface="+mn-ea"/>
              </a:rPr>
              <a:t>-b </a:t>
            </a:r>
            <a:r>
              <a:rPr lang="zh-CN" altLang="en-US" dirty="0">
                <a:sym typeface="+mn-ea"/>
              </a:rPr>
              <a:t>(branchname)  创建并切换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列出分支命令：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$ </a:t>
            </a:r>
            <a:r>
              <a:rPr lang="zh-CN" altLang="en-US" dirty="0">
                <a:solidFill>
                  <a:schemeClr val="accent6"/>
                </a:solidFill>
                <a:sym typeface="+mn-ea"/>
              </a:rPr>
              <a:t>git branch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* master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  </a:t>
            </a:r>
            <a:r>
              <a:rPr lang="en-US" altLang="zh-CN" dirty="0">
                <a:sym typeface="+mn-ea"/>
              </a:rPr>
              <a:t>test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删除分支命令：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$</a:t>
            </a:r>
            <a:r>
              <a:rPr lang="zh-CN" altLang="en-US" dirty="0">
                <a:solidFill>
                  <a:schemeClr val="accent6"/>
                </a:solidFill>
                <a:sym typeface="+mn-ea"/>
              </a:rPr>
              <a:t>git branch -d (branchname)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合并分支命令: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一旦某分支有了独立内容，你终究会希望将它合并回到你的主分支。 你可以使用以下命令将任何分支合并到当前分支中去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$ </a:t>
            </a:r>
            <a:r>
              <a:rPr lang="zh-CN" altLang="en-US" dirty="0">
                <a:solidFill>
                  <a:schemeClr val="accent6"/>
                </a:solidFill>
                <a:sym typeface="+mn-ea"/>
              </a:rPr>
              <a:t>git merge (branchname)</a:t>
            </a:r>
            <a:endParaRPr lang="zh-CN" altLang="en-US" dirty="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 bldLvl="0" animBg="1"/>
      <p:bldP spid="3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00430" y="1060450"/>
            <a:ext cx="10190480" cy="4831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>
                <a:solidFill>
                  <a:schemeClr val="accent6"/>
                </a:solidFill>
                <a:sym typeface="+mn-ea"/>
              </a:rPr>
              <a:t>git log</a:t>
            </a:r>
            <a:r>
              <a:rPr lang="zh-CN" altLang="en-US" dirty="0">
                <a:sym typeface="+mn-ea"/>
              </a:rPr>
              <a:t> 命令列出历史提交记录</a:t>
            </a:r>
            <a:endParaRPr lang="zh-CN" altLang="en-US" dirty="0">
              <a:sym typeface="+mn-ea"/>
            </a:endParaRPr>
          </a:p>
          <a:p>
            <a:pPr algn="l"/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$ git log --oneline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用 --oneline 选项来查看历史记录的简洁的版本。</a:t>
            </a:r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用 --graph 选项，查看历史中什么时候出现了分支、合并。以下为相同的命令，开启了拓扑图选项：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/>
              <a:t>$ git log --oneline --graph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用 '--reverse'参数来逆向显示所有日志。</a:t>
            </a:r>
            <a:endParaRPr lang="zh-CN" altLang="en-US" dirty="0"/>
          </a:p>
          <a:p>
            <a:pPr algn="l"/>
            <a:r>
              <a:rPr lang="zh-CN" altLang="en-US" dirty="0"/>
              <a:t>$ git log --reverse --oneline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只想查找指定用户的提交日志可以使用命令：git log --author。</a:t>
            </a:r>
            <a:endParaRPr lang="zh-CN" altLang="en-US" dirty="0"/>
          </a:p>
          <a:p>
            <a:pPr algn="l"/>
            <a:r>
              <a:rPr lang="zh-CN" altLang="en-US" dirty="0"/>
              <a:t>$ git log --author=Linus --oneline -5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如果你要指定日期，可以执行几个选项：--since 和 --before，但是你也可以用 --until 和 --after。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$ git log --oneline --before={3.weeks.ago} --after={2010-04-18} --no-merges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sp>
        <p:nvSpPr>
          <p:cNvPr id="335" name="文本框 334"/>
          <p:cNvSpPr txBox="1"/>
          <p:nvPr/>
        </p:nvSpPr>
        <p:spPr>
          <a:xfrm>
            <a:off x="4935164" y="481932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</a:rPr>
              <a:t>查看提交历史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4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908050" y="390525"/>
            <a:ext cx="2183320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如果你没有Github可以在官网https://github.com/注册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由于你的本地Git仓库和GitHub仓库之间的传输是通过SSH加密的，所以我们需要配置验证信息：</a:t>
            </a:r>
            <a:endParaRPr lang="zh-CN" altLang="en-US"/>
          </a:p>
          <a:p>
            <a:pPr algn="l"/>
            <a:r>
              <a:rPr lang="zh-CN" altLang="en-US"/>
              <a:t>使用以下命令生成SSH Key：</a:t>
            </a:r>
            <a:endParaRPr lang="zh-CN" altLang="en-US"/>
          </a:p>
          <a:p>
            <a:pPr algn="l"/>
            <a:r>
              <a:rPr lang="zh-CN" altLang="en-US"/>
              <a:t>$ </a:t>
            </a:r>
            <a:r>
              <a:rPr lang="zh-CN" altLang="en-US">
                <a:solidFill>
                  <a:schemeClr val="accent6"/>
                </a:solidFill>
              </a:rPr>
              <a:t>ssh-keygen -t rsa -C</a:t>
            </a:r>
            <a:r>
              <a:rPr lang="zh-CN" altLang="en-US"/>
              <a:t> "youremail@example.com"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后面的 your_email@youremail.com 改为你在 github 上注册的邮箱，之后会要求确认路径和输入密码，我们这使用默认的一路回车就行。成功的话会在~/下生成.ssh文件夹，进去，打开 id_rsa.pub，复制里面的 key。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回到 github 上，进入 Account =&gt; Settings（账户配置）。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71" name="图片 70" descr="set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3408680"/>
            <a:ext cx="9905365" cy="2857500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/>
        </p:nvSpPr>
        <p:spPr>
          <a:xfrm rot="13328571">
            <a:off x="-745065" y="2596447"/>
            <a:ext cx="1682044" cy="1682044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弦形 7"/>
          <p:cNvSpPr/>
          <p:nvPr/>
        </p:nvSpPr>
        <p:spPr>
          <a:xfrm rot="2498653">
            <a:off x="11232446" y="2596447"/>
            <a:ext cx="1682044" cy="1682044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stCxn id="76" idx="5"/>
          </p:cNvCxnSpPr>
          <p:nvPr/>
        </p:nvCxnSpPr>
        <p:spPr>
          <a:xfrm>
            <a:off x="11240773" y="5979917"/>
            <a:ext cx="305662" cy="5635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8" idx="7"/>
            <a:endCxn id="83" idx="3"/>
          </p:cNvCxnSpPr>
          <p:nvPr/>
        </p:nvCxnSpPr>
        <p:spPr>
          <a:xfrm flipH="1" flipV="1">
            <a:off x="10973061" y="321061"/>
            <a:ext cx="415657" cy="3574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88" idx="7"/>
            <a:endCxn id="78" idx="5"/>
          </p:cNvCxnSpPr>
          <p:nvPr/>
        </p:nvCxnSpPr>
        <p:spPr>
          <a:xfrm flipV="1">
            <a:off x="11254145" y="787919"/>
            <a:ext cx="134573" cy="11371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79" idx="6"/>
            <a:endCxn id="88" idx="5"/>
          </p:cNvCxnSpPr>
          <p:nvPr/>
        </p:nvCxnSpPr>
        <p:spPr>
          <a:xfrm flipH="1" flipV="1">
            <a:off x="11254145" y="2072498"/>
            <a:ext cx="292290" cy="5499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6" idx="1"/>
            <a:endCxn id="82" idx="4"/>
          </p:cNvCxnSpPr>
          <p:nvPr/>
        </p:nvCxnSpPr>
        <p:spPr>
          <a:xfrm flipV="1">
            <a:off x="11341749" y="5050381"/>
            <a:ext cx="413399" cy="828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2" idx="7"/>
            <a:endCxn id="81" idx="3"/>
          </p:cNvCxnSpPr>
          <p:nvPr/>
        </p:nvCxnSpPr>
        <p:spPr>
          <a:xfrm flipH="1" flipV="1">
            <a:off x="11329440" y="3958937"/>
            <a:ext cx="362283" cy="9383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 flipH="1">
            <a:off x="11845685" y="85786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flipH="1">
            <a:off x="12066982" y="601165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flipH="1">
            <a:off x="11219860" y="585802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flipH="1">
            <a:off x="10522388" y="8047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flipH="1">
            <a:off x="11366057" y="65584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flipH="1">
            <a:off x="11546435" y="2535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flipH="1">
            <a:off x="11116021" y="37455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flipH="1">
            <a:off x="11665452" y="487098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flipH="1">
            <a:off x="10840986" y="1889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flipH="1">
            <a:off x="10763618" y="426816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flipH="1">
            <a:off x="9513772" y="285779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flipH="1">
            <a:off x="10385909" y="503965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flipH="1">
            <a:off x="10525950" y="2599455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1076135" y="1894488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98" idx="5"/>
          </p:cNvCxnSpPr>
          <p:nvPr/>
        </p:nvCxnSpPr>
        <p:spPr>
          <a:xfrm flipH="1">
            <a:off x="624207" y="5979917"/>
            <a:ext cx="305662" cy="5635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00" idx="7"/>
            <a:endCxn id="105" idx="3"/>
          </p:cNvCxnSpPr>
          <p:nvPr/>
        </p:nvCxnSpPr>
        <p:spPr>
          <a:xfrm flipV="1">
            <a:off x="781924" y="321061"/>
            <a:ext cx="415657" cy="3574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110" idx="7"/>
            <a:endCxn id="100" idx="5"/>
          </p:cNvCxnSpPr>
          <p:nvPr/>
        </p:nvCxnSpPr>
        <p:spPr>
          <a:xfrm flipH="1" flipV="1">
            <a:off x="781924" y="787919"/>
            <a:ext cx="134573" cy="11371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01" idx="6"/>
            <a:endCxn id="110" idx="5"/>
          </p:cNvCxnSpPr>
          <p:nvPr/>
        </p:nvCxnSpPr>
        <p:spPr>
          <a:xfrm flipV="1">
            <a:off x="624207" y="2072498"/>
            <a:ext cx="292290" cy="5499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98" idx="1"/>
            <a:endCxn id="104" idx="4"/>
          </p:cNvCxnSpPr>
          <p:nvPr/>
        </p:nvCxnSpPr>
        <p:spPr>
          <a:xfrm flipH="1" flipV="1">
            <a:off x="415494" y="5050381"/>
            <a:ext cx="413399" cy="828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04" idx="7"/>
            <a:endCxn id="103" idx="3"/>
          </p:cNvCxnSpPr>
          <p:nvPr/>
        </p:nvCxnSpPr>
        <p:spPr>
          <a:xfrm flipV="1">
            <a:off x="478919" y="3958937"/>
            <a:ext cx="362283" cy="9383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145565" y="85786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-146376" y="601165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07980" y="585802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505452" y="8047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49849" y="65584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49710" y="2535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804585" y="37455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25798" y="487098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1174920" y="1889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252288" y="426816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2406834" y="285779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534697" y="503965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386349" y="2599455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flipH="1">
            <a:off x="885955" y="1894488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555" y="189230"/>
            <a:ext cx="7146290" cy="2755900"/>
          </a:xfrm>
          <a:prstGeom prst="rect">
            <a:avLst/>
          </a:prstGeom>
        </p:spPr>
      </p:pic>
      <p:pic>
        <p:nvPicPr>
          <p:cNvPr id="10" name="图片 9" descr="sshdo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55" y="2945130"/>
            <a:ext cx="7252970" cy="2819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97025" y="5878830"/>
            <a:ext cx="91668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为了验证是否成功，输入以下命令：</a:t>
            </a:r>
            <a:endParaRPr lang="zh-CN" altLang="en-US"/>
          </a:p>
          <a:p>
            <a:pPr algn="l"/>
            <a:r>
              <a:rPr lang="zh-CN" altLang="en-US"/>
              <a:t>$</a:t>
            </a:r>
            <a:r>
              <a:rPr lang="zh-CN" altLang="en-US">
                <a:solidFill>
                  <a:schemeClr val="accent6"/>
                </a:solidFill>
              </a:rPr>
              <a:t> ssh -T git@github.com</a:t>
            </a:r>
            <a:endParaRPr lang="zh-CN" altLang="en-US">
              <a:solidFill>
                <a:schemeClr val="accent6"/>
              </a:solidFill>
            </a:endParaRPr>
          </a:p>
          <a:p>
            <a:pPr algn="l"/>
            <a:r>
              <a:rPr lang="zh-CN" altLang="en-US"/>
              <a:t>Hi tianqixin! You've successfully authenticated, but GitHub does not provide shell access.</a:t>
            </a:r>
            <a:endParaRPr lang="zh-CN" altLang="en-US"/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>
            <a:stCxn id="76" idx="5"/>
          </p:cNvCxnSpPr>
          <p:nvPr/>
        </p:nvCxnSpPr>
        <p:spPr>
          <a:xfrm>
            <a:off x="11240773" y="5979917"/>
            <a:ext cx="305662" cy="5635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8" idx="7"/>
            <a:endCxn id="83" idx="3"/>
          </p:cNvCxnSpPr>
          <p:nvPr/>
        </p:nvCxnSpPr>
        <p:spPr>
          <a:xfrm flipH="1" flipV="1">
            <a:off x="10973061" y="321061"/>
            <a:ext cx="415657" cy="3574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88" idx="7"/>
            <a:endCxn id="78" idx="5"/>
          </p:cNvCxnSpPr>
          <p:nvPr/>
        </p:nvCxnSpPr>
        <p:spPr>
          <a:xfrm flipV="1">
            <a:off x="11254145" y="787919"/>
            <a:ext cx="134573" cy="11371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79" idx="6"/>
            <a:endCxn id="88" idx="5"/>
          </p:cNvCxnSpPr>
          <p:nvPr/>
        </p:nvCxnSpPr>
        <p:spPr>
          <a:xfrm flipH="1" flipV="1">
            <a:off x="11254145" y="2072498"/>
            <a:ext cx="292290" cy="5499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6" idx="1"/>
            <a:endCxn id="82" idx="4"/>
          </p:cNvCxnSpPr>
          <p:nvPr/>
        </p:nvCxnSpPr>
        <p:spPr>
          <a:xfrm flipV="1">
            <a:off x="11341749" y="5050381"/>
            <a:ext cx="413399" cy="828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2" idx="7"/>
            <a:endCxn id="81" idx="3"/>
          </p:cNvCxnSpPr>
          <p:nvPr/>
        </p:nvCxnSpPr>
        <p:spPr>
          <a:xfrm flipH="1" flipV="1">
            <a:off x="11329440" y="3958937"/>
            <a:ext cx="362283" cy="9383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 flipH="1">
            <a:off x="11845685" y="85786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flipH="1">
            <a:off x="12066982" y="601165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flipH="1">
            <a:off x="11219860" y="585802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flipH="1">
            <a:off x="10522388" y="8047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flipH="1">
            <a:off x="11366057" y="65584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flipH="1">
            <a:off x="11546435" y="2535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flipH="1">
            <a:off x="11116021" y="37455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flipH="1">
            <a:off x="11665452" y="487098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flipH="1">
            <a:off x="10840986" y="1889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flipH="1">
            <a:off x="10763618" y="426816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flipH="1">
            <a:off x="9513772" y="285779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flipH="1">
            <a:off x="10385909" y="503965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flipH="1">
            <a:off x="10525950" y="2599455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1076135" y="1894488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98" idx="5"/>
          </p:cNvCxnSpPr>
          <p:nvPr/>
        </p:nvCxnSpPr>
        <p:spPr>
          <a:xfrm flipH="1">
            <a:off x="624207" y="5979917"/>
            <a:ext cx="305662" cy="5635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00" idx="7"/>
            <a:endCxn id="105" idx="3"/>
          </p:cNvCxnSpPr>
          <p:nvPr/>
        </p:nvCxnSpPr>
        <p:spPr>
          <a:xfrm flipV="1">
            <a:off x="781924" y="321061"/>
            <a:ext cx="415657" cy="3574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110" idx="7"/>
            <a:endCxn id="100" idx="5"/>
          </p:cNvCxnSpPr>
          <p:nvPr/>
        </p:nvCxnSpPr>
        <p:spPr>
          <a:xfrm flipH="1" flipV="1">
            <a:off x="781924" y="787919"/>
            <a:ext cx="134573" cy="11371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01" idx="6"/>
            <a:endCxn id="110" idx="5"/>
          </p:cNvCxnSpPr>
          <p:nvPr/>
        </p:nvCxnSpPr>
        <p:spPr>
          <a:xfrm flipV="1">
            <a:off x="624207" y="2072498"/>
            <a:ext cx="292290" cy="5499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98" idx="1"/>
            <a:endCxn id="104" idx="4"/>
          </p:cNvCxnSpPr>
          <p:nvPr/>
        </p:nvCxnSpPr>
        <p:spPr>
          <a:xfrm flipH="1" flipV="1">
            <a:off x="415494" y="5050381"/>
            <a:ext cx="413399" cy="828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04" idx="7"/>
            <a:endCxn id="103" idx="3"/>
          </p:cNvCxnSpPr>
          <p:nvPr/>
        </p:nvCxnSpPr>
        <p:spPr>
          <a:xfrm flipV="1">
            <a:off x="478919" y="3958937"/>
            <a:ext cx="362283" cy="9383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145565" y="85786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-146376" y="601165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07980" y="585802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505452" y="8047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49849" y="65584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49710" y="2535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804585" y="37455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25798" y="487098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1174920" y="1889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252288" y="426816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2406834" y="285779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534697" y="503965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386349" y="2599455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flipH="1">
            <a:off x="885955" y="1894488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0595" y="1183005"/>
            <a:ext cx="2894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我们已成功连上 Github。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 descr="re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" y="2253615"/>
            <a:ext cx="5590540" cy="4184015"/>
          </a:xfrm>
          <a:prstGeom prst="rect">
            <a:avLst/>
          </a:prstGeom>
        </p:spPr>
      </p:pic>
      <p:pic>
        <p:nvPicPr>
          <p:cNvPr id="3" name="图片 2" descr="github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0" y="95885"/>
            <a:ext cx="8093075" cy="2225040"/>
          </a:xfrm>
          <a:prstGeom prst="rect">
            <a:avLst/>
          </a:prstGeom>
        </p:spPr>
      </p:pic>
      <p:pic>
        <p:nvPicPr>
          <p:cNvPr id="4" name="图片 3" descr="ur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95" y="2320925"/>
            <a:ext cx="6061075" cy="4117340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38636" y="305677"/>
            <a:ext cx="9746428" cy="655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595959"/>
                </a:solidFill>
              </a:rPr>
              <a:t>你已经在本地创建了一个Git仓库后，又在GitHub创建了一个Git仓库，并且让这两个仓库进行远程同步，这样，GitHub上的仓库既可以作为备份，又可以让其他人通过该仓库来协作</a:t>
            </a:r>
            <a:endParaRPr lang="zh-CN" altLang="en-US" sz="1400" b="1" dirty="0">
              <a:solidFill>
                <a:srgbClr val="595959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595959"/>
                </a:solidFill>
                <a:sym typeface="+mn-ea"/>
              </a:rPr>
              <a:t>添加远程仓库：</a:t>
            </a:r>
            <a:r>
              <a:rPr lang="en-US" altLang="zh-CN" sz="1400" b="1" dirty="0">
                <a:solidFill>
                  <a:schemeClr val="accent6"/>
                </a:solidFill>
              </a:rPr>
              <a:t>git remote add</a:t>
            </a:r>
            <a:r>
              <a:rPr lang="en-US" altLang="zh-CN" sz="1400" b="1" dirty="0">
                <a:solidFill>
                  <a:srgbClr val="595959"/>
                </a:solidFill>
              </a:rPr>
              <a:t> [shortname] [url]  </a:t>
            </a:r>
            <a:endParaRPr lang="en-US" altLang="zh-CN" sz="1400" b="1" dirty="0">
              <a:solidFill>
                <a:srgbClr val="595959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595959"/>
                </a:solidFill>
              </a:rPr>
              <a:t>$ git remote add origin git@github.com:michaelliao/learngit.git</a:t>
            </a:r>
            <a:endParaRPr lang="en-US" altLang="zh-CN" sz="1400" b="1" dirty="0">
              <a:solidFill>
                <a:srgbClr val="595959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595959"/>
                </a:solidFill>
                <a:sym typeface="+mn-ea"/>
              </a:rPr>
              <a:t>远程库的</a:t>
            </a:r>
            <a:r>
              <a:rPr lang="zh-CN" altLang="en-US" sz="1400" b="1" dirty="0">
                <a:solidFill>
                  <a:srgbClr val="595959"/>
                </a:solidFill>
                <a:sym typeface="+mn-ea"/>
              </a:rPr>
              <a:t>别名</a:t>
            </a:r>
            <a:r>
              <a:rPr lang="en-US" altLang="zh-CN" sz="1400" b="1" dirty="0">
                <a:solidFill>
                  <a:srgbClr val="595959"/>
                </a:solidFill>
                <a:sym typeface="+mn-ea"/>
              </a:rPr>
              <a:t>就是origin，这是Git默认的叫法，也可以改成别的</a:t>
            </a:r>
            <a:endParaRPr lang="en-US" altLang="zh-CN" sz="1400" b="1" dirty="0">
              <a:solidFill>
                <a:srgbClr val="595959"/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595959"/>
                </a:solidFill>
                <a:sym typeface="+mn-ea"/>
              </a:rPr>
              <a:t>查看远程仓库：</a:t>
            </a:r>
            <a:r>
              <a:rPr lang="en-US" altLang="zh-CN" sz="1400" b="1" dirty="0">
                <a:solidFill>
                  <a:schemeClr val="accent6"/>
                </a:solidFill>
                <a:sym typeface="+mn-ea"/>
              </a:rPr>
              <a:t>git remote  </a:t>
            </a:r>
            <a:endParaRPr lang="zh-CN" altLang="en-US" sz="1400" b="1" dirty="0">
              <a:solidFill>
                <a:srgbClr val="595959"/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提取远程仓库 ：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1、从远程仓库下载新分支与数据：</a:t>
            </a:r>
            <a:r>
              <a:rPr lang="en-US" altLang="zh-CN" sz="1400" b="1" dirty="0">
                <a:solidFill>
                  <a:schemeClr val="accent6"/>
                </a:solidFill>
                <a:sym typeface="+mn-ea"/>
              </a:rPr>
              <a:t>git fetch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b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</a:b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该命令执行完后需要执行git merge 远程分支到你所在的分支。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2、从远端仓库提取数据并尝试合并到当前分支：</a:t>
            </a:r>
            <a:r>
              <a:rPr lang="en-US" altLang="zh-CN" sz="1400" b="1" dirty="0">
                <a:solidFill>
                  <a:schemeClr val="accent6"/>
                </a:solidFill>
                <a:sym typeface="+mn-ea"/>
              </a:rPr>
              <a:t>git merge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该命令就是在执行 git fetch 之后紧接着执行 git merge 远程分支到你所在的任意分支。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假设你配置好了一个远程仓库，并且你想要提取更新的数据，你可以首先执行 git fetch [alias] 告诉 Git 去获取它有你没有的数据，然后你可以执行 git merge [alias]/[branch] 以将服务器上的任何更新（假设有人这时候推送到服务器了）合并到你的当前分支。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595959"/>
                </a:solidFill>
                <a:sym typeface="+mn-ea"/>
              </a:rPr>
              <a:t>推送到远程仓库：</a:t>
            </a:r>
            <a:r>
              <a:rPr lang="en-US" altLang="zh-CN" sz="1400" b="1" dirty="0">
                <a:solidFill>
                  <a:srgbClr val="595959"/>
                </a:solidFill>
              </a:rPr>
              <a:t>$</a:t>
            </a:r>
            <a:r>
              <a:rPr lang="en-US" altLang="zh-CN" sz="1400" b="1" dirty="0">
                <a:solidFill>
                  <a:schemeClr val="accent6"/>
                </a:solidFill>
              </a:rPr>
              <a:t> git push -u origin master  </a:t>
            </a:r>
            <a:endParaRPr lang="en-US" altLang="zh-CN" sz="1400" b="1" dirty="0">
              <a:solidFill>
                <a:schemeClr val="accent6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删除远程仓库：</a:t>
            </a:r>
            <a:r>
              <a:rPr lang="en-US" altLang="zh-CN" sz="1400" b="1" dirty="0">
                <a:solidFill>
                  <a:schemeClr val="accent6"/>
                </a:solidFill>
              </a:rPr>
              <a:t>git remote rm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[别名] 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82875" y="65937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</a:rPr>
              <a:t>远程仓库</a:t>
            </a:r>
            <a:endParaRPr 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79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19050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9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8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7"/>
          </p:cNvCxnSpPr>
          <p:nvPr/>
        </p:nvCxnSpPr>
        <p:spPr>
          <a:xfrm flipV="1">
            <a:off x="2560627" y="3968413"/>
            <a:ext cx="811371" cy="7851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475027" y="3458936"/>
            <a:ext cx="1140516" cy="365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5403840" y="3910377"/>
            <a:ext cx="254010" cy="4996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</p:cNvCxnSpPr>
          <p:nvPr/>
        </p:nvCxnSpPr>
        <p:spPr>
          <a:xfrm flipH="1">
            <a:off x="5661659" y="3995438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7104699" y="3338513"/>
            <a:ext cx="1896428" cy="510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5"/>
          </p:cNvCxnSpPr>
          <p:nvPr/>
        </p:nvCxnSpPr>
        <p:spPr>
          <a:xfrm flipH="1" flipV="1">
            <a:off x="9029700" y="3295650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endCxn id="13" idx="1"/>
          </p:cNvCxnSpPr>
          <p:nvPr/>
        </p:nvCxnSpPr>
        <p:spPr>
          <a:xfrm flipH="1" flipV="1">
            <a:off x="8509391" y="3985792"/>
            <a:ext cx="1277547" cy="56715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5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28736" y="299558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24 LED" panose="020B0603050302020204" pitchFamily="34" charset="0"/>
              </a:rPr>
              <a:t>NO.1</a:t>
            </a:r>
            <a:endParaRPr lang="zh-CN" altLang="en-US" sz="3200" dirty="0">
              <a:solidFill>
                <a:schemeClr val="bg1"/>
              </a:solidFill>
              <a:latin typeface="24 LED" panose="020B06030503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88366" y="415634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24 LED" panose="020B0603050302020204" pitchFamily="34" charset="0"/>
              </a:rPr>
              <a:t>NO.2</a:t>
            </a:r>
            <a:endParaRPr lang="zh-CN" altLang="en-US" sz="3200" dirty="0">
              <a:solidFill>
                <a:schemeClr val="bg1"/>
              </a:solidFill>
              <a:latin typeface="24 LED" panose="020B06030503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307136" y="3059289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24 LED" panose="020B0603050302020204" pitchFamily="34" charset="0"/>
              </a:rPr>
              <a:t>NO.3</a:t>
            </a:r>
            <a:endParaRPr lang="zh-CN" altLang="en-US" sz="3200" dirty="0">
              <a:solidFill>
                <a:schemeClr val="bg1"/>
              </a:solidFill>
              <a:latin typeface="24 LED" panose="020B06030503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13870" y="416560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24 LED" panose="020B0603050302020204" pitchFamily="34" charset="0"/>
              </a:rPr>
              <a:t>NO.4</a:t>
            </a:r>
            <a:endParaRPr lang="zh-CN" altLang="en-US" sz="3200" dirty="0">
              <a:solidFill>
                <a:schemeClr val="bg1"/>
              </a:solidFill>
              <a:latin typeface="24 LED" panose="020B06030503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09531" y="3118945"/>
            <a:ext cx="15671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   git</a:t>
            </a:r>
            <a:r>
              <a:rPr lang="zh-CN" altLang="en-US" b="1" dirty="0">
                <a:solidFill>
                  <a:schemeClr val="bg1"/>
                </a:solidFill>
              </a:rPr>
              <a:t>安装配置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29061" y="4268245"/>
            <a:ext cx="163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git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工作流程</a:t>
            </a:r>
            <a:r>
              <a:rPr lang="en-US" altLang="zh-CN" b="1" dirty="0">
                <a:solidFill>
                  <a:schemeClr val="bg1"/>
                </a:solidFill>
              </a:rPr>
              <a:t> 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02076" y="3192480"/>
            <a:ext cx="15671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git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常用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操作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216912" y="4268245"/>
            <a:ext cx="1071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   github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57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3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1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3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endCxn id="13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32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2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0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33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30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0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60" idx="3"/>
            <a:endCxn id="33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8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13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3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1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endCxn id="61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3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8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8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95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2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2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1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8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154" idx="1"/>
          </p:cNvCxnSpPr>
          <p:nvPr/>
        </p:nvCxnSpPr>
        <p:spPr>
          <a:xfrm flipV="1">
            <a:off x="3610477" y="3103518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438016" y="292880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0" idx="5"/>
          </p:cNvCxnSpPr>
          <p:nvPr/>
        </p:nvCxnSpPr>
        <p:spPr>
          <a:xfrm flipH="1">
            <a:off x="1280036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707739" y="264577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663494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108" idx="0"/>
          </p:cNvCxnSpPr>
          <p:nvPr/>
        </p:nvCxnSpPr>
        <p:spPr>
          <a:xfrm>
            <a:off x="3123584" y="2262318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10" idx="7"/>
          </p:cNvCxnSpPr>
          <p:nvPr/>
        </p:nvCxnSpPr>
        <p:spPr>
          <a:xfrm>
            <a:off x="2286047" y="2611749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242596" y="256829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642615" y="3041524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3510776" y="29549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2148829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flipH="1">
            <a:off x="2557498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>
            <a:endCxn id="109" idx="1"/>
          </p:cNvCxnSpPr>
          <p:nvPr/>
        </p:nvCxnSpPr>
        <p:spPr>
          <a:xfrm flipH="1">
            <a:off x="2362248" y="2291814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flipH="1">
            <a:off x="3040541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endCxn id="110" idx="5"/>
          </p:cNvCxnSpPr>
          <p:nvPr/>
        </p:nvCxnSpPr>
        <p:spPr>
          <a:xfrm>
            <a:off x="1294781" y="3412692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498372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 flipV="1">
            <a:off x="955572" y="2026343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7"/>
          </p:cNvCxnSpPr>
          <p:nvPr/>
        </p:nvCxnSpPr>
        <p:spPr>
          <a:xfrm flipH="1" flipV="1">
            <a:off x="2133599" y="1517526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9" idx="0"/>
          </p:cNvCxnSpPr>
          <p:nvPr/>
        </p:nvCxnSpPr>
        <p:spPr>
          <a:xfrm flipH="1" flipV="1">
            <a:off x="2133599" y="1498474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1866899" y="965074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1648745" y="1536574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endCxn id="129" idx="3"/>
          </p:cNvCxnSpPr>
          <p:nvPr/>
        </p:nvCxnSpPr>
        <p:spPr>
          <a:xfrm flipH="1" flipV="1">
            <a:off x="1149297" y="374371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29" idx="7"/>
          </p:cNvCxnSpPr>
          <p:nvPr/>
        </p:nvCxnSpPr>
        <p:spPr>
          <a:xfrm flipH="1" flipV="1">
            <a:off x="514349" y="-647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7" idx="0"/>
          </p:cNvCxnSpPr>
          <p:nvPr/>
        </p:nvCxnSpPr>
        <p:spPr>
          <a:xfrm flipV="1">
            <a:off x="1070034" y="336424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28699" y="94602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30" idx="7"/>
          </p:cNvCxnSpPr>
          <p:nvPr/>
        </p:nvCxnSpPr>
        <p:spPr>
          <a:xfrm flipH="1" flipV="1">
            <a:off x="1066799" y="1079374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 flipV="1">
            <a:off x="1104899" y="1136524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flipH="1">
            <a:off x="2043148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flipH="1">
            <a:off x="992666" y="1083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 flipH="1">
            <a:off x="1748118" y="86414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 flipH="1">
            <a:off x="996176" y="22125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 flipH="1">
            <a:off x="1563988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35428" y="-6476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7" idx="6"/>
          </p:cNvCxnSpPr>
          <p:nvPr/>
        </p:nvCxnSpPr>
        <p:spPr>
          <a:xfrm flipH="1" flipV="1">
            <a:off x="438016" y="835353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-3" y="835353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27" idx="6"/>
          </p:cNvCxnSpPr>
          <p:nvPr/>
        </p:nvCxnSpPr>
        <p:spPr>
          <a:xfrm flipV="1">
            <a:off x="-1" y="1160684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127" idx="4"/>
          </p:cNvCxnSpPr>
          <p:nvPr/>
        </p:nvCxnSpPr>
        <p:spPr>
          <a:xfrm flipV="1">
            <a:off x="928913" y="1238052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-1" y="1270782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406399" y="1981982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-1" y="1894895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-1" y="2359353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62855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624113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420913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6241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7" idx="3"/>
            <a:endCxn id="130" idx="7"/>
          </p:cNvCxnSpPr>
          <p:nvPr/>
        </p:nvCxnSpPr>
        <p:spPr>
          <a:xfrm>
            <a:off x="975516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10" idx="3"/>
          </p:cNvCxnSpPr>
          <p:nvPr/>
        </p:nvCxnSpPr>
        <p:spPr>
          <a:xfrm>
            <a:off x="2679387" y="3768630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5" idx="1"/>
          </p:cNvCxnSpPr>
          <p:nvPr/>
        </p:nvCxnSpPr>
        <p:spPr>
          <a:xfrm flipV="1">
            <a:off x="3270138" y="3784474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endCxn id="110" idx="4"/>
          </p:cNvCxnSpPr>
          <p:nvPr/>
        </p:nvCxnSpPr>
        <p:spPr>
          <a:xfrm flipH="1" flipV="1">
            <a:off x="2628899" y="37895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endCxn id="110" idx="4"/>
          </p:cNvCxnSpPr>
          <p:nvPr/>
        </p:nvCxnSpPr>
        <p:spPr>
          <a:xfrm flipV="1">
            <a:off x="2019299" y="378954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 flipV="1">
            <a:off x="1257299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019299" y="4413124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58" idx="3"/>
          </p:cNvCxnSpPr>
          <p:nvPr/>
        </p:nvCxnSpPr>
        <p:spPr>
          <a:xfrm flipH="1" flipV="1">
            <a:off x="457199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1047749" y="4413124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1066799" y="3593974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 flipH="1">
            <a:off x="3397058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flipH="1">
            <a:off x="3117017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flipH="1">
            <a:off x="274673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flipH="1">
            <a:off x="843441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flipH="1">
            <a:off x="970441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 flipH="1">
            <a:off x="376273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flipH="1">
            <a:off x="1895602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 flipH="1">
            <a:off x="438016" y="30011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flipH="1">
            <a:off x="1081562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连接符 162"/>
          <p:cNvCxnSpPr>
            <a:endCxn id="158" idx="4"/>
          </p:cNvCxnSpPr>
          <p:nvPr/>
        </p:nvCxnSpPr>
        <p:spPr>
          <a:xfrm flipH="1" flipV="1">
            <a:off x="1047809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endCxn id="160" idx="4"/>
          </p:cNvCxnSpPr>
          <p:nvPr/>
        </p:nvCxnSpPr>
        <p:spPr>
          <a:xfrm flipV="1">
            <a:off x="1657349" y="4519260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5" idx="6"/>
          </p:cNvCxnSpPr>
          <p:nvPr/>
        </p:nvCxnSpPr>
        <p:spPr>
          <a:xfrm flipH="1">
            <a:off x="1638299" y="4823323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5" idx="4"/>
          </p:cNvCxnSpPr>
          <p:nvPr/>
        </p:nvCxnSpPr>
        <p:spPr>
          <a:xfrm flipH="1">
            <a:off x="2400299" y="491301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192" idx="7"/>
          </p:cNvCxnSpPr>
          <p:nvPr/>
        </p:nvCxnSpPr>
        <p:spPr>
          <a:xfrm>
            <a:off x="1638299" y="540213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58" idx="5"/>
          </p:cNvCxnSpPr>
          <p:nvPr/>
        </p:nvCxnSpPr>
        <p:spPr>
          <a:xfrm flipH="1">
            <a:off x="761999" y="47459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781049" y="5402137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8" idx="6"/>
          </p:cNvCxnSpPr>
          <p:nvPr/>
        </p:nvCxnSpPr>
        <p:spPr>
          <a:xfrm flipH="1">
            <a:off x="-1" y="4691284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9" idx="5"/>
          </p:cNvCxnSpPr>
          <p:nvPr/>
        </p:nvCxnSpPr>
        <p:spPr>
          <a:xfrm flipH="1">
            <a:off x="-1" y="4149630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1" idx="6"/>
          </p:cNvCxnSpPr>
          <p:nvPr/>
        </p:nvCxnSpPr>
        <p:spPr>
          <a:xfrm flipH="1">
            <a:off x="-1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59" idx="7"/>
          </p:cNvCxnSpPr>
          <p:nvPr/>
        </p:nvCxnSpPr>
        <p:spPr>
          <a:xfrm flipH="1" flipV="1">
            <a:off x="-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8" idx="6"/>
          </p:cNvCxnSpPr>
          <p:nvPr/>
        </p:nvCxnSpPr>
        <p:spPr>
          <a:xfrm flipH="1">
            <a:off x="400049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 flipV="1">
            <a:off x="400049" y="5402137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 flipV="1">
            <a:off x="-1" y="4889374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1485899" y="5402137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2381249" y="5899024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5" idx="3"/>
          </p:cNvCxnSpPr>
          <p:nvPr/>
        </p:nvCxnSpPr>
        <p:spPr>
          <a:xfrm flipH="1">
            <a:off x="2724149" y="4886748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543049" y="645147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1543049" y="5918074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781049" y="6070474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66699" y="5402137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323849" y="610857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85749" y="6432424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1162049" y="652767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 flipV="1">
            <a:off x="304799" y="656577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-1" y="648957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 flipV="1">
            <a:off x="-1" y="5879974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 flipH="1">
            <a:off x="1431092" y="637238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 flipH="1">
            <a:off x="1519712" y="5277119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 flipH="1">
            <a:off x="2300323" y="587366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 flipH="1">
            <a:off x="204823" y="643563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flipH="1">
            <a:off x="647566" y="58967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4196593" y="2848325"/>
            <a:ext cx="393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THANKS</a:t>
            </a:r>
            <a:endParaRPr lang="en-US" altLang="zh-CN" sz="7200" dirty="0"/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1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 rot="11174285">
            <a:off x="1295176" y="2042140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11174285">
            <a:off x="2543972" y="170136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1174285">
            <a:off x="2098985" y="-5330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2534847" y="29369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>
            <a:stCxn id="49" idx="3"/>
            <a:endCxn id="61" idx="6"/>
          </p:cNvCxnSpPr>
          <p:nvPr/>
        </p:nvCxnSpPr>
        <p:spPr>
          <a:xfrm flipV="1">
            <a:off x="1386267" y="1801285"/>
            <a:ext cx="1158369" cy="259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2743490" y="1338891"/>
            <a:ext cx="674075" cy="404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-484376" y="585321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-135546" y="-58696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3687371" y="7825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4121228" y="157309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3392657" y="115499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1791246" y="106453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4802506" y="4514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-286883" y="801477"/>
            <a:ext cx="750441" cy="458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>
            <a:off x="65734" y="-544677"/>
            <a:ext cx="1223980" cy="251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3576558" y="1356270"/>
            <a:ext cx="586588" cy="24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1289411" y="-33848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1439907" y="508001"/>
            <a:ext cx="381414" cy="574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1286867" y="42291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1423457" y="-307540"/>
            <a:ext cx="776333" cy="7591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2324503" y="-407675"/>
            <a:ext cx="1363628" cy="600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462894" y="116033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3518040" y="334286"/>
            <a:ext cx="283776" cy="821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3943405" y="220601"/>
            <a:ext cx="984484" cy="231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-349726" y="-403063"/>
            <a:ext cx="239088" cy="9891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1951632" y="1153709"/>
            <a:ext cx="716625" cy="548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1380502" y="-432253"/>
            <a:ext cx="719153" cy="112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 flipH="1">
            <a:off x="1315564" y="-247396"/>
            <a:ext cx="57073" cy="687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645185" y="1359853"/>
            <a:ext cx="669129" cy="693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2" idx="2"/>
            <a:endCxn id="109" idx="7"/>
          </p:cNvCxnSpPr>
          <p:nvPr/>
        </p:nvCxnSpPr>
        <p:spPr>
          <a:xfrm flipV="1">
            <a:off x="-242189" y="547712"/>
            <a:ext cx="1545960" cy="172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48355" y="-385684"/>
            <a:ext cx="1306920" cy="96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686439" y="575955"/>
            <a:ext cx="668836" cy="708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686439" y="1195325"/>
            <a:ext cx="1122522" cy="89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1386267" y="1224924"/>
            <a:ext cx="476670" cy="836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2734365" y="287036"/>
            <a:ext cx="981285" cy="48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2282886" y="-331778"/>
            <a:ext cx="293879" cy="65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1439907" y="475982"/>
            <a:ext cx="1119631" cy="32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>
            <a:off x="1951632" y="1153709"/>
            <a:ext cx="1441695" cy="102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1934393" y="517236"/>
            <a:ext cx="700377" cy="577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2717138" y="493209"/>
            <a:ext cx="717806" cy="686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3593937" y="635339"/>
            <a:ext cx="1233477" cy="561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4245513" y="676956"/>
            <a:ext cx="657798" cy="89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2767517" y="1673022"/>
            <a:ext cx="1354375" cy="15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/>
          <p:cNvGrpSpPr/>
          <p:nvPr/>
        </p:nvGrpSpPr>
        <p:grpSpPr>
          <a:xfrm>
            <a:off x="8443146" y="4859296"/>
            <a:ext cx="3748854" cy="1861544"/>
            <a:chOff x="8443146" y="4859296"/>
            <a:chExt cx="3748854" cy="1861544"/>
          </a:xfrm>
        </p:grpSpPr>
        <p:sp>
          <p:nvSpPr>
            <p:cNvPr id="11" name="椭圆 10"/>
            <p:cNvSpPr/>
            <p:nvPr/>
          </p:nvSpPr>
          <p:spPr>
            <a:xfrm rot="11174285">
              <a:off x="11026669" y="4949625"/>
              <a:ext cx="180325" cy="1803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1174285">
              <a:off x="9333269" y="5773257"/>
              <a:ext cx="145815" cy="1458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1174285">
              <a:off x="10468751" y="5666475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1174285">
              <a:off x="10270657" y="5100235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8443146" y="5790880"/>
              <a:ext cx="86833" cy="868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12" idx="3"/>
              <a:endCxn id="55" idx="7"/>
            </p:cNvCxnSpPr>
            <p:nvPr/>
          </p:nvCxnSpPr>
          <p:spPr>
            <a:xfrm flipV="1">
              <a:off x="9463026" y="4952165"/>
              <a:ext cx="246834" cy="848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5" idx="2"/>
              <a:endCxn id="14" idx="6"/>
            </p:cNvCxnSpPr>
            <p:nvPr/>
          </p:nvCxnSpPr>
          <p:spPr>
            <a:xfrm>
              <a:off x="9811167" y="4922614"/>
              <a:ext cx="459845" cy="23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1" idx="7"/>
              <a:endCxn id="14" idx="3"/>
            </p:cNvCxnSpPr>
            <p:nvPr/>
          </p:nvCxnSpPr>
          <p:spPr>
            <a:xfrm flipH="1">
              <a:off x="10377182" y="5096237"/>
              <a:ext cx="669346" cy="263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 rot="11174285">
              <a:off x="9697280" y="4859296"/>
              <a:ext cx="114224" cy="114224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>
              <a:stCxn id="11" idx="0"/>
              <a:endCxn id="13" idx="4"/>
            </p:cNvCxnSpPr>
            <p:nvPr/>
          </p:nvCxnSpPr>
          <p:spPr>
            <a:xfrm flipH="1">
              <a:off x="10562056" y="5129417"/>
              <a:ext cx="544978" cy="5375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2" idx="2"/>
              <a:endCxn id="12" idx="6"/>
            </p:cNvCxnSpPr>
            <p:nvPr/>
          </p:nvCxnSpPr>
          <p:spPr>
            <a:xfrm flipV="1">
              <a:off x="8529722" y="5838243"/>
              <a:ext cx="803978" cy="7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rot="11174285">
              <a:off x="11967666" y="5353834"/>
              <a:ext cx="109420" cy="1094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1174285">
              <a:off x="12049155" y="6210887"/>
              <a:ext cx="142845" cy="14284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>
              <a:stCxn id="14" idx="7"/>
              <a:endCxn id="12" idx="3"/>
            </p:cNvCxnSpPr>
            <p:nvPr/>
          </p:nvCxnSpPr>
          <p:spPr>
            <a:xfrm flipH="1">
              <a:off x="9463026" y="5197562"/>
              <a:ext cx="820814" cy="6029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57" idx="7"/>
              <a:endCxn id="54" idx="2"/>
            </p:cNvCxnSpPr>
            <p:nvPr/>
          </p:nvCxnSpPr>
          <p:spPr>
            <a:xfrm flipV="1">
              <a:off x="12064886" y="5414489"/>
              <a:ext cx="11876" cy="912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 rot="11174285">
              <a:off x="8711062" y="6537442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 rot="11174285">
              <a:off x="11295717" y="6553993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 rot="11174285">
              <a:off x="9970471" y="6528301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 rot="11174285">
              <a:off x="11504945" y="6008612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2" name="直接连接符 211"/>
            <p:cNvCxnSpPr>
              <a:stCxn id="116" idx="2"/>
              <a:endCxn id="175" idx="6"/>
            </p:cNvCxnSpPr>
            <p:nvPr/>
          </p:nvCxnSpPr>
          <p:spPr>
            <a:xfrm flipV="1">
              <a:off x="8878884" y="6602660"/>
              <a:ext cx="1092081" cy="28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16" idx="4"/>
              <a:endCxn id="12" idx="7"/>
            </p:cNvCxnSpPr>
            <p:nvPr/>
          </p:nvCxnSpPr>
          <p:spPr>
            <a:xfrm flipV="1">
              <a:off x="8804367" y="5891811"/>
              <a:ext cx="544960" cy="6461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116" idx="5"/>
              <a:endCxn id="32" idx="1"/>
            </p:cNvCxnSpPr>
            <p:nvPr/>
          </p:nvCxnSpPr>
          <p:spPr>
            <a:xfrm flipH="1" flipV="1">
              <a:off x="8513745" y="5868151"/>
              <a:ext cx="228785" cy="6878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" idx="1"/>
              <a:endCxn id="176" idx="4"/>
            </p:cNvCxnSpPr>
            <p:nvPr/>
          </p:nvCxnSpPr>
          <p:spPr>
            <a:xfrm>
              <a:off x="11173281" y="5110092"/>
              <a:ext cx="398022" cy="898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11" idx="2"/>
              <a:endCxn id="54" idx="6"/>
            </p:cNvCxnSpPr>
            <p:nvPr/>
          </p:nvCxnSpPr>
          <p:spPr>
            <a:xfrm>
              <a:off x="11206461" y="5049585"/>
              <a:ext cx="761529" cy="3530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54" idx="7"/>
              <a:endCxn id="176" idx="3"/>
            </p:cNvCxnSpPr>
            <p:nvPr/>
          </p:nvCxnSpPr>
          <p:spPr>
            <a:xfrm flipH="1">
              <a:off x="11611469" y="5442797"/>
              <a:ext cx="368246" cy="58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57" idx="7"/>
              <a:endCxn id="176" idx="2"/>
            </p:cNvCxnSpPr>
            <p:nvPr/>
          </p:nvCxnSpPr>
          <p:spPr>
            <a:xfrm flipH="1" flipV="1">
              <a:off x="11624298" y="6074969"/>
              <a:ext cx="440588" cy="2520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120" idx="4"/>
              <a:endCxn id="176" idx="1"/>
            </p:cNvCxnSpPr>
            <p:nvPr/>
          </p:nvCxnSpPr>
          <p:spPr>
            <a:xfrm flipV="1">
              <a:off x="11388205" y="6115136"/>
              <a:ext cx="214067" cy="439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>
              <a:stCxn id="14" idx="1"/>
              <a:endCxn id="13" idx="5"/>
            </p:cNvCxnSpPr>
            <p:nvPr/>
          </p:nvCxnSpPr>
          <p:spPr>
            <a:xfrm>
              <a:off x="10367984" y="5206759"/>
              <a:ext cx="132236" cy="4782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12" idx="2"/>
              <a:endCxn id="13" idx="6"/>
            </p:cNvCxnSpPr>
            <p:nvPr/>
          </p:nvCxnSpPr>
          <p:spPr>
            <a:xfrm flipV="1">
              <a:off x="9478653" y="5741490"/>
              <a:ext cx="990597" cy="1125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362" idx="4"/>
              <a:endCxn id="13" idx="0"/>
            </p:cNvCxnSpPr>
            <p:nvPr/>
          </p:nvCxnSpPr>
          <p:spPr>
            <a:xfrm flipH="1" flipV="1">
              <a:off x="10543767" y="5834296"/>
              <a:ext cx="187120" cy="4510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362" idx="2"/>
              <a:endCxn id="176" idx="7"/>
            </p:cNvCxnSpPr>
            <p:nvPr/>
          </p:nvCxnSpPr>
          <p:spPr>
            <a:xfrm flipV="1">
              <a:off x="10764610" y="6105938"/>
              <a:ext cx="753517" cy="2214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176" idx="6"/>
            </p:cNvCxnSpPr>
            <p:nvPr/>
          </p:nvCxnSpPr>
          <p:spPr>
            <a:xfrm>
              <a:off x="10592158" y="5762088"/>
              <a:ext cx="913141" cy="299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175" idx="6"/>
              <a:endCxn id="12" idx="1"/>
            </p:cNvCxnSpPr>
            <p:nvPr/>
          </p:nvCxnSpPr>
          <p:spPr>
            <a:xfrm flipH="1" flipV="1">
              <a:off x="9451823" y="5903014"/>
              <a:ext cx="519143" cy="6996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椭圆 361"/>
            <p:cNvSpPr/>
            <p:nvPr/>
          </p:nvSpPr>
          <p:spPr>
            <a:xfrm rot="11174285">
              <a:off x="10688661" y="6285119"/>
              <a:ext cx="76175" cy="76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4" name="直接连接符 363"/>
            <p:cNvCxnSpPr>
              <a:stCxn id="175" idx="4"/>
              <a:endCxn id="13" idx="7"/>
            </p:cNvCxnSpPr>
            <p:nvPr/>
          </p:nvCxnSpPr>
          <p:spPr>
            <a:xfrm flipV="1">
              <a:off x="10062959" y="5803327"/>
              <a:ext cx="424328" cy="7254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175" idx="2"/>
              <a:endCxn id="362" idx="0"/>
            </p:cNvCxnSpPr>
            <p:nvPr/>
          </p:nvCxnSpPr>
          <p:spPr>
            <a:xfrm flipV="1">
              <a:off x="10136825" y="6361069"/>
              <a:ext cx="585785" cy="259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2" idx="1"/>
              <a:endCxn id="120" idx="6"/>
            </p:cNvCxnSpPr>
            <p:nvPr/>
          </p:nvCxnSpPr>
          <p:spPr>
            <a:xfrm>
              <a:off x="10750594" y="6352906"/>
              <a:ext cx="545617" cy="27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>
              <a:stCxn id="55" idx="6"/>
              <a:endCxn id="32" idx="2"/>
            </p:cNvCxnSpPr>
            <p:nvPr/>
          </p:nvCxnSpPr>
          <p:spPr>
            <a:xfrm flipH="1">
              <a:off x="8529722" y="4910203"/>
              <a:ext cx="1167896" cy="9288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椭圆 178"/>
          <p:cNvSpPr/>
          <p:nvPr/>
        </p:nvSpPr>
        <p:spPr>
          <a:xfrm>
            <a:off x="7497590" y="5859966"/>
            <a:ext cx="457200" cy="457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2868771" y="4895416"/>
            <a:ext cx="722026" cy="722026"/>
          </a:xfrm>
          <a:prstGeom prst="ellipse">
            <a:avLst/>
          </a:prstGeom>
          <a:noFill/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5130799" y="5712197"/>
            <a:ext cx="376369" cy="376369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7996662" y="2723671"/>
            <a:ext cx="521334" cy="521334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5933686" y="2311076"/>
            <a:ext cx="455962" cy="45596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5309217" y="2210715"/>
            <a:ext cx="355602" cy="355602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6179012" y="5433418"/>
            <a:ext cx="355602" cy="35560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6666706" y="1494233"/>
            <a:ext cx="431990" cy="4319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81067" y="4449307"/>
            <a:ext cx="334566" cy="334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2340" y="1494155"/>
            <a:ext cx="79336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在Linux上安装Git：</a:t>
            </a:r>
            <a:endParaRPr lang="zh-CN" altLang="en-US"/>
          </a:p>
          <a:p>
            <a:r>
              <a:rPr lang="zh-CN" altLang="en-US"/>
              <a:t>首先，你可以试着输入git，看看系统有没有安装Git：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$ git</a:t>
            </a:r>
            <a:endParaRPr lang="zh-CN" altLang="en-US"/>
          </a:p>
          <a:p>
            <a:r>
              <a:rPr lang="zh-CN" altLang="en-US"/>
              <a:t>The program 'git' is currently not installed. You can install it by typing: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sudo apt-get install git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 Windows 上安装 Git 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安装包下载地址：</a:t>
            </a:r>
            <a:r>
              <a:rPr lang="en-US" altLang="zh-CN">
                <a:solidFill>
                  <a:srgbClr val="FF0000"/>
                </a:solidFill>
              </a:rPr>
              <a:t>https://gitforwindows.org/</a:t>
            </a:r>
            <a:endParaRPr lang="en-US" altLang="zh-CN"/>
          </a:p>
          <a:p>
            <a:r>
              <a:rPr lang="en-US" altLang="zh-CN"/>
              <a:t>完成安装之后，就可以使用命令行的 git 工具（已经自带了 ssh 客户端）了，另外还有一个图形界面的 Git 项目管理工具。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在开始菜单里找到"Git"-&gt;"Git Bash"，会弹出 Git 命令窗口，你可以在该窗口进行 Git 操作。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在</a:t>
            </a:r>
            <a:r>
              <a:rPr lang="en-US" altLang="zh-CN"/>
              <a:t>Mac </a:t>
            </a:r>
            <a:r>
              <a:rPr lang="zh-CN" altLang="en-US"/>
              <a:t>上安装：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http://sourceforge.net/projects/git-osx-installer/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54" name="文本框 253"/>
          <p:cNvSpPr txBox="1"/>
          <p:nvPr/>
        </p:nvSpPr>
        <p:spPr>
          <a:xfrm>
            <a:off x="5034768" y="529200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pPr algn="ctr"/>
            <a:r>
              <a:rPr lang="en-US" dirty="0">
                <a:solidFill>
                  <a:schemeClr val="bg1"/>
                </a:solidFill>
              </a:rPr>
              <a:t>git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/>
          <p:cNvCxnSpPr>
            <a:stCxn id="224" idx="7"/>
            <a:endCxn id="165" idx="1"/>
          </p:cNvCxnSpPr>
          <p:nvPr/>
        </p:nvCxnSpPr>
        <p:spPr>
          <a:xfrm>
            <a:off x="1106967" y="2515324"/>
            <a:ext cx="1654357" cy="410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4" idx="5"/>
            <a:endCxn id="223" idx="7"/>
          </p:cNvCxnSpPr>
          <p:nvPr/>
        </p:nvCxnSpPr>
        <p:spPr>
          <a:xfrm flipH="1">
            <a:off x="6738945" y="2695091"/>
            <a:ext cx="947317" cy="31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55" idx="0"/>
          </p:cNvCxnSpPr>
          <p:nvPr/>
        </p:nvCxnSpPr>
        <p:spPr>
          <a:xfrm flipH="1">
            <a:off x="7776491" y="2645776"/>
            <a:ext cx="27251" cy="755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21" idx="4"/>
            <a:endCxn id="126" idx="7"/>
          </p:cNvCxnSpPr>
          <p:nvPr/>
        </p:nvCxnSpPr>
        <p:spPr>
          <a:xfrm>
            <a:off x="9258302" y="2126180"/>
            <a:ext cx="536126" cy="1166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endCxn id="121" idx="6"/>
          </p:cNvCxnSpPr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5" idx="4"/>
            <a:endCxn id="154" idx="0"/>
          </p:cNvCxnSpPr>
          <p:nvPr/>
        </p:nvCxnSpPr>
        <p:spPr>
          <a:xfrm>
            <a:off x="8369850" y="2705516"/>
            <a:ext cx="223099" cy="1147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flipH="1">
            <a:off x="9773515" y="3271865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>
            <a:stCxn id="125" idx="3"/>
            <a:endCxn id="126" idx="5"/>
          </p:cNvCxnSpPr>
          <p:nvPr/>
        </p:nvCxnSpPr>
        <p:spPr>
          <a:xfrm>
            <a:off x="8458251" y="2668899"/>
            <a:ext cx="1336177" cy="7248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endCxn id="155" idx="6"/>
          </p:cNvCxnSpPr>
          <p:nvPr/>
        </p:nvCxnSpPr>
        <p:spPr>
          <a:xfrm flipV="1">
            <a:off x="6594375" y="3526446"/>
            <a:ext cx="1057098" cy="5499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5" idx="0"/>
            <a:endCxn id="133" idx="3"/>
          </p:cNvCxnSpPr>
          <p:nvPr/>
        </p:nvCxnSpPr>
        <p:spPr>
          <a:xfrm flipH="1" flipV="1">
            <a:off x="7839239" y="1505772"/>
            <a:ext cx="530611" cy="949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4" idx="5"/>
            <a:endCxn id="151" idx="2"/>
          </p:cNvCxnSpPr>
          <p:nvPr/>
        </p:nvCxnSpPr>
        <p:spPr>
          <a:xfrm flipH="1" flipV="1">
            <a:off x="6513478" y="2346542"/>
            <a:ext cx="1172784" cy="348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219" idx="2"/>
            <a:endCxn id="133" idx="7"/>
          </p:cNvCxnSpPr>
          <p:nvPr/>
        </p:nvCxnSpPr>
        <p:spPr>
          <a:xfrm flipV="1">
            <a:off x="6767614" y="1382383"/>
            <a:ext cx="948236" cy="125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4" idx="0"/>
            <a:endCxn id="133" idx="4"/>
          </p:cNvCxnSpPr>
          <p:nvPr/>
        </p:nvCxnSpPr>
        <p:spPr>
          <a:xfrm flipV="1">
            <a:off x="7749687" y="1531326"/>
            <a:ext cx="27857" cy="1010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7690296" y="135682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连接符 134"/>
          <p:cNvCxnSpPr>
            <a:stCxn id="219" idx="4"/>
          </p:cNvCxnSpPr>
          <p:nvPr/>
        </p:nvCxnSpPr>
        <p:spPr>
          <a:xfrm flipH="1">
            <a:off x="6502403" y="1615224"/>
            <a:ext cx="158004" cy="744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55" idx="7"/>
          </p:cNvCxnSpPr>
          <p:nvPr/>
        </p:nvCxnSpPr>
        <p:spPr>
          <a:xfrm>
            <a:off x="6720116" y="3070553"/>
            <a:ext cx="967974" cy="367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516916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219" idx="3"/>
            <a:endCxn id="134" idx="7"/>
          </p:cNvCxnSpPr>
          <p:nvPr/>
        </p:nvCxnSpPr>
        <p:spPr>
          <a:xfrm>
            <a:off x="6736214" y="1583824"/>
            <a:ext cx="950048" cy="984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6" idx="2"/>
            <a:endCxn id="149" idx="6"/>
          </p:cNvCxnSpPr>
          <p:nvPr/>
        </p:nvCxnSpPr>
        <p:spPr>
          <a:xfrm>
            <a:off x="9916317" y="3343266"/>
            <a:ext cx="1493679" cy="1189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50" idx="1"/>
            <a:endCxn id="126" idx="5"/>
          </p:cNvCxnSpPr>
          <p:nvPr/>
        </p:nvCxnSpPr>
        <p:spPr>
          <a:xfrm flipV="1">
            <a:off x="9366141" y="3393754"/>
            <a:ext cx="428287" cy="13661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63" idx="6"/>
            <a:endCxn id="126" idx="4"/>
          </p:cNvCxnSpPr>
          <p:nvPr/>
        </p:nvCxnSpPr>
        <p:spPr>
          <a:xfrm flipH="1" flipV="1">
            <a:off x="9844916" y="3414667"/>
            <a:ext cx="752409" cy="78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4" idx="2"/>
            <a:endCxn id="126" idx="4"/>
          </p:cNvCxnSpPr>
          <p:nvPr/>
        </p:nvCxnSpPr>
        <p:spPr>
          <a:xfrm flipV="1">
            <a:off x="8680198" y="3414667"/>
            <a:ext cx="1164718" cy="525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4" idx="6"/>
            <a:endCxn id="155" idx="3"/>
          </p:cNvCxnSpPr>
          <p:nvPr/>
        </p:nvCxnSpPr>
        <p:spPr>
          <a:xfrm flipH="1" flipV="1">
            <a:off x="7864892" y="3614847"/>
            <a:ext cx="640809" cy="32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54" idx="3"/>
          </p:cNvCxnSpPr>
          <p:nvPr/>
        </p:nvCxnSpPr>
        <p:spPr>
          <a:xfrm>
            <a:off x="8654644" y="4002187"/>
            <a:ext cx="603658" cy="810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2" idx="3"/>
          </p:cNvCxnSpPr>
          <p:nvPr/>
        </p:nvCxnSpPr>
        <p:spPr>
          <a:xfrm flipH="1" flipV="1">
            <a:off x="6553202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54" idx="5"/>
          </p:cNvCxnSpPr>
          <p:nvPr/>
        </p:nvCxnSpPr>
        <p:spPr>
          <a:xfrm flipH="1">
            <a:off x="7143752" y="4002187"/>
            <a:ext cx="1387503" cy="658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5" idx="4"/>
          </p:cNvCxnSpPr>
          <p:nvPr/>
        </p:nvCxnSpPr>
        <p:spPr>
          <a:xfrm flipH="1">
            <a:off x="7162802" y="3651464"/>
            <a:ext cx="613689" cy="9902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flipH="1">
            <a:off x="11409996" y="333717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 flipH="1">
            <a:off x="9213020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flipH="1">
            <a:off x="8505701" y="385324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flipH="1">
            <a:off x="7651473" y="340142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/>
          <p:cNvCxnSpPr>
            <a:stCxn id="152" idx="6"/>
            <a:endCxn id="222" idx="2"/>
          </p:cNvCxnSpPr>
          <p:nvPr/>
        </p:nvCxnSpPr>
        <p:spPr>
          <a:xfrm flipH="1">
            <a:off x="6435792" y="4691284"/>
            <a:ext cx="630652" cy="1797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3" idx="5"/>
            <a:endCxn id="222" idx="0"/>
          </p:cNvCxnSpPr>
          <p:nvPr/>
        </p:nvCxnSpPr>
        <p:spPr>
          <a:xfrm flipH="1">
            <a:off x="6326338" y="4149630"/>
            <a:ext cx="166851" cy="61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207" idx="6"/>
          </p:cNvCxnSpPr>
          <p:nvPr/>
        </p:nvCxnSpPr>
        <p:spPr>
          <a:xfrm flipH="1" flipV="1">
            <a:off x="5517711" y="3095853"/>
            <a:ext cx="1016309" cy="30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6496052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endCxn id="222" idx="4"/>
          </p:cNvCxnSpPr>
          <p:nvPr/>
        </p:nvCxnSpPr>
        <p:spPr>
          <a:xfrm flipH="1" flipV="1">
            <a:off x="6326338" y="4980443"/>
            <a:ext cx="169714" cy="421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2"/>
            <a:endCxn id="163" idx="5"/>
          </p:cNvCxnSpPr>
          <p:nvPr/>
        </p:nvCxnSpPr>
        <p:spPr>
          <a:xfrm flipV="1">
            <a:off x="9392412" y="4266146"/>
            <a:ext cx="1231184" cy="557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3" idx="2"/>
            <a:endCxn id="149" idx="4"/>
          </p:cNvCxnSpPr>
          <p:nvPr/>
        </p:nvCxnSpPr>
        <p:spPr>
          <a:xfrm flipV="1">
            <a:off x="10776717" y="3587213"/>
            <a:ext cx="758297" cy="615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flipH="1">
            <a:off x="10597325" y="41130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>
            <a:stCxn id="171" idx="4"/>
            <a:endCxn id="165" idx="6"/>
          </p:cNvCxnSpPr>
          <p:nvPr/>
        </p:nvCxnSpPr>
        <p:spPr>
          <a:xfrm flipH="1">
            <a:off x="2974743" y="2542811"/>
            <a:ext cx="1102379" cy="47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2724707" y="288945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1432151" y="319282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/>
          <p:cNvCxnSpPr>
            <a:stCxn id="165" idx="2"/>
            <a:endCxn id="166" idx="5"/>
          </p:cNvCxnSpPr>
          <p:nvPr/>
        </p:nvCxnSpPr>
        <p:spPr>
          <a:xfrm flipH="1">
            <a:off x="1554040" y="3014471"/>
            <a:ext cx="1170667" cy="300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08" idx="6"/>
          </p:cNvCxnSpPr>
          <p:nvPr/>
        </p:nvCxnSpPr>
        <p:spPr>
          <a:xfrm flipH="1" flipV="1">
            <a:off x="4568689" y="3482308"/>
            <a:ext cx="949337" cy="594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0"/>
            <a:endCxn id="170" idx="4"/>
          </p:cNvCxnSpPr>
          <p:nvPr/>
        </p:nvCxnSpPr>
        <p:spPr>
          <a:xfrm flipV="1">
            <a:off x="2849725" y="2090088"/>
            <a:ext cx="621986" cy="79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3400310" y="194728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3987426" y="236341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203" idx="2"/>
            <a:endCxn id="170" idx="5"/>
          </p:cNvCxnSpPr>
          <p:nvPr/>
        </p:nvCxnSpPr>
        <p:spPr>
          <a:xfrm flipH="1">
            <a:off x="3522199" y="1986184"/>
            <a:ext cx="1496021" cy="82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endCxn id="219" idx="5"/>
          </p:cNvCxnSpPr>
          <p:nvPr/>
        </p:nvCxnSpPr>
        <p:spPr>
          <a:xfrm flipV="1">
            <a:off x="5029427" y="1583824"/>
            <a:ext cx="1555174" cy="3981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endCxn id="202" idx="1"/>
          </p:cNvCxnSpPr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202" idx="3"/>
          </p:cNvCxnSpPr>
          <p:nvPr/>
        </p:nvCxnSpPr>
        <p:spPr>
          <a:xfrm flipH="1">
            <a:off x="5464856" y="2128256"/>
            <a:ext cx="294010" cy="956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endCxn id="171" idx="5"/>
          </p:cNvCxnSpPr>
          <p:nvPr/>
        </p:nvCxnSpPr>
        <p:spPr>
          <a:xfrm flipH="1" flipV="1">
            <a:off x="4140547" y="2516540"/>
            <a:ext cx="1251738" cy="554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35827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51165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203" idx="3"/>
            <a:endCxn id="171" idx="7"/>
          </p:cNvCxnSpPr>
          <p:nvPr/>
        </p:nvCxnSpPr>
        <p:spPr>
          <a:xfrm flipH="1">
            <a:off x="4140547" y="2040891"/>
            <a:ext cx="900334" cy="3487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201" idx="2"/>
            <a:endCxn id="166" idx="4"/>
          </p:cNvCxnSpPr>
          <p:nvPr/>
        </p:nvCxnSpPr>
        <p:spPr>
          <a:xfrm flipH="1" flipV="1">
            <a:off x="1503552" y="3335623"/>
            <a:ext cx="1216436" cy="148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206" idx="1"/>
            <a:endCxn id="166" idx="4"/>
          </p:cNvCxnSpPr>
          <p:nvPr/>
        </p:nvCxnSpPr>
        <p:spPr>
          <a:xfrm flipH="1" flipV="1">
            <a:off x="1503552" y="3335623"/>
            <a:ext cx="1721547" cy="2615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6" idx="7"/>
            <a:endCxn id="208" idx="2"/>
          </p:cNvCxnSpPr>
          <p:nvPr/>
        </p:nvCxnSpPr>
        <p:spPr>
          <a:xfrm flipV="1">
            <a:off x="3348488" y="3482308"/>
            <a:ext cx="970165" cy="114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206" idx="3"/>
          </p:cNvCxnSpPr>
          <p:nvPr/>
        </p:nvCxnSpPr>
        <p:spPr>
          <a:xfrm flipH="1">
            <a:off x="2854098" y="3720567"/>
            <a:ext cx="371001" cy="1092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204" idx="3"/>
          </p:cNvCxnSpPr>
          <p:nvPr/>
        </p:nvCxnSpPr>
        <p:spPr>
          <a:xfrm flipV="1">
            <a:off x="4913881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206" idx="5"/>
          </p:cNvCxnSpPr>
          <p:nvPr/>
        </p:nvCxnSpPr>
        <p:spPr>
          <a:xfrm>
            <a:off x="3348488" y="3720567"/>
            <a:ext cx="1620160" cy="9402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08" idx="4"/>
          </p:cNvCxnSpPr>
          <p:nvPr/>
        </p:nvCxnSpPr>
        <p:spPr>
          <a:xfrm>
            <a:off x="4443671" y="3607326"/>
            <a:ext cx="505927" cy="1034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2719988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3199545" y="357162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4318653" y="3357290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/>
          <p:cNvCxnSpPr>
            <a:endCxn id="204" idx="4"/>
          </p:cNvCxnSpPr>
          <p:nvPr/>
        </p:nvCxnSpPr>
        <p:spPr>
          <a:xfrm flipV="1">
            <a:off x="4378098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5" idx="4"/>
            <a:endCxn id="206" idx="1"/>
          </p:cNvCxnSpPr>
          <p:nvPr/>
        </p:nvCxnSpPr>
        <p:spPr>
          <a:xfrm>
            <a:off x="2849725" y="3139489"/>
            <a:ext cx="375374" cy="457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201" idx="6"/>
            <a:endCxn id="204" idx="2"/>
          </p:cNvCxnSpPr>
          <p:nvPr/>
        </p:nvCxnSpPr>
        <p:spPr>
          <a:xfrm flipV="1">
            <a:off x="2899380" y="4691284"/>
            <a:ext cx="1991840" cy="132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4" idx="6"/>
            <a:endCxn id="222" idx="5"/>
          </p:cNvCxnSpPr>
          <p:nvPr/>
        </p:nvCxnSpPr>
        <p:spPr>
          <a:xfrm>
            <a:off x="5045956" y="4691284"/>
            <a:ext cx="1202986" cy="257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5" idx="5"/>
            <a:endCxn id="222" idx="6"/>
          </p:cNvCxnSpPr>
          <p:nvPr/>
        </p:nvCxnSpPr>
        <p:spPr>
          <a:xfrm>
            <a:off x="5619211" y="4149630"/>
            <a:ext cx="597673" cy="7213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/>
          <p:cNvSpPr/>
          <p:nvPr/>
        </p:nvSpPr>
        <p:spPr>
          <a:xfrm>
            <a:off x="6445422" y="532272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 flipH="1">
            <a:off x="4291265" y="531017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 flipH="1">
            <a:off x="6553201" y="140081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连接符 219"/>
          <p:cNvCxnSpPr>
            <a:stCxn id="202" idx="5"/>
            <a:endCxn id="151" idx="6"/>
          </p:cNvCxnSpPr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525526" y="297758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958024" y="248977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267945" y="347334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7" name="直接连接符 226"/>
          <p:cNvCxnSpPr>
            <a:stCxn id="225" idx="0"/>
            <a:endCxn id="224" idx="3"/>
          </p:cNvCxnSpPr>
          <p:nvPr/>
        </p:nvCxnSpPr>
        <p:spPr>
          <a:xfrm flipV="1">
            <a:off x="392963" y="2638713"/>
            <a:ext cx="590615" cy="834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5"/>
            <a:endCxn id="201" idx="2"/>
          </p:cNvCxnSpPr>
          <p:nvPr/>
        </p:nvCxnSpPr>
        <p:spPr>
          <a:xfrm>
            <a:off x="481364" y="3686766"/>
            <a:ext cx="2238624" cy="11365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-13272" y="6350"/>
            <a:ext cx="12217971" cy="6911308"/>
          </a:xfrm>
          <a:prstGeom prst="rect">
            <a:avLst/>
          </a:prstGeom>
          <a:solidFill>
            <a:srgbClr val="ECECE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文本框 253"/>
          <p:cNvSpPr txBox="1"/>
          <p:nvPr/>
        </p:nvSpPr>
        <p:spPr>
          <a:xfrm>
            <a:off x="4982063" y="439665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git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481330" y="2426970"/>
            <a:ext cx="109893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配置个人的用户名称和电子邮件地址：</a:t>
            </a:r>
            <a:endParaRPr lang="en-US" altLang="zh-CN" dirty="0"/>
          </a:p>
          <a:p>
            <a:r>
              <a:rPr lang="en-US" altLang="zh-CN" dirty="0"/>
              <a:t>$ git config --global user.name "Your Name"</a:t>
            </a:r>
            <a:endParaRPr lang="en-US" altLang="zh-CN" dirty="0"/>
          </a:p>
          <a:p>
            <a:r>
              <a:rPr lang="en-US" altLang="zh-CN" dirty="0"/>
              <a:t>$ git config --global user.email "email@example.com"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git config命令的--global参数，用了这个参数，表示你这台机器上所有的Git仓库都会使用这个配置；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如果要在某个特定的项目中使用其他名字或者电邮，只要去掉 --global 选项重新配置即可，新的设定保存在当前项目的 .git/config 文件里。</a:t>
            </a:r>
            <a:endParaRPr lang="zh-CN" altLang="en-US" dirty="0"/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ldLvl="0" animBg="1"/>
      <p:bldP spid="2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/>
          <p:cNvSpPr/>
          <p:nvPr/>
        </p:nvSpPr>
        <p:spPr>
          <a:xfrm>
            <a:off x="1250315" y="3001645"/>
            <a:ext cx="947293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第一步：创建一个空目录</a:t>
            </a:r>
            <a:endParaRPr lang="zh-CN" altLang="en-US" sz="1600" dirty="0"/>
          </a:p>
          <a:p>
            <a:r>
              <a:rPr lang="en-US" altLang="zh-CN" sz="1600" dirty="0"/>
              <a:t>$ </a:t>
            </a:r>
            <a:r>
              <a:rPr lang="en-US" altLang="zh-CN" sz="1600" dirty="0">
                <a:solidFill>
                  <a:schemeClr val="accent6"/>
                </a:solidFill>
              </a:rPr>
              <a:t>mkdir learngit</a:t>
            </a:r>
            <a:endParaRPr lang="en-US" altLang="zh-CN" sz="1600" dirty="0"/>
          </a:p>
          <a:p>
            <a:r>
              <a:rPr lang="en-US" altLang="zh-CN" sz="1600" dirty="0"/>
              <a:t>$ cd learngit</a:t>
            </a:r>
            <a:endParaRPr lang="en-US" altLang="zh-CN" sz="1600" dirty="0"/>
          </a:p>
          <a:p>
            <a:r>
              <a:rPr lang="en-US" altLang="zh-CN" sz="1600" dirty="0"/>
              <a:t>$ pwd</a:t>
            </a:r>
            <a:endParaRPr lang="en-US" altLang="zh-CN" sz="1600" dirty="0"/>
          </a:p>
          <a:p>
            <a:r>
              <a:rPr lang="en-US" altLang="zh-CN" sz="1600" dirty="0"/>
              <a:t>/Users/michael/learngit</a:t>
            </a:r>
            <a:endParaRPr lang="en-US" altLang="zh-CN" sz="1600" dirty="0"/>
          </a:p>
          <a:p>
            <a:r>
              <a:rPr lang="en-US" altLang="zh-CN" sz="1600" dirty="0"/>
              <a:t>pwd</a:t>
            </a:r>
            <a:r>
              <a:rPr lang="zh-CN" altLang="en-US" sz="1600" dirty="0"/>
              <a:t>用于显示当前目录路径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如果你使用Windows系统，为了避免遇到各种莫名其妙的问题，请确保目录名（包括父目录）不包含中文。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第二步，通过git init命令把这个目录变成Git可以管理的仓库：</a:t>
            </a:r>
            <a:endParaRPr lang="en-US" altLang="zh-CN" sz="1600" dirty="0"/>
          </a:p>
          <a:p>
            <a:r>
              <a:rPr lang="en-US" altLang="zh-CN" sz="1600" dirty="0"/>
              <a:t>$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</a:rPr>
              <a:t>git init</a:t>
            </a:r>
            <a:endParaRPr lang="en-US" altLang="zh-CN" sz="1600" dirty="0"/>
          </a:p>
          <a:p>
            <a:r>
              <a:rPr lang="en-US" altLang="zh-CN" sz="1600" dirty="0"/>
              <a:t>Initialized empty Git repository in /Users/michael/learngit/.git/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从远程库克隆</a:t>
            </a:r>
            <a:endParaRPr lang="en-US" altLang="zh-CN" sz="1600" dirty="0"/>
          </a:p>
          <a:p>
            <a:r>
              <a:rPr lang="en-US" altLang="zh-CN" sz="1600" dirty="0"/>
              <a:t>$ git clone git@github.com:michaelliao/gitskills.git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260" name="文本框 259"/>
          <p:cNvSpPr txBox="1"/>
          <p:nvPr/>
        </p:nvSpPr>
        <p:spPr>
          <a:xfrm>
            <a:off x="6654792" y="470089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创建版本库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4825365" y="1422400"/>
            <a:ext cx="6732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版本库又名</a:t>
            </a:r>
            <a:r>
              <a:rPr lang="en-US" altLang="zh-CN" dirty="0">
                <a:solidFill>
                  <a:srgbClr val="FF0000"/>
                </a:solidFill>
              </a:rPr>
              <a:t>仓库</a:t>
            </a:r>
            <a:r>
              <a:rPr lang="en-US" altLang="zh-CN" dirty="0"/>
              <a:t>，英文名</a:t>
            </a:r>
            <a:r>
              <a:rPr lang="en-US" altLang="zh-CN" dirty="0">
                <a:solidFill>
                  <a:srgbClr val="FF0000"/>
                </a:solidFill>
              </a:rPr>
              <a:t>repository</a:t>
            </a:r>
            <a:r>
              <a:rPr lang="en-US" altLang="zh-CN" dirty="0"/>
              <a:t>，你可以简单理解成一个目录，这个目录里面的所有文件都可以被Git管理起来，每个文件的修改、删除，Git都能跟踪，以便任何时刻都可以追踪历史，或者在将来某个时刻可以“还原”。</a:t>
            </a:r>
            <a:endParaRPr lang="en-US" altLang="zh-CN" dirty="0"/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260" grpId="0" bldLvl="0" animBg="1"/>
      <p:bldP spid="2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2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37"/>
          <p:cNvSpPr txBox="1"/>
          <p:nvPr/>
        </p:nvSpPr>
        <p:spPr>
          <a:xfrm>
            <a:off x="5806250" y="1146888"/>
            <a:ext cx="2013789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一般工作流程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806250" y="1516613"/>
            <a:ext cx="5338672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444444"/>
              </a:solidFill>
            </a:endParaRPr>
          </a:p>
          <a:p>
            <a:endParaRPr lang="en-US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克隆 Git 资源作为工作目录。</a:t>
            </a:r>
            <a:endParaRPr lang="en-US" dirty="0">
              <a:solidFill>
                <a:srgbClr val="444444"/>
              </a:solidFill>
            </a:endParaRPr>
          </a:p>
          <a:p>
            <a:endParaRPr lang="en-US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在克隆的资源上添加或修改文件。</a:t>
            </a:r>
            <a:endParaRPr lang="en-US" dirty="0">
              <a:solidFill>
                <a:srgbClr val="444444"/>
              </a:solidFill>
            </a:endParaRPr>
          </a:p>
          <a:p>
            <a:endParaRPr lang="en-US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如果其他人修改了，你可以更新资源。</a:t>
            </a:r>
            <a:endParaRPr lang="en-US" dirty="0">
              <a:solidFill>
                <a:srgbClr val="444444"/>
              </a:solidFill>
            </a:endParaRPr>
          </a:p>
          <a:p>
            <a:endParaRPr lang="en-US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在提交前查看修改。</a:t>
            </a:r>
            <a:endParaRPr lang="en-US" dirty="0">
              <a:solidFill>
                <a:srgbClr val="444444"/>
              </a:solidFill>
            </a:endParaRPr>
          </a:p>
          <a:p>
            <a:endParaRPr lang="en-US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提交修改。</a:t>
            </a:r>
            <a:endParaRPr lang="en-US" dirty="0">
              <a:solidFill>
                <a:srgbClr val="444444"/>
              </a:solidFill>
            </a:endParaRPr>
          </a:p>
          <a:p>
            <a:endParaRPr lang="en-US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在修改完成后，如果发现错误，可以撤回提交并再次修改并提交</a:t>
            </a:r>
            <a:r>
              <a:rPr lang="en-US" sz="1400" dirty="0">
                <a:solidFill>
                  <a:srgbClr val="444444"/>
                </a:solidFill>
              </a:rPr>
              <a:t>。 </a:t>
            </a:r>
            <a:endParaRPr lang="zh-CN" altLang="en-US" sz="1400" dirty="0">
              <a:solidFill>
                <a:srgbClr val="444444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 rot="11174285">
            <a:off x="483618" y="66123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1174285">
            <a:off x="1419105" y="63650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 rot="11174285">
            <a:off x="7207200" y="65161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11174285">
            <a:off x="8313800" y="62337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13455921">
            <a:off x="6077474" y="625543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连接符 144"/>
          <p:cNvCxnSpPr>
            <a:stCxn id="141" idx="3"/>
            <a:endCxn id="146" idx="1"/>
          </p:cNvCxnSpPr>
          <p:nvPr/>
        </p:nvCxnSpPr>
        <p:spPr>
          <a:xfrm>
            <a:off x="1620385" y="64073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 rot="11174285">
            <a:off x="2730685" y="65982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连接符 146"/>
          <p:cNvCxnSpPr>
            <a:stCxn id="149" idx="2"/>
            <a:endCxn id="144" idx="6"/>
          </p:cNvCxnSpPr>
          <p:nvPr/>
        </p:nvCxnSpPr>
        <p:spPr>
          <a:xfrm>
            <a:off x="4559013" y="6263561"/>
            <a:ext cx="1541294" cy="161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2" idx="5"/>
            <a:endCxn id="144" idx="3"/>
          </p:cNvCxnSpPr>
          <p:nvPr/>
        </p:nvCxnSpPr>
        <p:spPr>
          <a:xfrm flipH="1" flipV="1">
            <a:off x="6238329" y="6334830"/>
            <a:ext cx="1014175" cy="208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4405973" y="617847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/>
          <p:cNvCxnSpPr>
            <a:stCxn id="142" idx="2"/>
            <a:endCxn id="143" idx="7"/>
          </p:cNvCxnSpPr>
          <p:nvPr/>
        </p:nvCxnSpPr>
        <p:spPr>
          <a:xfrm flipV="1">
            <a:off x="7448803" y="64176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rot="11174285">
            <a:off x="11401201" y="64288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连接符 151"/>
          <p:cNvCxnSpPr>
            <a:stCxn id="146" idx="1"/>
            <a:endCxn id="149" idx="6"/>
          </p:cNvCxnSpPr>
          <p:nvPr/>
        </p:nvCxnSpPr>
        <p:spPr>
          <a:xfrm flipV="1">
            <a:off x="2813911" y="62468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 rot="11174285">
            <a:off x="10164453" y="66888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/>
          <p:cNvCxnSpPr>
            <a:stCxn id="151" idx="7"/>
            <a:endCxn id="153" idx="2"/>
          </p:cNvCxnSpPr>
          <p:nvPr/>
        </p:nvCxnSpPr>
        <p:spPr>
          <a:xfrm flipH="1">
            <a:off x="10324839" y="6584929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3" idx="1"/>
            <a:endCxn id="153" idx="6"/>
          </p:cNvCxnSpPr>
          <p:nvPr/>
        </p:nvCxnSpPr>
        <p:spPr>
          <a:xfrm>
            <a:off x="8497701" y="64350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3"/>
            <a:endCxn id="141" idx="6"/>
          </p:cNvCxnSpPr>
          <p:nvPr/>
        </p:nvCxnSpPr>
        <p:spPr>
          <a:xfrm flipV="1">
            <a:off x="626765" y="64658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 rot="8221468">
            <a:off x="8835931" y="677622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/>
          <p:cNvCxnSpPr>
            <a:endCxn id="165" idx="1"/>
          </p:cNvCxnSpPr>
          <p:nvPr/>
        </p:nvCxnSpPr>
        <p:spPr>
          <a:xfrm flipH="1" flipV="1">
            <a:off x="10676647" y="6313540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 rot="10302814">
            <a:off x="4725822" y="576474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rot="11174285">
            <a:off x="5745347" y="662352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连接符 160"/>
          <p:cNvCxnSpPr>
            <a:stCxn id="166" idx="5"/>
            <a:endCxn id="164" idx="2"/>
          </p:cNvCxnSpPr>
          <p:nvPr/>
        </p:nvCxnSpPr>
        <p:spPr>
          <a:xfrm flipH="1">
            <a:off x="7111811" y="5755641"/>
            <a:ext cx="977452" cy="223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 rot="9752182">
            <a:off x="125704" y="5909142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17894363">
            <a:off x="2344275" y="575428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 rot="11174285">
            <a:off x="6855777" y="583676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 rot="11174285">
            <a:off x="10494356" y="611402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9456888" y="6229599"/>
            <a:ext cx="145541" cy="14554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/>
          <p:cNvCxnSpPr>
            <a:stCxn id="162" idx="1"/>
            <a:endCxn id="171" idx="6"/>
          </p:cNvCxnSpPr>
          <p:nvPr/>
        </p:nvCxnSpPr>
        <p:spPr>
          <a:xfrm>
            <a:off x="354851" y="6086744"/>
            <a:ext cx="729132" cy="137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3" idx="3"/>
            <a:endCxn id="170" idx="6"/>
          </p:cNvCxnSpPr>
          <p:nvPr/>
        </p:nvCxnSpPr>
        <p:spPr>
          <a:xfrm>
            <a:off x="2489983" y="5975666"/>
            <a:ext cx="1042026" cy="630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 rot="11174285">
            <a:off x="3531706" y="656082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3607479">
            <a:off x="1048631" y="619389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159" idx="6"/>
            <a:endCxn id="170" idx="3"/>
          </p:cNvCxnSpPr>
          <p:nvPr/>
        </p:nvCxnSpPr>
        <p:spPr>
          <a:xfrm flipH="1">
            <a:off x="3622797" y="5894141"/>
            <a:ext cx="1104206" cy="685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1"/>
            <a:endCxn id="171" idx="4"/>
          </p:cNvCxnSpPr>
          <p:nvPr/>
        </p:nvCxnSpPr>
        <p:spPr>
          <a:xfrm flipH="1">
            <a:off x="1242444" y="5899990"/>
            <a:ext cx="1106635" cy="329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4" idx="7"/>
            <a:endCxn id="160" idx="3"/>
          </p:cNvCxnSpPr>
          <p:nvPr/>
        </p:nvCxnSpPr>
        <p:spPr>
          <a:xfrm flipH="1">
            <a:off x="5944865" y="6045546"/>
            <a:ext cx="939191" cy="6198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9" idx="1"/>
            <a:endCxn id="160" idx="5"/>
          </p:cNvCxnSpPr>
          <p:nvPr/>
        </p:nvCxnSpPr>
        <p:spPr>
          <a:xfrm>
            <a:off x="4929577" y="5945452"/>
            <a:ext cx="857688" cy="702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7"/>
            <a:endCxn id="166" idx="3"/>
          </p:cNvCxnSpPr>
          <p:nvPr/>
        </p:nvCxnSpPr>
        <p:spPr>
          <a:xfrm flipH="1" flipV="1">
            <a:off x="8154445" y="5762766"/>
            <a:ext cx="1318470" cy="5851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7" idx="2"/>
            <a:endCxn id="165" idx="6"/>
          </p:cNvCxnSpPr>
          <p:nvPr/>
        </p:nvCxnSpPr>
        <p:spPr>
          <a:xfrm flipV="1">
            <a:off x="9030056" y="6213945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git-proc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32385"/>
            <a:ext cx="5461000" cy="6826885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ldLvl="0" animBg="1"/>
      <p:bldP spid="1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 118"/>
          <p:cNvSpPr txBox="1"/>
          <p:nvPr/>
        </p:nvSpPr>
        <p:spPr>
          <a:xfrm>
            <a:off x="3989070" y="234315"/>
            <a:ext cx="387096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Git 工作区、暂存区和版本库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64795" y="2886710"/>
            <a:ext cx="389763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工作区：就是你在电脑里能看到的目录。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暂存区：英文叫stage, 或index。一般存放在 ".git目录下" 下的index文件（.git/index）中，所以我们把暂存区有时也叫作索引（index）。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版本库：工作区有一个隐藏目录.git，这个不算工作区，而是Git的版本库。</a:t>
            </a:r>
            <a:endParaRPr lang="en-US" altLang="zh-CN" sz="1600" dirty="0"/>
          </a:p>
        </p:txBody>
      </p:sp>
      <p:cxnSp>
        <p:nvCxnSpPr>
          <p:cNvPr id="129" name="直接连接符 128"/>
          <p:cNvCxnSpPr/>
          <p:nvPr/>
        </p:nvCxnSpPr>
        <p:spPr>
          <a:xfrm rot="4922515" flipH="1" flipV="1">
            <a:off x="1762957" y="595735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5" idx="0"/>
          </p:cNvCxnSpPr>
          <p:nvPr/>
        </p:nvCxnSpPr>
        <p:spPr>
          <a:xfrm rot="4922515" flipH="1">
            <a:off x="2568821" y="738004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138" idx="7"/>
          </p:cNvCxnSpPr>
          <p:nvPr/>
        </p:nvCxnSpPr>
        <p:spPr>
          <a:xfrm flipH="1" flipV="1">
            <a:off x="1656657" y="2336314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4922515" flipH="1">
            <a:off x="1795452" y="1418068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38" idx="1"/>
          </p:cNvCxnSpPr>
          <p:nvPr/>
        </p:nvCxnSpPr>
        <p:spPr>
          <a:xfrm flipH="1">
            <a:off x="1637547" y="976408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 rot="4922515">
            <a:off x="2170096" y="839965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4922515">
            <a:off x="3248579" y="1381753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>
            <a:stCxn id="136" idx="5"/>
          </p:cNvCxnSpPr>
          <p:nvPr/>
        </p:nvCxnSpPr>
        <p:spPr>
          <a:xfrm flipH="1">
            <a:off x="3151732" y="1543726"/>
            <a:ext cx="132661" cy="10694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 rot="4922515">
            <a:off x="1481149" y="2179916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连接符 138"/>
          <p:cNvCxnSpPr/>
          <p:nvPr/>
        </p:nvCxnSpPr>
        <p:spPr>
          <a:xfrm rot="4922515" flipH="1">
            <a:off x="948365" y="1706678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42" idx="1"/>
          </p:cNvCxnSpPr>
          <p:nvPr/>
        </p:nvCxnSpPr>
        <p:spPr>
          <a:xfrm flipV="1">
            <a:off x="667769" y="1106172"/>
            <a:ext cx="694449" cy="4896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42" idx="6"/>
          </p:cNvCxnSpPr>
          <p:nvPr/>
        </p:nvCxnSpPr>
        <p:spPr>
          <a:xfrm>
            <a:off x="594597" y="1877954"/>
            <a:ext cx="953048" cy="431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 rot="4922515">
            <a:off x="415047" y="1564043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4922515">
            <a:off x="2931230" y="2442689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4922515">
            <a:off x="1184510" y="94306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1352126739_79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8345" y="1081405"/>
            <a:ext cx="6995160" cy="5071745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4006</Words>
  <Application>WPS 演示</Application>
  <PresentationFormat>自定义</PresentationFormat>
  <Paragraphs>221</Paragraphs>
  <Slides>20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24 LED</vt:lpstr>
      <vt:lpstr>Arial Unicode MS</vt:lpstr>
      <vt:lpstr>Arial Black</vt:lpstr>
      <vt:lpstr>等线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灰色点线</dc:title>
  <dc:creator>第一PPT</dc:creator>
  <cp:keywords>www.1ppt.com</cp:keywords>
  <cp:lastModifiedBy>WPS_1527935135</cp:lastModifiedBy>
  <cp:revision>328</cp:revision>
  <dcterms:created xsi:type="dcterms:W3CDTF">2016-01-18T12:33:00Z</dcterms:created>
  <dcterms:modified xsi:type="dcterms:W3CDTF">2018-06-14T12:52:09Z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