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3"/>
    <p:sldId id="262" r:id="rId4"/>
    <p:sldId id="263" r:id="rId5"/>
    <p:sldId id="259" r:id="rId6"/>
    <p:sldId id="264" r:id="rId7"/>
    <p:sldId id="261" r:id="rId8"/>
    <p:sldId id="260" r:id="rId9"/>
    <p:sldId id="285" r:id="rId10"/>
    <p:sldId id="286" r:id="rId11"/>
    <p:sldId id="284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4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9" r:id="rId38"/>
    <p:sldId id="318" r:id="rId39"/>
    <p:sldId id="272" r:id="rId40"/>
    <p:sldId id="330" r:id="rId41"/>
    <p:sldId id="333" r:id="rId42"/>
    <p:sldId id="334" r:id="rId43"/>
    <p:sldId id="335" r:id="rId44"/>
    <p:sldId id="336" r:id="rId45"/>
    <p:sldId id="332" r:id="rId46"/>
    <p:sldId id="338" r:id="rId47"/>
    <p:sldId id="337" r:id="rId48"/>
    <p:sldId id="339" r:id="rId49"/>
    <p:sldId id="340" r:id="rId50"/>
    <p:sldId id="331" r:id="rId51"/>
    <p:sldId id="274" r:id="rId52"/>
    <p:sldId id="265" r:id="rId53"/>
    <p:sldId id="268" r:id="rId54"/>
    <p:sldId id="351" r:id="rId55"/>
    <p:sldId id="352" r:id="rId56"/>
    <p:sldId id="354" r:id="rId57"/>
    <p:sldId id="277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1476"/>
      </p:cViewPr>
      <p:guideLst>
        <p:guide orient="horz" pos="17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1731-6BCB-49E9-BF67-77F6FE6B2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1421-C21D-4014-9CAD-106CCB23AF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491630"/>
            <a:ext cx="5758408" cy="110251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</a:b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Jmeter</a:t>
            </a:r>
            <a:br>
              <a:rPr lang="en-US" altLang="zh-CN" sz="5300" dirty="0" smtClean="0">
                <a:solidFill>
                  <a:schemeClr val="accent5">
                    <a:lumMod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</a:br>
            <a:endParaRPr lang="zh-CN" altLang="en-US" sz="4900" dirty="0">
              <a:solidFill>
                <a:schemeClr val="accent5">
                  <a:lumMod val="50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9750" y="432750"/>
            <a:ext cx="2687188" cy="322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6560" y="2706370"/>
            <a:ext cx="391541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开源免费，基于Java编写，可集成到其他系统可拓展各个功能插件</a:t>
            </a:r>
            <a:endParaRPr lang="zh-CN" altLang="en-US" sz="1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支持接口测试，压力测试等多种功能，支持录制回放，入门简单</a:t>
            </a:r>
            <a:endParaRPr lang="zh-CN" altLang="en-US" sz="1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相较于自己编写框架活其他开源工具，有较为完善的UI界面，便于接口调试</a:t>
            </a:r>
            <a:endParaRPr lang="zh-CN" altLang="en-US" sz="1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61868" y="664365"/>
            <a:ext cx="2613263" cy="2448560"/>
            <a:chOff x="676650" y="3386332"/>
            <a:chExt cx="3484350" cy="3264746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.名称：你可以为你的测试计划取一个有意义的名字。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.注释：对测试计划的注释。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.用户定义的变量：用户可以自己定义变量，在用到此变量的时候直接用${变量名}引用即可。例：变量名＝url，值＝http://www.baidu.com，在需要http://www.baidu.com时直接用</a:t>
              </a:r>
              <a:r>
                <a:rPr lang="zh-CN" altLang="en-US" sz="1000" dirty="0">
                  <a:solidFill>
                    <a:srgbClr val="FF0000"/>
                  </a:solidFill>
                </a:rPr>
                <a:t>${url}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即可。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.Add directory or jar to classpath：向类路径即%JMETER-HOME%\lib中添加目录及jar包。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测试计划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50190"/>
            <a:ext cx="4163695" cy="45192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1146810" y="372110"/>
            <a:ext cx="2613025" cy="3168650"/>
            <a:chOff x="676650" y="2248045"/>
            <a:chExt cx="3484350" cy="4403032"/>
          </a:xfrm>
        </p:grpSpPr>
        <p:sp>
          <p:nvSpPr>
            <p:cNvPr id="14" name="ïS1iḓè"/>
            <p:cNvSpPr/>
            <p:nvPr/>
          </p:nvSpPr>
          <p:spPr>
            <a:xfrm>
              <a:off x="676650" y="2758104"/>
              <a:ext cx="3484033" cy="3892973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1.名称：为线程组起名字。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3.线程属性－线程数：设置发送请求的用户数目 ，即并发数。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4.线程属性－Ramp-Up Period(in second)：线程间的时间间隔，单位是秒。即所有线程在多少时间内启动。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5.线程属性－循环次数：请求的重复次数，如果选择后面的forever（默认），那么 请求将一直继续，如果不选择forever，而在输入框中输入数字，那么请求将重复指定的次数，如果输入1，那么请求将执行一次，如果是0，会出现问题。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5.调度器配置－启动时间：测试计划什么时候启动，启动延迟会覆盖它。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6.调度器配置－结束时间：测试计划什么时候结束，持续时间会覆盖它。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7.调度器配置－持续时间：测试计划持续多长时间，会覆盖结束时间。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8.调度器配置－启动延迟：测试计划延迟多长时间启动，会覆盖启动时间。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2248045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线程组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2757820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35" y="372110"/>
            <a:ext cx="4095115" cy="42608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08050" y="794385"/>
            <a:ext cx="2666762" cy="2318385"/>
            <a:chOff x="604677" y="3040176"/>
            <a:chExt cx="3556006" cy="3610902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1.名称：HTTP请求的名字。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2.Web服务器－服务器名称或IP、端口号，脚本录制时自动添加，也可以使用“用户自定义变量”。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3.HTTP请求：</a:t>
              </a:r>
              <a:r>
                <a:rPr 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包括协议，请求方式，路径等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4.同请求一起发送参数：请求中的参数、值可以在此设置，</a:t>
              </a:r>
              <a:r>
                <a:rPr 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参数化及动态数据关联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5.同请求一起发送文件：我可以制定同请求一起发送哪个文件。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6.其他任务包括：从HTML文件中获取所有内含的资源、用作监视器、Embedded URLs must match。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04677" y="3040176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取样器(HTTP请求)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412206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262890"/>
            <a:ext cx="4450715" cy="46183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1589405" y="20320"/>
            <a:ext cx="6154223" cy="2152175"/>
            <a:chOff x="604677" y="3040176"/>
            <a:chExt cx="3484350" cy="3352029"/>
          </a:xfrm>
        </p:grpSpPr>
        <p:sp>
          <p:nvSpPr>
            <p:cNvPr id="14" name="ïS1iḓè"/>
            <p:cNvSpPr/>
            <p:nvPr/>
          </p:nvSpPr>
          <p:spPr>
            <a:xfrm>
              <a:off x="674064" y="3601938"/>
              <a:ext cx="3345687" cy="1397481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sz="1200" dirty="0">
                  <a:solidFill>
                    <a:srgbClr val="FF0000"/>
                  </a:solidFill>
                </a:rPr>
                <a:t>聚合报告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：统计每个请求的响应信息并提供请求数，平均值，最大，最小值，中位数、90%、95%、错误率，吞吐量(以请求数/秒为单位)，用以帮助分析被测试系统的性能。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04677" y="3040176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监听器</a:t>
              </a:r>
              <a:endParaRPr lang="en-US" altLang="zh-CN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412206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5" y="1231900"/>
            <a:ext cx="7962265" cy="3892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609600" y="189865"/>
            <a:ext cx="8241031" cy="2326005"/>
            <a:chOff x="676650" y="2968968"/>
            <a:chExt cx="9811061" cy="3622769"/>
          </a:xfrm>
        </p:grpSpPr>
        <p:sp>
          <p:nvSpPr>
            <p:cNvPr id="14" name="ïS1iḓè"/>
            <p:cNvSpPr/>
            <p:nvPr/>
          </p:nvSpPr>
          <p:spPr>
            <a:xfrm>
              <a:off x="1305623" y="3548531"/>
              <a:ext cx="9182088" cy="3043206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Label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每个 JMeter 的 element（例如 HTTP Request）都有一个 Name 属性，这里显示的就是 Name 属性的值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#Samples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表示测试中一共发出了多少个请求，如果模拟10个用户，每个用户迭代10次，那么这里就显示对应的 HTTP Request的执行次数是100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Average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平均响应时间——默认情况下是单个 Request 的平均响应时间，当使用了 Transaction Controller 时，也可以以Transaction 为单位显示平均响应时间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Median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50%用户的响应时间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 90%Line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90%用户的响应时间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Min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最少响应时间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7. Max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最大响应时间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8. Error%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本次运行测试中出现错误的请求的数量/请求的总数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9. Throughput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吞吐量，默认情况下表示每秒完成的请求数（Request per Second），当使用了 Transaction Controller 时，也可以表示类似 LoadRunner 的 Transaction per Second 数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10. KB/sec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每秒从服务器端接收到的数据量，相当于LoadRunner中的Throughput/Sec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2968968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聚合报告中重要参数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412206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1566545" y="-17780"/>
            <a:ext cx="6154223" cy="2152175"/>
            <a:chOff x="604677" y="3040176"/>
            <a:chExt cx="3484350" cy="3352029"/>
          </a:xfrm>
        </p:grpSpPr>
        <p:sp>
          <p:nvSpPr>
            <p:cNvPr id="14" name="ïS1iḓè"/>
            <p:cNvSpPr/>
            <p:nvPr/>
          </p:nvSpPr>
          <p:spPr>
            <a:xfrm>
              <a:off x="674064" y="3601938"/>
              <a:ext cx="3345687" cy="1397481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rgbClr val="FF0000"/>
                  </a:solidFill>
                </a:rPr>
                <a:t>察看结果树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：放的位置不同，查看的结果也不同。在线程组下添加察看结果树，查看线程组下所有请求的结果；放在具体某个请求下，只查看此请求的结果；若放在某个控制器节点下，则查看此控制器下节点执行的结果。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04677" y="3040176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监听器</a:t>
              </a:r>
              <a:endParaRPr lang="en-US" altLang="zh-CN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412206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092200"/>
            <a:ext cx="7275195" cy="4045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843775" y="181610"/>
            <a:ext cx="8006856" cy="2334260"/>
            <a:chOff x="955439" y="2956111"/>
            <a:chExt cx="9532272" cy="3635626"/>
          </a:xfrm>
        </p:grpSpPr>
        <p:sp>
          <p:nvSpPr>
            <p:cNvPr id="14" name="ïS1iḓè"/>
            <p:cNvSpPr/>
            <p:nvPr/>
          </p:nvSpPr>
          <p:spPr>
            <a:xfrm>
              <a:off x="1305623" y="3548531"/>
              <a:ext cx="9182088" cy="3043206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名称：控制器的描述性名称，显示在左边节点上，并用于命名事务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注释：控制器注释信息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文件名：载入文件名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Log/Display Only: 仅日志错误、Success ；勾选中显示对应的日志信息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 Configure：定义report中自己所关心的数据项。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取样器结果：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Thread Name: 线组名称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Sample Start: 启动开始时间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Load time: 加载时长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Latency: 等待时长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Size in bytes: 发送的数据总大小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Headers size in bytes: 发送头大小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Body size in bytes: 发送数据的其余部分大小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Sample Count: 发送统计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 Count: 错误统计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Response code: 返回码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Response message: 返回消息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Response headers:返回头信息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7. 请求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数据获取方式、路径、地址等以及传递的参数、cookie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8. 响应数据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响应加载的页面html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3529705" y="2956111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察看结果树中重要参数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412206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843748" y="2112288"/>
            <a:ext cx="1343594" cy="161082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448945" y="-17780"/>
            <a:ext cx="8321041" cy="1257935"/>
            <a:chOff x="-28077" y="3040176"/>
            <a:chExt cx="4711142" cy="1959244"/>
          </a:xfrm>
        </p:grpSpPr>
        <p:sp>
          <p:nvSpPr>
            <p:cNvPr id="14" name="ïS1iḓè"/>
            <p:cNvSpPr/>
            <p:nvPr/>
          </p:nvSpPr>
          <p:spPr>
            <a:xfrm>
              <a:off x="-28077" y="3601938"/>
              <a:ext cx="4711142" cy="1397482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rgbClr val="FF0000"/>
                  </a:solidFill>
                </a:rPr>
                <a:t>用表格查看结果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Sample：请求计数                    StartTime：请求发送时间                      ThreadName：发送请求的线程名称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                                    Label：请求名称，即配置元件【HTTP请求】的名称                             Sample Time(ms)：请求耗时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                                   Status：请求状态（绿色-成功；红色-失败）                                    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       Bytes：响应内容大小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                                             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                                  Send Bytes：发送内容大小                       Latency：等待时长                      Connect Time(ms)：连接耗时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04677" y="3040176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监听器</a:t>
              </a:r>
              <a:endParaRPr lang="en-US" altLang="zh-CN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384935"/>
            <a:ext cx="7338695" cy="3683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-1279525" y="-17780"/>
            <a:ext cx="10608310" cy="2152015"/>
            <a:chOff x="-28077" y="3040176"/>
            <a:chExt cx="4711142" cy="3352029"/>
          </a:xfrm>
        </p:grpSpPr>
        <p:sp>
          <p:nvSpPr>
            <p:cNvPr id="14" name="ïS1iḓè"/>
            <p:cNvSpPr/>
            <p:nvPr/>
          </p:nvSpPr>
          <p:spPr>
            <a:xfrm>
              <a:off x="-28077" y="3566372"/>
              <a:ext cx="4711142" cy="1433193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200" dirty="0">
                  <a:solidFill>
                    <a:srgbClr val="FF0000"/>
                  </a:solidFill>
                </a:rPr>
                <a:t>图形结果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主要看一段时间内的曲线走向趋势，需要结合其他指标一起分析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样本数目：表示当前查看时发送到服务端的请求总数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最新样本：代表时间，即服务端响应最后一个请求的时间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平均：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总运行时间/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发送到服务端的请求总数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偏离：服务端响应时间变化，离散程度测量值的大小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吞吐量：服务端每分钟处理的请求数量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中值：代表时间的数字，有一半的响应时间低于该值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04677" y="3040176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监听器</a:t>
              </a:r>
              <a:endParaRPr lang="en-US" altLang="zh-CN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412206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1782445"/>
            <a:ext cx="6658610" cy="3708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61868" y="664365"/>
            <a:ext cx="2613263" cy="2448560"/>
            <a:chOff x="676650" y="3386332"/>
            <a:chExt cx="3484350" cy="3264746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逻辑控制器可以控制采样器(samplers)的执行顺序。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jmeter中常用的逻辑控制器有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简单控制器、ForEach控制器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Switch控制器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如果(if)控制器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事务控制器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循环控制器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吞吐量控制器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随机控制器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随机（顺序）控制器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逻辑控制器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05" y="285115"/>
            <a:ext cx="5361940" cy="47097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12526" y="2507902"/>
            <a:ext cx="1343594" cy="16108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662475" y="1352007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51589" y="2144095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673361" y="2888993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2517041" y="2047699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2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517041" y="1255611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1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517041" y="2847431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造字工房刻宋（非商用）粗体" pitchFamily="50" charset="-122"/>
                <a:ea typeface="造字工房刻宋（非商用）粗体" pitchFamily="50" charset="-122"/>
              </a:rPr>
              <a:t>3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58" y="856831"/>
            <a:ext cx="923330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目录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165" y="1351915"/>
            <a:ext cx="3416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  </a:t>
            </a:r>
            <a:r>
              <a:rPr lang="zh-CN" altLang="en-US" sz="28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JMeter的安装配置</a:t>
            </a:r>
            <a:endParaRPr lang="zh-CN" altLang="en-US" sz="2800" dirty="0" smtClean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6152" y="2171539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rPr>
              <a:t>JMeter常用组件</a:t>
            </a:r>
            <a:endParaRPr lang="zh-CN" altLang="en-US" sz="2800" dirty="0" smtClean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2054" y="294322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 smtClean="0"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rPr>
              <a:t>JMeter压力测试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2" grpId="0" bldLvl="0" animBg="1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一、</a:t>
            </a:r>
            <a:r>
              <a:rPr lang="zh-CN" altLang="en-US" sz="1600"/>
              <a:t>简单控制器</a:t>
            </a:r>
            <a:r>
              <a:rPr lang="zh-CN" altLang="en-US"/>
              <a:t> </a:t>
            </a:r>
            <a:r>
              <a:rPr lang="zh-CN" altLang="en-US" sz="1600"/>
              <a:t>（Simple Controller）</a:t>
            </a:r>
            <a:endParaRPr lang="zh-CN" altLang="en-US"/>
          </a:p>
          <a:p>
            <a:pPr algn="l"/>
            <a:r>
              <a:rPr lang="zh-CN" altLang="en-US" sz="1400"/>
              <a:t>作用：主要起一个分组的作用，一个标签。类似于手机通讯录中的分组，无其他实质性的作用。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 二、循环控制器（Loop Controller）：</a:t>
            </a:r>
            <a:endParaRPr lang="zh-CN" altLang="en-US" sz="1600"/>
          </a:p>
          <a:p>
            <a:pPr algn="l"/>
            <a:r>
              <a:rPr lang="zh-CN" altLang="en-US" sz="1600"/>
              <a:t>　　</a:t>
            </a:r>
            <a:r>
              <a:rPr lang="zh-CN" altLang="en-US" sz="1400"/>
              <a:t>作用：指定其子节点运行的次数，可以使用具体的数值（如下图，设置为5次），也可以使用变量</a:t>
            </a:r>
            <a:endParaRPr lang="zh-CN" altLang="en-US" sz="1400"/>
          </a:p>
          <a:p>
            <a:pPr algn="l"/>
            <a:r>
              <a:rPr lang="zh-CN" altLang="en-US" sz="1400"/>
              <a:t>　　1、Forever选项：勾选上这一项表示一直循环下去</a:t>
            </a:r>
            <a:endParaRPr lang="zh-CN" altLang="en-US" sz="1400"/>
          </a:p>
          <a:p>
            <a:pPr algn="l"/>
            <a:r>
              <a:rPr lang="zh-CN" altLang="en-US" sz="1400"/>
              <a:t>　　2、如果同时设置了线程组的循环次数和循环控制器的循环次数，那循环控制器的子节点运行的次数为两个数值相乘的结果。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三、仅一次控制器（Once Only Controller）：</a:t>
            </a:r>
            <a:endParaRPr lang="zh-CN" altLang="en-US" sz="1600"/>
          </a:p>
          <a:p>
            <a:pPr algn="l"/>
            <a:r>
              <a:rPr lang="zh-CN" altLang="en-US" sz="1600"/>
              <a:t>　　</a:t>
            </a:r>
            <a:r>
              <a:rPr lang="zh-CN" altLang="en-US" sz="1400"/>
              <a:t>作用：在测试计划执行期间，该控制器下的子结点对每个线程只执行一次，登录场景经常会使用到这个控制器。</a:t>
            </a:r>
            <a:endParaRPr lang="zh-CN" altLang="en-US" sz="1400"/>
          </a:p>
          <a:p>
            <a:pPr algn="l"/>
            <a:r>
              <a:rPr lang="zh-CN" altLang="en-US" sz="1400"/>
              <a:t>　　注意：将Once Only Controller作为Loop Controller的子节点，Once Only Controller在每次循环的第一次迭代时均会被执行。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15" y="2760980"/>
            <a:ext cx="5365115" cy="9982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四、ForEach控制器（ForEach Controller）：</a:t>
            </a:r>
            <a:endParaRPr lang="zh-CN" altLang="en-US"/>
          </a:p>
          <a:p>
            <a:pPr algn="l"/>
            <a:r>
              <a:rPr lang="zh-CN" altLang="en-US"/>
              <a:t>　　</a:t>
            </a:r>
            <a:r>
              <a:rPr lang="zh-CN" altLang="en-US" sz="1600"/>
              <a:t>作用：ForEach控制器一般和用户自定义变量一起使用，其在用户自定义变量中读取一系列相关的变量。该控制器下的采样器或控制器都会被执行一次或多次，每次读取不同的变量值。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· Input Variable Prefix：输入变量前缀</a:t>
            </a:r>
            <a:endParaRPr lang="zh-CN" altLang="en-US" sz="1600"/>
          </a:p>
          <a:p>
            <a:pPr algn="l"/>
            <a:r>
              <a:rPr lang="zh-CN" altLang="en-US" sz="1600"/>
              <a:t>· Output variable name：输出变量名称</a:t>
            </a:r>
            <a:endParaRPr lang="zh-CN" altLang="en-US" sz="1600"/>
          </a:p>
          <a:p>
            <a:pPr algn="l"/>
            <a:r>
              <a:rPr lang="zh-CN" altLang="en-US" sz="1600"/>
              <a:t>· Start index for loop(exclusive)：循环开始的索引（这里如果不填写，默认从1开始，如果没有1开始的变量，执行时会报错）</a:t>
            </a:r>
            <a:endParaRPr lang="zh-CN" altLang="en-US" sz="1600"/>
          </a:p>
          <a:p>
            <a:pPr algn="l"/>
            <a:r>
              <a:rPr lang="zh-CN" altLang="en-US" sz="1600"/>
              <a:t>· End index for loop(inclusive)：循环结束的索引</a:t>
            </a:r>
            <a:endParaRPr lang="zh-CN" altLang="en-US" sz="1600"/>
          </a:p>
          <a:p>
            <a:pPr algn="l"/>
            <a:r>
              <a:rPr lang="zh-CN" altLang="en-US" sz="1600"/>
              <a:t>· Add”_”before number：输入变量名称中是否使用“_”进行间隔。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1670"/>
            <a:ext cx="7011035" cy="18211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用户自定义变量：</a:t>
            </a:r>
            <a:endParaRPr lang="zh-CN" altLang="en-US" sz="1600"/>
          </a:p>
          <a:p>
            <a:pPr algn="l"/>
            <a:r>
              <a:rPr lang="zh-CN" altLang="en-US" sz="1600"/>
              <a:t>     变量名前缀为ForEach Controller中Input variable prefix定义的name + 下划线</a:t>
            </a:r>
            <a:r>
              <a:rPr lang="en-US" altLang="zh-CN" sz="1600"/>
              <a:t>+数字编号</a:t>
            </a:r>
            <a:endParaRPr lang="en-US" altLang="zh-CN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执行结果：</a:t>
            </a:r>
            <a:endParaRPr lang="zh-CN" altLang="en-US" sz="1600"/>
          </a:p>
          <a:p>
            <a:pPr algn="l"/>
            <a:r>
              <a:rPr lang="zh-CN" altLang="en-US" sz="1600"/>
              <a:t>　　总共执行了3次，每次执行时会把获取到的变量值赋值给输出变量outNmae，其它地方可以通过${outNmae}进行调用。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894715"/>
            <a:ext cx="6972935" cy="1623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15" y="3351530"/>
            <a:ext cx="6728460" cy="28289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 sz="1600"/>
              <a:t>五、事务控制器（Transaction Controller）：</a:t>
            </a:r>
            <a:endParaRPr lang="zh-CN" altLang="en-US" sz="1600"/>
          </a:p>
          <a:p>
            <a:pPr algn="l"/>
            <a:r>
              <a:rPr lang="zh-CN" altLang="en-US" sz="1600"/>
              <a:t>　　作用： 事务控制器会生产一个额外的采样器，用来统计该控制器子结点的所有时间。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六、If 控制器（If Controller）：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　　作用：根据给定表达式的值决定是否执行该节点下的子节点，默认使用javascript的语法进行判断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参数：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Interpret Condition as Variable Expression?：选中这一项时表示：判断变量值是否等于字符串true（不区分大小写）</a:t>
            </a:r>
            <a:endParaRPr lang="zh-CN" altLang="en-US" sz="1400"/>
          </a:p>
          <a:p>
            <a:pPr algn="l"/>
            <a:r>
              <a:rPr lang="zh-CN" altLang="en-US" sz="1400"/>
              <a:t>Evaluate for all children：如果选中这一项，在每个子结点执行前都会计算表达式 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2097405"/>
            <a:ext cx="5304155" cy="15392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七、Switch控制器（Switch Controller）：</a:t>
            </a:r>
            <a:endParaRPr lang="zh-CN" altLang="en-US" sz="1600"/>
          </a:p>
          <a:p>
            <a:pPr algn="l"/>
            <a:r>
              <a:rPr lang="zh-CN" altLang="en-US" sz="1600"/>
              <a:t>　　</a:t>
            </a:r>
            <a:r>
              <a:rPr lang="zh-CN" altLang="en-US" sz="1400"/>
              <a:t>作用：Switch控制器通过给该控制器中的Value赋值，来指定运行哪个采样器。</a:t>
            </a:r>
            <a:endParaRPr lang="zh-CN" altLang="en-US" sz="1400"/>
          </a:p>
          <a:p>
            <a:pPr algn="l"/>
            <a:r>
              <a:rPr lang="zh-CN" altLang="en-US" sz="1400"/>
              <a:t>有两种赋值方式：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第一种是数值，Switch控制器下的子节点从0开始计数，通过指定子节点所在的数值来确定执行哪个元素。</a:t>
            </a:r>
            <a:endParaRPr lang="zh-CN" altLang="en-US" sz="1400"/>
          </a:p>
          <a:p>
            <a:pPr algn="l"/>
            <a:r>
              <a:rPr lang="zh-CN" altLang="en-US" sz="1400"/>
              <a:t>第二种是直接指定子元素的名称，比如采样器的Name来进行匹配。当指定的名称不存在时，不执行任何元素。</a:t>
            </a:r>
            <a:endParaRPr lang="zh-CN" altLang="en-US" sz="1400"/>
          </a:p>
          <a:p>
            <a:pPr algn="l"/>
            <a:r>
              <a:rPr lang="zh-CN" altLang="en-US" sz="1400"/>
              <a:t>当Value为空时，默认执行第1个子节点元素。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395220"/>
            <a:ext cx="5212715" cy="1348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05" y="3636645"/>
            <a:ext cx="5177155" cy="15849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八、吞吐量控制器(Throughput Controller):</a:t>
            </a:r>
            <a:endParaRPr lang="zh-CN" altLang="en-US" sz="1600"/>
          </a:p>
          <a:p>
            <a:pPr algn="l"/>
            <a:r>
              <a:rPr lang="zh-CN" altLang="en-US" sz="1400"/>
              <a:t>         作用：控制其下的子节点的执行次数与负载比例分配，也有两种方式：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Total Executions：设置运行次数</a:t>
            </a:r>
            <a:endParaRPr lang="zh-CN" altLang="en-US" sz="1400"/>
          </a:p>
          <a:p>
            <a:pPr algn="l"/>
            <a:r>
              <a:rPr lang="zh-CN" altLang="en-US" sz="1400"/>
              <a:t>Percent Executions：设置运行比例(1~100之间)</a:t>
            </a:r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九、随机控制器(Random Controller):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　　作用：随机执行其下的所某个子结点，应用场景: 页面的随机访问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十、随机顺序控制器(Random Order Controller):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 　　作用：随机执行其下的所有子结点，应用场景: 页面的随机访问,但均需要访问，且次序不限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1583690"/>
            <a:ext cx="5337175" cy="1272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61868" y="664365"/>
            <a:ext cx="2613263" cy="2448560"/>
            <a:chOff x="676650" y="3386332"/>
            <a:chExt cx="3484350" cy="3264746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（Assertion），它的作用和loadrunner中的检查点类似；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用于检查测试中得到的响应数据等是否符合预期，用以保证性能测试过程中的数据交互与预期一致。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使用断言的目的：在request的返回层面增加一层判断机制；因为request成功了，并不代表结果一定正确。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断言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254000"/>
            <a:ext cx="4724400" cy="46361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1.</a:t>
            </a:r>
            <a:r>
              <a:rPr lang="zh-CN" altLang="en-US" sz="1600"/>
              <a:t>响应断言</a:t>
            </a:r>
            <a:endParaRPr lang="zh-CN" altLang="en-US" sz="1600"/>
          </a:p>
          <a:p>
            <a:pPr algn="l"/>
            <a:r>
              <a:rPr lang="zh-CN" altLang="en-US" sz="1400"/>
              <a:t>可根据要测试响应字段和模式匹配规则来设置断言，比如下方截图是匹配返回的结果中是否包含“code:200,”，如果包含则表示断言成功，否则失败。响应断言可添加多个，但是多个断言之间是</a:t>
            </a:r>
            <a:r>
              <a:rPr lang="zh-CN" altLang="en-US" sz="1400">
                <a:solidFill>
                  <a:srgbClr val="FF0000"/>
                </a:solidFill>
              </a:rPr>
              <a:t>与的关系</a:t>
            </a:r>
            <a:r>
              <a:rPr lang="zh-CN" altLang="en-US" sz="1400"/>
              <a:t>，不能满足或的需求。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5" y="1359535"/>
            <a:ext cx="6198235" cy="3467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2.</a:t>
            </a:r>
            <a:r>
              <a:rPr sz="1600"/>
              <a:t>Beanshell断言</a:t>
            </a:r>
            <a:endParaRPr sz="1600"/>
          </a:p>
          <a:p>
            <a:pPr algn="l"/>
            <a:r>
              <a:rPr sz="1400"/>
              <a:t>当某些断言不能满足使用时，比如多个断言或的情况，可以使用Beanshell Assertion来进行处理。</a:t>
            </a:r>
            <a:endParaRPr sz="1400"/>
          </a:p>
          <a:p>
            <a:pPr algn="l"/>
            <a:r>
              <a:rPr sz="1400"/>
              <a:t>例如“code:200”或者“code:800034”都认为断言成功时，可以使用如下方法来进行处理：</a:t>
            </a:r>
            <a:endParaRPr sz="1400"/>
          </a:p>
          <a:p>
            <a:pPr algn="l"/>
            <a:endParaRPr sz="1400"/>
          </a:p>
          <a:p>
            <a:pPr algn="l"/>
            <a:r>
              <a:rPr sz="1400"/>
              <a:t>String data = SampleResult.getResponseDataAsString();</a:t>
            </a:r>
            <a:endParaRPr sz="1400"/>
          </a:p>
          <a:p>
            <a:pPr algn="l"/>
            <a:r>
              <a:rPr sz="1400"/>
              <a:t>if (data.indexOf("\"Code\":800034") != -1 || data.indexOf("\"Code\":200") != -1) {</a:t>
            </a:r>
            <a:endParaRPr sz="1400"/>
          </a:p>
          <a:p>
            <a:pPr algn="l"/>
            <a:r>
              <a:rPr sz="1400"/>
              <a:t>    SampleResult.setSuccessful(true); </a:t>
            </a:r>
            <a:endParaRPr sz="1400"/>
          </a:p>
          <a:p>
            <a:pPr algn="l"/>
            <a:r>
              <a:rPr sz="1400"/>
              <a:t>}</a:t>
            </a:r>
            <a:endParaRPr sz="1400"/>
          </a:p>
          <a:p>
            <a:pPr algn="l"/>
            <a:r>
              <a:rPr sz="1400"/>
              <a:t>else {</a:t>
            </a:r>
            <a:endParaRPr sz="1400"/>
          </a:p>
          <a:p>
            <a:pPr algn="l"/>
            <a:r>
              <a:rPr sz="1400"/>
              <a:t>    SampleResult.setSuccessful(false); </a:t>
            </a:r>
            <a:endParaRPr sz="1400"/>
          </a:p>
          <a:p>
            <a:pPr algn="l"/>
            <a:r>
              <a:rPr sz="1400"/>
              <a:t>}</a:t>
            </a:r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5" y="2573020"/>
            <a:ext cx="5700395" cy="24460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7990" y="341630"/>
            <a:ext cx="807402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3.</a:t>
            </a:r>
            <a:r>
              <a:rPr sz="1600"/>
              <a:t>Json Path断言</a:t>
            </a:r>
            <a:endParaRPr sz="1600"/>
          </a:p>
          <a:p>
            <a:pPr algn="l"/>
            <a:r>
              <a:rPr sz="1400"/>
              <a:t>当接口返回json格式数据时，还可以使用JSON Path Assertion。</a:t>
            </a:r>
            <a:endParaRPr sz="1400"/>
          </a:p>
          <a:p>
            <a:pPr algn="l"/>
            <a:r>
              <a:rPr sz="1400"/>
              <a:t>使用JSON Path Assertion，需先安装Jmeter Plugins Manage，</a:t>
            </a:r>
            <a:endParaRPr sz="1400"/>
          </a:p>
          <a:p>
            <a:pPr algn="l"/>
            <a:r>
              <a:rPr sz="1400"/>
              <a:t>然后在Jmeter Plugins Manage中下载jpgc - Standard Set插件</a:t>
            </a:r>
            <a:r>
              <a:rPr lang="zh-CN" sz="1400"/>
              <a:t>，</a:t>
            </a:r>
            <a:endParaRPr sz="1400"/>
          </a:p>
          <a:p>
            <a:pPr algn="l"/>
            <a:r>
              <a:rPr sz="1400"/>
              <a:t>在Json Path中添加匹配规则，在Expect value中填写期望值</a:t>
            </a:r>
            <a:endParaRPr sz="1400"/>
          </a:p>
          <a:p>
            <a:pPr algn="l"/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1886585"/>
            <a:ext cx="6809740" cy="27889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084323" y="1461130"/>
            <a:ext cx="1343594" cy="16108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684577" y="202007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2539143" y="1923678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1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204853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下载安装和配置</a:t>
            </a:r>
            <a:endParaRPr lang="en-US" altLang="zh-CN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/>
              <a:t>4.</a:t>
            </a:r>
            <a:r>
              <a:rPr sz="1600"/>
              <a:t>Xpath断言</a:t>
            </a:r>
            <a:endParaRPr sz="1600"/>
          </a:p>
          <a:p>
            <a:pPr algn="l"/>
            <a:r>
              <a:rPr sz="1400"/>
              <a:t>当请求返回页面时，通过对比页面元素是否存在，使用XPath Assertion比较合适</a:t>
            </a:r>
            <a:endParaRPr sz="1400"/>
          </a:p>
          <a:p>
            <a:pPr algn="l"/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22020"/>
            <a:ext cx="5669915" cy="36658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61868" y="664365"/>
            <a:ext cx="2613263" cy="2448560"/>
            <a:chOff x="676650" y="3386332"/>
            <a:chExt cx="3484350" cy="3264746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在同一个环境或叫做同一个服务器，请求的一些参数是相同的，</a:t>
              </a:r>
              <a:r>
                <a:rPr 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为了避免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重复的工作</a:t>
              </a:r>
              <a:r>
                <a:rPr 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，进行一些默认配置</a:t>
              </a: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配置元件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70" y="201295"/>
            <a:ext cx="4793615" cy="4740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1、CSV Data Set Config，强大的参数化功能；</a:t>
            </a:r>
            <a:endParaRPr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Allow Quoated data: 双引号相关，例：如果参数中需包含，或者”等，该项可以选择True</a:t>
            </a:r>
            <a:endParaRPr lang="zh-CN" altLang="en-US" sz="1400"/>
          </a:p>
          <a:p>
            <a:pPr algn="l"/>
            <a:r>
              <a:rPr lang="zh-CN" altLang="en-US" sz="1400"/>
              <a:t>Recycle on EOF: 设置为True后,允许循环取值</a:t>
            </a:r>
            <a:endParaRPr lang="zh-CN" altLang="en-US" sz="1400"/>
          </a:p>
          <a:p>
            <a:pPr algn="l"/>
            <a:r>
              <a:rPr lang="zh-CN" altLang="en-US" sz="1400"/>
              <a:t>Stop Thread EOF: 当Recycle on EOF为false并且Stop Thread EOF 为true,则读完csv文件中的记录后,停止运行，线程数及执行次数无效。</a:t>
            </a:r>
            <a:endParaRPr lang="zh-CN" altLang="en-US" sz="1400"/>
          </a:p>
          <a:p>
            <a:pPr algn="l"/>
            <a:r>
              <a:rPr lang="zh-CN" altLang="en-US" sz="1400"/>
              <a:t>Sharing Mode共享模式： </a:t>
            </a:r>
            <a:endParaRPr lang="zh-CN" altLang="en-US" sz="1400"/>
          </a:p>
          <a:p>
            <a:pPr algn="l"/>
            <a:r>
              <a:rPr lang="zh-CN" altLang="en-US" sz="1400"/>
              <a:t>All threads：所有线程，所有线程循环取值，线程1取第一行，线程二取下一行。</a:t>
            </a:r>
            <a:endParaRPr lang="zh-CN" altLang="en-US" sz="1400"/>
          </a:p>
          <a:p>
            <a:pPr algn="l"/>
            <a:r>
              <a:rPr lang="zh-CN" altLang="en-US" sz="1400"/>
              <a:t>Current thread group：当前线程组，各个线程组分别循环取值。</a:t>
            </a:r>
            <a:endParaRPr lang="zh-CN" altLang="en-US" sz="1400"/>
          </a:p>
          <a:p>
            <a:pPr algn="l"/>
            <a:r>
              <a:rPr lang="zh-CN" altLang="en-US" sz="1400"/>
              <a:t>Current thread：当前线程，该测试计划内的所有线程都取第一行。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787400"/>
            <a:ext cx="6087110" cy="2496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2、User Defined Variables 用户自定义变量</a:t>
            </a:r>
            <a:endParaRPr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Name：用户自定义变量，名称随意；</a:t>
            </a:r>
            <a:endParaRPr lang="zh-CN" altLang="en-US" sz="1400"/>
          </a:p>
          <a:p>
            <a:pPr algn="l"/>
            <a:r>
              <a:rPr lang="zh-CN" altLang="en-US" sz="1400"/>
              <a:t>Comments：注释；</a:t>
            </a:r>
            <a:endParaRPr lang="zh-CN" altLang="en-US" sz="1400"/>
          </a:p>
          <a:p>
            <a:pPr algn="l"/>
            <a:r>
              <a:rPr lang="zh-CN" altLang="en-US" sz="1400"/>
              <a:t>Add：新增变量；</a:t>
            </a:r>
            <a:endParaRPr lang="zh-CN" altLang="en-US" sz="1400"/>
          </a:p>
          <a:p>
            <a:pPr algn="l"/>
            <a:r>
              <a:rPr lang="zh-CN" altLang="en-US" sz="1400"/>
              <a:t>Name：变量名称variable name；</a:t>
            </a:r>
            <a:endParaRPr lang="zh-CN" altLang="en-US" sz="1400"/>
          </a:p>
          <a:p>
            <a:pPr algn="l"/>
            <a:r>
              <a:rPr lang="zh-CN" altLang="en-US" sz="1400"/>
              <a:t>Value：给变量赋值；</a:t>
            </a:r>
            <a:endParaRPr lang="zh-CN" altLang="en-US" sz="1400"/>
          </a:p>
          <a:p>
            <a:pPr algn="l"/>
            <a:r>
              <a:rPr lang="zh-CN" altLang="en-US" sz="1400"/>
              <a:t>Description：变量描述；</a:t>
            </a:r>
            <a:endParaRPr lang="zh-CN" altLang="en-US" sz="1400"/>
          </a:p>
          <a:p>
            <a:pPr algn="l"/>
            <a:r>
              <a:rPr lang="zh-CN" altLang="en-US" sz="1400"/>
              <a:t>Delete：选择任意变量，可点击删除；</a:t>
            </a:r>
            <a:endParaRPr lang="zh-CN" altLang="en-US" sz="1400"/>
          </a:p>
          <a:p>
            <a:pPr algn="l"/>
            <a:r>
              <a:rPr lang="zh-CN" altLang="en-US" sz="1400"/>
              <a:t>Up/Down：变量排序，并不影响变量取值顺序；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464185"/>
            <a:ext cx="3894455" cy="22936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3、Random Variable 随机变量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400"/>
              <a:t>Name：随便变量，名称随意；</a:t>
            </a:r>
            <a:endParaRPr lang="zh-CN" altLang="en-US" sz="1400"/>
          </a:p>
          <a:p>
            <a:pPr algn="l"/>
            <a:r>
              <a:rPr lang="zh-CN" altLang="en-US" sz="1400"/>
              <a:t>Comments:注释；</a:t>
            </a:r>
            <a:endParaRPr lang="zh-CN" altLang="en-US" sz="1400"/>
          </a:p>
          <a:p>
            <a:pPr algn="l"/>
            <a:r>
              <a:rPr lang="zh-CN" altLang="en-US" sz="1400"/>
              <a:t>Output variable：输出的变量名及格式；</a:t>
            </a:r>
            <a:endParaRPr lang="zh-CN" altLang="en-US" sz="1400"/>
          </a:p>
          <a:p>
            <a:pPr algn="l"/>
            <a:r>
              <a:rPr lang="zh-CN" altLang="en-US" sz="1400"/>
              <a:t>Variable Name：保存生成随机数的变量名，</a:t>
            </a:r>
            <a:endParaRPr lang="zh-CN" altLang="en-US" sz="1400"/>
          </a:p>
          <a:p>
            <a:pPr algn="l"/>
            <a:r>
              <a:rPr lang="zh-CN" altLang="en-US" sz="1400"/>
              <a:t>如custNo，可引用${custNo}</a:t>
            </a:r>
            <a:endParaRPr lang="zh-CN" altLang="en-US" sz="1400"/>
          </a:p>
          <a:p>
            <a:pPr algn="l"/>
            <a:r>
              <a:rPr lang="zh-CN" altLang="en-US" sz="1400"/>
              <a:t>Output Format：变量输出的格式，如CUST_000000</a:t>
            </a:r>
            <a:endParaRPr lang="zh-CN" altLang="en-US" sz="1400"/>
          </a:p>
          <a:p>
            <a:pPr algn="l"/>
            <a:r>
              <a:rPr lang="zh-CN" altLang="en-US" sz="1400"/>
              <a:t>Configure the Random generator：配置随机生成器</a:t>
            </a:r>
            <a:endParaRPr lang="zh-CN" altLang="en-US" sz="1400"/>
          </a:p>
          <a:p>
            <a:pPr algn="l"/>
            <a:r>
              <a:rPr lang="zh-CN" altLang="en-US" sz="1400"/>
              <a:t>Minimum Value:最小值；</a:t>
            </a:r>
            <a:endParaRPr lang="zh-CN" altLang="en-US" sz="1400"/>
          </a:p>
          <a:p>
            <a:pPr algn="l"/>
            <a:r>
              <a:rPr lang="zh-CN" altLang="en-US" sz="1400"/>
              <a:t>Maximum Value：最大值；</a:t>
            </a:r>
            <a:endParaRPr lang="zh-CN" altLang="en-US" sz="1400"/>
          </a:p>
          <a:p>
            <a:pPr algn="l"/>
            <a:r>
              <a:rPr lang="zh-CN" altLang="en-US" sz="1400"/>
              <a:t>Seed for Random Function:随机数种子？</a:t>
            </a:r>
            <a:endParaRPr lang="zh-CN" altLang="en-US" sz="1400"/>
          </a:p>
          <a:p>
            <a:pPr algn="l"/>
            <a:r>
              <a:rPr lang="zh-CN" altLang="en-US" sz="1400"/>
              <a:t>Options：建议：</a:t>
            </a:r>
            <a:endParaRPr lang="zh-CN" altLang="en-US" sz="1400"/>
          </a:p>
          <a:p>
            <a:pPr algn="l"/>
            <a:r>
              <a:rPr lang="zh-CN" altLang="en-US" sz="1400"/>
              <a:t>Per Thread(user)?:生成的随机数是否在线程中共享，true共享，false不共享；</a:t>
            </a:r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60" y="663575"/>
            <a:ext cx="3772535" cy="2324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4、Counter 计数器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400"/>
              <a:t>Name：计数器，名称随意；</a:t>
            </a:r>
            <a:endParaRPr lang="zh-CN" altLang="en-US" sz="1400"/>
          </a:p>
          <a:p>
            <a:pPr algn="l"/>
            <a:r>
              <a:rPr lang="zh-CN" altLang="en-US" sz="1400"/>
              <a:t>Comments:注释随意；</a:t>
            </a:r>
            <a:endParaRPr lang="zh-CN" altLang="en-US" sz="1400"/>
          </a:p>
          <a:p>
            <a:pPr algn="l"/>
            <a:r>
              <a:rPr lang="zh-CN" altLang="en-US" sz="1400"/>
              <a:t>Start：开始，从哪个数值开始；</a:t>
            </a:r>
            <a:endParaRPr lang="zh-CN" altLang="en-US" sz="1400"/>
          </a:p>
          <a:p>
            <a:pPr algn="l"/>
            <a:r>
              <a:rPr lang="zh-CN" altLang="en-US" sz="1400"/>
              <a:t>Increment：递增；递增规律；</a:t>
            </a:r>
            <a:endParaRPr lang="zh-CN" altLang="en-US" sz="1400"/>
          </a:p>
          <a:p>
            <a:pPr algn="l"/>
            <a:r>
              <a:rPr lang="zh-CN" altLang="en-US" sz="1400"/>
              <a:t>Maximun：最大数值；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Number format：输出数值格式；如000,000(六位数，逗号隔开)、000000、字符Num_000000、</a:t>
            </a:r>
            <a:endParaRPr lang="zh-CN" altLang="en-US" sz="1400"/>
          </a:p>
          <a:p>
            <a:pPr algn="l"/>
            <a:r>
              <a:rPr lang="zh-CN" altLang="en-US" sz="1400"/>
              <a:t>Reference Name：其实就是变量名称，储存生成的数值；</a:t>
            </a:r>
            <a:endParaRPr lang="zh-CN" altLang="en-US" sz="1400"/>
          </a:p>
          <a:p>
            <a:pPr algn="l"/>
            <a:r>
              <a:rPr lang="zh-CN" altLang="en-US" sz="1400"/>
              <a:t>Track counter independently for each user:每个用户独立的跟踪计数器，每个线程有自己的计数器，互不干扰；</a:t>
            </a:r>
            <a:endParaRPr lang="zh-CN" altLang="en-US" sz="1400"/>
          </a:p>
          <a:p>
            <a:pPr algn="l"/>
            <a:r>
              <a:rPr lang="zh-CN" altLang="en-US" sz="1400"/>
              <a:t>Reset counter on each Thread Group iteration:每次迭代复原计数器，从第一个计数开始，重复取；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0" y="127635"/>
            <a:ext cx="3848735" cy="2247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1965" y="341630"/>
            <a:ext cx="8074025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5</a:t>
            </a:r>
            <a:r>
              <a:rPr lang="zh-CN" altLang="en-US" sz="1600"/>
              <a:t>、HTTP Cookie Manager </a:t>
            </a:r>
            <a:endParaRPr lang="zh-CN" altLang="en-US" sz="1600"/>
          </a:p>
          <a:p>
            <a:pPr algn="l"/>
            <a:r>
              <a:rPr lang="zh-CN" altLang="en-US" sz="1200"/>
              <a:t>cookie是浏览器产生的，用来存储用户信息的；</a:t>
            </a:r>
            <a:endParaRPr lang="zh-CN" altLang="en-US" sz="1600"/>
          </a:p>
          <a:p>
            <a:pPr algn="l"/>
            <a:r>
              <a:rPr lang="zh-CN" altLang="en-US" sz="1200"/>
              <a:t>首先，它像Web浏览器一样存储和发送cookie。如果您有HTTP请求并且响应包含cookie，则Cookie管理器将自动存储该cookie，并将其用于将来对该特定网站的所有请求。每个JMeter线程都有自己的“cookie存储区”。</a:t>
            </a:r>
            <a:endParaRPr lang="zh-CN" altLang="en-US" sz="1200"/>
          </a:p>
          <a:p>
            <a:pPr algn="l"/>
            <a:r>
              <a:rPr lang="zh-CN" altLang="en-US" sz="1200"/>
              <a:t>其次，您可以手动将cookie添加到Cookie管理器。但是，如果您这样做，该cookie将被所有JMeter线程共享。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、HTTP Header Manager </a:t>
            </a:r>
            <a:endParaRPr lang="zh-CN" altLang="en-US" sz="1400"/>
          </a:p>
          <a:p>
            <a:pPr algn="l"/>
            <a:r>
              <a:rPr lang="zh-CN" altLang="en-US" sz="1200">
                <a:sym typeface="+mn-ea"/>
              </a:rPr>
              <a:t>可添加或者重载HTTP请求头，JMeter目前支持多个信息头管理器，信息头目将被合并起来构成采样器列表。如果一个待合并条目匹配一个已经存在的信息头名，那么它就会替代目前的条目，除非条目值是空，在这种情况下已经存在的条目会被移除，这容许用户设置一系列默认信息头，并对特定采样器加以调整。</a:t>
            </a:r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Name（header):请求头的名称，经常用到的两个通用请求头 “User-Agent" 和”Referer"</a:t>
            </a:r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Value:请求头的值</a:t>
            </a:r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、</a:t>
            </a:r>
            <a:r>
              <a:rPr lang="zh-CN" altLang="en-US" sz="1600">
                <a:sym typeface="+mn-ea"/>
              </a:rPr>
              <a:t>HTTP Cache Manager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被用来为其作用域内的HTTP请求提供缓存功能，如果“Use Cache-Control/Expires header When ..."选中，那么会根据当前时间来选择，如果请求是”GET"，而时间指向未来，那么采样器就会立即返回，而无须从远程服务器请求URL,这样是为了模拟浏览器的操作，请注意Cache-Control头必须是“pulic”的，并且只有"max-age"终结选项会被处理，如果请求文档自从其被缓存以来没有发生任何改变，那么响应包体就会为空。</a:t>
            </a:r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8</a:t>
            </a:r>
            <a:r>
              <a:rPr lang="zh-CN" altLang="en-US" sz="1600">
                <a:sym typeface="+mn-ea"/>
              </a:rPr>
              <a:t>、HTTP Request Defaults</a:t>
            </a:r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HTTP请求默认:设置HTTP请求使用的默认值。</a:t>
            </a:r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basic:基本信息，默认http请求的值，如果多数使用的server或ip、port、Protocol甚至path、parameters，都可以设置，</a:t>
            </a:r>
            <a:endParaRPr lang="zh-CN" altLang="en-US" sz="1200"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下面新增的http请求，只需要填写请求的关键数据即可，如path、parameters；</a:t>
            </a:r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1965" y="341630"/>
            <a:ext cx="8074025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9</a:t>
            </a:r>
            <a:r>
              <a:rPr lang="zh-CN" altLang="en-US" sz="1600"/>
              <a:t>、JDBC Connection Configuration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200">
              <a:sym typeface="+mn-ea"/>
            </a:endParaRPr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操作数据库基本有四个步骤：（1）导入mysql的jdbc的jar包 （2）创建数据库的连接配置，线程组里添加配置元件-JDBC Connection Configuration （3）线程组里添加jdbc request，写sql语句 （4）添加察看结果树，点击启动按钮，就能看到执行的SQL。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650240"/>
            <a:ext cx="3714115" cy="1685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95" y="-34925"/>
            <a:ext cx="4859655" cy="2568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" y="2434590"/>
            <a:ext cx="4504690" cy="1950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370" y="2458085"/>
            <a:ext cx="4323080" cy="1927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581606" y="3429325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2615" y="128270"/>
            <a:ext cx="79495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ym typeface="+mn-ea"/>
              </a:rPr>
              <a:t>JDBC Connection Configuration</a:t>
            </a:r>
            <a:endParaRPr lang="zh-CN" altLang="en-US" sz="1200"/>
          </a:p>
          <a:p>
            <a:pPr algn="l"/>
            <a:r>
              <a:rPr lang="zh-CN" altLang="en-US" sz="1200"/>
              <a:t>Name:元件命名，请随意；</a:t>
            </a:r>
            <a:endParaRPr lang="zh-CN" altLang="en-US" sz="1200"/>
          </a:p>
          <a:p>
            <a:pPr algn="l"/>
            <a:r>
              <a:rPr lang="zh-CN" altLang="en-US" sz="1200"/>
              <a:t>Comments:注释，请随意；</a:t>
            </a:r>
            <a:endParaRPr lang="zh-CN" altLang="en-US" sz="1200"/>
          </a:p>
          <a:p>
            <a:pPr algn="l"/>
            <a:r>
              <a:rPr lang="zh-CN" altLang="en-US" sz="1200"/>
              <a:t>Variable Name:数据库连接池的名称，因为一个测试计划可以有多个JDBC Connection Configuration，每个可以取不同的名称，</a:t>
            </a:r>
            <a:endParaRPr lang="zh-CN" altLang="en-US" sz="1200"/>
          </a:p>
          <a:p>
            <a:pPr algn="l"/>
            <a:r>
              <a:rPr lang="zh-CN" altLang="en-US" sz="1200"/>
              <a:t>值得注意的是，在jdbc request中可以通过这个名称选择合适的连接池进行使用。</a:t>
            </a:r>
            <a:endParaRPr lang="zh-CN" altLang="en-US" sz="1200"/>
          </a:p>
          <a:p>
            <a:pPr algn="l"/>
            <a:r>
              <a:rPr lang="zh-CN" altLang="en-US" sz="1200"/>
              <a:t>Connection Pool Connetion：连接池参数配置，基本保持默认，根据需要进行修改；</a:t>
            </a:r>
            <a:endParaRPr lang="zh-CN" altLang="en-US" sz="1200"/>
          </a:p>
          <a:p>
            <a:pPr algn="l"/>
            <a:r>
              <a:rPr lang="zh-CN" altLang="en-US" sz="1200"/>
              <a:t>Max Number of Connections: 最大连接数；如果做性能时，建议填0，如果默认为10，最大只能连接10个线程；</a:t>
            </a:r>
            <a:endParaRPr lang="zh-CN" altLang="en-US" sz="1200"/>
          </a:p>
          <a:p>
            <a:pPr algn="l"/>
            <a:r>
              <a:rPr lang="zh-CN" altLang="en-US" sz="1200"/>
              <a:t>Max Wait(ms):最大等待时间，单位毫秒；</a:t>
            </a:r>
            <a:endParaRPr lang="zh-CN" altLang="en-US" sz="1200"/>
          </a:p>
          <a:p>
            <a:pPr algn="l"/>
            <a:r>
              <a:rPr lang="zh-CN" altLang="en-US" sz="1200"/>
              <a:t>Time Between Eviction Runs(ms):有空闲的线程数，释放不使用的线程；</a:t>
            </a:r>
            <a:endParaRPr lang="zh-CN" altLang="en-US" sz="1200"/>
          </a:p>
          <a:p>
            <a:pPr algn="l"/>
            <a:r>
              <a:rPr lang="zh-CN" altLang="en-US" sz="1200"/>
              <a:t>Auto Commit:自动提交，默认为true，如修改数据库时，自动commit；</a:t>
            </a:r>
            <a:endParaRPr lang="zh-CN" altLang="en-US" sz="1200"/>
          </a:p>
          <a:p>
            <a:pPr algn="l"/>
            <a:r>
              <a:rPr lang="zh-CN" altLang="en-US" sz="1200"/>
              <a:t>Transaction isolation:事务隔离（默认）；</a:t>
            </a:r>
            <a:endParaRPr lang="zh-CN" altLang="en-US" sz="1200"/>
          </a:p>
          <a:p>
            <a:pPr algn="l"/>
            <a:r>
              <a:rPr lang="zh-CN" altLang="en-US" sz="1200"/>
              <a:t>Connection Validation by pool:验证连接池；</a:t>
            </a:r>
            <a:endParaRPr lang="zh-CN" altLang="en-US" sz="1200"/>
          </a:p>
          <a:p>
            <a:pPr algn="l"/>
            <a:r>
              <a:rPr lang="zh-CN" altLang="en-US" sz="1200"/>
              <a:t>Test While idle:</a:t>
            </a:r>
            <a:endParaRPr lang="zh-CN" altLang="en-US" sz="1200"/>
          </a:p>
          <a:p>
            <a:pPr algn="l"/>
            <a:r>
              <a:rPr lang="zh-CN" altLang="en-US" sz="1200"/>
              <a:t>Soft Min Evictable Idle Time(ms):</a:t>
            </a:r>
            <a:endParaRPr lang="zh-CN" altLang="en-US" sz="1200"/>
          </a:p>
          <a:p>
            <a:pPr algn="l"/>
            <a:r>
              <a:rPr lang="zh-CN" altLang="en-US" sz="1200"/>
              <a:t>Validation Query:</a:t>
            </a:r>
            <a:endParaRPr lang="zh-CN" altLang="en-US" sz="1200"/>
          </a:p>
          <a:p>
            <a:pPr algn="l"/>
            <a:r>
              <a:rPr lang="zh-CN" altLang="en-US" sz="1200"/>
              <a:t>Database Connection Configuration:数据库连接配置：</a:t>
            </a:r>
            <a:endParaRPr lang="zh-CN" altLang="en-US" sz="1200"/>
          </a:p>
          <a:p>
            <a:pPr algn="l"/>
            <a:r>
              <a:rPr lang="zh-CN" altLang="en-US" sz="1200"/>
              <a:t>Database URL：数据库连接url；jdbc:mysql://localhost:3306/dbname，ipaddr:3306</a:t>
            </a:r>
            <a:endParaRPr lang="zh-CN" altLang="en-US" sz="1200"/>
          </a:p>
          <a:p>
            <a:pPr algn="l"/>
            <a:r>
              <a:rPr lang="zh-CN" altLang="en-US" sz="1200"/>
              <a:t>JDBC Driver class:数据库驱动；com.mysql.jdbc.Driver</a:t>
            </a:r>
            <a:endParaRPr lang="zh-CN" altLang="en-US" sz="1200"/>
          </a:p>
          <a:p>
            <a:pPr algn="l"/>
            <a:r>
              <a:rPr lang="zh-CN" altLang="en-US" sz="1200"/>
              <a:t>Username：用户</a:t>
            </a:r>
            <a:endParaRPr lang="zh-CN" altLang="en-US" sz="1200"/>
          </a:p>
          <a:p>
            <a:pPr algn="l"/>
            <a:r>
              <a:rPr lang="zh-CN" altLang="en-US" sz="1200"/>
              <a:t>Password：密码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特别说明：jmeter还可以操作oracle、postgreSQL、msSQL、mongodb等等数据库，同时不同的数据库，JDBC Connection Configuration填写的Database url格式和JDBC Driver驱动名称也不相同。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55" y="2185035"/>
            <a:ext cx="5189220" cy="9645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61868" y="664365"/>
            <a:ext cx="2613263" cy="2448560"/>
            <a:chOff x="676650" y="3386332"/>
            <a:chExt cx="3484350" cy="3264746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在sampler 执行之前用来修改sampler的，无法直接被“察看结果树”记录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前置处理器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555" y="179705"/>
            <a:ext cx="4961890" cy="47847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02444" y="588861"/>
            <a:ext cx="8137922" cy="3764756"/>
            <a:chOff x="502444" y="842963"/>
            <a:chExt cx="8137922" cy="376475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02444" y="842963"/>
              <a:ext cx="8137922" cy="3764756"/>
            </a:xfrm>
            <a:prstGeom prst="line">
              <a:avLst/>
            </a:prstGeom>
            <a:ln w="76200" cap="rnd">
              <a:solidFill>
                <a:schemeClr val="accent5">
                  <a:lumMod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ïś1iḍê"/>
            <p:cNvGrpSpPr/>
            <p:nvPr/>
          </p:nvGrpSpPr>
          <p:grpSpPr>
            <a:xfrm>
              <a:off x="1871700" y="1275606"/>
              <a:ext cx="606474" cy="606474"/>
              <a:chOff x="3025614" y="1870779"/>
              <a:chExt cx="808632" cy="808632"/>
            </a:xfrm>
          </p:grpSpPr>
          <p:sp>
            <p:nvSpPr>
              <p:cNvPr id="40" name="iṧlîďe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35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šlíďê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íSḻiďê"/>
              <p:cNvSpPr/>
              <p:nvPr/>
            </p:nvSpPr>
            <p:spPr>
              <a:xfrm>
                <a:off x="3282109" y="2134363"/>
                <a:ext cx="305623" cy="27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" name="íšļíḍè"/>
            <p:cNvGrpSpPr/>
            <p:nvPr/>
          </p:nvGrpSpPr>
          <p:grpSpPr>
            <a:xfrm>
              <a:off x="3019328" y="1805742"/>
              <a:ext cx="606474" cy="606474"/>
              <a:chOff x="3025614" y="1870779"/>
              <a:chExt cx="808632" cy="808632"/>
            </a:xfrm>
          </p:grpSpPr>
          <p:sp>
            <p:nvSpPr>
              <p:cNvPr id="37" name="îs1íďé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35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ṧḻíďê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şḻíḑè"/>
              <p:cNvSpPr/>
              <p:nvPr/>
            </p:nvSpPr>
            <p:spPr>
              <a:xfrm>
                <a:off x="3282109" y="2117321"/>
                <a:ext cx="305623" cy="305434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ŝḻïḍê"/>
            <p:cNvGrpSpPr/>
            <p:nvPr/>
          </p:nvGrpSpPr>
          <p:grpSpPr>
            <a:xfrm>
              <a:off x="4166955" y="2335877"/>
              <a:ext cx="606474" cy="606474"/>
              <a:chOff x="3025614" y="1870779"/>
              <a:chExt cx="808632" cy="808632"/>
            </a:xfrm>
          </p:grpSpPr>
          <p:sp>
            <p:nvSpPr>
              <p:cNvPr id="34" name="íṧ1iḋé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635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ŝḻiďe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$ḻíḍe"/>
              <p:cNvSpPr/>
              <p:nvPr/>
            </p:nvSpPr>
            <p:spPr>
              <a:xfrm>
                <a:off x="3282109" y="2117458"/>
                <a:ext cx="305623" cy="305161"/>
              </a:xfrm>
              <a:custGeom>
                <a:avLst/>
                <a:gdLst>
                  <a:gd name="connsiteX0" fmla="*/ 303775 w 607639"/>
                  <a:gd name="connsiteY0" fmla="*/ 525007 h 606722"/>
                  <a:gd name="connsiteX1" fmla="*/ 315710 w 607639"/>
                  <a:gd name="connsiteY1" fmla="*/ 536902 h 606722"/>
                  <a:gd name="connsiteX2" fmla="*/ 315710 w 607639"/>
                  <a:gd name="connsiteY2" fmla="*/ 552347 h 606722"/>
                  <a:gd name="connsiteX3" fmla="*/ 303775 w 607639"/>
                  <a:gd name="connsiteY3" fmla="*/ 564241 h 606722"/>
                  <a:gd name="connsiteX4" fmla="*/ 291929 w 607639"/>
                  <a:gd name="connsiteY4" fmla="*/ 552347 h 606722"/>
                  <a:gd name="connsiteX5" fmla="*/ 291929 w 607639"/>
                  <a:gd name="connsiteY5" fmla="*/ 536902 h 606722"/>
                  <a:gd name="connsiteX6" fmla="*/ 303775 w 607639"/>
                  <a:gd name="connsiteY6" fmla="*/ 525007 h 606722"/>
                  <a:gd name="connsiteX7" fmla="*/ 429885 w 607639"/>
                  <a:gd name="connsiteY7" fmla="*/ 509483 h 606722"/>
                  <a:gd name="connsiteX8" fmla="*/ 441811 w 607639"/>
                  <a:gd name="connsiteY8" fmla="*/ 521409 h 606722"/>
                  <a:gd name="connsiteX9" fmla="*/ 429885 w 607639"/>
                  <a:gd name="connsiteY9" fmla="*/ 533335 h 606722"/>
                  <a:gd name="connsiteX10" fmla="*/ 417959 w 607639"/>
                  <a:gd name="connsiteY10" fmla="*/ 521409 h 606722"/>
                  <a:gd name="connsiteX11" fmla="*/ 429885 w 607639"/>
                  <a:gd name="connsiteY11" fmla="*/ 509483 h 606722"/>
                  <a:gd name="connsiteX12" fmla="*/ 177720 w 607639"/>
                  <a:gd name="connsiteY12" fmla="*/ 509483 h 606722"/>
                  <a:gd name="connsiteX13" fmla="*/ 189611 w 607639"/>
                  <a:gd name="connsiteY13" fmla="*/ 521409 h 606722"/>
                  <a:gd name="connsiteX14" fmla="*/ 177720 w 607639"/>
                  <a:gd name="connsiteY14" fmla="*/ 533335 h 606722"/>
                  <a:gd name="connsiteX15" fmla="*/ 165829 w 607639"/>
                  <a:gd name="connsiteY15" fmla="*/ 521409 h 606722"/>
                  <a:gd name="connsiteX16" fmla="*/ 177720 w 607639"/>
                  <a:gd name="connsiteY16" fmla="*/ 509483 h 606722"/>
                  <a:gd name="connsiteX17" fmla="*/ 522185 w 607639"/>
                  <a:gd name="connsiteY17" fmla="*/ 417324 h 606722"/>
                  <a:gd name="connsiteX18" fmla="*/ 534111 w 607639"/>
                  <a:gd name="connsiteY18" fmla="*/ 429250 h 606722"/>
                  <a:gd name="connsiteX19" fmla="*/ 522185 w 607639"/>
                  <a:gd name="connsiteY19" fmla="*/ 441176 h 606722"/>
                  <a:gd name="connsiteX20" fmla="*/ 510259 w 607639"/>
                  <a:gd name="connsiteY20" fmla="*/ 429250 h 606722"/>
                  <a:gd name="connsiteX21" fmla="*/ 522185 w 607639"/>
                  <a:gd name="connsiteY21" fmla="*/ 417324 h 606722"/>
                  <a:gd name="connsiteX22" fmla="*/ 85420 w 607639"/>
                  <a:gd name="connsiteY22" fmla="*/ 417324 h 606722"/>
                  <a:gd name="connsiteX23" fmla="*/ 97311 w 607639"/>
                  <a:gd name="connsiteY23" fmla="*/ 429250 h 606722"/>
                  <a:gd name="connsiteX24" fmla="*/ 85420 w 607639"/>
                  <a:gd name="connsiteY24" fmla="*/ 441176 h 606722"/>
                  <a:gd name="connsiteX25" fmla="*/ 73529 w 607639"/>
                  <a:gd name="connsiteY25" fmla="*/ 429250 h 606722"/>
                  <a:gd name="connsiteX26" fmla="*/ 85420 w 607639"/>
                  <a:gd name="connsiteY26" fmla="*/ 417324 h 606722"/>
                  <a:gd name="connsiteX27" fmla="*/ 537643 w 607639"/>
                  <a:gd name="connsiteY27" fmla="*/ 291506 h 606722"/>
                  <a:gd name="connsiteX28" fmla="*/ 555628 w 607639"/>
                  <a:gd name="connsiteY28" fmla="*/ 291506 h 606722"/>
                  <a:gd name="connsiteX29" fmla="*/ 567558 w 607639"/>
                  <a:gd name="connsiteY29" fmla="*/ 303316 h 606722"/>
                  <a:gd name="connsiteX30" fmla="*/ 555628 w 607639"/>
                  <a:gd name="connsiteY30" fmla="*/ 315216 h 606722"/>
                  <a:gd name="connsiteX31" fmla="*/ 537643 w 607639"/>
                  <a:gd name="connsiteY31" fmla="*/ 315216 h 606722"/>
                  <a:gd name="connsiteX32" fmla="*/ 525713 w 607639"/>
                  <a:gd name="connsiteY32" fmla="*/ 303316 h 606722"/>
                  <a:gd name="connsiteX33" fmla="*/ 537643 w 607639"/>
                  <a:gd name="connsiteY33" fmla="*/ 291506 h 606722"/>
                  <a:gd name="connsiteX34" fmla="*/ 51991 w 607639"/>
                  <a:gd name="connsiteY34" fmla="*/ 291506 h 606722"/>
                  <a:gd name="connsiteX35" fmla="*/ 69946 w 607639"/>
                  <a:gd name="connsiteY35" fmla="*/ 291506 h 606722"/>
                  <a:gd name="connsiteX36" fmla="*/ 81856 w 607639"/>
                  <a:gd name="connsiteY36" fmla="*/ 303316 h 606722"/>
                  <a:gd name="connsiteX37" fmla="*/ 69946 w 607639"/>
                  <a:gd name="connsiteY37" fmla="*/ 315216 h 606722"/>
                  <a:gd name="connsiteX38" fmla="*/ 51991 w 607639"/>
                  <a:gd name="connsiteY38" fmla="*/ 315216 h 606722"/>
                  <a:gd name="connsiteX39" fmla="*/ 40081 w 607639"/>
                  <a:gd name="connsiteY39" fmla="*/ 303316 h 606722"/>
                  <a:gd name="connsiteX40" fmla="*/ 51991 w 607639"/>
                  <a:gd name="connsiteY40" fmla="*/ 291506 h 606722"/>
                  <a:gd name="connsiteX41" fmla="*/ 412608 w 607639"/>
                  <a:gd name="connsiteY41" fmla="*/ 222096 h 606722"/>
                  <a:gd name="connsiteX42" fmla="*/ 345491 w 607639"/>
                  <a:gd name="connsiteY42" fmla="*/ 334245 h 606722"/>
                  <a:gd name="connsiteX43" fmla="*/ 412608 w 607639"/>
                  <a:gd name="connsiteY43" fmla="*/ 334245 h 606722"/>
                  <a:gd name="connsiteX44" fmla="*/ 427651 w 607639"/>
                  <a:gd name="connsiteY44" fmla="*/ 167533 h 606722"/>
                  <a:gd name="connsiteX45" fmla="*/ 436375 w 607639"/>
                  <a:gd name="connsiteY45" fmla="*/ 178996 h 606722"/>
                  <a:gd name="connsiteX46" fmla="*/ 436375 w 607639"/>
                  <a:gd name="connsiteY46" fmla="*/ 334245 h 606722"/>
                  <a:gd name="connsiteX47" fmla="*/ 469399 w 607639"/>
                  <a:gd name="connsiteY47" fmla="*/ 334245 h 606722"/>
                  <a:gd name="connsiteX48" fmla="*/ 481327 w 607639"/>
                  <a:gd name="connsiteY48" fmla="*/ 346153 h 606722"/>
                  <a:gd name="connsiteX49" fmla="*/ 469399 w 607639"/>
                  <a:gd name="connsiteY49" fmla="*/ 357973 h 606722"/>
                  <a:gd name="connsiteX50" fmla="*/ 436375 w 607639"/>
                  <a:gd name="connsiteY50" fmla="*/ 357973 h 606722"/>
                  <a:gd name="connsiteX51" fmla="*/ 436375 w 607639"/>
                  <a:gd name="connsiteY51" fmla="*/ 427733 h 606722"/>
                  <a:gd name="connsiteX52" fmla="*/ 424536 w 607639"/>
                  <a:gd name="connsiteY52" fmla="*/ 439552 h 606722"/>
                  <a:gd name="connsiteX53" fmla="*/ 412608 w 607639"/>
                  <a:gd name="connsiteY53" fmla="*/ 427733 h 606722"/>
                  <a:gd name="connsiteX54" fmla="*/ 412608 w 607639"/>
                  <a:gd name="connsiteY54" fmla="*/ 357973 h 606722"/>
                  <a:gd name="connsiteX55" fmla="*/ 324573 w 607639"/>
                  <a:gd name="connsiteY55" fmla="*/ 357973 h 606722"/>
                  <a:gd name="connsiteX56" fmla="*/ 314158 w 607639"/>
                  <a:gd name="connsiteY56" fmla="*/ 352019 h 606722"/>
                  <a:gd name="connsiteX57" fmla="*/ 314336 w 607639"/>
                  <a:gd name="connsiteY57" fmla="*/ 340022 h 606722"/>
                  <a:gd name="connsiteX58" fmla="*/ 414299 w 607639"/>
                  <a:gd name="connsiteY58" fmla="*/ 172953 h 606722"/>
                  <a:gd name="connsiteX59" fmla="*/ 427651 w 607639"/>
                  <a:gd name="connsiteY59" fmla="*/ 167533 h 606722"/>
                  <a:gd name="connsiteX60" fmla="*/ 216270 w 607639"/>
                  <a:gd name="connsiteY60" fmla="*/ 167099 h 606722"/>
                  <a:gd name="connsiteX61" fmla="*/ 290518 w 607639"/>
                  <a:gd name="connsiteY61" fmla="*/ 241210 h 606722"/>
                  <a:gd name="connsiteX62" fmla="*/ 242978 w 607639"/>
                  <a:gd name="connsiteY62" fmla="*/ 355754 h 606722"/>
                  <a:gd name="connsiteX63" fmla="*/ 182707 w 607639"/>
                  <a:gd name="connsiteY63" fmla="*/ 415825 h 606722"/>
                  <a:gd name="connsiteX64" fmla="*/ 278588 w 607639"/>
                  <a:gd name="connsiteY64" fmla="*/ 415825 h 606722"/>
                  <a:gd name="connsiteX65" fmla="*/ 290518 w 607639"/>
                  <a:gd name="connsiteY65" fmla="*/ 427734 h 606722"/>
                  <a:gd name="connsiteX66" fmla="*/ 278588 w 607639"/>
                  <a:gd name="connsiteY66" fmla="*/ 439552 h 606722"/>
                  <a:gd name="connsiteX67" fmla="*/ 154040 w 607639"/>
                  <a:gd name="connsiteY67" fmla="*/ 439552 h 606722"/>
                  <a:gd name="connsiteX68" fmla="*/ 143001 w 607639"/>
                  <a:gd name="connsiteY68" fmla="*/ 432265 h 606722"/>
                  <a:gd name="connsiteX69" fmla="*/ 145582 w 607639"/>
                  <a:gd name="connsiteY69" fmla="*/ 419292 h 606722"/>
                  <a:gd name="connsiteX70" fmla="*/ 226152 w 607639"/>
                  <a:gd name="connsiteY70" fmla="*/ 338959 h 606722"/>
                  <a:gd name="connsiteX71" fmla="*/ 266659 w 607639"/>
                  <a:gd name="connsiteY71" fmla="*/ 241210 h 606722"/>
                  <a:gd name="connsiteX72" fmla="*/ 216270 w 607639"/>
                  <a:gd name="connsiteY72" fmla="*/ 190914 h 606722"/>
                  <a:gd name="connsiteX73" fmla="*/ 165880 w 607639"/>
                  <a:gd name="connsiteY73" fmla="*/ 241210 h 606722"/>
                  <a:gd name="connsiteX74" fmla="*/ 154040 w 607639"/>
                  <a:gd name="connsiteY74" fmla="*/ 253029 h 606722"/>
                  <a:gd name="connsiteX75" fmla="*/ 142110 w 607639"/>
                  <a:gd name="connsiteY75" fmla="*/ 241210 h 606722"/>
                  <a:gd name="connsiteX76" fmla="*/ 216270 w 607639"/>
                  <a:gd name="connsiteY76" fmla="*/ 167099 h 606722"/>
                  <a:gd name="connsiteX77" fmla="*/ 522185 w 607639"/>
                  <a:gd name="connsiteY77" fmla="*/ 165547 h 606722"/>
                  <a:gd name="connsiteX78" fmla="*/ 534111 w 607639"/>
                  <a:gd name="connsiteY78" fmla="*/ 177438 h 606722"/>
                  <a:gd name="connsiteX79" fmla="*/ 522185 w 607639"/>
                  <a:gd name="connsiteY79" fmla="*/ 189329 h 606722"/>
                  <a:gd name="connsiteX80" fmla="*/ 510259 w 607639"/>
                  <a:gd name="connsiteY80" fmla="*/ 177438 h 606722"/>
                  <a:gd name="connsiteX81" fmla="*/ 522185 w 607639"/>
                  <a:gd name="connsiteY81" fmla="*/ 165547 h 606722"/>
                  <a:gd name="connsiteX82" fmla="*/ 85420 w 607639"/>
                  <a:gd name="connsiteY82" fmla="*/ 165547 h 606722"/>
                  <a:gd name="connsiteX83" fmla="*/ 97311 w 607639"/>
                  <a:gd name="connsiteY83" fmla="*/ 177438 h 606722"/>
                  <a:gd name="connsiteX84" fmla="*/ 85420 w 607639"/>
                  <a:gd name="connsiteY84" fmla="*/ 189329 h 606722"/>
                  <a:gd name="connsiteX85" fmla="*/ 73529 w 607639"/>
                  <a:gd name="connsiteY85" fmla="*/ 177438 h 606722"/>
                  <a:gd name="connsiteX86" fmla="*/ 85420 w 607639"/>
                  <a:gd name="connsiteY86" fmla="*/ 165547 h 606722"/>
                  <a:gd name="connsiteX87" fmla="*/ 429885 w 607639"/>
                  <a:gd name="connsiteY87" fmla="*/ 73388 h 606722"/>
                  <a:gd name="connsiteX88" fmla="*/ 441811 w 607639"/>
                  <a:gd name="connsiteY88" fmla="*/ 85279 h 606722"/>
                  <a:gd name="connsiteX89" fmla="*/ 429885 w 607639"/>
                  <a:gd name="connsiteY89" fmla="*/ 97170 h 606722"/>
                  <a:gd name="connsiteX90" fmla="*/ 417959 w 607639"/>
                  <a:gd name="connsiteY90" fmla="*/ 85279 h 606722"/>
                  <a:gd name="connsiteX91" fmla="*/ 429885 w 607639"/>
                  <a:gd name="connsiteY91" fmla="*/ 73388 h 606722"/>
                  <a:gd name="connsiteX92" fmla="*/ 177720 w 607639"/>
                  <a:gd name="connsiteY92" fmla="*/ 73388 h 606722"/>
                  <a:gd name="connsiteX93" fmla="*/ 189611 w 607639"/>
                  <a:gd name="connsiteY93" fmla="*/ 85279 h 606722"/>
                  <a:gd name="connsiteX94" fmla="*/ 177720 w 607639"/>
                  <a:gd name="connsiteY94" fmla="*/ 97170 h 606722"/>
                  <a:gd name="connsiteX95" fmla="*/ 165829 w 607639"/>
                  <a:gd name="connsiteY95" fmla="*/ 85279 h 606722"/>
                  <a:gd name="connsiteX96" fmla="*/ 177720 w 607639"/>
                  <a:gd name="connsiteY96" fmla="*/ 73388 h 606722"/>
                  <a:gd name="connsiteX97" fmla="*/ 303775 w 607639"/>
                  <a:gd name="connsiteY97" fmla="*/ 42480 h 606722"/>
                  <a:gd name="connsiteX98" fmla="*/ 315710 w 607639"/>
                  <a:gd name="connsiteY98" fmla="*/ 54396 h 606722"/>
                  <a:gd name="connsiteX99" fmla="*/ 315710 w 607639"/>
                  <a:gd name="connsiteY99" fmla="*/ 69869 h 606722"/>
                  <a:gd name="connsiteX100" fmla="*/ 303775 w 607639"/>
                  <a:gd name="connsiteY100" fmla="*/ 81785 h 606722"/>
                  <a:gd name="connsiteX101" fmla="*/ 291929 w 607639"/>
                  <a:gd name="connsiteY101" fmla="*/ 69869 h 606722"/>
                  <a:gd name="connsiteX102" fmla="*/ 291929 w 607639"/>
                  <a:gd name="connsiteY102" fmla="*/ 54396 h 606722"/>
                  <a:gd name="connsiteX103" fmla="*/ 303775 w 607639"/>
                  <a:gd name="connsiteY103" fmla="*/ 42480 h 606722"/>
                  <a:gd name="connsiteX104" fmla="*/ 303775 w 607639"/>
                  <a:gd name="connsiteY104" fmla="*/ 0 h 606722"/>
                  <a:gd name="connsiteX105" fmla="*/ 537058 w 607639"/>
                  <a:gd name="connsiteY105" fmla="*/ 108956 h 606722"/>
                  <a:gd name="connsiteX106" fmla="*/ 537058 w 607639"/>
                  <a:gd name="connsiteY106" fmla="*/ 93048 h 606722"/>
                  <a:gd name="connsiteX107" fmla="*/ 548895 w 607639"/>
                  <a:gd name="connsiteY107" fmla="*/ 81139 h 606722"/>
                  <a:gd name="connsiteX108" fmla="*/ 560822 w 607639"/>
                  <a:gd name="connsiteY108" fmla="*/ 93048 h 606722"/>
                  <a:gd name="connsiteX109" fmla="*/ 560822 w 607639"/>
                  <a:gd name="connsiteY109" fmla="*/ 138994 h 606722"/>
                  <a:gd name="connsiteX110" fmla="*/ 548895 w 607639"/>
                  <a:gd name="connsiteY110" fmla="*/ 150903 h 606722"/>
                  <a:gd name="connsiteX111" fmla="*/ 502880 w 607639"/>
                  <a:gd name="connsiteY111" fmla="*/ 150903 h 606722"/>
                  <a:gd name="connsiteX112" fmla="*/ 490953 w 607639"/>
                  <a:gd name="connsiteY112" fmla="*/ 138994 h 606722"/>
                  <a:gd name="connsiteX113" fmla="*/ 502880 w 607639"/>
                  <a:gd name="connsiteY113" fmla="*/ 127174 h 606722"/>
                  <a:gd name="connsiteX114" fmla="*/ 521126 w 607639"/>
                  <a:gd name="connsiteY114" fmla="*/ 127174 h 606722"/>
                  <a:gd name="connsiteX115" fmla="*/ 303775 w 607639"/>
                  <a:gd name="connsiteY115" fmla="*/ 23728 h 606722"/>
                  <a:gd name="connsiteX116" fmla="*/ 23764 w 607639"/>
                  <a:gd name="connsiteY116" fmla="*/ 303316 h 606722"/>
                  <a:gd name="connsiteX117" fmla="*/ 303775 w 607639"/>
                  <a:gd name="connsiteY117" fmla="*/ 582905 h 606722"/>
                  <a:gd name="connsiteX118" fmla="*/ 583786 w 607639"/>
                  <a:gd name="connsiteY118" fmla="*/ 303316 h 606722"/>
                  <a:gd name="connsiteX119" fmla="*/ 573906 w 607639"/>
                  <a:gd name="connsiteY119" fmla="*/ 229376 h 606722"/>
                  <a:gd name="connsiteX120" fmla="*/ 582273 w 607639"/>
                  <a:gd name="connsiteY120" fmla="*/ 214801 h 606722"/>
                  <a:gd name="connsiteX121" fmla="*/ 596869 w 607639"/>
                  <a:gd name="connsiteY121" fmla="*/ 223066 h 606722"/>
                  <a:gd name="connsiteX122" fmla="*/ 607639 w 607639"/>
                  <a:gd name="connsiteY122" fmla="*/ 303316 h 606722"/>
                  <a:gd name="connsiteX123" fmla="*/ 303775 w 607639"/>
                  <a:gd name="connsiteY123" fmla="*/ 606722 h 606722"/>
                  <a:gd name="connsiteX124" fmla="*/ 0 w 607639"/>
                  <a:gd name="connsiteY124" fmla="*/ 303316 h 606722"/>
                  <a:gd name="connsiteX125" fmla="*/ 303775 w 607639"/>
                  <a:gd name="connsiteY1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07639" h="606722">
                    <a:moveTo>
                      <a:pt x="303775" y="525007"/>
                    </a:moveTo>
                    <a:cubicBezTo>
                      <a:pt x="310366" y="525007"/>
                      <a:pt x="315710" y="530333"/>
                      <a:pt x="315710" y="536902"/>
                    </a:cubicBezTo>
                    <a:lnTo>
                      <a:pt x="315710" y="552347"/>
                    </a:lnTo>
                    <a:cubicBezTo>
                      <a:pt x="315710" y="558915"/>
                      <a:pt x="310366" y="564241"/>
                      <a:pt x="303775" y="564241"/>
                    </a:cubicBezTo>
                    <a:cubicBezTo>
                      <a:pt x="297184" y="564241"/>
                      <a:pt x="291929" y="558915"/>
                      <a:pt x="291929" y="552347"/>
                    </a:cubicBezTo>
                    <a:lnTo>
                      <a:pt x="291929" y="536902"/>
                    </a:lnTo>
                    <a:cubicBezTo>
                      <a:pt x="291929" y="530333"/>
                      <a:pt x="297184" y="525007"/>
                      <a:pt x="303775" y="525007"/>
                    </a:cubicBezTo>
                    <a:close/>
                    <a:moveTo>
                      <a:pt x="429885" y="509483"/>
                    </a:moveTo>
                    <a:cubicBezTo>
                      <a:pt x="436472" y="509483"/>
                      <a:pt x="441811" y="514822"/>
                      <a:pt x="441811" y="521409"/>
                    </a:cubicBezTo>
                    <a:cubicBezTo>
                      <a:pt x="441811" y="527996"/>
                      <a:pt x="436472" y="533335"/>
                      <a:pt x="429885" y="533335"/>
                    </a:cubicBezTo>
                    <a:cubicBezTo>
                      <a:pt x="423298" y="533335"/>
                      <a:pt x="417959" y="527996"/>
                      <a:pt x="417959" y="521409"/>
                    </a:cubicBezTo>
                    <a:cubicBezTo>
                      <a:pt x="417959" y="514822"/>
                      <a:pt x="423298" y="509483"/>
                      <a:pt x="429885" y="509483"/>
                    </a:cubicBezTo>
                    <a:close/>
                    <a:moveTo>
                      <a:pt x="177720" y="509483"/>
                    </a:moveTo>
                    <a:cubicBezTo>
                      <a:pt x="184287" y="509483"/>
                      <a:pt x="189611" y="514822"/>
                      <a:pt x="189611" y="521409"/>
                    </a:cubicBezTo>
                    <a:cubicBezTo>
                      <a:pt x="189611" y="527996"/>
                      <a:pt x="184287" y="533335"/>
                      <a:pt x="177720" y="533335"/>
                    </a:cubicBezTo>
                    <a:cubicBezTo>
                      <a:pt x="171153" y="533335"/>
                      <a:pt x="165829" y="527996"/>
                      <a:pt x="165829" y="521409"/>
                    </a:cubicBezTo>
                    <a:cubicBezTo>
                      <a:pt x="165829" y="514822"/>
                      <a:pt x="171153" y="509483"/>
                      <a:pt x="177720" y="509483"/>
                    </a:cubicBezTo>
                    <a:close/>
                    <a:moveTo>
                      <a:pt x="522185" y="417324"/>
                    </a:moveTo>
                    <a:cubicBezTo>
                      <a:pt x="528772" y="417324"/>
                      <a:pt x="534111" y="422663"/>
                      <a:pt x="534111" y="429250"/>
                    </a:cubicBezTo>
                    <a:cubicBezTo>
                      <a:pt x="534111" y="435837"/>
                      <a:pt x="528772" y="441176"/>
                      <a:pt x="522185" y="441176"/>
                    </a:cubicBezTo>
                    <a:cubicBezTo>
                      <a:pt x="515598" y="441176"/>
                      <a:pt x="510259" y="435837"/>
                      <a:pt x="510259" y="429250"/>
                    </a:cubicBezTo>
                    <a:cubicBezTo>
                      <a:pt x="510259" y="422663"/>
                      <a:pt x="515598" y="417324"/>
                      <a:pt x="522185" y="417324"/>
                    </a:cubicBezTo>
                    <a:close/>
                    <a:moveTo>
                      <a:pt x="85420" y="417324"/>
                    </a:moveTo>
                    <a:cubicBezTo>
                      <a:pt x="91987" y="417324"/>
                      <a:pt x="97311" y="422663"/>
                      <a:pt x="97311" y="429250"/>
                    </a:cubicBezTo>
                    <a:cubicBezTo>
                      <a:pt x="97311" y="435837"/>
                      <a:pt x="91987" y="441176"/>
                      <a:pt x="85420" y="441176"/>
                    </a:cubicBezTo>
                    <a:cubicBezTo>
                      <a:pt x="78853" y="441176"/>
                      <a:pt x="73529" y="435837"/>
                      <a:pt x="73529" y="429250"/>
                    </a:cubicBezTo>
                    <a:cubicBezTo>
                      <a:pt x="73529" y="422663"/>
                      <a:pt x="78853" y="417324"/>
                      <a:pt x="85420" y="417324"/>
                    </a:cubicBezTo>
                    <a:close/>
                    <a:moveTo>
                      <a:pt x="537643" y="291506"/>
                    </a:moveTo>
                    <a:lnTo>
                      <a:pt x="555628" y="291506"/>
                    </a:lnTo>
                    <a:cubicBezTo>
                      <a:pt x="562216" y="291506"/>
                      <a:pt x="567558" y="296745"/>
                      <a:pt x="567558" y="303316"/>
                    </a:cubicBezTo>
                    <a:cubicBezTo>
                      <a:pt x="567558" y="309888"/>
                      <a:pt x="562216" y="315216"/>
                      <a:pt x="555628" y="315216"/>
                    </a:cubicBezTo>
                    <a:lnTo>
                      <a:pt x="537643" y="315216"/>
                    </a:lnTo>
                    <a:cubicBezTo>
                      <a:pt x="531055" y="315216"/>
                      <a:pt x="525713" y="309888"/>
                      <a:pt x="525713" y="303316"/>
                    </a:cubicBezTo>
                    <a:cubicBezTo>
                      <a:pt x="525713" y="296745"/>
                      <a:pt x="531055" y="291506"/>
                      <a:pt x="537643" y="291506"/>
                    </a:cubicBezTo>
                    <a:close/>
                    <a:moveTo>
                      <a:pt x="51991" y="291506"/>
                    </a:moveTo>
                    <a:lnTo>
                      <a:pt x="69946" y="291506"/>
                    </a:lnTo>
                    <a:cubicBezTo>
                      <a:pt x="76523" y="291506"/>
                      <a:pt x="81856" y="296745"/>
                      <a:pt x="81856" y="303316"/>
                    </a:cubicBezTo>
                    <a:cubicBezTo>
                      <a:pt x="81856" y="309888"/>
                      <a:pt x="76523" y="315216"/>
                      <a:pt x="69946" y="315216"/>
                    </a:cubicBezTo>
                    <a:lnTo>
                      <a:pt x="51991" y="315216"/>
                    </a:lnTo>
                    <a:cubicBezTo>
                      <a:pt x="45414" y="315216"/>
                      <a:pt x="40081" y="309888"/>
                      <a:pt x="40081" y="303316"/>
                    </a:cubicBezTo>
                    <a:cubicBezTo>
                      <a:pt x="40081" y="296745"/>
                      <a:pt x="45414" y="291506"/>
                      <a:pt x="51991" y="291506"/>
                    </a:cubicBezTo>
                    <a:close/>
                    <a:moveTo>
                      <a:pt x="412608" y="222096"/>
                    </a:moveTo>
                    <a:lnTo>
                      <a:pt x="345491" y="334245"/>
                    </a:lnTo>
                    <a:lnTo>
                      <a:pt x="412608" y="334245"/>
                    </a:lnTo>
                    <a:close/>
                    <a:moveTo>
                      <a:pt x="427651" y="167533"/>
                    </a:moveTo>
                    <a:cubicBezTo>
                      <a:pt x="432814" y="168954"/>
                      <a:pt x="436375" y="173664"/>
                      <a:pt x="436375" y="178996"/>
                    </a:cubicBezTo>
                    <a:lnTo>
                      <a:pt x="436375" y="334245"/>
                    </a:lnTo>
                    <a:lnTo>
                      <a:pt x="469399" y="334245"/>
                    </a:lnTo>
                    <a:cubicBezTo>
                      <a:pt x="475986" y="334245"/>
                      <a:pt x="481327" y="339577"/>
                      <a:pt x="481327" y="346153"/>
                    </a:cubicBezTo>
                    <a:cubicBezTo>
                      <a:pt x="481327" y="352641"/>
                      <a:pt x="475986" y="357973"/>
                      <a:pt x="469399" y="357973"/>
                    </a:cubicBezTo>
                    <a:lnTo>
                      <a:pt x="436375" y="357973"/>
                    </a:lnTo>
                    <a:lnTo>
                      <a:pt x="436375" y="427733"/>
                    </a:lnTo>
                    <a:cubicBezTo>
                      <a:pt x="436375" y="434220"/>
                      <a:pt x="431123" y="439552"/>
                      <a:pt x="424536" y="439552"/>
                    </a:cubicBezTo>
                    <a:cubicBezTo>
                      <a:pt x="417949" y="439552"/>
                      <a:pt x="412608" y="434220"/>
                      <a:pt x="412608" y="427733"/>
                    </a:cubicBezTo>
                    <a:lnTo>
                      <a:pt x="412608" y="357973"/>
                    </a:lnTo>
                    <a:lnTo>
                      <a:pt x="324573" y="357973"/>
                    </a:lnTo>
                    <a:cubicBezTo>
                      <a:pt x="320300" y="357973"/>
                      <a:pt x="316295" y="355662"/>
                      <a:pt x="314158" y="352019"/>
                    </a:cubicBezTo>
                    <a:cubicBezTo>
                      <a:pt x="312111" y="348286"/>
                      <a:pt x="312111" y="343665"/>
                      <a:pt x="314336" y="340022"/>
                    </a:cubicBezTo>
                    <a:lnTo>
                      <a:pt x="414299" y="172953"/>
                    </a:lnTo>
                    <a:cubicBezTo>
                      <a:pt x="417059" y="168332"/>
                      <a:pt x="422489" y="166111"/>
                      <a:pt x="427651" y="167533"/>
                    </a:cubicBezTo>
                    <a:close/>
                    <a:moveTo>
                      <a:pt x="216270" y="167099"/>
                    </a:moveTo>
                    <a:cubicBezTo>
                      <a:pt x="257222" y="167099"/>
                      <a:pt x="290518" y="200333"/>
                      <a:pt x="290518" y="241210"/>
                    </a:cubicBezTo>
                    <a:cubicBezTo>
                      <a:pt x="290518" y="284486"/>
                      <a:pt x="273603" y="325097"/>
                      <a:pt x="242978" y="355754"/>
                    </a:cubicBezTo>
                    <a:lnTo>
                      <a:pt x="182707" y="415825"/>
                    </a:lnTo>
                    <a:lnTo>
                      <a:pt x="278588" y="415825"/>
                    </a:lnTo>
                    <a:cubicBezTo>
                      <a:pt x="285176" y="415825"/>
                      <a:pt x="290518" y="421158"/>
                      <a:pt x="290518" y="427734"/>
                    </a:cubicBezTo>
                    <a:cubicBezTo>
                      <a:pt x="290518" y="434220"/>
                      <a:pt x="285176" y="439552"/>
                      <a:pt x="278588" y="439552"/>
                    </a:cubicBezTo>
                    <a:lnTo>
                      <a:pt x="154040" y="439552"/>
                    </a:lnTo>
                    <a:cubicBezTo>
                      <a:pt x="149232" y="439552"/>
                      <a:pt x="144870" y="436709"/>
                      <a:pt x="143001" y="432265"/>
                    </a:cubicBezTo>
                    <a:cubicBezTo>
                      <a:pt x="141131" y="427822"/>
                      <a:pt x="142199" y="422668"/>
                      <a:pt x="145582" y="419292"/>
                    </a:cubicBezTo>
                    <a:lnTo>
                      <a:pt x="226152" y="338959"/>
                    </a:lnTo>
                    <a:cubicBezTo>
                      <a:pt x="252236" y="312834"/>
                      <a:pt x="266659" y="278088"/>
                      <a:pt x="266659" y="241210"/>
                    </a:cubicBezTo>
                    <a:cubicBezTo>
                      <a:pt x="266659" y="213485"/>
                      <a:pt x="244046" y="190914"/>
                      <a:pt x="216270" y="190914"/>
                    </a:cubicBezTo>
                    <a:cubicBezTo>
                      <a:pt x="188493" y="190914"/>
                      <a:pt x="165880" y="213485"/>
                      <a:pt x="165880" y="241210"/>
                    </a:cubicBezTo>
                    <a:cubicBezTo>
                      <a:pt x="165880" y="247786"/>
                      <a:pt x="160539" y="253029"/>
                      <a:pt x="154040" y="253029"/>
                    </a:cubicBezTo>
                    <a:cubicBezTo>
                      <a:pt x="147452" y="253029"/>
                      <a:pt x="142110" y="247786"/>
                      <a:pt x="142110" y="241210"/>
                    </a:cubicBezTo>
                    <a:cubicBezTo>
                      <a:pt x="142110" y="200333"/>
                      <a:pt x="175406" y="167099"/>
                      <a:pt x="216270" y="167099"/>
                    </a:cubicBezTo>
                    <a:close/>
                    <a:moveTo>
                      <a:pt x="522185" y="165547"/>
                    </a:moveTo>
                    <a:cubicBezTo>
                      <a:pt x="528772" y="165547"/>
                      <a:pt x="534111" y="170871"/>
                      <a:pt x="534111" y="177438"/>
                    </a:cubicBezTo>
                    <a:cubicBezTo>
                      <a:pt x="534111" y="184005"/>
                      <a:pt x="528772" y="189329"/>
                      <a:pt x="522185" y="189329"/>
                    </a:cubicBezTo>
                    <a:cubicBezTo>
                      <a:pt x="515598" y="189329"/>
                      <a:pt x="510259" y="184005"/>
                      <a:pt x="510259" y="177438"/>
                    </a:cubicBezTo>
                    <a:cubicBezTo>
                      <a:pt x="510259" y="170871"/>
                      <a:pt x="515598" y="165547"/>
                      <a:pt x="522185" y="165547"/>
                    </a:cubicBezTo>
                    <a:close/>
                    <a:moveTo>
                      <a:pt x="85420" y="165547"/>
                    </a:moveTo>
                    <a:cubicBezTo>
                      <a:pt x="91987" y="165547"/>
                      <a:pt x="97311" y="170871"/>
                      <a:pt x="97311" y="177438"/>
                    </a:cubicBezTo>
                    <a:cubicBezTo>
                      <a:pt x="97311" y="184005"/>
                      <a:pt x="91987" y="189329"/>
                      <a:pt x="85420" y="189329"/>
                    </a:cubicBezTo>
                    <a:cubicBezTo>
                      <a:pt x="78853" y="189329"/>
                      <a:pt x="73529" y="184005"/>
                      <a:pt x="73529" y="177438"/>
                    </a:cubicBezTo>
                    <a:cubicBezTo>
                      <a:pt x="73529" y="170871"/>
                      <a:pt x="78853" y="165547"/>
                      <a:pt x="85420" y="165547"/>
                    </a:cubicBezTo>
                    <a:close/>
                    <a:moveTo>
                      <a:pt x="429885" y="73388"/>
                    </a:moveTo>
                    <a:cubicBezTo>
                      <a:pt x="436472" y="73388"/>
                      <a:pt x="441811" y="78712"/>
                      <a:pt x="441811" y="85279"/>
                    </a:cubicBezTo>
                    <a:cubicBezTo>
                      <a:pt x="441811" y="91846"/>
                      <a:pt x="436472" y="97170"/>
                      <a:pt x="429885" y="97170"/>
                    </a:cubicBezTo>
                    <a:cubicBezTo>
                      <a:pt x="423298" y="97170"/>
                      <a:pt x="417959" y="91846"/>
                      <a:pt x="417959" y="85279"/>
                    </a:cubicBezTo>
                    <a:cubicBezTo>
                      <a:pt x="417959" y="78712"/>
                      <a:pt x="423298" y="73388"/>
                      <a:pt x="429885" y="73388"/>
                    </a:cubicBezTo>
                    <a:close/>
                    <a:moveTo>
                      <a:pt x="177720" y="73388"/>
                    </a:moveTo>
                    <a:cubicBezTo>
                      <a:pt x="184287" y="73388"/>
                      <a:pt x="189611" y="78712"/>
                      <a:pt x="189611" y="85279"/>
                    </a:cubicBezTo>
                    <a:cubicBezTo>
                      <a:pt x="189611" y="91846"/>
                      <a:pt x="184287" y="97170"/>
                      <a:pt x="177720" y="97170"/>
                    </a:cubicBezTo>
                    <a:cubicBezTo>
                      <a:pt x="171153" y="97170"/>
                      <a:pt x="165829" y="91846"/>
                      <a:pt x="165829" y="85279"/>
                    </a:cubicBezTo>
                    <a:cubicBezTo>
                      <a:pt x="165829" y="78712"/>
                      <a:pt x="171153" y="73388"/>
                      <a:pt x="177720" y="73388"/>
                    </a:cubicBezTo>
                    <a:close/>
                    <a:moveTo>
                      <a:pt x="303775" y="42480"/>
                    </a:moveTo>
                    <a:cubicBezTo>
                      <a:pt x="310366" y="42480"/>
                      <a:pt x="315710" y="47815"/>
                      <a:pt x="315710" y="54396"/>
                    </a:cubicBezTo>
                    <a:lnTo>
                      <a:pt x="315710" y="69869"/>
                    </a:lnTo>
                    <a:cubicBezTo>
                      <a:pt x="315710" y="76449"/>
                      <a:pt x="310366" y="81785"/>
                      <a:pt x="303775" y="81785"/>
                    </a:cubicBezTo>
                    <a:cubicBezTo>
                      <a:pt x="297184" y="81785"/>
                      <a:pt x="291929" y="76449"/>
                      <a:pt x="291929" y="69869"/>
                    </a:cubicBezTo>
                    <a:lnTo>
                      <a:pt x="291929" y="54396"/>
                    </a:lnTo>
                    <a:cubicBezTo>
                      <a:pt x="291929" y="47815"/>
                      <a:pt x="297184" y="42480"/>
                      <a:pt x="303775" y="42480"/>
                    </a:cubicBezTo>
                    <a:close/>
                    <a:moveTo>
                      <a:pt x="303775" y="0"/>
                    </a:moveTo>
                    <a:cubicBezTo>
                      <a:pt x="394204" y="0"/>
                      <a:pt x="479560" y="40347"/>
                      <a:pt x="537058" y="108956"/>
                    </a:cubicBezTo>
                    <a:lnTo>
                      <a:pt x="537058" y="93048"/>
                    </a:lnTo>
                    <a:cubicBezTo>
                      <a:pt x="537058" y="86471"/>
                      <a:pt x="542309" y="81139"/>
                      <a:pt x="548895" y="81139"/>
                    </a:cubicBezTo>
                    <a:cubicBezTo>
                      <a:pt x="555482" y="81139"/>
                      <a:pt x="560822" y="86471"/>
                      <a:pt x="560822" y="93048"/>
                    </a:cubicBezTo>
                    <a:lnTo>
                      <a:pt x="560822" y="138994"/>
                    </a:lnTo>
                    <a:cubicBezTo>
                      <a:pt x="560822" y="145570"/>
                      <a:pt x="555482" y="150903"/>
                      <a:pt x="548895" y="150903"/>
                    </a:cubicBezTo>
                    <a:lnTo>
                      <a:pt x="502880" y="150903"/>
                    </a:lnTo>
                    <a:cubicBezTo>
                      <a:pt x="496293" y="150903"/>
                      <a:pt x="490953" y="145570"/>
                      <a:pt x="490953" y="138994"/>
                    </a:cubicBezTo>
                    <a:cubicBezTo>
                      <a:pt x="490953" y="132417"/>
                      <a:pt x="496293" y="127174"/>
                      <a:pt x="502880" y="127174"/>
                    </a:cubicBezTo>
                    <a:lnTo>
                      <a:pt x="521126" y="127174"/>
                    </a:lnTo>
                    <a:cubicBezTo>
                      <a:pt x="468168" y="62032"/>
                      <a:pt x="388419" y="23728"/>
                      <a:pt x="303775" y="23728"/>
                    </a:cubicBezTo>
                    <a:cubicBezTo>
                      <a:pt x="149440" y="23728"/>
                      <a:pt x="23764" y="149214"/>
                      <a:pt x="23764" y="303316"/>
                    </a:cubicBezTo>
                    <a:cubicBezTo>
                      <a:pt x="23764" y="457508"/>
                      <a:pt x="149440" y="582905"/>
                      <a:pt x="303775" y="582905"/>
                    </a:cubicBezTo>
                    <a:cubicBezTo>
                      <a:pt x="458199" y="582905"/>
                      <a:pt x="583786" y="457508"/>
                      <a:pt x="583786" y="303316"/>
                    </a:cubicBezTo>
                    <a:cubicBezTo>
                      <a:pt x="583786" y="278255"/>
                      <a:pt x="580492" y="253371"/>
                      <a:pt x="573906" y="229376"/>
                    </a:cubicBezTo>
                    <a:cubicBezTo>
                      <a:pt x="572126" y="223066"/>
                      <a:pt x="575864" y="216489"/>
                      <a:pt x="582273" y="214801"/>
                    </a:cubicBezTo>
                    <a:cubicBezTo>
                      <a:pt x="588592" y="213023"/>
                      <a:pt x="595089" y="216756"/>
                      <a:pt x="596869" y="223066"/>
                    </a:cubicBezTo>
                    <a:cubicBezTo>
                      <a:pt x="603990" y="249194"/>
                      <a:pt x="607639" y="276122"/>
                      <a:pt x="607639" y="303316"/>
                    </a:cubicBezTo>
                    <a:cubicBezTo>
                      <a:pt x="607639" y="470572"/>
                      <a:pt x="471283" y="606722"/>
                      <a:pt x="303775" y="606722"/>
                    </a:cubicBezTo>
                    <a:cubicBezTo>
                      <a:pt x="136267" y="606722"/>
                      <a:pt x="0" y="470572"/>
                      <a:pt x="0" y="303316"/>
                    </a:cubicBezTo>
                    <a:cubicBezTo>
                      <a:pt x="0" y="136061"/>
                      <a:pt x="136267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" name="íŝľíde"/>
            <p:cNvGrpSpPr/>
            <p:nvPr/>
          </p:nvGrpSpPr>
          <p:grpSpPr>
            <a:xfrm>
              <a:off x="5314583" y="2866012"/>
              <a:ext cx="606474" cy="606474"/>
              <a:chOff x="3025614" y="1870779"/>
              <a:chExt cx="808632" cy="808632"/>
            </a:xfrm>
          </p:grpSpPr>
          <p:sp>
            <p:nvSpPr>
              <p:cNvPr id="31" name="íŝḷîde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35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íšḻíḑe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ïṧļíḓe"/>
              <p:cNvSpPr/>
              <p:nvPr/>
            </p:nvSpPr>
            <p:spPr>
              <a:xfrm>
                <a:off x="3282109" y="2117461"/>
                <a:ext cx="305623" cy="305154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  <a:gd name="connsiteX40" fmla="*/ 325000 h 606722"/>
                  <a:gd name="connsiteY40" fmla="*/ 325000 h 606722"/>
                  <a:gd name="connsiteX41" fmla="*/ 325000 h 606722"/>
                  <a:gd name="connsiteY41" fmla="*/ 325000 h 606722"/>
                  <a:gd name="connsiteX42" fmla="*/ 325000 h 606722"/>
                  <a:gd name="connsiteY42" fmla="*/ 325000 h 606722"/>
                  <a:gd name="connsiteX43" fmla="*/ 325000 h 606722"/>
                  <a:gd name="connsiteY43" fmla="*/ 325000 h 606722"/>
                  <a:gd name="connsiteX44" fmla="*/ 325000 h 606722"/>
                  <a:gd name="connsiteY44" fmla="*/ 325000 h 606722"/>
                  <a:gd name="connsiteX45" fmla="*/ 325000 h 606722"/>
                  <a:gd name="connsiteY45" fmla="*/ 325000 h 606722"/>
                  <a:gd name="connsiteX46" fmla="*/ 325000 h 606722"/>
                  <a:gd name="connsiteY46" fmla="*/ 325000 h 606722"/>
                  <a:gd name="connsiteX47" fmla="*/ 325000 h 606722"/>
                  <a:gd name="connsiteY47" fmla="*/ 325000 h 606722"/>
                  <a:gd name="connsiteX48" fmla="*/ 325000 h 606722"/>
                  <a:gd name="connsiteY48" fmla="*/ 325000 h 606722"/>
                  <a:gd name="connsiteX49" fmla="*/ 325000 h 606722"/>
                  <a:gd name="connsiteY49" fmla="*/ 325000 h 606722"/>
                  <a:gd name="connsiteX50" fmla="*/ 325000 h 606722"/>
                  <a:gd name="connsiteY50" fmla="*/ 325000 h 606722"/>
                  <a:gd name="connsiteX51" fmla="*/ 325000 h 606722"/>
                  <a:gd name="connsiteY51" fmla="*/ 325000 h 606722"/>
                  <a:gd name="connsiteX52" fmla="*/ 325000 h 606722"/>
                  <a:gd name="connsiteY52" fmla="*/ 325000 h 606722"/>
                  <a:gd name="connsiteX53" fmla="*/ 325000 h 606722"/>
                  <a:gd name="connsiteY53" fmla="*/ 325000 h 606722"/>
                  <a:gd name="connsiteX54" fmla="*/ 325000 h 606722"/>
                  <a:gd name="connsiteY54" fmla="*/ 325000 h 606722"/>
                  <a:gd name="connsiteX55" fmla="*/ 325000 h 606722"/>
                  <a:gd name="connsiteY55" fmla="*/ 325000 h 606722"/>
                  <a:gd name="connsiteX56" fmla="*/ 325000 h 606722"/>
                  <a:gd name="connsiteY56" fmla="*/ 325000 h 606722"/>
                  <a:gd name="connsiteX57" fmla="*/ 325000 h 606722"/>
                  <a:gd name="connsiteY57" fmla="*/ 325000 h 606722"/>
                  <a:gd name="connsiteX58" fmla="*/ 325000 h 606722"/>
                  <a:gd name="connsiteY58" fmla="*/ 325000 h 606722"/>
                  <a:gd name="connsiteX59" fmla="*/ 325000 h 606722"/>
                  <a:gd name="connsiteY59" fmla="*/ 325000 h 606722"/>
                  <a:gd name="connsiteX60" fmla="*/ 325000 h 606722"/>
                  <a:gd name="connsiteY60" fmla="*/ 325000 h 606722"/>
                  <a:gd name="connsiteX61" fmla="*/ 325000 h 606722"/>
                  <a:gd name="connsiteY61" fmla="*/ 325000 h 606722"/>
                  <a:gd name="connsiteX62" fmla="*/ 325000 h 606722"/>
                  <a:gd name="connsiteY62" fmla="*/ 325000 h 606722"/>
                  <a:gd name="connsiteX63" fmla="*/ 325000 h 606722"/>
                  <a:gd name="connsiteY63" fmla="*/ 325000 h 606722"/>
                  <a:gd name="connsiteX64" fmla="*/ 325000 h 606722"/>
                  <a:gd name="connsiteY64" fmla="*/ 325000 h 606722"/>
                  <a:gd name="connsiteX65" fmla="*/ 325000 h 606722"/>
                  <a:gd name="connsiteY65" fmla="*/ 325000 h 606722"/>
                  <a:gd name="connsiteX66" fmla="*/ 325000 h 606722"/>
                  <a:gd name="connsiteY66" fmla="*/ 325000 h 606722"/>
                  <a:gd name="connsiteX67" fmla="*/ 325000 h 606722"/>
                  <a:gd name="connsiteY67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607535" h="606604">
                    <a:moveTo>
                      <a:pt x="394900" y="353768"/>
                    </a:moveTo>
                    <a:cubicBezTo>
                      <a:pt x="400507" y="353768"/>
                      <a:pt x="405045" y="358301"/>
                      <a:pt x="405045" y="363900"/>
                    </a:cubicBezTo>
                    <a:lnTo>
                      <a:pt x="405045" y="515616"/>
                    </a:lnTo>
                    <a:cubicBezTo>
                      <a:pt x="405045" y="543435"/>
                      <a:pt x="382353" y="566099"/>
                      <a:pt x="354410" y="566099"/>
                    </a:cubicBezTo>
                    <a:lnTo>
                      <a:pt x="212649" y="566099"/>
                    </a:lnTo>
                    <a:cubicBezTo>
                      <a:pt x="207131" y="566099"/>
                      <a:pt x="202593" y="561566"/>
                      <a:pt x="202593" y="556056"/>
                    </a:cubicBezTo>
                    <a:cubicBezTo>
                      <a:pt x="202593" y="550457"/>
                      <a:pt x="207131" y="545924"/>
                      <a:pt x="212649" y="545924"/>
                    </a:cubicBezTo>
                    <a:lnTo>
                      <a:pt x="354410" y="545924"/>
                    </a:lnTo>
                    <a:cubicBezTo>
                      <a:pt x="371140" y="545924"/>
                      <a:pt x="384845" y="532325"/>
                      <a:pt x="384845" y="515616"/>
                    </a:cubicBezTo>
                    <a:lnTo>
                      <a:pt x="384845" y="363900"/>
                    </a:lnTo>
                    <a:cubicBezTo>
                      <a:pt x="384845" y="358301"/>
                      <a:pt x="389294" y="353768"/>
                      <a:pt x="394900" y="353768"/>
                    </a:cubicBezTo>
                    <a:close/>
                    <a:moveTo>
                      <a:pt x="131640" y="262739"/>
                    </a:moveTo>
                    <a:cubicBezTo>
                      <a:pt x="137236" y="262739"/>
                      <a:pt x="141766" y="267271"/>
                      <a:pt x="141766" y="272870"/>
                    </a:cubicBezTo>
                    <a:lnTo>
                      <a:pt x="141766" y="333565"/>
                    </a:lnTo>
                    <a:cubicBezTo>
                      <a:pt x="141766" y="339075"/>
                      <a:pt x="137236" y="343607"/>
                      <a:pt x="131640" y="343607"/>
                    </a:cubicBezTo>
                    <a:cubicBezTo>
                      <a:pt x="126044" y="343607"/>
                      <a:pt x="121514" y="339075"/>
                      <a:pt x="121514" y="333565"/>
                    </a:cubicBezTo>
                    <a:lnTo>
                      <a:pt x="121514" y="272870"/>
                    </a:lnTo>
                    <a:cubicBezTo>
                      <a:pt x="121514" y="267271"/>
                      <a:pt x="126044" y="262739"/>
                      <a:pt x="131640" y="262739"/>
                    </a:cubicBezTo>
                    <a:close/>
                    <a:moveTo>
                      <a:pt x="489057" y="194973"/>
                    </a:moveTo>
                    <a:cubicBezTo>
                      <a:pt x="492973" y="190974"/>
                      <a:pt x="499381" y="190974"/>
                      <a:pt x="503386" y="194973"/>
                    </a:cubicBezTo>
                    <a:lnTo>
                      <a:pt x="604576" y="296095"/>
                    </a:lnTo>
                    <a:cubicBezTo>
                      <a:pt x="605555" y="296983"/>
                      <a:pt x="606267" y="298138"/>
                      <a:pt x="606801" y="299383"/>
                    </a:cubicBezTo>
                    <a:cubicBezTo>
                      <a:pt x="607780" y="301871"/>
                      <a:pt x="607780" y="304625"/>
                      <a:pt x="606801" y="307113"/>
                    </a:cubicBezTo>
                    <a:cubicBezTo>
                      <a:pt x="606267" y="308357"/>
                      <a:pt x="605555" y="309424"/>
                      <a:pt x="604576" y="310401"/>
                    </a:cubicBezTo>
                    <a:lnTo>
                      <a:pt x="503386" y="411434"/>
                    </a:lnTo>
                    <a:cubicBezTo>
                      <a:pt x="501339" y="413478"/>
                      <a:pt x="498758" y="414455"/>
                      <a:pt x="496177" y="414455"/>
                    </a:cubicBezTo>
                    <a:cubicBezTo>
                      <a:pt x="493596" y="414455"/>
                      <a:pt x="491015" y="413478"/>
                      <a:pt x="489057" y="411434"/>
                    </a:cubicBezTo>
                    <a:cubicBezTo>
                      <a:pt x="485052" y="407524"/>
                      <a:pt x="485052" y="401126"/>
                      <a:pt x="489057" y="397217"/>
                    </a:cubicBezTo>
                    <a:lnTo>
                      <a:pt x="572982" y="313333"/>
                    </a:lnTo>
                    <a:lnTo>
                      <a:pt x="232921" y="313333"/>
                    </a:lnTo>
                    <a:cubicBezTo>
                      <a:pt x="227314" y="313333"/>
                      <a:pt x="222775" y="308802"/>
                      <a:pt x="222775" y="303203"/>
                    </a:cubicBezTo>
                    <a:cubicBezTo>
                      <a:pt x="222775" y="297605"/>
                      <a:pt x="227314" y="293074"/>
                      <a:pt x="232921" y="293074"/>
                    </a:cubicBezTo>
                    <a:lnTo>
                      <a:pt x="572982" y="293074"/>
                    </a:lnTo>
                    <a:lnTo>
                      <a:pt x="489057" y="209279"/>
                    </a:lnTo>
                    <a:cubicBezTo>
                      <a:pt x="485052" y="205281"/>
                      <a:pt x="485052" y="198883"/>
                      <a:pt x="489057" y="194973"/>
                    </a:cubicBezTo>
                    <a:close/>
                    <a:moveTo>
                      <a:pt x="211398" y="40317"/>
                    </a:moveTo>
                    <a:lnTo>
                      <a:pt x="354409" y="40317"/>
                    </a:lnTo>
                    <a:cubicBezTo>
                      <a:pt x="382353" y="40317"/>
                      <a:pt x="405046" y="62981"/>
                      <a:pt x="405046" y="90889"/>
                    </a:cubicBezTo>
                    <a:lnTo>
                      <a:pt x="405046" y="242605"/>
                    </a:lnTo>
                    <a:cubicBezTo>
                      <a:pt x="405046" y="248115"/>
                      <a:pt x="400508" y="252648"/>
                      <a:pt x="394901" y="252648"/>
                    </a:cubicBezTo>
                    <a:cubicBezTo>
                      <a:pt x="389295" y="252648"/>
                      <a:pt x="384845" y="248115"/>
                      <a:pt x="384845" y="242605"/>
                    </a:cubicBezTo>
                    <a:lnTo>
                      <a:pt x="384845" y="90889"/>
                    </a:lnTo>
                    <a:cubicBezTo>
                      <a:pt x="384845" y="74180"/>
                      <a:pt x="371140" y="60581"/>
                      <a:pt x="354409" y="60581"/>
                    </a:cubicBezTo>
                    <a:lnTo>
                      <a:pt x="211398" y="60581"/>
                    </a:lnTo>
                    <a:cubicBezTo>
                      <a:pt x="205791" y="60581"/>
                      <a:pt x="201253" y="56048"/>
                      <a:pt x="201253" y="50449"/>
                    </a:cubicBezTo>
                    <a:cubicBezTo>
                      <a:pt x="201253" y="44850"/>
                      <a:pt x="205791" y="40317"/>
                      <a:pt x="211398" y="40317"/>
                    </a:cubicBezTo>
                    <a:close/>
                    <a:moveTo>
                      <a:pt x="147115" y="20146"/>
                    </a:moveTo>
                    <a:cubicBezTo>
                      <a:pt x="144890" y="20146"/>
                      <a:pt x="142576" y="20590"/>
                      <a:pt x="140084" y="21568"/>
                    </a:cubicBezTo>
                    <a:lnTo>
                      <a:pt x="44232" y="59782"/>
                    </a:lnTo>
                    <a:cubicBezTo>
                      <a:pt x="24919" y="66981"/>
                      <a:pt x="20292" y="73024"/>
                      <a:pt x="20292" y="90887"/>
                    </a:cubicBezTo>
                    <a:lnTo>
                      <a:pt x="20292" y="515689"/>
                    </a:lnTo>
                    <a:cubicBezTo>
                      <a:pt x="20292" y="533464"/>
                      <a:pt x="24919" y="539596"/>
                      <a:pt x="44054" y="546616"/>
                    </a:cubicBezTo>
                    <a:lnTo>
                      <a:pt x="140262" y="585098"/>
                    </a:lnTo>
                    <a:cubicBezTo>
                      <a:pt x="142576" y="585897"/>
                      <a:pt x="144890" y="586431"/>
                      <a:pt x="147115" y="586431"/>
                    </a:cubicBezTo>
                    <a:cubicBezTo>
                      <a:pt x="156015" y="586431"/>
                      <a:pt x="161978" y="578254"/>
                      <a:pt x="161978" y="566257"/>
                    </a:cubicBezTo>
                    <a:lnTo>
                      <a:pt x="161978" y="40319"/>
                    </a:lnTo>
                    <a:cubicBezTo>
                      <a:pt x="161978" y="28233"/>
                      <a:pt x="156015" y="20146"/>
                      <a:pt x="147115" y="20146"/>
                    </a:cubicBezTo>
                    <a:close/>
                    <a:moveTo>
                      <a:pt x="151669" y="315"/>
                    </a:moveTo>
                    <a:cubicBezTo>
                      <a:pt x="169354" y="2727"/>
                      <a:pt x="182270" y="18724"/>
                      <a:pt x="182270" y="40319"/>
                    </a:cubicBezTo>
                    <a:lnTo>
                      <a:pt x="182270" y="566257"/>
                    </a:lnTo>
                    <a:cubicBezTo>
                      <a:pt x="182270" y="589630"/>
                      <a:pt x="167496" y="606604"/>
                      <a:pt x="147115" y="606604"/>
                    </a:cubicBezTo>
                    <a:cubicBezTo>
                      <a:pt x="142487" y="606604"/>
                      <a:pt x="137681" y="605716"/>
                      <a:pt x="132964" y="603938"/>
                    </a:cubicBezTo>
                    <a:lnTo>
                      <a:pt x="36756" y="565457"/>
                    </a:lnTo>
                    <a:cubicBezTo>
                      <a:pt x="10057" y="555592"/>
                      <a:pt x="0" y="542084"/>
                      <a:pt x="0" y="515689"/>
                    </a:cubicBezTo>
                    <a:lnTo>
                      <a:pt x="0" y="90887"/>
                    </a:lnTo>
                    <a:cubicBezTo>
                      <a:pt x="0" y="64492"/>
                      <a:pt x="10057" y="50895"/>
                      <a:pt x="37023" y="40942"/>
                    </a:cubicBezTo>
                    <a:lnTo>
                      <a:pt x="132697" y="2727"/>
                    </a:lnTo>
                    <a:cubicBezTo>
                      <a:pt x="139350" y="217"/>
                      <a:pt x="145774" y="-489"/>
                      <a:pt x="151669" y="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iSḻîďê"/>
            <p:cNvGrpSpPr/>
            <p:nvPr/>
          </p:nvGrpSpPr>
          <p:grpSpPr>
            <a:xfrm>
              <a:off x="6462210" y="3396148"/>
              <a:ext cx="606474" cy="606474"/>
              <a:chOff x="3025614" y="1870779"/>
              <a:chExt cx="808632" cy="808632"/>
            </a:xfrm>
          </p:grpSpPr>
          <p:sp>
            <p:nvSpPr>
              <p:cNvPr id="28" name="ïṡḻîḑè"/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35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ṩḻîḍé"/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iṩļîdê"/>
              <p:cNvSpPr/>
              <p:nvPr/>
            </p:nvSpPr>
            <p:spPr>
              <a:xfrm>
                <a:off x="3282109" y="2117457"/>
                <a:ext cx="305623" cy="305163"/>
              </a:xfrm>
              <a:custGeom>
                <a:avLst/>
                <a:gdLst>
                  <a:gd name="T0" fmla="*/ 6794 w 6860"/>
                  <a:gd name="T1" fmla="*/ 3307 h 6860"/>
                  <a:gd name="T2" fmla="*/ 5828 w 6860"/>
                  <a:gd name="T3" fmla="*/ 2341 h 6860"/>
                  <a:gd name="T4" fmla="*/ 5586 w 6860"/>
                  <a:gd name="T5" fmla="*/ 2341 h 6860"/>
                  <a:gd name="T6" fmla="*/ 5586 w 6860"/>
                  <a:gd name="T7" fmla="*/ 2582 h 6860"/>
                  <a:gd name="T8" fmla="*/ 6261 w 6860"/>
                  <a:gd name="T9" fmla="*/ 3257 h 6860"/>
                  <a:gd name="T10" fmla="*/ 3601 w 6860"/>
                  <a:gd name="T11" fmla="*/ 3257 h 6860"/>
                  <a:gd name="T12" fmla="*/ 3601 w 6860"/>
                  <a:gd name="T13" fmla="*/ 600 h 6860"/>
                  <a:gd name="T14" fmla="*/ 4276 w 6860"/>
                  <a:gd name="T15" fmla="*/ 1275 h 6860"/>
                  <a:gd name="T16" fmla="*/ 4517 w 6860"/>
                  <a:gd name="T17" fmla="*/ 1275 h 6860"/>
                  <a:gd name="T18" fmla="*/ 4517 w 6860"/>
                  <a:gd name="T19" fmla="*/ 1033 h 6860"/>
                  <a:gd name="T20" fmla="*/ 3551 w 6860"/>
                  <a:gd name="T21" fmla="*/ 67 h 6860"/>
                  <a:gd name="T22" fmla="*/ 3310 w 6860"/>
                  <a:gd name="T23" fmla="*/ 67 h 6860"/>
                  <a:gd name="T24" fmla="*/ 2343 w 6860"/>
                  <a:gd name="T25" fmla="*/ 1033 h 6860"/>
                  <a:gd name="T26" fmla="*/ 2343 w 6860"/>
                  <a:gd name="T27" fmla="*/ 1275 h 6860"/>
                  <a:gd name="T28" fmla="*/ 2585 w 6860"/>
                  <a:gd name="T29" fmla="*/ 1275 h 6860"/>
                  <a:gd name="T30" fmla="*/ 3260 w 6860"/>
                  <a:gd name="T31" fmla="*/ 600 h 6860"/>
                  <a:gd name="T32" fmla="*/ 3260 w 6860"/>
                  <a:gd name="T33" fmla="*/ 3257 h 6860"/>
                  <a:gd name="T34" fmla="*/ 600 w 6860"/>
                  <a:gd name="T35" fmla="*/ 3257 h 6860"/>
                  <a:gd name="T36" fmla="*/ 1275 w 6860"/>
                  <a:gd name="T37" fmla="*/ 2583 h 6860"/>
                  <a:gd name="T38" fmla="*/ 1275 w 6860"/>
                  <a:gd name="T39" fmla="*/ 2341 h 6860"/>
                  <a:gd name="T40" fmla="*/ 1033 w 6860"/>
                  <a:gd name="T41" fmla="*/ 2341 h 6860"/>
                  <a:gd name="T42" fmla="*/ 67 w 6860"/>
                  <a:gd name="T43" fmla="*/ 3307 h 6860"/>
                  <a:gd name="T44" fmla="*/ 67 w 6860"/>
                  <a:gd name="T45" fmla="*/ 3549 h 6860"/>
                  <a:gd name="T46" fmla="*/ 1033 w 6860"/>
                  <a:gd name="T47" fmla="*/ 4515 h 6860"/>
                  <a:gd name="T48" fmla="*/ 1275 w 6860"/>
                  <a:gd name="T49" fmla="*/ 4515 h 6860"/>
                  <a:gd name="T50" fmla="*/ 1275 w 6860"/>
                  <a:gd name="T51" fmla="*/ 4273 h 6860"/>
                  <a:gd name="T52" fmla="*/ 600 w 6860"/>
                  <a:gd name="T53" fmla="*/ 3599 h 6860"/>
                  <a:gd name="T54" fmla="*/ 3260 w 6860"/>
                  <a:gd name="T55" fmla="*/ 3599 h 6860"/>
                  <a:gd name="T56" fmla="*/ 3260 w 6860"/>
                  <a:gd name="T57" fmla="*/ 6261 h 6860"/>
                  <a:gd name="T58" fmla="*/ 2585 w 6860"/>
                  <a:gd name="T59" fmla="*/ 5586 h 6860"/>
                  <a:gd name="T60" fmla="*/ 2344 w 6860"/>
                  <a:gd name="T61" fmla="*/ 5586 h 6860"/>
                  <a:gd name="T62" fmla="*/ 2344 w 6860"/>
                  <a:gd name="T63" fmla="*/ 5827 h 6860"/>
                  <a:gd name="T64" fmla="*/ 3310 w 6860"/>
                  <a:gd name="T65" fmla="*/ 6794 h 6860"/>
                  <a:gd name="T66" fmla="*/ 3551 w 6860"/>
                  <a:gd name="T67" fmla="*/ 6794 h 6860"/>
                  <a:gd name="T68" fmla="*/ 4517 w 6860"/>
                  <a:gd name="T69" fmla="*/ 5828 h 6860"/>
                  <a:gd name="T70" fmla="*/ 4517 w 6860"/>
                  <a:gd name="T71" fmla="*/ 5586 h 6860"/>
                  <a:gd name="T72" fmla="*/ 4276 w 6860"/>
                  <a:gd name="T73" fmla="*/ 5586 h 6860"/>
                  <a:gd name="T74" fmla="*/ 3601 w 6860"/>
                  <a:gd name="T75" fmla="*/ 6261 h 6860"/>
                  <a:gd name="T76" fmla="*/ 3601 w 6860"/>
                  <a:gd name="T77" fmla="*/ 3599 h 6860"/>
                  <a:gd name="T78" fmla="*/ 6261 w 6860"/>
                  <a:gd name="T79" fmla="*/ 3599 h 6860"/>
                  <a:gd name="T80" fmla="*/ 5586 w 6860"/>
                  <a:gd name="T81" fmla="*/ 4273 h 6860"/>
                  <a:gd name="T82" fmla="*/ 5586 w 6860"/>
                  <a:gd name="T83" fmla="*/ 4515 h 6860"/>
                  <a:gd name="T84" fmla="*/ 5828 w 6860"/>
                  <a:gd name="T85" fmla="*/ 4515 h 6860"/>
                  <a:gd name="T86" fmla="*/ 6794 w 6860"/>
                  <a:gd name="T87" fmla="*/ 3549 h 6860"/>
                  <a:gd name="T88" fmla="*/ 6794 w 6860"/>
                  <a:gd name="T89" fmla="*/ 3307 h 6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60" h="6860">
                    <a:moveTo>
                      <a:pt x="6794" y="3307"/>
                    </a:moveTo>
                    <a:lnTo>
                      <a:pt x="5828" y="2341"/>
                    </a:lnTo>
                    <a:cubicBezTo>
                      <a:pt x="5761" y="2274"/>
                      <a:pt x="5653" y="2274"/>
                      <a:pt x="5586" y="2341"/>
                    </a:cubicBezTo>
                    <a:cubicBezTo>
                      <a:pt x="5519" y="2408"/>
                      <a:pt x="5519" y="2516"/>
                      <a:pt x="5586" y="2582"/>
                    </a:cubicBezTo>
                    <a:lnTo>
                      <a:pt x="6261" y="3257"/>
                    </a:lnTo>
                    <a:lnTo>
                      <a:pt x="3601" y="3257"/>
                    </a:lnTo>
                    <a:lnTo>
                      <a:pt x="3601" y="600"/>
                    </a:lnTo>
                    <a:lnTo>
                      <a:pt x="4276" y="1275"/>
                    </a:lnTo>
                    <a:cubicBezTo>
                      <a:pt x="4343" y="1342"/>
                      <a:pt x="4450" y="1342"/>
                      <a:pt x="4517" y="1275"/>
                    </a:cubicBezTo>
                    <a:cubicBezTo>
                      <a:pt x="4584" y="1208"/>
                      <a:pt x="4584" y="1100"/>
                      <a:pt x="4517" y="1033"/>
                    </a:cubicBezTo>
                    <a:lnTo>
                      <a:pt x="3551" y="67"/>
                    </a:lnTo>
                    <a:cubicBezTo>
                      <a:pt x="3484" y="0"/>
                      <a:pt x="3376" y="0"/>
                      <a:pt x="3310" y="67"/>
                    </a:cubicBezTo>
                    <a:lnTo>
                      <a:pt x="2343" y="1033"/>
                    </a:lnTo>
                    <a:cubicBezTo>
                      <a:pt x="2277" y="1100"/>
                      <a:pt x="2277" y="1208"/>
                      <a:pt x="2343" y="1275"/>
                    </a:cubicBezTo>
                    <a:cubicBezTo>
                      <a:pt x="2410" y="1342"/>
                      <a:pt x="2518" y="1342"/>
                      <a:pt x="2585" y="1275"/>
                    </a:cubicBezTo>
                    <a:lnTo>
                      <a:pt x="3260" y="600"/>
                    </a:lnTo>
                    <a:lnTo>
                      <a:pt x="3260" y="3257"/>
                    </a:lnTo>
                    <a:lnTo>
                      <a:pt x="600" y="3257"/>
                    </a:lnTo>
                    <a:lnTo>
                      <a:pt x="1275" y="2583"/>
                    </a:lnTo>
                    <a:cubicBezTo>
                      <a:pt x="1342" y="2516"/>
                      <a:pt x="1342" y="2408"/>
                      <a:pt x="1275" y="2341"/>
                    </a:cubicBezTo>
                    <a:cubicBezTo>
                      <a:pt x="1208" y="2274"/>
                      <a:pt x="1100" y="2274"/>
                      <a:pt x="1033" y="2341"/>
                    </a:cubicBezTo>
                    <a:lnTo>
                      <a:pt x="67" y="3307"/>
                    </a:lnTo>
                    <a:cubicBezTo>
                      <a:pt x="0" y="3374"/>
                      <a:pt x="0" y="3482"/>
                      <a:pt x="67" y="3549"/>
                    </a:cubicBezTo>
                    <a:lnTo>
                      <a:pt x="1033" y="4515"/>
                    </a:lnTo>
                    <a:cubicBezTo>
                      <a:pt x="1100" y="4582"/>
                      <a:pt x="1208" y="4582"/>
                      <a:pt x="1275" y="4515"/>
                    </a:cubicBezTo>
                    <a:cubicBezTo>
                      <a:pt x="1342" y="4448"/>
                      <a:pt x="1342" y="4340"/>
                      <a:pt x="1275" y="4273"/>
                    </a:cubicBezTo>
                    <a:lnTo>
                      <a:pt x="600" y="3599"/>
                    </a:lnTo>
                    <a:lnTo>
                      <a:pt x="3260" y="3599"/>
                    </a:lnTo>
                    <a:lnTo>
                      <a:pt x="3260" y="6261"/>
                    </a:lnTo>
                    <a:lnTo>
                      <a:pt x="2585" y="5586"/>
                    </a:lnTo>
                    <a:cubicBezTo>
                      <a:pt x="2518" y="5519"/>
                      <a:pt x="2410" y="5519"/>
                      <a:pt x="2344" y="5586"/>
                    </a:cubicBezTo>
                    <a:cubicBezTo>
                      <a:pt x="2277" y="5653"/>
                      <a:pt x="2277" y="5761"/>
                      <a:pt x="2344" y="5827"/>
                    </a:cubicBezTo>
                    <a:lnTo>
                      <a:pt x="3310" y="6794"/>
                    </a:lnTo>
                    <a:cubicBezTo>
                      <a:pt x="3376" y="6860"/>
                      <a:pt x="3484" y="6860"/>
                      <a:pt x="3551" y="6794"/>
                    </a:cubicBezTo>
                    <a:lnTo>
                      <a:pt x="4517" y="5828"/>
                    </a:lnTo>
                    <a:cubicBezTo>
                      <a:pt x="4584" y="5761"/>
                      <a:pt x="4584" y="5653"/>
                      <a:pt x="4517" y="5586"/>
                    </a:cubicBezTo>
                    <a:cubicBezTo>
                      <a:pt x="4451" y="5519"/>
                      <a:pt x="4343" y="5519"/>
                      <a:pt x="4276" y="5586"/>
                    </a:cubicBezTo>
                    <a:lnTo>
                      <a:pt x="3601" y="6261"/>
                    </a:lnTo>
                    <a:lnTo>
                      <a:pt x="3601" y="3599"/>
                    </a:lnTo>
                    <a:lnTo>
                      <a:pt x="6261" y="3599"/>
                    </a:lnTo>
                    <a:lnTo>
                      <a:pt x="5586" y="4273"/>
                    </a:lnTo>
                    <a:cubicBezTo>
                      <a:pt x="5519" y="4340"/>
                      <a:pt x="5519" y="4448"/>
                      <a:pt x="5586" y="4515"/>
                    </a:cubicBezTo>
                    <a:cubicBezTo>
                      <a:pt x="5653" y="4582"/>
                      <a:pt x="5761" y="4582"/>
                      <a:pt x="5828" y="4515"/>
                    </a:cubicBezTo>
                    <a:lnTo>
                      <a:pt x="6794" y="3549"/>
                    </a:lnTo>
                    <a:cubicBezTo>
                      <a:pt x="6860" y="3482"/>
                      <a:pt x="6860" y="3374"/>
                      <a:pt x="6794" y="33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1034736" y="1942803"/>
            <a:ext cx="3132219" cy="713347"/>
            <a:chOff x="1034736" y="2196905"/>
            <a:chExt cx="3132219" cy="713347"/>
          </a:xfrm>
        </p:grpSpPr>
        <p:sp>
          <p:nvSpPr>
            <p:cNvPr id="26" name="îṧḷïḓè"/>
            <p:cNvSpPr/>
            <p:nvPr/>
          </p:nvSpPr>
          <p:spPr bwMode="auto">
            <a:xfrm>
              <a:off x="1060136" y="2471225"/>
              <a:ext cx="2235200" cy="2787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下载</a:t>
              </a:r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jdk</a:t>
              </a:r>
              <a:r>
                <a:rPr lang="zh-CN" altLang="en-US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，配置</a:t>
              </a:r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java</a:t>
              </a:r>
              <a:r>
                <a:rPr lang="zh-CN" altLang="en-US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环境变量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sp>
          <p:nvSpPr>
            <p:cNvPr id="27" name="îṩ1ïḋe"/>
            <p:cNvSpPr txBox="1"/>
            <p:nvPr/>
          </p:nvSpPr>
          <p:spPr bwMode="auto">
            <a:xfrm>
              <a:off x="1034736" y="2196905"/>
              <a:ext cx="1623190" cy="2633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fontScale="67500" lnSpcReduction="2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2.</a:t>
              </a:r>
              <a:r>
                <a:rPr lang="zh-CN" alt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安装</a:t>
              </a:r>
              <a:r>
                <a:rPr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java</a:t>
              </a:r>
              <a:endPara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061610" y="2910252"/>
              <a:ext cx="3105345" cy="0"/>
            </a:xfrm>
            <a:prstGeom prst="line">
              <a:avLst/>
            </a:prstGeom>
            <a:ln w="3175" cap="rnd">
              <a:solidFill>
                <a:schemeClr val="accent5">
                  <a:lumMod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562344" y="4249160"/>
            <a:ext cx="3572070" cy="614772"/>
            <a:chOff x="1749419" y="3209132"/>
            <a:chExt cx="3572070" cy="614772"/>
          </a:xfrm>
        </p:grpSpPr>
        <p:sp>
          <p:nvSpPr>
            <p:cNvPr id="44" name="îṧḷïḓè"/>
            <p:cNvSpPr/>
            <p:nvPr/>
          </p:nvSpPr>
          <p:spPr bwMode="auto">
            <a:xfrm>
              <a:off x="1749419" y="3472657"/>
              <a:ext cx="2687955" cy="2787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sz="1200" dirty="0" smtClean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https://jmeter-plugins.org</a:t>
              </a:r>
              <a:endParaRPr sz="1200" dirty="0" smtClean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sp>
          <p:nvSpPr>
            <p:cNvPr id="45" name="îṩ1ïḋe"/>
            <p:cNvSpPr txBox="1"/>
            <p:nvPr/>
          </p:nvSpPr>
          <p:spPr bwMode="auto">
            <a:xfrm>
              <a:off x="2299857" y="3209132"/>
              <a:ext cx="1623190" cy="2633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/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200">
                  <a:sym typeface="+mn-ea"/>
                </a:rPr>
                <a:t>4.</a:t>
              </a:r>
              <a:r>
                <a:rPr sz="1200">
                  <a:sym typeface="+mn-ea"/>
                </a:rPr>
                <a:t>J</a:t>
              </a:r>
              <a:r>
                <a:rPr sz="1200">
                  <a:sym typeface="+mn-ea"/>
                </a:rPr>
                <a:t>meter Plugins Manage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216144" y="3823904"/>
              <a:ext cx="3105345" cy="0"/>
            </a:xfrm>
            <a:prstGeom prst="line">
              <a:avLst/>
            </a:prstGeom>
            <a:ln w="3175" cap="rnd">
              <a:solidFill>
                <a:schemeClr val="accent5">
                  <a:lumMod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966845" y="1021715"/>
            <a:ext cx="3960495" cy="674370"/>
            <a:chOff x="3815916" y="1545130"/>
            <a:chExt cx="3960622" cy="674594"/>
          </a:xfrm>
        </p:grpSpPr>
        <p:sp>
          <p:nvSpPr>
            <p:cNvPr id="48" name="îṧḷïḓè"/>
            <p:cNvSpPr/>
            <p:nvPr/>
          </p:nvSpPr>
          <p:spPr bwMode="auto">
            <a:xfrm>
              <a:off x="4437397" y="1808482"/>
              <a:ext cx="1623190" cy="27851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/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Download</a:t>
              </a:r>
              <a:endParaRPr lang="en-US" altLang="zh-CN" sz="1200" dirty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sp>
          <p:nvSpPr>
            <p:cNvPr id="49" name="îṩ1ïḋe"/>
            <p:cNvSpPr txBox="1"/>
            <p:nvPr/>
          </p:nvSpPr>
          <p:spPr bwMode="auto">
            <a:xfrm>
              <a:off x="4437601" y="1545130"/>
              <a:ext cx="2480390" cy="26361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fontScale="67500" lnSpcReduction="2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    1.</a:t>
              </a:r>
              <a:r>
                <a:rPr lang="zh-CN" alt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进入官网：http://jmeter.apache.org/</a:t>
              </a:r>
              <a:endPara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815916" y="2219724"/>
              <a:ext cx="3960622" cy="0"/>
            </a:xfrm>
            <a:prstGeom prst="line">
              <a:avLst/>
            </a:prstGeom>
            <a:ln w="3175" cap="rnd">
              <a:solidFill>
                <a:schemeClr val="accent5">
                  <a:lumMod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3472486"/>
            <a:ext cx="1343594" cy="161082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239639" y="3114415"/>
            <a:ext cx="3572070" cy="614772"/>
            <a:chOff x="1749419" y="3209132"/>
            <a:chExt cx="3572070" cy="614772"/>
          </a:xfrm>
        </p:grpSpPr>
        <p:sp>
          <p:nvSpPr>
            <p:cNvPr id="10" name="îṧḷïḓè"/>
            <p:cNvSpPr/>
            <p:nvPr/>
          </p:nvSpPr>
          <p:spPr bwMode="auto">
            <a:xfrm>
              <a:off x="1749419" y="3472657"/>
              <a:ext cx="2687955" cy="2787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apache-jmeter-3.1</a:t>
              </a:r>
              <a:r>
                <a:rPr lang="en-US" altLang="zh-CN" sz="1200" dirty="0" smtClean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/</a:t>
              </a:r>
              <a:r>
                <a:rPr lang="zh-CN" altLang="en-US" sz="1200" dirty="0" smtClean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bin</a:t>
              </a:r>
              <a:r>
                <a:rPr lang="en-US" altLang="zh-CN" sz="1200" dirty="0" smtClean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/jmeter.bat</a:t>
              </a:r>
              <a:endParaRPr lang="en-US" altLang="zh-CN" sz="1200" dirty="0" smtClean="0">
                <a:solidFill>
                  <a:schemeClr val="accent5">
                    <a:lumMod val="50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sp>
          <p:nvSpPr>
            <p:cNvPr id="11" name="îṩ1ïḋe"/>
            <p:cNvSpPr txBox="1"/>
            <p:nvPr/>
          </p:nvSpPr>
          <p:spPr bwMode="auto">
            <a:xfrm>
              <a:off x="2299857" y="3209132"/>
              <a:ext cx="1623190" cy="26335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fontScale="67500" lnSpcReduction="20000"/>
            </a:bodyPr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3.</a:t>
              </a:r>
              <a:r>
                <a:rPr 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启动</a:t>
              </a: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jmeter</a:t>
              </a:r>
              <a:endPara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216144" y="3823904"/>
              <a:ext cx="3105345" cy="0"/>
            </a:xfrm>
            <a:prstGeom prst="line">
              <a:avLst/>
            </a:prstGeom>
            <a:ln w="3175" cap="rnd">
              <a:solidFill>
                <a:schemeClr val="accent5">
                  <a:lumMod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1. BeanShell PreProcessor</a:t>
            </a:r>
            <a:endParaRPr sz="1600"/>
          </a:p>
          <a:p>
            <a:pPr algn="l"/>
            <a:r>
              <a:rPr sz="1200"/>
              <a:t>使用BeanShell在请求进行之前进行操作。语法使用与BeanShell Sampler是一样的。但可使用的内置变量稍有不同 </a:t>
            </a:r>
            <a:endParaRPr sz="1400"/>
          </a:p>
          <a:p>
            <a:pPr algn="l"/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861060"/>
            <a:ext cx="5548630" cy="42602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" y="334010"/>
            <a:ext cx="807402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400"/>
              <a:t>vars：操作Jmeter变量 </a:t>
            </a:r>
            <a:endParaRPr sz="1400"/>
          </a:p>
          <a:p>
            <a:pPr algn="l"/>
            <a:r>
              <a:rPr sz="1400"/>
              <a:t>　　　　a) vars.get(“name”)：从jmeter中获得变量值 </a:t>
            </a:r>
            <a:endParaRPr sz="1400"/>
          </a:p>
          <a:p>
            <a:pPr algn="l"/>
            <a:r>
              <a:rPr sz="1400"/>
              <a:t>　　　　b) vars.put(“key”，”value”)：保存数据到jmeter变量中，如果变量不存在会自动创建</a:t>
            </a:r>
            <a:endParaRPr sz="1400"/>
          </a:p>
          <a:p>
            <a:pPr algn="l"/>
            <a:endParaRPr sz="1400"/>
          </a:p>
          <a:p>
            <a:pPr algn="l"/>
            <a:r>
              <a:rPr sz="1400"/>
              <a:t>props: 操作Jmeter属性 </a:t>
            </a:r>
            <a:endParaRPr sz="1400"/>
          </a:p>
          <a:p>
            <a:pPr algn="l"/>
            <a:r>
              <a:rPr sz="1400"/>
              <a:t>　　　　a) props.get(“START.HMS”);　　注：START.HMS为属性名 </a:t>
            </a:r>
            <a:endParaRPr sz="1400"/>
          </a:p>
          <a:p>
            <a:pPr algn="l"/>
            <a:r>
              <a:rPr sz="1400"/>
              <a:t>　　　　b) props.put(“PROP1”,”1234”); 保存数据到Jmeter属性中，如果属性不存在会自动创建</a:t>
            </a:r>
            <a:endParaRPr sz="1400"/>
          </a:p>
          <a:p>
            <a:pPr algn="l"/>
            <a:endParaRPr sz="1400"/>
          </a:p>
          <a:p>
            <a:pPr algn="l"/>
            <a:r>
              <a:rPr sz="1400"/>
              <a:t>log: 记录日志 </a:t>
            </a:r>
            <a:endParaRPr sz="1400"/>
          </a:p>
          <a:p>
            <a:pPr algn="l"/>
            <a:r>
              <a:rPr sz="1400"/>
              <a:t>比如log.info(“日志信息”); 具体查看： https://www.slf4j.org/api/org/slf4j/Logger.html</a:t>
            </a:r>
            <a:endParaRPr sz="1400"/>
          </a:p>
          <a:p>
            <a:pPr algn="l"/>
            <a:endParaRPr sz="1400"/>
          </a:p>
          <a:p>
            <a:pPr algn="l"/>
            <a:r>
              <a:rPr sz="1400"/>
              <a:t>ctx: 操作上下文，具体查看： </a:t>
            </a:r>
            <a:endParaRPr sz="1400"/>
          </a:p>
          <a:p>
            <a:pPr algn="l"/>
            <a:r>
              <a:rPr sz="1400"/>
              <a:t>http://jmeter.apache.org/api/org/apache/jmeter/threads/JMeterContext.html</a:t>
            </a:r>
            <a:endParaRPr sz="1400"/>
          </a:p>
          <a:p>
            <a:pPr algn="l"/>
            <a:endParaRPr sz="1400"/>
          </a:p>
          <a:p>
            <a:pPr algn="l"/>
            <a:r>
              <a:rPr sz="1400"/>
              <a:t>prev: 操作前一个请求。注意必须有前一个请求才可用，否则会报错，具体查看： </a:t>
            </a:r>
            <a:endParaRPr sz="1400"/>
          </a:p>
          <a:p>
            <a:pPr algn="l"/>
            <a:r>
              <a:rPr sz="1400"/>
              <a:t>http://jmeter.apache.org/api/org/apache/jmeter/samplers/SampleResult.html</a:t>
            </a:r>
            <a:endParaRPr sz="1400"/>
          </a:p>
          <a:p>
            <a:pPr algn="l"/>
            <a:endParaRPr sz="1400"/>
          </a:p>
          <a:p>
            <a:pPr algn="l"/>
            <a:r>
              <a:rPr sz="1400"/>
              <a:t>sampler: 操作当前请求。具体查看： </a:t>
            </a:r>
            <a:endParaRPr sz="1400"/>
          </a:p>
          <a:p>
            <a:pPr algn="l"/>
            <a:r>
              <a:rPr sz="1400"/>
              <a:t>http://jmeter.apache.org/api/org/apache/jmeter/samplers/Sampler.html</a:t>
            </a:r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2. JDBC PreProcessor</a:t>
            </a:r>
            <a:endParaRPr sz="1600"/>
          </a:p>
          <a:p>
            <a:pPr algn="l"/>
            <a:r>
              <a:rPr sz="1200"/>
              <a:t>在请求运行之前进行数据库操作。 </a:t>
            </a:r>
            <a:endParaRPr sz="1200"/>
          </a:p>
          <a:p>
            <a:pPr algn="l"/>
            <a:r>
              <a:rPr sz="1200"/>
              <a:t>使用方法与JDBC Request 是一样的。 </a:t>
            </a:r>
            <a:endParaRPr sz="1200"/>
          </a:p>
          <a:p>
            <a:pPr algn="l"/>
            <a:r>
              <a:rPr sz="1200"/>
              <a:t>应用场景，比如在修改用户信息，需要知道用户在修改前的信息，可以使用JDBC PreProcessor进行查询 </a:t>
            </a:r>
            <a:endParaRPr sz="1600"/>
          </a:p>
          <a:p>
            <a:pPr algn="l"/>
            <a:r>
              <a:rPr sz="1200"/>
              <a:t> </a:t>
            </a:r>
            <a:endParaRPr sz="1400"/>
          </a:p>
          <a:p>
            <a:pPr algn="l"/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214120"/>
            <a:ext cx="6424930" cy="38963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3. 用户参数</a:t>
            </a:r>
            <a:endParaRPr sz="1600"/>
          </a:p>
          <a:p>
            <a:pPr algn="l"/>
            <a:r>
              <a:rPr sz="1200"/>
              <a:t>可以让变量在每个线程中分别使用不同的值。 </a:t>
            </a:r>
            <a:endParaRPr sz="1200"/>
          </a:p>
          <a:p>
            <a:pPr algn="l"/>
            <a:r>
              <a:rPr sz="1200"/>
              <a:t>在多线程测试中可以用到。比如创建用户，用户名不能重复，但要使用多线程进行测试，这时可以用到。 </a:t>
            </a:r>
            <a:r>
              <a:rPr sz="900"/>
              <a:t> </a:t>
            </a:r>
            <a:endParaRPr sz="1200"/>
          </a:p>
          <a:p>
            <a:pPr algn="l"/>
            <a:r>
              <a:rPr sz="1200"/>
              <a:t> </a:t>
            </a:r>
            <a:endParaRPr sz="1400"/>
          </a:p>
          <a:p>
            <a:pPr algn="l"/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1022985"/>
            <a:ext cx="8435975" cy="2613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61868" y="664365"/>
            <a:ext cx="2613263" cy="2448560"/>
            <a:chOff x="676650" y="3386332"/>
            <a:chExt cx="3484350" cy="3264746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在Sampler运行后执行。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添加后置处理器作为一个sampler的子组件（确保是作用于你需要的那个sampler，不然，他会作用与他同级的所有sampler）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后置处理器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1026559" y="39533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55" y="272415"/>
            <a:ext cx="5095240" cy="4692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1. BeanShell PostProcessor</a:t>
            </a:r>
            <a:endParaRPr sz="1600"/>
          </a:p>
          <a:p>
            <a:pPr algn="l"/>
            <a:r>
              <a:rPr sz="1200"/>
              <a:t> </a:t>
            </a:r>
            <a:endParaRPr sz="1400"/>
          </a:p>
          <a:p>
            <a:pPr algn="l"/>
            <a:endParaRPr sz="14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909320"/>
            <a:ext cx="6265545" cy="387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 2. JDBC PostProcessor</a:t>
            </a:r>
            <a:endParaRPr sz="1600"/>
          </a:p>
          <a:p>
            <a:pPr algn="l"/>
            <a:r>
              <a:rPr sz="1200"/>
              <a:t>在请求运行之后进行数据库操作。 </a:t>
            </a:r>
            <a:endParaRPr sz="1200"/>
          </a:p>
          <a:p>
            <a:pPr algn="l"/>
            <a:r>
              <a:rPr sz="1200"/>
              <a:t>使用方法与JDBC Request 是一样的。 </a:t>
            </a:r>
            <a:endParaRPr sz="1200"/>
          </a:p>
          <a:p>
            <a:pPr algn="l"/>
            <a:r>
              <a:rPr sz="1200"/>
              <a:t>应用场景，比如在创建用户，需要知道保存在数据库中的用户信息，可以使用JDBC PreProcessor进行查询 </a:t>
            </a:r>
            <a:endParaRPr sz="12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1205865"/>
            <a:ext cx="6589395" cy="3926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0370" y="341630"/>
            <a:ext cx="807402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3. JSON Extractor</a:t>
            </a:r>
            <a:endParaRPr sz="1600"/>
          </a:p>
          <a:p>
            <a:pPr algn="l"/>
            <a:r>
              <a:rPr sz="1200"/>
              <a:t>json 提取器，使用JSON-PATH语法，具体察看： </a:t>
            </a:r>
            <a:endParaRPr sz="1200"/>
          </a:p>
          <a:p>
            <a:pPr algn="l"/>
            <a:r>
              <a:rPr sz="1200"/>
              <a:t>http://goessner.net/articles/JsonPath/       注意只有响应数据为json时适用 </a:t>
            </a:r>
            <a:endParaRPr sz="12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1025525"/>
            <a:ext cx="6950075" cy="1925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5" y="2950845"/>
            <a:ext cx="5982335" cy="2140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923363" y="3636923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9890" y="341630"/>
            <a:ext cx="807402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4. 正则表达式提取器</a:t>
            </a:r>
            <a:endParaRPr sz="1600"/>
          </a:p>
          <a:p>
            <a:pPr algn="l"/>
            <a:r>
              <a:rPr sz="1200"/>
              <a:t>使用正则表达式提取请求中的内容。 </a:t>
            </a:r>
            <a:endParaRPr sz="1200"/>
          </a:p>
          <a:p>
            <a:pPr algn="l"/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a. 关于正则表达式</a:t>
            </a:r>
            <a:endParaRPr lang="zh-CN" altLang="en-US" sz="1000"/>
          </a:p>
          <a:p>
            <a:pPr algn="l"/>
            <a:r>
              <a:rPr lang="zh-CN" altLang="en-US" sz="1000"/>
              <a:t>()：括起来的部分就是要提取的。 </a:t>
            </a:r>
            <a:endParaRPr lang="zh-CN" altLang="en-US" sz="1000"/>
          </a:p>
          <a:p>
            <a:pPr algn="l"/>
            <a:r>
              <a:rPr lang="zh-CN" altLang="en-US" sz="1000"/>
              <a:t>.：匹配除换行外的任何字符串。 </a:t>
            </a:r>
            <a:endParaRPr lang="zh-CN" altLang="en-US" sz="1000"/>
          </a:p>
          <a:p>
            <a:pPr algn="l"/>
            <a:r>
              <a:rPr lang="zh-CN" altLang="en-US" sz="1000"/>
              <a:t>+：代表+号前面的字符必须至少出现一次（一次或多次）。 </a:t>
            </a:r>
            <a:endParaRPr lang="zh-CN" altLang="en-US" sz="1000"/>
          </a:p>
          <a:p>
            <a:pPr algn="l"/>
            <a:r>
              <a:rPr lang="zh-CN" altLang="en-US" sz="1000"/>
              <a:t>?：代表？前面的字符最多可以出现一次，在找到第一个匹配项后停止（0次或1次）。 </a:t>
            </a:r>
            <a:endParaRPr lang="zh-CN" altLang="en-US" sz="1000"/>
          </a:p>
          <a:p>
            <a:pPr algn="l"/>
            <a:r>
              <a:rPr lang="zh-CN" altLang="en-US" sz="1000"/>
              <a:t>：代表号前面的字符可以不出现，也可以出现一次或者多次（0次、1次或者多次） </a:t>
            </a:r>
            <a:endParaRPr lang="zh-CN" altLang="en-US" sz="1000"/>
          </a:p>
          <a:p>
            <a:pPr algn="l"/>
            <a:r>
              <a:rPr lang="zh-CN" altLang="en-US" sz="1000"/>
              <a:t>(.*)：贪婪模式，匹配尽可能多的字符 </a:t>
            </a:r>
            <a:endParaRPr lang="zh-CN" altLang="en-US" sz="1000"/>
          </a:p>
          <a:p>
            <a:pPr algn="l"/>
            <a:r>
              <a:rPr lang="zh-CN" altLang="en-US" sz="1000"/>
              <a:t>（.*?）或（.+?）：匹配尽可能少的字符，一旦匹配到第一个就不往下走了。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b. 关于模板</a:t>
            </a:r>
            <a:endParaRPr lang="zh-CN" altLang="en-US" sz="1000"/>
          </a:p>
          <a:p>
            <a:pPr algn="l"/>
            <a:r>
              <a:rPr lang="zh-CN" altLang="en-US" sz="1000"/>
              <a:t>        若想提取多个值的话，比如是a和b这两个值，则可以写成：$1$$2$。无论要提取多少个值，引用名称就是一个的，比如名称为id，${id_go}:获取整个字符串ab，${id_g1}：获取的是a，${id_g2}：获取的是b。 </a:t>
            </a:r>
            <a:endParaRPr lang="zh-CN" altLang="en-US" sz="1000"/>
          </a:p>
          <a:p>
            <a:pPr algn="l"/>
            <a:r>
              <a:rPr lang="zh-CN" altLang="en-US" sz="1400"/>
              <a:t>  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814070"/>
            <a:ext cx="6736715" cy="24536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961868" y="641505"/>
            <a:ext cx="2613263" cy="2448560"/>
            <a:chOff x="676650" y="3386332"/>
            <a:chExt cx="3484350" cy="3264746"/>
          </a:xfrm>
        </p:grpSpPr>
        <p:sp>
          <p:nvSpPr>
            <p:cNvPr id="14" name="ïS1iḓè"/>
            <p:cNvSpPr/>
            <p:nvPr/>
          </p:nvSpPr>
          <p:spPr>
            <a:xfrm>
              <a:off x="676650" y="3608159"/>
              <a:ext cx="3484033" cy="3042919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  <a:defRPr/>
              </a:pP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定时器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1、定时器是在每个sampler（采样器）之前执行的，而不是之后（无论定时器位置在sampler之前还是下面）；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2、当执行一个sampler之前时，所有当前作用域内的定时器都会被执行；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3、如果希望定时器仅应用于其中一个sampler，则把定时器作为子节点加入；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30000"/>
                </a:lnSpc>
                <a:defRPr/>
              </a:pP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4、如果希望在sampler执行完之后再等待，则可以使用Test Action；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0" y="588010"/>
            <a:ext cx="5051425" cy="42424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084323" y="1461130"/>
            <a:ext cx="1343594" cy="16108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684577" y="202007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2539143" y="1923678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2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204853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了解常用组件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44064" y="471021"/>
            <a:ext cx="7863694" cy="3659405"/>
            <a:chOff x="644064" y="471021"/>
            <a:chExt cx="7863694" cy="3659405"/>
          </a:xfrm>
        </p:grpSpPr>
        <p:grpSp>
          <p:nvGrpSpPr>
            <p:cNvPr id="6" name="iṩľíďé"/>
            <p:cNvGrpSpPr/>
            <p:nvPr/>
          </p:nvGrpSpPr>
          <p:grpSpPr>
            <a:xfrm>
              <a:off x="5502938" y="629006"/>
              <a:ext cx="3004820" cy="1274444"/>
              <a:chOff x="8662573" y="1518902"/>
              <a:chExt cx="4006426" cy="1699258"/>
            </a:xfrm>
          </p:grpSpPr>
          <p:sp>
            <p:nvSpPr>
              <p:cNvPr id="28" name="íSľïḓè"/>
              <p:cNvSpPr txBox="1"/>
              <p:nvPr/>
            </p:nvSpPr>
            <p:spPr>
              <a:xfrm>
                <a:off x="8662573" y="1839788"/>
                <a:ext cx="4006426" cy="13783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latin typeface="造字工房刻宋（非商用）粗体" pitchFamily="50" charset="-122"/>
                    <a:ea typeface="造字工房刻宋（非商用）粗体" pitchFamily="50" charset="-122"/>
                  </a:rPr>
                  <a:t>（1）用户定义的变量 </a:t>
                </a:r>
                <a:endParaRPr lang="zh-CN" altLang="en-US" sz="1100" dirty="0"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accent5">
                        <a:lumMod val="50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（2）函数生成器 _uuid、   _random、_time</a:t>
                </a:r>
                <a:endParaRPr lang="zh-CN" altLang="en-US" sz="11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accent5">
                        <a:lumMod val="50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（3）从文件读取 </a:t>
                </a:r>
                <a:endParaRPr lang="zh-CN" altLang="en-US" sz="11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zh-CN" altLang="en-US" sz="11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  <p:sp>
            <p:nvSpPr>
              <p:cNvPr id="29" name="îśľïďe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jmeter 参数化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grpSp>
          <p:nvGrpSpPr>
            <p:cNvPr id="7" name="îSľîḋé"/>
            <p:cNvGrpSpPr/>
            <p:nvPr/>
          </p:nvGrpSpPr>
          <p:grpSpPr>
            <a:xfrm>
              <a:off x="644064" y="3216026"/>
              <a:ext cx="2477135" cy="914400"/>
              <a:chOff x="7937826" y="1518902"/>
              <a:chExt cx="3302847" cy="1219199"/>
            </a:xfrm>
          </p:grpSpPr>
          <p:sp>
            <p:nvSpPr>
              <p:cNvPr id="26" name="îŝliḓe"/>
              <p:cNvSpPr txBox="1"/>
              <p:nvPr/>
            </p:nvSpPr>
            <p:spPr>
              <a:xfrm>
                <a:off x="8662573" y="1839788"/>
                <a:ext cx="2578100" cy="89831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latin typeface="造字工房刻宋（非商用）粗体" pitchFamily="50" charset="-122"/>
                    <a:ea typeface="造字工房刻宋（非商用）粗体" pitchFamily="50" charset="-122"/>
                  </a:rPr>
                  <a:t>jmeter 操作数据库 </a:t>
                </a:r>
                <a:endParaRPr lang="zh-CN" altLang="en-US" sz="1100" dirty="0"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 algn="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100" dirty="0"/>
              </a:p>
            </p:txBody>
          </p:sp>
          <p:sp>
            <p:nvSpPr>
              <p:cNvPr id="27" name="îşliḓê"/>
              <p:cNvSpPr/>
              <p:nvPr/>
            </p:nvSpPr>
            <p:spPr>
              <a:xfrm>
                <a:off x="7937826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jmeter 断言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grpSp>
          <p:nvGrpSpPr>
            <p:cNvPr id="8" name="iṩ1íďé"/>
            <p:cNvGrpSpPr/>
            <p:nvPr/>
          </p:nvGrpSpPr>
          <p:grpSpPr>
            <a:xfrm>
              <a:off x="6280429" y="3064521"/>
              <a:ext cx="1933522" cy="784502"/>
              <a:chOff x="8662573" y="1518902"/>
              <a:chExt cx="2578029" cy="1046002"/>
            </a:xfrm>
          </p:grpSpPr>
          <p:sp>
            <p:nvSpPr>
              <p:cNvPr id="24" name="iṥlïḑê"/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latin typeface="造字工房刻宋（非商用）粗体" pitchFamily="50" charset="-122"/>
                    <a:ea typeface="造字工房刻宋（非商用）粗体" pitchFamily="50" charset="-122"/>
                  </a:rPr>
                  <a:t>（1）正则表达式提取器 </a:t>
                </a:r>
                <a:endParaRPr lang="zh-CN" altLang="en-US" sz="1100" dirty="0"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accent5">
                        <a:lumMod val="50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（2）json path extractor </a:t>
                </a:r>
                <a:endParaRPr lang="zh-CN" altLang="en-US" sz="11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  <p:sp>
            <p:nvSpPr>
              <p:cNvPr id="25" name="í$1ide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jmeter关联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grpSp>
          <p:nvGrpSpPr>
            <p:cNvPr id="9" name="isḻïḑe"/>
            <p:cNvGrpSpPr/>
            <p:nvPr/>
          </p:nvGrpSpPr>
          <p:grpSpPr>
            <a:xfrm>
              <a:off x="1187624" y="471021"/>
              <a:ext cx="1933575" cy="1098550"/>
              <a:chOff x="8662573" y="1518902"/>
              <a:chExt cx="2578100" cy="1464732"/>
            </a:xfrm>
          </p:grpSpPr>
          <p:sp>
            <p:nvSpPr>
              <p:cNvPr id="22" name="ïŝliḋê"/>
              <p:cNvSpPr txBox="1"/>
              <p:nvPr/>
            </p:nvSpPr>
            <p:spPr>
              <a:xfrm>
                <a:off x="8662573" y="1839788"/>
                <a:ext cx="2578100" cy="114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latin typeface="造字工房刻宋（非商用）粗体" pitchFamily="50" charset="-122"/>
                    <a:ea typeface="造字工房刻宋（非商用）粗体" pitchFamily="50" charset="-122"/>
                  </a:rPr>
                  <a:t>jmeter 添加header</a:t>
                </a:r>
                <a:endParaRPr lang="zh-CN" altLang="en-US" sz="1100" dirty="0"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jmeter 添加cookie</a:t>
                </a:r>
                <a:endParaRPr lang="zh-CN" altLang="en-US" sz="1100" dirty="0"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>
                    <a:solidFill>
                      <a:schemeClr val="accent5">
                        <a:lumMod val="50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jmeter 上传文件</a:t>
                </a:r>
                <a:endParaRPr lang="zh-CN" altLang="en-US" sz="1100" dirty="0">
                  <a:solidFill>
                    <a:schemeClr val="accent5">
                      <a:lumMod val="50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  <p:sp>
            <p:nvSpPr>
              <p:cNvPr id="23" name="iṧ1iḋe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algn="r" defTabSz="913765">
                  <a:spcBef>
                    <a:spcPct val="0"/>
                  </a:spcBef>
                  <a:defRPr/>
                </a:pPr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</a:rPr>
                  <a:t>jmeter sampler</a:t>
                </a:r>
                <a:endPara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951820" y="832633"/>
              <a:ext cx="4761763" cy="3167895"/>
              <a:chOff x="2951820" y="832633"/>
              <a:chExt cx="4761763" cy="3167895"/>
            </a:xfrm>
          </p:grpSpPr>
          <p:sp>
            <p:nvSpPr>
              <p:cNvPr id="4" name="îSľiďé"/>
              <p:cNvSpPr/>
              <p:nvPr/>
            </p:nvSpPr>
            <p:spPr>
              <a:xfrm rot="2700000">
                <a:off x="3620382" y="1663609"/>
                <a:ext cx="2034074" cy="1664255"/>
              </a:xfrm>
              <a:prstGeom prst="rect">
                <a:avLst/>
              </a:prstGeom>
              <a:grpFill/>
              <a:ln w="952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5" name="ïṣľïďe"/>
              <p:cNvSpPr/>
              <p:nvPr/>
            </p:nvSpPr>
            <p:spPr>
              <a:xfrm>
                <a:off x="2951820" y="832633"/>
                <a:ext cx="4761763" cy="3167895"/>
              </a:xfrm>
              <a:custGeom>
                <a:avLst/>
                <a:gdLst>
                  <a:gd name="connsiteX0" fmla="*/ 5310554 w 8440615"/>
                  <a:gd name="connsiteY0" fmla="*/ 2579077 h 5615354"/>
                  <a:gd name="connsiteX1" fmla="*/ 2731477 w 8440615"/>
                  <a:gd name="connsiteY1" fmla="*/ 0 h 5615354"/>
                  <a:gd name="connsiteX2" fmla="*/ 0 w 8440615"/>
                  <a:gd name="connsiteY2" fmla="*/ 2731477 h 5615354"/>
                  <a:gd name="connsiteX3" fmla="*/ 2883877 w 8440615"/>
                  <a:gd name="connsiteY3" fmla="*/ 5615354 h 5615354"/>
                  <a:gd name="connsiteX4" fmla="*/ 8440615 w 8440615"/>
                  <a:gd name="connsiteY4" fmla="*/ 58616 h 5615354"/>
                  <a:gd name="connsiteX0-1" fmla="*/ 5310554 w 8440615"/>
                  <a:gd name="connsiteY0-2" fmla="*/ 2579077 h 5615354"/>
                  <a:gd name="connsiteX1-3" fmla="*/ 4190920 w 8440615"/>
                  <a:gd name="connsiteY1-4" fmla="*/ 1436871 h 5615354"/>
                  <a:gd name="connsiteX2-5" fmla="*/ 2731477 w 8440615"/>
                  <a:gd name="connsiteY2-6" fmla="*/ 0 h 5615354"/>
                  <a:gd name="connsiteX3-7" fmla="*/ 0 w 8440615"/>
                  <a:gd name="connsiteY3-8" fmla="*/ 2731477 h 5615354"/>
                  <a:gd name="connsiteX4-9" fmla="*/ 2883877 w 8440615"/>
                  <a:gd name="connsiteY4-10" fmla="*/ 5615354 h 5615354"/>
                  <a:gd name="connsiteX5" fmla="*/ 8440615 w 8440615"/>
                  <a:gd name="connsiteY5" fmla="*/ 58616 h 5615354"/>
                  <a:gd name="connsiteX0-11" fmla="*/ 4190920 w 8440615"/>
                  <a:gd name="connsiteY0-12" fmla="*/ 1436871 h 5615354"/>
                  <a:gd name="connsiteX1-13" fmla="*/ 2731477 w 8440615"/>
                  <a:gd name="connsiteY1-14" fmla="*/ 0 h 5615354"/>
                  <a:gd name="connsiteX2-15" fmla="*/ 0 w 8440615"/>
                  <a:gd name="connsiteY2-16" fmla="*/ 2731477 h 5615354"/>
                  <a:gd name="connsiteX3-17" fmla="*/ 2883877 w 8440615"/>
                  <a:gd name="connsiteY3-18" fmla="*/ 5615354 h 5615354"/>
                  <a:gd name="connsiteX4-19" fmla="*/ 8440615 w 8440615"/>
                  <a:gd name="connsiteY4-20" fmla="*/ 58616 h 56153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440615" h="5615354">
                    <a:moveTo>
                      <a:pt x="4190920" y="1436871"/>
                    </a:moveTo>
                    <a:lnTo>
                      <a:pt x="2731477" y="0"/>
                    </a:lnTo>
                    <a:lnTo>
                      <a:pt x="0" y="2731477"/>
                    </a:lnTo>
                    <a:lnTo>
                      <a:pt x="2883877" y="5615354"/>
                    </a:lnTo>
                    <a:lnTo>
                      <a:pt x="8440615" y="58616"/>
                    </a:lnTo>
                  </a:path>
                </a:pathLst>
              </a:custGeom>
              <a:noFill/>
              <a:ln w="76200" cap="rnd">
                <a:solidFill>
                  <a:schemeClr val="accent5">
                    <a:lumMod val="50000"/>
                  </a:schemeClr>
                </a:solidFill>
                <a:round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0" name="îšľîḍê"/>
              <p:cNvGrpSpPr/>
              <p:nvPr/>
            </p:nvGrpSpPr>
            <p:grpSpPr>
              <a:xfrm>
                <a:off x="5058054" y="1387491"/>
                <a:ext cx="378540" cy="378540"/>
                <a:chOff x="5675954" y="2249137"/>
                <a:chExt cx="648072" cy="648072"/>
              </a:xfrm>
            </p:grpSpPr>
            <p:sp>
              <p:nvSpPr>
                <p:cNvPr id="20" name="iŝḷiḋê"/>
                <p:cNvSpPr/>
                <p:nvPr/>
              </p:nvSpPr>
              <p:spPr>
                <a:xfrm>
                  <a:off x="5675954" y="2249137"/>
                  <a:ext cx="648072" cy="6480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" name="ïslîḓè"/>
                <p:cNvSpPr/>
                <p:nvPr/>
              </p:nvSpPr>
              <p:spPr bwMode="auto">
                <a:xfrm>
                  <a:off x="5809844" y="2390028"/>
                  <a:ext cx="380293" cy="366291"/>
                </a:xfrm>
                <a:custGeom>
                  <a:avLst/>
                  <a:gdLst>
                    <a:gd name="connsiteX0" fmla="*/ 297615 w 597921"/>
                    <a:gd name="connsiteY0" fmla="*/ 96957 h 598324"/>
                    <a:gd name="connsiteX1" fmla="*/ 323434 w 597921"/>
                    <a:gd name="connsiteY1" fmla="*/ 122740 h 598324"/>
                    <a:gd name="connsiteX2" fmla="*/ 323434 w 597921"/>
                    <a:gd name="connsiteY2" fmla="*/ 289852 h 598324"/>
                    <a:gd name="connsiteX3" fmla="*/ 462572 w 597921"/>
                    <a:gd name="connsiteY3" fmla="*/ 289852 h 598324"/>
                    <a:gd name="connsiteX4" fmla="*/ 487913 w 597921"/>
                    <a:gd name="connsiteY4" fmla="*/ 315157 h 598324"/>
                    <a:gd name="connsiteX5" fmla="*/ 462572 w 597921"/>
                    <a:gd name="connsiteY5" fmla="*/ 340463 h 598324"/>
                    <a:gd name="connsiteX6" fmla="*/ 297615 w 597921"/>
                    <a:gd name="connsiteY6" fmla="*/ 340463 h 598324"/>
                    <a:gd name="connsiteX7" fmla="*/ 272274 w 597921"/>
                    <a:gd name="connsiteY7" fmla="*/ 315157 h 598324"/>
                    <a:gd name="connsiteX8" fmla="*/ 272274 w 597921"/>
                    <a:gd name="connsiteY8" fmla="*/ 122740 h 598324"/>
                    <a:gd name="connsiteX9" fmla="*/ 297615 w 597921"/>
                    <a:gd name="connsiteY9" fmla="*/ 96957 h 598324"/>
                    <a:gd name="connsiteX10" fmla="*/ 298127 w 597921"/>
                    <a:gd name="connsiteY10" fmla="*/ 0 h 598324"/>
                    <a:gd name="connsiteX11" fmla="*/ 597921 w 597921"/>
                    <a:gd name="connsiteY11" fmla="*/ 299401 h 598324"/>
                    <a:gd name="connsiteX12" fmla="*/ 298127 w 597921"/>
                    <a:gd name="connsiteY12" fmla="*/ 598324 h 598324"/>
                    <a:gd name="connsiteX13" fmla="*/ 35150 w 597921"/>
                    <a:gd name="connsiteY13" fmla="*/ 442177 h 598324"/>
                    <a:gd name="connsiteX14" fmla="*/ 34194 w 597921"/>
                    <a:gd name="connsiteY14" fmla="*/ 432149 h 598324"/>
                    <a:gd name="connsiteX15" fmla="*/ 40410 w 597921"/>
                    <a:gd name="connsiteY15" fmla="*/ 424509 h 598324"/>
                    <a:gd name="connsiteX16" fmla="*/ 74836 w 597921"/>
                    <a:gd name="connsiteY16" fmla="*/ 407796 h 598324"/>
                    <a:gd name="connsiteX17" fmla="*/ 91571 w 597921"/>
                    <a:gd name="connsiteY17" fmla="*/ 413049 h 598324"/>
                    <a:gd name="connsiteX18" fmla="*/ 298127 w 597921"/>
                    <a:gd name="connsiteY18" fmla="*/ 534815 h 598324"/>
                    <a:gd name="connsiteX19" fmla="*/ 534328 w 597921"/>
                    <a:gd name="connsiteY19" fmla="*/ 299401 h 598324"/>
                    <a:gd name="connsiteX20" fmla="*/ 298127 w 597921"/>
                    <a:gd name="connsiteY20" fmla="*/ 63509 h 598324"/>
                    <a:gd name="connsiteX21" fmla="*/ 145123 w 597921"/>
                    <a:gd name="connsiteY21" fmla="*/ 120333 h 598324"/>
                    <a:gd name="connsiteX22" fmla="*/ 200587 w 597921"/>
                    <a:gd name="connsiteY22" fmla="*/ 142299 h 598324"/>
                    <a:gd name="connsiteX23" fmla="*/ 208237 w 597921"/>
                    <a:gd name="connsiteY23" fmla="*/ 152327 h 598324"/>
                    <a:gd name="connsiteX24" fmla="*/ 203456 w 597921"/>
                    <a:gd name="connsiteY24" fmla="*/ 164265 h 598324"/>
                    <a:gd name="connsiteX25" fmla="*/ 48060 w 597921"/>
                    <a:gd name="connsiteY25" fmla="*/ 285553 h 598324"/>
                    <a:gd name="connsiteX26" fmla="*/ 35150 w 597921"/>
                    <a:gd name="connsiteY26" fmla="*/ 287463 h 598324"/>
                    <a:gd name="connsiteX27" fmla="*/ 27500 w 597921"/>
                    <a:gd name="connsiteY27" fmla="*/ 277435 h 598324"/>
                    <a:gd name="connsiteX28" fmla="*/ 246 w 597921"/>
                    <a:gd name="connsiteY28" fmla="*/ 82132 h 598324"/>
                    <a:gd name="connsiteX29" fmla="*/ 4550 w 597921"/>
                    <a:gd name="connsiteY29" fmla="*/ 70194 h 598324"/>
                    <a:gd name="connsiteX30" fmla="*/ 17459 w 597921"/>
                    <a:gd name="connsiteY30" fmla="*/ 68762 h 598324"/>
                    <a:gd name="connsiteX31" fmla="*/ 80574 w 597921"/>
                    <a:gd name="connsiteY31" fmla="*/ 94070 h 598324"/>
                    <a:gd name="connsiteX32" fmla="*/ 298127 w 597921"/>
                    <a:gd name="connsiteY32" fmla="*/ 0 h 598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597921" h="598324">
                      <a:moveTo>
                        <a:pt x="297615" y="96957"/>
                      </a:moveTo>
                      <a:cubicBezTo>
                        <a:pt x="311959" y="96957"/>
                        <a:pt x="323434" y="108416"/>
                        <a:pt x="323434" y="122740"/>
                      </a:cubicBezTo>
                      <a:lnTo>
                        <a:pt x="323434" y="289852"/>
                      </a:lnTo>
                      <a:lnTo>
                        <a:pt x="462572" y="289852"/>
                      </a:lnTo>
                      <a:cubicBezTo>
                        <a:pt x="476438" y="289852"/>
                        <a:pt x="487913" y="301311"/>
                        <a:pt x="487913" y="315157"/>
                      </a:cubicBezTo>
                      <a:cubicBezTo>
                        <a:pt x="487913" y="329004"/>
                        <a:pt x="476438" y="340463"/>
                        <a:pt x="462572" y="340463"/>
                      </a:cubicBezTo>
                      <a:lnTo>
                        <a:pt x="297615" y="340463"/>
                      </a:lnTo>
                      <a:cubicBezTo>
                        <a:pt x="283749" y="340463"/>
                        <a:pt x="272274" y="329004"/>
                        <a:pt x="272274" y="315157"/>
                      </a:cubicBezTo>
                      <a:lnTo>
                        <a:pt x="272274" y="122740"/>
                      </a:lnTo>
                      <a:cubicBezTo>
                        <a:pt x="272274" y="108416"/>
                        <a:pt x="283749" y="96957"/>
                        <a:pt x="297615" y="96957"/>
                      </a:cubicBezTo>
                      <a:close/>
                      <a:moveTo>
                        <a:pt x="298127" y="0"/>
                      </a:moveTo>
                      <a:cubicBezTo>
                        <a:pt x="463564" y="0"/>
                        <a:pt x="597921" y="134181"/>
                        <a:pt x="597921" y="299401"/>
                      </a:cubicBezTo>
                      <a:cubicBezTo>
                        <a:pt x="597921" y="464143"/>
                        <a:pt x="463564" y="598324"/>
                        <a:pt x="298127" y="598324"/>
                      </a:cubicBezTo>
                      <a:cubicBezTo>
                        <a:pt x="188155" y="598324"/>
                        <a:pt x="87268" y="538635"/>
                        <a:pt x="35150" y="442177"/>
                      </a:cubicBezTo>
                      <a:cubicBezTo>
                        <a:pt x="33238" y="438835"/>
                        <a:pt x="32760" y="435492"/>
                        <a:pt x="34194" y="432149"/>
                      </a:cubicBezTo>
                      <a:cubicBezTo>
                        <a:pt x="35150" y="428807"/>
                        <a:pt x="37541" y="425942"/>
                        <a:pt x="40410" y="424509"/>
                      </a:cubicBezTo>
                      <a:lnTo>
                        <a:pt x="74836" y="407796"/>
                      </a:lnTo>
                      <a:cubicBezTo>
                        <a:pt x="81052" y="404931"/>
                        <a:pt x="88702" y="407319"/>
                        <a:pt x="91571" y="413049"/>
                      </a:cubicBezTo>
                      <a:cubicBezTo>
                        <a:pt x="133169" y="488018"/>
                        <a:pt x="212540" y="534815"/>
                        <a:pt x="298127" y="534815"/>
                      </a:cubicBezTo>
                      <a:cubicBezTo>
                        <a:pt x="428181" y="534815"/>
                        <a:pt x="534328" y="429284"/>
                        <a:pt x="534328" y="299401"/>
                      </a:cubicBezTo>
                      <a:cubicBezTo>
                        <a:pt x="534328" y="169517"/>
                        <a:pt x="428181" y="63509"/>
                        <a:pt x="298127" y="63509"/>
                      </a:cubicBezTo>
                      <a:cubicBezTo>
                        <a:pt x="242185" y="63509"/>
                        <a:pt x="187677" y="83565"/>
                        <a:pt x="145123" y="120333"/>
                      </a:cubicBezTo>
                      <a:lnTo>
                        <a:pt x="200587" y="142299"/>
                      </a:lnTo>
                      <a:cubicBezTo>
                        <a:pt x="204890" y="144209"/>
                        <a:pt x="207759" y="148029"/>
                        <a:pt x="208237" y="152327"/>
                      </a:cubicBezTo>
                      <a:cubicBezTo>
                        <a:pt x="208715" y="157102"/>
                        <a:pt x="207281" y="161399"/>
                        <a:pt x="203456" y="164265"/>
                      </a:cubicBezTo>
                      <a:lnTo>
                        <a:pt x="48060" y="285553"/>
                      </a:lnTo>
                      <a:cubicBezTo>
                        <a:pt x="44235" y="288418"/>
                        <a:pt x="39454" y="289373"/>
                        <a:pt x="35150" y="287463"/>
                      </a:cubicBezTo>
                      <a:cubicBezTo>
                        <a:pt x="31325" y="285553"/>
                        <a:pt x="27978" y="281733"/>
                        <a:pt x="27500" y="277435"/>
                      </a:cubicBezTo>
                      <a:lnTo>
                        <a:pt x="246" y="82132"/>
                      </a:lnTo>
                      <a:cubicBezTo>
                        <a:pt x="-710" y="77835"/>
                        <a:pt x="1203" y="73060"/>
                        <a:pt x="4550" y="70194"/>
                      </a:cubicBezTo>
                      <a:cubicBezTo>
                        <a:pt x="8375" y="67807"/>
                        <a:pt x="13156" y="66852"/>
                        <a:pt x="17459" y="68762"/>
                      </a:cubicBezTo>
                      <a:lnTo>
                        <a:pt x="80574" y="94070"/>
                      </a:lnTo>
                      <a:cubicBezTo>
                        <a:pt x="137472" y="33426"/>
                        <a:pt x="214931" y="0"/>
                        <a:pt x="29812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1" name="iSḷiḋé"/>
              <p:cNvGrpSpPr/>
              <p:nvPr/>
            </p:nvGrpSpPr>
            <p:grpSpPr>
              <a:xfrm>
                <a:off x="3517228" y="1427487"/>
                <a:ext cx="378540" cy="378540"/>
                <a:chOff x="4792557" y="2249137"/>
                <a:chExt cx="648072" cy="648072"/>
              </a:xfrm>
            </p:grpSpPr>
            <p:sp>
              <p:nvSpPr>
                <p:cNvPr id="18" name="iṣḷîḍé"/>
                <p:cNvSpPr/>
                <p:nvPr/>
              </p:nvSpPr>
              <p:spPr>
                <a:xfrm>
                  <a:off x="4792557" y="2249137"/>
                  <a:ext cx="648072" cy="6480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" name="iŝļiḋe"/>
                <p:cNvSpPr/>
                <p:nvPr/>
              </p:nvSpPr>
              <p:spPr bwMode="auto">
                <a:xfrm>
                  <a:off x="4926447" y="2390028"/>
                  <a:ext cx="380293" cy="366291"/>
                </a:xfrm>
                <a:custGeom>
                  <a:avLst/>
                  <a:gdLst>
                    <a:gd name="T0" fmla="*/ 4096 w 6827"/>
                    <a:gd name="T1" fmla="*/ 4551 h 6827"/>
                    <a:gd name="T2" fmla="*/ 6258 w 6827"/>
                    <a:gd name="T3" fmla="*/ 4096 h 6827"/>
                    <a:gd name="T4" fmla="*/ 2348 w 6827"/>
                    <a:gd name="T5" fmla="*/ 4911 h 6827"/>
                    <a:gd name="T6" fmla="*/ 569 w 6827"/>
                    <a:gd name="T7" fmla="*/ 4551 h 6827"/>
                    <a:gd name="T8" fmla="*/ 569 w 6827"/>
                    <a:gd name="T9" fmla="*/ 3982 h 6827"/>
                    <a:gd name="T10" fmla="*/ 1707 w 6827"/>
                    <a:gd name="T11" fmla="*/ 2503 h 6827"/>
                    <a:gd name="T12" fmla="*/ 3868 w 6827"/>
                    <a:gd name="T13" fmla="*/ 2731 h 6827"/>
                    <a:gd name="T14" fmla="*/ 5827 w 6827"/>
                    <a:gd name="T15" fmla="*/ 2004 h 6827"/>
                    <a:gd name="T16" fmla="*/ 6258 w 6827"/>
                    <a:gd name="T17" fmla="*/ 1820 h 6827"/>
                    <a:gd name="T18" fmla="*/ 4779 w 6827"/>
                    <a:gd name="T19" fmla="*/ 0 h 6827"/>
                    <a:gd name="T20" fmla="*/ 2854 w 6827"/>
                    <a:gd name="T21" fmla="*/ 2381 h 6827"/>
                    <a:gd name="T22" fmla="*/ 1239 w 6827"/>
                    <a:gd name="T23" fmla="*/ 2257 h 6827"/>
                    <a:gd name="T24" fmla="*/ 569 w 6827"/>
                    <a:gd name="T25" fmla="*/ 2844 h 6827"/>
                    <a:gd name="T26" fmla="*/ 569 w 6827"/>
                    <a:gd name="T27" fmla="*/ 2276 h 6827"/>
                    <a:gd name="T28" fmla="*/ 569 w 6827"/>
                    <a:gd name="T29" fmla="*/ 1707 h 6827"/>
                    <a:gd name="T30" fmla="*/ 569 w 6827"/>
                    <a:gd name="T31" fmla="*/ 1138 h 6827"/>
                    <a:gd name="T32" fmla="*/ 569 w 6827"/>
                    <a:gd name="T33" fmla="*/ 569 h 6827"/>
                    <a:gd name="T34" fmla="*/ 341 w 6827"/>
                    <a:gd name="T35" fmla="*/ 0 h 6827"/>
                    <a:gd name="T36" fmla="*/ 114 w 6827"/>
                    <a:gd name="T37" fmla="*/ 569 h 6827"/>
                    <a:gd name="T38" fmla="*/ 114 w 6827"/>
                    <a:gd name="T39" fmla="*/ 1138 h 6827"/>
                    <a:gd name="T40" fmla="*/ 114 w 6827"/>
                    <a:gd name="T41" fmla="*/ 1707 h 6827"/>
                    <a:gd name="T42" fmla="*/ 114 w 6827"/>
                    <a:gd name="T43" fmla="*/ 2276 h 6827"/>
                    <a:gd name="T44" fmla="*/ 114 w 6827"/>
                    <a:gd name="T45" fmla="*/ 2844 h 6827"/>
                    <a:gd name="T46" fmla="*/ 114 w 6827"/>
                    <a:gd name="T47" fmla="*/ 3413 h 6827"/>
                    <a:gd name="T48" fmla="*/ 114 w 6827"/>
                    <a:gd name="T49" fmla="*/ 3982 h 6827"/>
                    <a:gd name="T50" fmla="*/ 114 w 6827"/>
                    <a:gd name="T51" fmla="*/ 4551 h 6827"/>
                    <a:gd name="T52" fmla="*/ 114 w 6827"/>
                    <a:gd name="T53" fmla="*/ 5120 h 6827"/>
                    <a:gd name="T54" fmla="*/ 114 w 6827"/>
                    <a:gd name="T55" fmla="*/ 5689 h 6827"/>
                    <a:gd name="T56" fmla="*/ 114 w 6827"/>
                    <a:gd name="T57" fmla="*/ 6258 h 6827"/>
                    <a:gd name="T58" fmla="*/ 683 w 6827"/>
                    <a:gd name="T59" fmla="*/ 6713 h 6827"/>
                    <a:gd name="T60" fmla="*/ 1252 w 6827"/>
                    <a:gd name="T61" fmla="*/ 6713 h 6827"/>
                    <a:gd name="T62" fmla="*/ 1820 w 6827"/>
                    <a:gd name="T63" fmla="*/ 6713 h 6827"/>
                    <a:gd name="T64" fmla="*/ 2389 w 6827"/>
                    <a:gd name="T65" fmla="*/ 6713 h 6827"/>
                    <a:gd name="T66" fmla="*/ 2958 w 6827"/>
                    <a:gd name="T67" fmla="*/ 6713 h 6827"/>
                    <a:gd name="T68" fmla="*/ 3527 w 6827"/>
                    <a:gd name="T69" fmla="*/ 6713 h 6827"/>
                    <a:gd name="T70" fmla="*/ 4096 w 6827"/>
                    <a:gd name="T71" fmla="*/ 6713 h 6827"/>
                    <a:gd name="T72" fmla="*/ 4665 w 6827"/>
                    <a:gd name="T73" fmla="*/ 6713 h 6827"/>
                    <a:gd name="T74" fmla="*/ 5234 w 6827"/>
                    <a:gd name="T75" fmla="*/ 6713 h 6827"/>
                    <a:gd name="T76" fmla="*/ 5803 w 6827"/>
                    <a:gd name="T77" fmla="*/ 6713 h 6827"/>
                    <a:gd name="T78" fmla="*/ 6371 w 6827"/>
                    <a:gd name="T79" fmla="*/ 6713 h 6827"/>
                    <a:gd name="T80" fmla="*/ 6827 w 6827"/>
                    <a:gd name="T81" fmla="*/ 6485 h 6827"/>
                    <a:gd name="T82" fmla="*/ 6371 w 6827"/>
                    <a:gd name="T83" fmla="*/ 6258 h 6827"/>
                    <a:gd name="T84" fmla="*/ 5803 w 6827"/>
                    <a:gd name="T85" fmla="*/ 6258 h 6827"/>
                    <a:gd name="T86" fmla="*/ 5234 w 6827"/>
                    <a:gd name="T87" fmla="*/ 6258 h 6827"/>
                    <a:gd name="T88" fmla="*/ 4665 w 6827"/>
                    <a:gd name="T89" fmla="*/ 6258 h 6827"/>
                    <a:gd name="T90" fmla="*/ 4096 w 6827"/>
                    <a:gd name="T91" fmla="*/ 6258 h 6827"/>
                    <a:gd name="T92" fmla="*/ 3527 w 6827"/>
                    <a:gd name="T93" fmla="*/ 6258 h 6827"/>
                    <a:gd name="T94" fmla="*/ 2958 w 6827"/>
                    <a:gd name="T95" fmla="*/ 6258 h 6827"/>
                    <a:gd name="T96" fmla="*/ 2389 w 6827"/>
                    <a:gd name="T97" fmla="*/ 6258 h 6827"/>
                    <a:gd name="T98" fmla="*/ 1820 w 6827"/>
                    <a:gd name="T99" fmla="*/ 6258 h 6827"/>
                    <a:gd name="T100" fmla="*/ 1252 w 6827"/>
                    <a:gd name="T101" fmla="*/ 6258 h 6827"/>
                    <a:gd name="T102" fmla="*/ 683 w 6827"/>
                    <a:gd name="T103" fmla="*/ 6258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827" h="6827">
                      <a:moveTo>
                        <a:pt x="1263" y="5234"/>
                      </a:moveTo>
                      <a:cubicBezTo>
                        <a:pt x="1316" y="5493"/>
                        <a:pt x="1546" y="5689"/>
                        <a:pt x="1820" y="5689"/>
                      </a:cubicBezTo>
                      <a:cubicBezTo>
                        <a:pt x="2114" y="5689"/>
                        <a:pt x="2354" y="5464"/>
                        <a:pt x="2383" y="5178"/>
                      </a:cubicBezTo>
                      <a:lnTo>
                        <a:pt x="3568" y="4191"/>
                      </a:lnTo>
                      <a:cubicBezTo>
                        <a:pt x="3652" y="4401"/>
                        <a:pt x="3856" y="4551"/>
                        <a:pt x="4096" y="4551"/>
                      </a:cubicBezTo>
                      <a:cubicBezTo>
                        <a:pt x="4348" y="4551"/>
                        <a:pt x="4560" y="4385"/>
                        <a:pt x="4635" y="4157"/>
                      </a:cubicBezTo>
                      <a:lnTo>
                        <a:pt x="5696" y="4736"/>
                      </a:lnTo>
                      <a:cubicBezTo>
                        <a:pt x="5732" y="5016"/>
                        <a:pt x="5969" y="5234"/>
                        <a:pt x="6258" y="5234"/>
                      </a:cubicBezTo>
                      <a:cubicBezTo>
                        <a:pt x="6571" y="5234"/>
                        <a:pt x="6827" y="4979"/>
                        <a:pt x="6827" y="4665"/>
                      </a:cubicBezTo>
                      <a:cubicBezTo>
                        <a:pt x="6827" y="4351"/>
                        <a:pt x="6571" y="4096"/>
                        <a:pt x="6258" y="4096"/>
                      </a:cubicBezTo>
                      <a:cubicBezTo>
                        <a:pt x="6006" y="4096"/>
                        <a:pt x="5794" y="4262"/>
                        <a:pt x="5719" y="4490"/>
                      </a:cubicBezTo>
                      <a:lnTo>
                        <a:pt x="4658" y="3911"/>
                      </a:lnTo>
                      <a:cubicBezTo>
                        <a:pt x="4622" y="3631"/>
                        <a:pt x="4385" y="3413"/>
                        <a:pt x="4096" y="3413"/>
                      </a:cubicBezTo>
                      <a:cubicBezTo>
                        <a:pt x="3802" y="3413"/>
                        <a:pt x="3563" y="3638"/>
                        <a:pt x="3533" y="3924"/>
                      </a:cubicBezTo>
                      <a:lnTo>
                        <a:pt x="2348" y="4911"/>
                      </a:lnTo>
                      <a:cubicBezTo>
                        <a:pt x="2265" y="4701"/>
                        <a:pt x="2060" y="4551"/>
                        <a:pt x="1820" y="4551"/>
                      </a:cubicBezTo>
                      <a:cubicBezTo>
                        <a:pt x="1546" y="4551"/>
                        <a:pt x="1316" y="4747"/>
                        <a:pt x="1263" y="5006"/>
                      </a:cubicBezTo>
                      <a:lnTo>
                        <a:pt x="455" y="5006"/>
                      </a:lnTo>
                      <a:lnTo>
                        <a:pt x="455" y="4551"/>
                      </a:lnTo>
                      <a:lnTo>
                        <a:pt x="569" y="4551"/>
                      </a:lnTo>
                      <a:cubicBezTo>
                        <a:pt x="632" y="4551"/>
                        <a:pt x="683" y="4500"/>
                        <a:pt x="683" y="4437"/>
                      </a:cubicBezTo>
                      <a:cubicBezTo>
                        <a:pt x="683" y="4374"/>
                        <a:pt x="632" y="4324"/>
                        <a:pt x="569" y="4324"/>
                      </a:cubicBezTo>
                      <a:lnTo>
                        <a:pt x="455" y="4324"/>
                      </a:lnTo>
                      <a:lnTo>
                        <a:pt x="455" y="3982"/>
                      </a:lnTo>
                      <a:lnTo>
                        <a:pt x="569" y="3982"/>
                      </a:lnTo>
                      <a:cubicBezTo>
                        <a:pt x="632" y="3982"/>
                        <a:pt x="683" y="3931"/>
                        <a:pt x="683" y="3868"/>
                      </a:cubicBezTo>
                      <a:cubicBezTo>
                        <a:pt x="683" y="3806"/>
                        <a:pt x="632" y="3755"/>
                        <a:pt x="569" y="3755"/>
                      </a:cubicBezTo>
                      <a:lnTo>
                        <a:pt x="480" y="3755"/>
                      </a:lnTo>
                      <a:lnTo>
                        <a:pt x="1407" y="2416"/>
                      </a:lnTo>
                      <a:cubicBezTo>
                        <a:pt x="1494" y="2470"/>
                        <a:pt x="1596" y="2503"/>
                        <a:pt x="1707" y="2503"/>
                      </a:cubicBezTo>
                      <a:cubicBezTo>
                        <a:pt x="1888" y="2503"/>
                        <a:pt x="2048" y="2416"/>
                        <a:pt x="2152" y="2284"/>
                      </a:cubicBezTo>
                      <a:lnTo>
                        <a:pt x="2752" y="2584"/>
                      </a:lnTo>
                      <a:cubicBezTo>
                        <a:pt x="2740" y="2631"/>
                        <a:pt x="2731" y="2680"/>
                        <a:pt x="2731" y="2731"/>
                      </a:cubicBezTo>
                      <a:cubicBezTo>
                        <a:pt x="2731" y="3044"/>
                        <a:pt x="2986" y="3300"/>
                        <a:pt x="3300" y="3300"/>
                      </a:cubicBezTo>
                      <a:cubicBezTo>
                        <a:pt x="3613" y="3300"/>
                        <a:pt x="3868" y="3044"/>
                        <a:pt x="3868" y="2731"/>
                      </a:cubicBezTo>
                      <a:cubicBezTo>
                        <a:pt x="3868" y="2608"/>
                        <a:pt x="3829" y="2496"/>
                        <a:pt x="3763" y="2403"/>
                      </a:cubicBezTo>
                      <a:lnTo>
                        <a:pt x="4488" y="1055"/>
                      </a:lnTo>
                      <a:cubicBezTo>
                        <a:pt x="4574" y="1107"/>
                        <a:pt x="4672" y="1138"/>
                        <a:pt x="4779" y="1138"/>
                      </a:cubicBezTo>
                      <a:cubicBezTo>
                        <a:pt x="4891" y="1138"/>
                        <a:pt x="4995" y="1104"/>
                        <a:pt x="5083" y="1048"/>
                      </a:cubicBezTo>
                      <a:lnTo>
                        <a:pt x="5827" y="2004"/>
                      </a:lnTo>
                      <a:cubicBezTo>
                        <a:pt x="5829" y="2007"/>
                        <a:pt x="5833" y="2009"/>
                        <a:pt x="5836" y="2011"/>
                      </a:cubicBezTo>
                      <a:cubicBezTo>
                        <a:pt x="5745" y="2112"/>
                        <a:pt x="5689" y="2244"/>
                        <a:pt x="5689" y="2389"/>
                      </a:cubicBezTo>
                      <a:cubicBezTo>
                        <a:pt x="5689" y="2703"/>
                        <a:pt x="5944" y="2958"/>
                        <a:pt x="6258" y="2958"/>
                      </a:cubicBezTo>
                      <a:cubicBezTo>
                        <a:pt x="6571" y="2958"/>
                        <a:pt x="6827" y="2703"/>
                        <a:pt x="6827" y="2389"/>
                      </a:cubicBezTo>
                      <a:cubicBezTo>
                        <a:pt x="6827" y="2076"/>
                        <a:pt x="6571" y="1820"/>
                        <a:pt x="6258" y="1820"/>
                      </a:cubicBezTo>
                      <a:cubicBezTo>
                        <a:pt x="6170" y="1820"/>
                        <a:pt x="6087" y="1842"/>
                        <a:pt x="6013" y="1878"/>
                      </a:cubicBezTo>
                      <a:cubicBezTo>
                        <a:pt x="6010" y="1874"/>
                        <a:pt x="6010" y="1869"/>
                        <a:pt x="6006" y="1864"/>
                      </a:cubicBezTo>
                      <a:lnTo>
                        <a:pt x="5248" y="890"/>
                      </a:lnTo>
                      <a:cubicBezTo>
                        <a:pt x="5311" y="798"/>
                        <a:pt x="5348" y="688"/>
                        <a:pt x="5348" y="569"/>
                      </a:cubicBezTo>
                      <a:cubicBezTo>
                        <a:pt x="5348" y="255"/>
                        <a:pt x="5092" y="0"/>
                        <a:pt x="4779" y="0"/>
                      </a:cubicBezTo>
                      <a:cubicBezTo>
                        <a:pt x="4465" y="0"/>
                        <a:pt x="4210" y="255"/>
                        <a:pt x="4210" y="569"/>
                      </a:cubicBezTo>
                      <a:cubicBezTo>
                        <a:pt x="4210" y="691"/>
                        <a:pt x="4249" y="804"/>
                        <a:pt x="4315" y="897"/>
                      </a:cubicBezTo>
                      <a:lnTo>
                        <a:pt x="3590" y="2244"/>
                      </a:lnTo>
                      <a:cubicBezTo>
                        <a:pt x="3505" y="2193"/>
                        <a:pt x="3406" y="2162"/>
                        <a:pt x="3300" y="2162"/>
                      </a:cubicBezTo>
                      <a:cubicBezTo>
                        <a:pt x="3118" y="2162"/>
                        <a:pt x="2959" y="2248"/>
                        <a:pt x="2854" y="2381"/>
                      </a:cubicBezTo>
                      <a:lnTo>
                        <a:pt x="2254" y="2081"/>
                      </a:lnTo>
                      <a:cubicBezTo>
                        <a:pt x="2267" y="2034"/>
                        <a:pt x="2276" y="1985"/>
                        <a:pt x="2276" y="1934"/>
                      </a:cubicBezTo>
                      <a:cubicBezTo>
                        <a:pt x="2276" y="1621"/>
                        <a:pt x="2020" y="1365"/>
                        <a:pt x="1707" y="1365"/>
                      </a:cubicBezTo>
                      <a:cubicBezTo>
                        <a:pt x="1393" y="1365"/>
                        <a:pt x="1138" y="1621"/>
                        <a:pt x="1138" y="1934"/>
                      </a:cubicBezTo>
                      <a:cubicBezTo>
                        <a:pt x="1138" y="2054"/>
                        <a:pt x="1176" y="2166"/>
                        <a:pt x="1239" y="2257"/>
                      </a:cubicBezTo>
                      <a:lnTo>
                        <a:pt x="593" y="3191"/>
                      </a:lnTo>
                      <a:cubicBezTo>
                        <a:pt x="585" y="3189"/>
                        <a:pt x="578" y="3186"/>
                        <a:pt x="569" y="3186"/>
                      </a:cubicBezTo>
                      <a:lnTo>
                        <a:pt x="455" y="3186"/>
                      </a:lnTo>
                      <a:lnTo>
                        <a:pt x="455" y="2844"/>
                      </a:lnTo>
                      <a:lnTo>
                        <a:pt x="569" y="2844"/>
                      </a:lnTo>
                      <a:cubicBezTo>
                        <a:pt x="632" y="2844"/>
                        <a:pt x="683" y="2794"/>
                        <a:pt x="683" y="2731"/>
                      </a:cubicBezTo>
                      <a:cubicBezTo>
                        <a:pt x="683" y="2668"/>
                        <a:pt x="632" y="2617"/>
                        <a:pt x="569" y="2617"/>
                      </a:cubicBezTo>
                      <a:lnTo>
                        <a:pt x="455" y="2617"/>
                      </a:lnTo>
                      <a:lnTo>
                        <a:pt x="455" y="2276"/>
                      </a:lnTo>
                      <a:lnTo>
                        <a:pt x="569" y="2276"/>
                      </a:lnTo>
                      <a:cubicBezTo>
                        <a:pt x="632" y="2276"/>
                        <a:pt x="683" y="2225"/>
                        <a:pt x="683" y="2162"/>
                      </a:cubicBezTo>
                      <a:cubicBezTo>
                        <a:pt x="683" y="2099"/>
                        <a:pt x="632" y="2048"/>
                        <a:pt x="569" y="2048"/>
                      </a:cubicBezTo>
                      <a:lnTo>
                        <a:pt x="455" y="2048"/>
                      </a:lnTo>
                      <a:lnTo>
                        <a:pt x="455" y="1707"/>
                      </a:lnTo>
                      <a:lnTo>
                        <a:pt x="569" y="1707"/>
                      </a:lnTo>
                      <a:cubicBezTo>
                        <a:pt x="632" y="1707"/>
                        <a:pt x="683" y="1656"/>
                        <a:pt x="683" y="1593"/>
                      </a:cubicBezTo>
                      <a:cubicBezTo>
                        <a:pt x="683" y="1530"/>
                        <a:pt x="632" y="1479"/>
                        <a:pt x="569" y="1479"/>
                      </a:cubicBezTo>
                      <a:lnTo>
                        <a:pt x="455" y="1479"/>
                      </a:lnTo>
                      <a:lnTo>
                        <a:pt x="455" y="1138"/>
                      </a:lnTo>
                      <a:lnTo>
                        <a:pt x="569" y="1138"/>
                      </a:lnTo>
                      <a:cubicBezTo>
                        <a:pt x="632" y="1138"/>
                        <a:pt x="683" y="1087"/>
                        <a:pt x="683" y="1024"/>
                      </a:cubicBezTo>
                      <a:cubicBezTo>
                        <a:pt x="683" y="961"/>
                        <a:pt x="632" y="910"/>
                        <a:pt x="569" y="910"/>
                      </a:cubicBezTo>
                      <a:lnTo>
                        <a:pt x="455" y="910"/>
                      </a:lnTo>
                      <a:lnTo>
                        <a:pt x="455" y="569"/>
                      </a:lnTo>
                      <a:lnTo>
                        <a:pt x="569" y="569"/>
                      </a:lnTo>
                      <a:cubicBezTo>
                        <a:pt x="632" y="569"/>
                        <a:pt x="683" y="518"/>
                        <a:pt x="683" y="455"/>
                      </a:cubicBezTo>
                      <a:cubicBezTo>
                        <a:pt x="683" y="392"/>
                        <a:pt x="632" y="341"/>
                        <a:pt x="569" y="341"/>
                      </a:cubicBezTo>
                      <a:lnTo>
                        <a:pt x="455" y="341"/>
                      </a:lnTo>
                      <a:lnTo>
                        <a:pt x="455" y="114"/>
                      </a:lnTo>
                      <a:cubicBezTo>
                        <a:pt x="455" y="51"/>
                        <a:pt x="404" y="0"/>
                        <a:pt x="341" y="0"/>
                      </a:cubicBezTo>
                      <a:cubicBezTo>
                        <a:pt x="278" y="0"/>
                        <a:pt x="228" y="51"/>
                        <a:pt x="228" y="114"/>
                      </a:cubicBezTo>
                      <a:lnTo>
                        <a:pt x="228" y="341"/>
                      </a:lnTo>
                      <a:lnTo>
                        <a:pt x="114" y="341"/>
                      </a:lnTo>
                      <a:cubicBezTo>
                        <a:pt x="51" y="341"/>
                        <a:pt x="0" y="392"/>
                        <a:pt x="0" y="455"/>
                      </a:cubicBezTo>
                      <a:cubicBezTo>
                        <a:pt x="0" y="518"/>
                        <a:pt x="51" y="569"/>
                        <a:pt x="114" y="569"/>
                      </a:cubicBezTo>
                      <a:lnTo>
                        <a:pt x="228" y="569"/>
                      </a:lnTo>
                      <a:lnTo>
                        <a:pt x="228" y="910"/>
                      </a:lnTo>
                      <a:lnTo>
                        <a:pt x="114" y="910"/>
                      </a:lnTo>
                      <a:cubicBezTo>
                        <a:pt x="51" y="910"/>
                        <a:pt x="0" y="961"/>
                        <a:pt x="0" y="1024"/>
                      </a:cubicBezTo>
                      <a:cubicBezTo>
                        <a:pt x="0" y="1087"/>
                        <a:pt x="51" y="1138"/>
                        <a:pt x="114" y="1138"/>
                      </a:cubicBezTo>
                      <a:lnTo>
                        <a:pt x="228" y="1138"/>
                      </a:lnTo>
                      <a:lnTo>
                        <a:pt x="228" y="1479"/>
                      </a:lnTo>
                      <a:lnTo>
                        <a:pt x="114" y="1479"/>
                      </a:lnTo>
                      <a:cubicBezTo>
                        <a:pt x="51" y="1479"/>
                        <a:pt x="0" y="1530"/>
                        <a:pt x="0" y="1593"/>
                      </a:cubicBezTo>
                      <a:cubicBezTo>
                        <a:pt x="0" y="1656"/>
                        <a:pt x="51" y="1707"/>
                        <a:pt x="114" y="1707"/>
                      </a:cubicBezTo>
                      <a:lnTo>
                        <a:pt x="228" y="1707"/>
                      </a:lnTo>
                      <a:lnTo>
                        <a:pt x="228" y="2048"/>
                      </a:lnTo>
                      <a:lnTo>
                        <a:pt x="114" y="2048"/>
                      </a:lnTo>
                      <a:cubicBezTo>
                        <a:pt x="51" y="2048"/>
                        <a:pt x="0" y="2099"/>
                        <a:pt x="0" y="2162"/>
                      </a:cubicBezTo>
                      <a:cubicBezTo>
                        <a:pt x="0" y="2225"/>
                        <a:pt x="51" y="2276"/>
                        <a:pt x="114" y="2276"/>
                      </a:cubicBezTo>
                      <a:lnTo>
                        <a:pt x="228" y="2276"/>
                      </a:lnTo>
                      <a:lnTo>
                        <a:pt x="228" y="2617"/>
                      </a:lnTo>
                      <a:lnTo>
                        <a:pt x="114" y="2617"/>
                      </a:lnTo>
                      <a:cubicBezTo>
                        <a:pt x="51" y="2617"/>
                        <a:pt x="0" y="2668"/>
                        <a:pt x="0" y="2731"/>
                      </a:cubicBezTo>
                      <a:cubicBezTo>
                        <a:pt x="0" y="2794"/>
                        <a:pt x="51" y="2844"/>
                        <a:pt x="114" y="2844"/>
                      </a:cubicBezTo>
                      <a:lnTo>
                        <a:pt x="228" y="2844"/>
                      </a:lnTo>
                      <a:lnTo>
                        <a:pt x="228" y="3186"/>
                      </a:lnTo>
                      <a:lnTo>
                        <a:pt x="114" y="3186"/>
                      </a:lnTo>
                      <a:cubicBezTo>
                        <a:pt x="51" y="3186"/>
                        <a:pt x="0" y="3237"/>
                        <a:pt x="0" y="3300"/>
                      </a:cubicBezTo>
                      <a:cubicBezTo>
                        <a:pt x="0" y="3362"/>
                        <a:pt x="51" y="3413"/>
                        <a:pt x="114" y="3413"/>
                      </a:cubicBezTo>
                      <a:lnTo>
                        <a:pt x="228" y="3413"/>
                      </a:lnTo>
                      <a:lnTo>
                        <a:pt x="228" y="3755"/>
                      </a:lnTo>
                      <a:lnTo>
                        <a:pt x="114" y="3755"/>
                      </a:lnTo>
                      <a:cubicBezTo>
                        <a:pt x="51" y="3755"/>
                        <a:pt x="0" y="3806"/>
                        <a:pt x="0" y="3868"/>
                      </a:cubicBezTo>
                      <a:cubicBezTo>
                        <a:pt x="0" y="3931"/>
                        <a:pt x="51" y="3982"/>
                        <a:pt x="114" y="3982"/>
                      </a:cubicBezTo>
                      <a:lnTo>
                        <a:pt x="228" y="3982"/>
                      </a:lnTo>
                      <a:lnTo>
                        <a:pt x="228" y="4324"/>
                      </a:lnTo>
                      <a:lnTo>
                        <a:pt x="114" y="4324"/>
                      </a:lnTo>
                      <a:cubicBezTo>
                        <a:pt x="51" y="4324"/>
                        <a:pt x="0" y="4374"/>
                        <a:pt x="0" y="4437"/>
                      </a:cubicBezTo>
                      <a:cubicBezTo>
                        <a:pt x="0" y="4500"/>
                        <a:pt x="51" y="4551"/>
                        <a:pt x="114" y="4551"/>
                      </a:cubicBezTo>
                      <a:lnTo>
                        <a:pt x="228" y="4551"/>
                      </a:lnTo>
                      <a:lnTo>
                        <a:pt x="228" y="4892"/>
                      </a:lnTo>
                      <a:lnTo>
                        <a:pt x="114" y="4892"/>
                      </a:lnTo>
                      <a:cubicBezTo>
                        <a:pt x="51" y="4892"/>
                        <a:pt x="0" y="4943"/>
                        <a:pt x="0" y="5006"/>
                      </a:cubicBezTo>
                      <a:cubicBezTo>
                        <a:pt x="0" y="5069"/>
                        <a:pt x="51" y="5120"/>
                        <a:pt x="114" y="5120"/>
                      </a:cubicBezTo>
                      <a:lnTo>
                        <a:pt x="228" y="5120"/>
                      </a:lnTo>
                      <a:lnTo>
                        <a:pt x="228" y="5461"/>
                      </a:lnTo>
                      <a:lnTo>
                        <a:pt x="114" y="5461"/>
                      </a:lnTo>
                      <a:cubicBezTo>
                        <a:pt x="51" y="5461"/>
                        <a:pt x="0" y="5512"/>
                        <a:pt x="0" y="5575"/>
                      </a:cubicBezTo>
                      <a:cubicBezTo>
                        <a:pt x="0" y="5638"/>
                        <a:pt x="51" y="5689"/>
                        <a:pt x="114" y="5689"/>
                      </a:cubicBezTo>
                      <a:lnTo>
                        <a:pt x="228" y="5689"/>
                      </a:lnTo>
                      <a:lnTo>
                        <a:pt x="228" y="6030"/>
                      </a:lnTo>
                      <a:lnTo>
                        <a:pt x="114" y="6030"/>
                      </a:lnTo>
                      <a:cubicBezTo>
                        <a:pt x="51" y="6030"/>
                        <a:pt x="0" y="6081"/>
                        <a:pt x="0" y="6144"/>
                      </a:cubicBezTo>
                      <a:cubicBezTo>
                        <a:pt x="0" y="6207"/>
                        <a:pt x="51" y="6258"/>
                        <a:pt x="114" y="6258"/>
                      </a:cubicBezTo>
                      <a:lnTo>
                        <a:pt x="228" y="6258"/>
                      </a:lnTo>
                      <a:lnTo>
                        <a:pt x="228" y="6485"/>
                      </a:lnTo>
                      <a:cubicBezTo>
                        <a:pt x="228" y="6548"/>
                        <a:pt x="278" y="6599"/>
                        <a:pt x="341" y="6599"/>
                      </a:cubicBezTo>
                      <a:lnTo>
                        <a:pt x="683" y="6599"/>
                      </a:lnTo>
                      <a:lnTo>
                        <a:pt x="683" y="6713"/>
                      </a:lnTo>
                      <a:cubicBezTo>
                        <a:pt x="683" y="6776"/>
                        <a:pt x="734" y="6827"/>
                        <a:pt x="796" y="6827"/>
                      </a:cubicBezTo>
                      <a:cubicBezTo>
                        <a:pt x="859" y="6827"/>
                        <a:pt x="910" y="6776"/>
                        <a:pt x="910" y="6713"/>
                      </a:cubicBezTo>
                      <a:lnTo>
                        <a:pt x="910" y="6599"/>
                      </a:lnTo>
                      <a:lnTo>
                        <a:pt x="1252" y="6599"/>
                      </a:lnTo>
                      <a:lnTo>
                        <a:pt x="1252" y="6713"/>
                      </a:lnTo>
                      <a:cubicBezTo>
                        <a:pt x="1252" y="6776"/>
                        <a:pt x="1302" y="6827"/>
                        <a:pt x="1365" y="6827"/>
                      </a:cubicBezTo>
                      <a:cubicBezTo>
                        <a:pt x="1428" y="6827"/>
                        <a:pt x="1479" y="6776"/>
                        <a:pt x="1479" y="6713"/>
                      </a:cubicBezTo>
                      <a:lnTo>
                        <a:pt x="1479" y="6599"/>
                      </a:lnTo>
                      <a:lnTo>
                        <a:pt x="1820" y="6599"/>
                      </a:lnTo>
                      <a:lnTo>
                        <a:pt x="1820" y="6713"/>
                      </a:lnTo>
                      <a:cubicBezTo>
                        <a:pt x="1820" y="6776"/>
                        <a:pt x="1871" y="6827"/>
                        <a:pt x="1934" y="6827"/>
                      </a:cubicBezTo>
                      <a:cubicBezTo>
                        <a:pt x="1997" y="6827"/>
                        <a:pt x="2048" y="6776"/>
                        <a:pt x="2048" y="6713"/>
                      </a:cubicBezTo>
                      <a:lnTo>
                        <a:pt x="2048" y="6599"/>
                      </a:lnTo>
                      <a:lnTo>
                        <a:pt x="2389" y="6599"/>
                      </a:lnTo>
                      <a:lnTo>
                        <a:pt x="2389" y="6713"/>
                      </a:lnTo>
                      <a:cubicBezTo>
                        <a:pt x="2389" y="6776"/>
                        <a:pt x="2440" y="6827"/>
                        <a:pt x="2503" y="6827"/>
                      </a:cubicBezTo>
                      <a:cubicBezTo>
                        <a:pt x="2566" y="6827"/>
                        <a:pt x="2617" y="6776"/>
                        <a:pt x="2617" y="6713"/>
                      </a:cubicBezTo>
                      <a:lnTo>
                        <a:pt x="2617" y="6599"/>
                      </a:lnTo>
                      <a:lnTo>
                        <a:pt x="2958" y="6599"/>
                      </a:lnTo>
                      <a:lnTo>
                        <a:pt x="2958" y="6713"/>
                      </a:lnTo>
                      <a:cubicBezTo>
                        <a:pt x="2958" y="6776"/>
                        <a:pt x="3009" y="6827"/>
                        <a:pt x="3072" y="6827"/>
                      </a:cubicBezTo>
                      <a:cubicBezTo>
                        <a:pt x="3135" y="6827"/>
                        <a:pt x="3186" y="6776"/>
                        <a:pt x="3186" y="6713"/>
                      </a:cubicBezTo>
                      <a:lnTo>
                        <a:pt x="3186" y="6599"/>
                      </a:lnTo>
                      <a:lnTo>
                        <a:pt x="3527" y="6599"/>
                      </a:lnTo>
                      <a:lnTo>
                        <a:pt x="3527" y="6713"/>
                      </a:lnTo>
                      <a:cubicBezTo>
                        <a:pt x="3527" y="6776"/>
                        <a:pt x="3578" y="6827"/>
                        <a:pt x="3641" y="6827"/>
                      </a:cubicBezTo>
                      <a:cubicBezTo>
                        <a:pt x="3704" y="6827"/>
                        <a:pt x="3755" y="6776"/>
                        <a:pt x="3755" y="6713"/>
                      </a:cubicBezTo>
                      <a:lnTo>
                        <a:pt x="3755" y="6599"/>
                      </a:lnTo>
                      <a:lnTo>
                        <a:pt x="4096" y="6599"/>
                      </a:lnTo>
                      <a:lnTo>
                        <a:pt x="4096" y="6713"/>
                      </a:lnTo>
                      <a:cubicBezTo>
                        <a:pt x="4096" y="6776"/>
                        <a:pt x="4147" y="6827"/>
                        <a:pt x="4210" y="6827"/>
                      </a:cubicBezTo>
                      <a:cubicBezTo>
                        <a:pt x="4273" y="6827"/>
                        <a:pt x="4323" y="6776"/>
                        <a:pt x="4323" y="6713"/>
                      </a:cubicBezTo>
                      <a:lnTo>
                        <a:pt x="4323" y="6599"/>
                      </a:lnTo>
                      <a:lnTo>
                        <a:pt x="4665" y="6599"/>
                      </a:lnTo>
                      <a:lnTo>
                        <a:pt x="4665" y="6713"/>
                      </a:lnTo>
                      <a:cubicBezTo>
                        <a:pt x="4665" y="6776"/>
                        <a:pt x="4716" y="6827"/>
                        <a:pt x="4779" y="6827"/>
                      </a:cubicBezTo>
                      <a:cubicBezTo>
                        <a:pt x="4842" y="6827"/>
                        <a:pt x="4892" y="6776"/>
                        <a:pt x="4892" y="6713"/>
                      </a:cubicBezTo>
                      <a:lnTo>
                        <a:pt x="4892" y="6599"/>
                      </a:lnTo>
                      <a:lnTo>
                        <a:pt x="5234" y="6599"/>
                      </a:lnTo>
                      <a:lnTo>
                        <a:pt x="5234" y="6713"/>
                      </a:lnTo>
                      <a:cubicBezTo>
                        <a:pt x="5234" y="6776"/>
                        <a:pt x="5285" y="6827"/>
                        <a:pt x="5347" y="6827"/>
                      </a:cubicBezTo>
                      <a:cubicBezTo>
                        <a:pt x="5410" y="6827"/>
                        <a:pt x="5461" y="6776"/>
                        <a:pt x="5461" y="6713"/>
                      </a:cubicBezTo>
                      <a:lnTo>
                        <a:pt x="5461" y="6599"/>
                      </a:lnTo>
                      <a:lnTo>
                        <a:pt x="5803" y="6599"/>
                      </a:lnTo>
                      <a:lnTo>
                        <a:pt x="5803" y="6713"/>
                      </a:lnTo>
                      <a:cubicBezTo>
                        <a:pt x="5803" y="6776"/>
                        <a:pt x="5853" y="6827"/>
                        <a:pt x="5916" y="6827"/>
                      </a:cubicBezTo>
                      <a:cubicBezTo>
                        <a:pt x="5979" y="6827"/>
                        <a:pt x="6030" y="6776"/>
                        <a:pt x="6030" y="6713"/>
                      </a:cubicBezTo>
                      <a:lnTo>
                        <a:pt x="6030" y="6599"/>
                      </a:lnTo>
                      <a:lnTo>
                        <a:pt x="6371" y="6599"/>
                      </a:lnTo>
                      <a:lnTo>
                        <a:pt x="6371" y="6713"/>
                      </a:lnTo>
                      <a:cubicBezTo>
                        <a:pt x="6371" y="6776"/>
                        <a:pt x="6422" y="6827"/>
                        <a:pt x="6485" y="6827"/>
                      </a:cubicBezTo>
                      <a:cubicBezTo>
                        <a:pt x="6548" y="6827"/>
                        <a:pt x="6599" y="6776"/>
                        <a:pt x="6599" y="6713"/>
                      </a:cubicBezTo>
                      <a:lnTo>
                        <a:pt x="6599" y="6599"/>
                      </a:lnTo>
                      <a:lnTo>
                        <a:pt x="6713" y="6599"/>
                      </a:lnTo>
                      <a:cubicBezTo>
                        <a:pt x="6776" y="6599"/>
                        <a:pt x="6827" y="6548"/>
                        <a:pt x="6827" y="6485"/>
                      </a:cubicBezTo>
                      <a:cubicBezTo>
                        <a:pt x="6827" y="6422"/>
                        <a:pt x="6776" y="6372"/>
                        <a:pt x="6713" y="6372"/>
                      </a:cubicBezTo>
                      <a:lnTo>
                        <a:pt x="6599" y="6372"/>
                      </a:lnTo>
                      <a:lnTo>
                        <a:pt x="6599" y="6258"/>
                      </a:lnTo>
                      <a:cubicBezTo>
                        <a:pt x="6599" y="6195"/>
                        <a:pt x="6548" y="6144"/>
                        <a:pt x="6485" y="6144"/>
                      </a:cubicBezTo>
                      <a:cubicBezTo>
                        <a:pt x="6422" y="6144"/>
                        <a:pt x="6371" y="6195"/>
                        <a:pt x="6371" y="6258"/>
                      </a:cubicBezTo>
                      <a:lnTo>
                        <a:pt x="6371" y="6372"/>
                      </a:lnTo>
                      <a:lnTo>
                        <a:pt x="6030" y="6372"/>
                      </a:lnTo>
                      <a:lnTo>
                        <a:pt x="6030" y="6258"/>
                      </a:lnTo>
                      <a:cubicBezTo>
                        <a:pt x="6030" y="6195"/>
                        <a:pt x="5979" y="6144"/>
                        <a:pt x="5916" y="6144"/>
                      </a:cubicBezTo>
                      <a:cubicBezTo>
                        <a:pt x="5853" y="6144"/>
                        <a:pt x="5803" y="6195"/>
                        <a:pt x="5803" y="6258"/>
                      </a:cubicBezTo>
                      <a:lnTo>
                        <a:pt x="5803" y="6372"/>
                      </a:lnTo>
                      <a:lnTo>
                        <a:pt x="5461" y="6372"/>
                      </a:lnTo>
                      <a:lnTo>
                        <a:pt x="5461" y="6258"/>
                      </a:lnTo>
                      <a:cubicBezTo>
                        <a:pt x="5461" y="6195"/>
                        <a:pt x="5410" y="6144"/>
                        <a:pt x="5347" y="6144"/>
                      </a:cubicBezTo>
                      <a:cubicBezTo>
                        <a:pt x="5285" y="6144"/>
                        <a:pt x="5234" y="6195"/>
                        <a:pt x="5234" y="6258"/>
                      </a:cubicBezTo>
                      <a:lnTo>
                        <a:pt x="5234" y="6372"/>
                      </a:lnTo>
                      <a:lnTo>
                        <a:pt x="4892" y="6372"/>
                      </a:lnTo>
                      <a:lnTo>
                        <a:pt x="4892" y="6258"/>
                      </a:lnTo>
                      <a:cubicBezTo>
                        <a:pt x="4892" y="6195"/>
                        <a:pt x="4842" y="6144"/>
                        <a:pt x="4779" y="6144"/>
                      </a:cubicBezTo>
                      <a:cubicBezTo>
                        <a:pt x="4716" y="6144"/>
                        <a:pt x="4665" y="6195"/>
                        <a:pt x="4665" y="6258"/>
                      </a:cubicBezTo>
                      <a:lnTo>
                        <a:pt x="4665" y="6372"/>
                      </a:lnTo>
                      <a:lnTo>
                        <a:pt x="4323" y="6372"/>
                      </a:lnTo>
                      <a:lnTo>
                        <a:pt x="4323" y="6258"/>
                      </a:lnTo>
                      <a:cubicBezTo>
                        <a:pt x="4323" y="6195"/>
                        <a:pt x="4273" y="6144"/>
                        <a:pt x="4210" y="6144"/>
                      </a:cubicBezTo>
                      <a:cubicBezTo>
                        <a:pt x="4147" y="6144"/>
                        <a:pt x="4096" y="6195"/>
                        <a:pt x="4096" y="6258"/>
                      </a:cubicBezTo>
                      <a:lnTo>
                        <a:pt x="4096" y="6372"/>
                      </a:lnTo>
                      <a:lnTo>
                        <a:pt x="3755" y="6372"/>
                      </a:lnTo>
                      <a:lnTo>
                        <a:pt x="3755" y="6258"/>
                      </a:lnTo>
                      <a:cubicBezTo>
                        <a:pt x="3755" y="6195"/>
                        <a:pt x="3704" y="6144"/>
                        <a:pt x="3641" y="6144"/>
                      </a:cubicBezTo>
                      <a:cubicBezTo>
                        <a:pt x="3578" y="6144"/>
                        <a:pt x="3527" y="6195"/>
                        <a:pt x="3527" y="6258"/>
                      </a:cubicBezTo>
                      <a:lnTo>
                        <a:pt x="3527" y="6372"/>
                      </a:lnTo>
                      <a:lnTo>
                        <a:pt x="3186" y="6372"/>
                      </a:lnTo>
                      <a:lnTo>
                        <a:pt x="3186" y="6258"/>
                      </a:lnTo>
                      <a:cubicBezTo>
                        <a:pt x="3186" y="6195"/>
                        <a:pt x="3135" y="6144"/>
                        <a:pt x="3072" y="6144"/>
                      </a:cubicBezTo>
                      <a:cubicBezTo>
                        <a:pt x="3009" y="6144"/>
                        <a:pt x="2958" y="6195"/>
                        <a:pt x="2958" y="6258"/>
                      </a:cubicBezTo>
                      <a:lnTo>
                        <a:pt x="2958" y="6372"/>
                      </a:lnTo>
                      <a:lnTo>
                        <a:pt x="2617" y="6372"/>
                      </a:lnTo>
                      <a:lnTo>
                        <a:pt x="2617" y="6258"/>
                      </a:lnTo>
                      <a:cubicBezTo>
                        <a:pt x="2617" y="6195"/>
                        <a:pt x="2566" y="6144"/>
                        <a:pt x="2503" y="6144"/>
                      </a:cubicBezTo>
                      <a:cubicBezTo>
                        <a:pt x="2440" y="6144"/>
                        <a:pt x="2389" y="6195"/>
                        <a:pt x="2389" y="6258"/>
                      </a:cubicBezTo>
                      <a:lnTo>
                        <a:pt x="2389" y="6372"/>
                      </a:lnTo>
                      <a:lnTo>
                        <a:pt x="2048" y="6372"/>
                      </a:lnTo>
                      <a:lnTo>
                        <a:pt x="2048" y="6258"/>
                      </a:lnTo>
                      <a:cubicBezTo>
                        <a:pt x="2048" y="6195"/>
                        <a:pt x="1997" y="6144"/>
                        <a:pt x="1934" y="6144"/>
                      </a:cubicBezTo>
                      <a:cubicBezTo>
                        <a:pt x="1871" y="6144"/>
                        <a:pt x="1820" y="6195"/>
                        <a:pt x="1820" y="6258"/>
                      </a:cubicBezTo>
                      <a:lnTo>
                        <a:pt x="1820" y="6372"/>
                      </a:lnTo>
                      <a:lnTo>
                        <a:pt x="1479" y="6372"/>
                      </a:lnTo>
                      <a:lnTo>
                        <a:pt x="1479" y="6258"/>
                      </a:lnTo>
                      <a:cubicBezTo>
                        <a:pt x="1479" y="6195"/>
                        <a:pt x="1428" y="6144"/>
                        <a:pt x="1365" y="6144"/>
                      </a:cubicBezTo>
                      <a:cubicBezTo>
                        <a:pt x="1302" y="6144"/>
                        <a:pt x="1252" y="6195"/>
                        <a:pt x="1252" y="6258"/>
                      </a:cubicBezTo>
                      <a:lnTo>
                        <a:pt x="1252" y="6372"/>
                      </a:lnTo>
                      <a:lnTo>
                        <a:pt x="910" y="6372"/>
                      </a:lnTo>
                      <a:lnTo>
                        <a:pt x="910" y="6258"/>
                      </a:lnTo>
                      <a:cubicBezTo>
                        <a:pt x="910" y="6195"/>
                        <a:pt x="859" y="6144"/>
                        <a:pt x="796" y="6144"/>
                      </a:cubicBezTo>
                      <a:cubicBezTo>
                        <a:pt x="734" y="6144"/>
                        <a:pt x="683" y="6195"/>
                        <a:pt x="683" y="6258"/>
                      </a:cubicBezTo>
                      <a:lnTo>
                        <a:pt x="683" y="6372"/>
                      </a:lnTo>
                      <a:lnTo>
                        <a:pt x="455" y="6372"/>
                      </a:lnTo>
                      <a:lnTo>
                        <a:pt x="455" y="5234"/>
                      </a:lnTo>
                      <a:lnTo>
                        <a:pt x="1263" y="52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2" name="îsḻîḑé"/>
              <p:cNvGrpSpPr/>
              <p:nvPr/>
            </p:nvGrpSpPr>
            <p:grpSpPr>
              <a:xfrm>
                <a:off x="3619025" y="3059824"/>
                <a:ext cx="378540" cy="378540"/>
                <a:chOff x="3909160" y="2249137"/>
                <a:chExt cx="648072" cy="648072"/>
              </a:xfrm>
            </p:grpSpPr>
            <p:sp>
              <p:nvSpPr>
                <p:cNvPr id="16" name="ïṥḷídê"/>
                <p:cNvSpPr/>
                <p:nvPr/>
              </p:nvSpPr>
              <p:spPr>
                <a:xfrm>
                  <a:off x="3909160" y="2249137"/>
                  <a:ext cx="648072" cy="6480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" name="îşliḓê"/>
                <p:cNvSpPr/>
                <p:nvPr/>
              </p:nvSpPr>
              <p:spPr bwMode="auto">
                <a:xfrm>
                  <a:off x="4043050" y="2390028"/>
                  <a:ext cx="380293" cy="366291"/>
                </a:xfrm>
                <a:custGeom>
                  <a:avLst/>
                  <a:gdLst>
                    <a:gd name="T0" fmla="*/ 3413 w 6827"/>
                    <a:gd name="T1" fmla="*/ 0 h 5912"/>
                    <a:gd name="T2" fmla="*/ 0 w 6827"/>
                    <a:gd name="T3" fmla="*/ 5912 h 5912"/>
                    <a:gd name="T4" fmla="*/ 6827 w 6827"/>
                    <a:gd name="T5" fmla="*/ 5912 h 5912"/>
                    <a:gd name="T6" fmla="*/ 3413 w 6827"/>
                    <a:gd name="T7" fmla="*/ 0 h 5912"/>
                    <a:gd name="T8" fmla="*/ 3413 w 6827"/>
                    <a:gd name="T9" fmla="*/ 972 h 5912"/>
                    <a:gd name="T10" fmla="*/ 4489 w 6827"/>
                    <a:gd name="T11" fmla="*/ 2835 h 5912"/>
                    <a:gd name="T12" fmla="*/ 2338 w 6827"/>
                    <a:gd name="T13" fmla="*/ 2835 h 5912"/>
                    <a:gd name="T14" fmla="*/ 3413 w 6827"/>
                    <a:gd name="T15" fmla="*/ 972 h 5912"/>
                    <a:gd name="T16" fmla="*/ 842 w 6827"/>
                    <a:gd name="T17" fmla="*/ 5426 h 5912"/>
                    <a:gd name="T18" fmla="*/ 1917 w 6827"/>
                    <a:gd name="T19" fmla="*/ 3564 h 5912"/>
                    <a:gd name="T20" fmla="*/ 2993 w 6827"/>
                    <a:gd name="T21" fmla="*/ 5426 h 5912"/>
                    <a:gd name="T22" fmla="*/ 842 w 6827"/>
                    <a:gd name="T23" fmla="*/ 5426 h 5912"/>
                    <a:gd name="T24" fmla="*/ 2338 w 6827"/>
                    <a:gd name="T25" fmla="*/ 3321 h 5912"/>
                    <a:gd name="T26" fmla="*/ 4489 w 6827"/>
                    <a:gd name="T27" fmla="*/ 3321 h 5912"/>
                    <a:gd name="T28" fmla="*/ 3413 w 6827"/>
                    <a:gd name="T29" fmla="*/ 5183 h 5912"/>
                    <a:gd name="T30" fmla="*/ 2338 w 6827"/>
                    <a:gd name="T31" fmla="*/ 3321 h 5912"/>
                    <a:gd name="T32" fmla="*/ 4910 w 6827"/>
                    <a:gd name="T33" fmla="*/ 3564 h 5912"/>
                    <a:gd name="T34" fmla="*/ 5985 w 6827"/>
                    <a:gd name="T35" fmla="*/ 5426 h 5912"/>
                    <a:gd name="T36" fmla="*/ 3834 w 6827"/>
                    <a:gd name="T37" fmla="*/ 5426 h 5912"/>
                    <a:gd name="T38" fmla="*/ 4910 w 6827"/>
                    <a:gd name="T39" fmla="*/ 3564 h 5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827" h="5912">
                      <a:moveTo>
                        <a:pt x="3413" y="0"/>
                      </a:moveTo>
                      <a:lnTo>
                        <a:pt x="0" y="5912"/>
                      </a:lnTo>
                      <a:lnTo>
                        <a:pt x="6827" y="5912"/>
                      </a:lnTo>
                      <a:lnTo>
                        <a:pt x="3413" y="0"/>
                      </a:lnTo>
                      <a:close/>
                      <a:moveTo>
                        <a:pt x="3413" y="972"/>
                      </a:moveTo>
                      <a:lnTo>
                        <a:pt x="4489" y="2835"/>
                      </a:lnTo>
                      <a:lnTo>
                        <a:pt x="2338" y="2835"/>
                      </a:lnTo>
                      <a:lnTo>
                        <a:pt x="3413" y="972"/>
                      </a:lnTo>
                      <a:close/>
                      <a:moveTo>
                        <a:pt x="842" y="5426"/>
                      </a:moveTo>
                      <a:lnTo>
                        <a:pt x="1917" y="3564"/>
                      </a:lnTo>
                      <a:lnTo>
                        <a:pt x="2993" y="5426"/>
                      </a:lnTo>
                      <a:lnTo>
                        <a:pt x="842" y="5426"/>
                      </a:lnTo>
                      <a:close/>
                      <a:moveTo>
                        <a:pt x="2338" y="3321"/>
                      </a:moveTo>
                      <a:lnTo>
                        <a:pt x="4489" y="3321"/>
                      </a:lnTo>
                      <a:lnTo>
                        <a:pt x="3413" y="5183"/>
                      </a:lnTo>
                      <a:lnTo>
                        <a:pt x="2338" y="3321"/>
                      </a:lnTo>
                      <a:close/>
                      <a:moveTo>
                        <a:pt x="4910" y="3564"/>
                      </a:moveTo>
                      <a:lnTo>
                        <a:pt x="5985" y="5426"/>
                      </a:lnTo>
                      <a:lnTo>
                        <a:pt x="3834" y="5426"/>
                      </a:lnTo>
                      <a:lnTo>
                        <a:pt x="4910" y="35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3" name="íśḻídê"/>
              <p:cNvGrpSpPr/>
              <p:nvPr/>
            </p:nvGrpSpPr>
            <p:grpSpPr>
              <a:xfrm>
                <a:off x="6091159" y="2091105"/>
                <a:ext cx="378540" cy="378540"/>
                <a:chOff x="6559351" y="2249137"/>
                <a:chExt cx="648072" cy="648072"/>
              </a:xfrm>
            </p:grpSpPr>
            <p:sp>
              <p:nvSpPr>
                <p:cNvPr id="14" name="iś1íḋê"/>
                <p:cNvSpPr/>
                <p:nvPr/>
              </p:nvSpPr>
              <p:spPr>
                <a:xfrm>
                  <a:off x="6559351" y="2249137"/>
                  <a:ext cx="648072" cy="6480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" name="ïṡ1ïďé"/>
                <p:cNvSpPr/>
                <p:nvPr/>
              </p:nvSpPr>
              <p:spPr bwMode="auto">
                <a:xfrm>
                  <a:off x="6693241" y="2390028"/>
                  <a:ext cx="380293" cy="366291"/>
                </a:xfrm>
                <a:custGeom>
                  <a:avLst/>
                  <a:gdLst>
                    <a:gd name="connsiteX0" fmla="*/ 0 w 582235"/>
                    <a:gd name="connsiteY0" fmla="*/ 404481 h 606722"/>
                    <a:gd name="connsiteX1" fmla="*/ 101261 w 582235"/>
                    <a:gd name="connsiteY1" fmla="*/ 404481 h 606722"/>
                    <a:gd name="connsiteX2" fmla="*/ 101261 w 582235"/>
                    <a:gd name="connsiteY2" fmla="*/ 606722 h 606722"/>
                    <a:gd name="connsiteX3" fmla="*/ 0 w 582235"/>
                    <a:gd name="connsiteY3" fmla="*/ 606722 h 606722"/>
                    <a:gd name="connsiteX4" fmla="*/ 151927 w 582235"/>
                    <a:gd name="connsiteY4" fmla="*/ 328623 h 606722"/>
                    <a:gd name="connsiteX5" fmla="*/ 253188 w 582235"/>
                    <a:gd name="connsiteY5" fmla="*/ 328623 h 606722"/>
                    <a:gd name="connsiteX6" fmla="*/ 253188 w 582235"/>
                    <a:gd name="connsiteY6" fmla="*/ 606722 h 606722"/>
                    <a:gd name="connsiteX7" fmla="*/ 151927 w 582235"/>
                    <a:gd name="connsiteY7" fmla="*/ 606722 h 606722"/>
                    <a:gd name="connsiteX8" fmla="*/ 303855 w 582235"/>
                    <a:gd name="connsiteY8" fmla="*/ 252766 h 606722"/>
                    <a:gd name="connsiteX9" fmla="*/ 405046 w 582235"/>
                    <a:gd name="connsiteY9" fmla="*/ 252766 h 606722"/>
                    <a:gd name="connsiteX10" fmla="*/ 405046 w 582235"/>
                    <a:gd name="connsiteY10" fmla="*/ 606722 h 606722"/>
                    <a:gd name="connsiteX11" fmla="*/ 303855 w 582235"/>
                    <a:gd name="connsiteY11" fmla="*/ 606722 h 606722"/>
                    <a:gd name="connsiteX12" fmla="*/ 455711 w 582235"/>
                    <a:gd name="connsiteY12" fmla="*/ 202241 h 606722"/>
                    <a:gd name="connsiteX13" fmla="*/ 556972 w 582235"/>
                    <a:gd name="connsiteY13" fmla="*/ 202241 h 606722"/>
                    <a:gd name="connsiteX14" fmla="*/ 556972 w 582235"/>
                    <a:gd name="connsiteY14" fmla="*/ 606722 h 606722"/>
                    <a:gd name="connsiteX15" fmla="*/ 455711 w 582235"/>
                    <a:gd name="connsiteY15" fmla="*/ 606722 h 606722"/>
                    <a:gd name="connsiteX16" fmla="*/ 455697 w 582235"/>
                    <a:gd name="connsiteY16" fmla="*/ 0 h 606722"/>
                    <a:gd name="connsiteX17" fmla="*/ 556785 w 582235"/>
                    <a:gd name="connsiteY17" fmla="*/ 0 h 606722"/>
                    <a:gd name="connsiteX18" fmla="*/ 556874 w 582235"/>
                    <a:gd name="connsiteY18" fmla="*/ 0 h 606722"/>
                    <a:gd name="connsiteX19" fmla="*/ 556963 w 582235"/>
                    <a:gd name="connsiteY19" fmla="*/ 0 h 606722"/>
                    <a:gd name="connsiteX20" fmla="*/ 557675 w 582235"/>
                    <a:gd name="connsiteY20" fmla="*/ 0 h 606722"/>
                    <a:gd name="connsiteX21" fmla="*/ 559366 w 582235"/>
                    <a:gd name="connsiteY21" fmla="*/ 89 h 606722"/>
                    <a:gd name="connsiteX22" fmla="*/ 560611 w 582235"/>
                    <a:gd name="connsiteY22" fmla="*/ 267 h 606722"/>
                    <a:gd name="connsiteX23" fmla="*/ 561857 w 582235"/>
                    <a:gd name="connsiteY23" fmla="*/ 444 h 606722"/>
                    <a:gd name="connsiteX24" fmla="*/ 563192 w 582235"/>
                    <a:gd name="connsiteY24" fmla="*/ 800 h 606722"/>
                    <a:gd name="connsiteX25" fmla="*/ 564171 w 582235"/>
                    <a:gd name="connsiteY25" fmla="*/ 1067 h 606722"/>
                    <a:gd name="connsiteX26" fmla="*/ 565506 w 582235"/>
                    <a:gd name="connsiteY26" fmla="*/ 1511 h 606722"/>
                    <a:gd name="connsiteX27" fmla="*/ 566574 w 582235"/>
                    <a:gd name="connsiteY27" fmla="*/ 1867 h 606722"/>
                    <a:gd name="connsiteX28" fmla="*/ 567730 w 582235"/>
                    <a:gd name="connsiteY28" fmla="*/ 2400 h 606722"/>
                    <a:gd name="connsiteX29" fmla="*/ 568798 w 582235"/>
                    <a:gd name="connsiteY29" fmla="*/ 2933 h 606722"/>
                    <a:gd name="connsiteX30" fmla="*/ 569777 w 582235"/>
                    <a:gd name="connsiteY30" fmla="*/ 3467 h 606722"/>
                    <a:gd name="connsiteX31" fmla="*/ 570934 w 582235"/>
                    <a:gd name="connsiteY31" fmla="*/ 4178 h 606722"/>
                    <a:gd name="connsiteX32" fmla="*/ 571824 w 582235"/>
                    <a:gd name="connsiteY32" fmla="*/ 4800 h 606722"/>
                    <a:gd name="connsiteX33" fmla="*/ 572891 w 582235"/>
                    <a:gd name="connsiteY33" fmla="*/ 5689 h 606722"/>
                    <a:gd name="connsiteX34" fmla="*/ 573781 w 582235"/>
                    <a:gd name="connsiteY34" fmla="*/ 6489 h 606722"/>
                    <a:gd name="connsiteX35" fmla="*/ 574760 w 582235"/>
                    <a:gd name="connsiteY35" fmla="*/ 7289 h 606722"/>
                    <a:gd name="connsiteX36" fmla="*/ 575917 w 582235"/>
                    <a:gd name="connsiteY36" fmla="*/ 8533 h 606722"/>
                    <a:gd name="connsiteX37" fmla="*/ 576451 w 582235"/>
                    <a:gd name="connsiteY37" fmla="*/ 9066 h 606722"/>
                    <a:gd name="connsiteX38" fmla="*/ 576451 w 582235"/>
                    <a:gd name="connsiteY38" fmla="*/ 9155 h 606722"/>
                    <a:gd name="connsiteX39" fmla="*/ 577964 w 582235"/>
                    <a:gd name="connsiteY39" fmla="*/ 11200 h 606722"/>
                    <a:gd name="connsiteX40" fmla="*/ 578053 w 582235"/>
                    <a:gd name="connsiteY40" fmla="*/ 11289 h 606722"/>
                    <a:gd name="connsiteX41" fmla="*/ 579209 w 582235"/>
                    <a:gd name="connsiteY41" fmla="*/ 13244 h 606722"/>
                    <a:gd name="connsiteX42" fmla="*/ 579743 w 582235"/>
                    <a:gd name="connsiteY42" fmla="*/ 14222 h 606722"/>
                    <a:gd name="connsiteX43" fmla="*/ 580277 w 582235"/>
                    <a:gd name="connsiteY43" fmla="*/ 15555 h 606722"/>
                    <a:gd name="connsiteX44" fmla="*/ 580722 w 582235"/>
                    <a:gd name="connsiteY44" fmla="*/ 16711 h 606722"/>
                    <a:gd name="connsiteX45" fmla="*/ 581167 w 582235"/>
                    <a:gd name="connsiteY45" fmla="*/ 17866 h 606722"/>
                    <a:gd name="connsiteX46" fmla="*/ 581523 w 582235"/>
                    <a:gd name="connsiteY46" fmla="*/ 19199 h 606722"/>
                    <a:gd name="connsiteX47" fmla="*/ 581790 w 582235"/>
                    <a:gd name="connsiteY47" fmla="*/ 20266 h 606722"/>
                    <a:gd name="connsiteX48" fmla="*/ 582146 w 582235"/>
                    <a:gd name="connsiteY48" fmla="*/ 22488 h 606722"/>
                    <a:gd name="connsiteX49" fmla="*/ 582146 w 582235"/>
                    <a:gd name="connsiteY49" fmla="*/ 22666 h 606722"/>
                    <a:gd name="connsiteX50" fmla="*/ 582235 w 582235"/>
                    <a:gd name="connsiteY50" fmla="*/ 25244 h 606722"/>
                    <a:gd name="connsiteX51" fmla="*/ 582235 w 582235"/>
                    <a:gd name="connsiteY51" fmla="*/ 126396 h 606722"/>
                    <a:gd name="connsiteX52" fmla="*/ 556963 w 582235"/>
                    <a:gd name="connsiteY52" fmla="*/ 151728 h 606722"/>
                    <a:gd name="connsiteX53" fmla="*/ 531691 w 582235"/>
                    <a:gd name="connsiteY53" fmla="*/ 126396 h 606722"/>
                    <a:gd name="connsiteX54" fmla="*/ 531691 w 582235"/>
                    <a:gd name="connsiteY54" fmla="*/ 79286 h 606722"/>
                    <a:gd name="connsiteX55" fmla="*/ 421260 w 582235"/>
                    <a:gd name="connsiteY55" fmla="*/ 171106 h 606722"/>
                    <a:gd name="connsiteX56" fmla="*/ 385666 w 582235"/>
                    <a:gd name="connsiteY56" fmla="*/ 167906 h 606722"/>
                    <a:gd name="connsiteX57" fmla="*/ 388869 w 582235"/>
                    <a:gd name="connsiteY57" fmla="*/ 132262 h 606722"/>
                    <a:gd name="connsiteX58" fmla="*/ 487020 w 582235"/>
                    <a:gd name="connsiteY58" fmla="*/ 50576 h 606722"/>
                    <a:gd name="connsiteX59" fmla="*/ 455697 w 582235"/>
                    <a:gd name="connsiteY59" fmla="*/ 50576 h 606722"/>
                    <a:gd name="connsiteX60" fmla="*/ 430425 w 582235"/>
                    <a:gd name="connsiteY60" fmla="*/ 25244 h 606722"/>
                    <a:gd name="connsiteX61" fmla="*/ 455697 w 582235"/>
                    <a:gd name="connsiteY61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582235" h="606722">
                      <a:moveTo>
                        <a:pt x="0" y="404481"/>
                      </a:moveTo>
                      <a:lnTo>
                        <a:pt x="101261" y="404481"/>
                      </a:lnTo>
                      <a:lnTo>
                        <a:pt x="101261" y="606722"/>
                      </a:lnTo>
                      <a:lnTo>
                        <a:pt x="0" y="606722"/>
                      </a:lnTo>
                      <a:close/>
                      <a:moveTo>
                        <a:pt x="151927" y="328623"/>
                      </a:moveTo>
                      <a:lnTo>
                        <a:pt x="253188" y="328623"/>
                      </a:lnTo>
                      <a:lnTo>
                        <a:pt x="253188" y="606722"/>
                      </a:lnTo>
                      <a:lnTo>
                        <a:pt x="151927" y="606722"/>
                      </a:lnTo>
                      <a:close/>
                      <a:moveTo>
                        <a:pt x="303855" y="252766"/>
                      </a:moveTo>
                      <a:lnTo>
                        <a:pt x="405046" y="252766"/>
                      </a:lnTo>
                      <a:lnTo>
                        <a:pt x="405046" y="606722"/>
                      </a:lnTo>
                      <a:lnTo>
                        <a:pt x="303855" y="606722"/>
                      </a:lnTo>
                      <a:close/>
                      <a:moveTo>
                        <a:pt x="455711" y="202241"/>
                      </a:moveTo>
                      <a:lnTo>
                        <a:pt x="556972" y="202241"/>
                      </a:lnTo>
                      <a:lnTo>
                        <a:pt x="556972" y="606722"/>
                      </a:lnTo>
                      <a:lnTo>
                        <a:pt x="455711" y="606722"/>
                      </a:lnTo>
                      <a:close/>
                      <a:moveTo>
                        <a:pt x="455697" y="0"/>
                      </a:moveTo>
                      <a:lnTo>
                        <a:pt x="556785" y="0"/>
                      </a:lnTo>
                      <a:lnTo>
                        <a:pt x="556874" y="0"/>
                      </a:lnTo>
                      <a:lnTo>
                        <a:pt x="556963" y="0"/>
                      </a:lnTo>
                      <a:cubicBezTo>
                        <a:pt x="557230" y="0"/>
                        <a:pt x="557408" y="0"/>
                        <a:pt x="557675" y="0"/>
                      </a:cubicBezTo>
                      <a:cubicBezTo>
                        <a:pt x="558298" y="89"/>
                        <a:pt x="558832" y="89"/>
                        <a:pt x="559366" y="89"/>
                      </a:cubicBezTo>
                      <a:cubicBezTo>
                        <a:pt x="559811" y="178"/>
                        <a:pt x="560256" y="267"/>
                        <a:pt x="560611" y="267"/>
                      </a:cubicBezTo>
                      <a:cubicBezTo>
                        <a:pt x="561056" y="356"/>
                        <a:pt x="561412" y="444"/>
                        <a:pt x="561857" y="444"/>
                      </a:cubicBezTo>
                      <a:cubicBezTo>
                        <a:pt x="562302" y="533"/>
                        <a:pt x="562747" y="711"/>
                        <a:pt x="563192" y="800"/>
                      </a:cubicBezTo>
                      <a:cubicBezTo>
                        <a:pt x="563548" y="889"/>
                        <a:pt x="563904" y="978"/>
                        <a:pt x="564171" y="1067"/>
                      </a:cubicBezTo>
                      <a:cubicBezTo>
                        <a:pt x="564616" y="1156"/>
                        <a:pt x="565061" y="1333"/>
                        <a:pt x="565506" y="1511"/>
                      </a:cubicBezTo>
                      <a:cubicBezTo>
                        <a:pt x="565862" y="1600"/>
                        <a:pt x="566218" y="1778"/>
                        <a:pt x="566574" y="1867"/>
                      </a:cubicBezTo>
                      <a:cubicBezTo>
                        <a:pt x="566929" y="2044"/>
                        <a:pt x="567285" y="2222"/>
                        <a:pt x="567730" y="2400"/>
                      </a:cubicBezTo>
                      <a:cubicBezTo>
                        <a:pt x="568086" y="2578"/>
                        <a:pt x="568442" y="2755"/>
                        <a:pt x="568798" y="2933"/>
                      </a:cubicBezTo>
                      <a:cubicBezTo>
                        <a:pt x="569154" y="3111"/>
                        <a:pt x="569421" y="3289"/>
                        <a:pt x="569777" y="3467"/>
                      </a:cubicBezTo>
                      <a:cubicBezTo>
                        <a:pt x="570133" y="3733"/>
                        <a:pt x="570578" y="4000"/>
                        <a:pt x="570934" y="4178"/>
                      </a:cubicBezTo>
                      <a:cubicBezTo>
                        <a:pt x="571201" y="4444"/>
                        <a:pt x="571557" y="4622"/>
                        <a:pt x="571824" y="4800"/>
                      </a:cubicBezTo>
                      <a:cubicBezTo>
                        <a:pt x="572180" y="5155"/>
                        <a:pt x="572536" y="5422"/>
                        <a:pt x="572891" y="5689"/>
                      </a:cubicBezTo>
                      <a:cubicBezTo>
                        <a:pt x="573247" y="5955"/>
                        <a:pt x="573514" y="6222"/>
                        <a:pt x="573781" y="6489"/>
                      </a:cubicBezTo>
                      <a:cubicBezTo>
                        <a:pt x="574137" y="6755"/>
                        <a:pt x="574493" y="7022"/>
                        <a:pt x="574760" y="7289"/>
                      </a:cubicBezTo>
                      <a:cubicBezTo>
                        <a:pt x="575205" y="7733"/>
                        <a:pt x="575561" y="8178"/>
                        <a:pt x="575917" y="8533"/>
                      </a:cubicBezTo>
                      <a:cubicBezTo>
                        <a:pt x="576095" y="8711"/>
                        <a:pt x="576273" y="8889"/>
                        <a:pt x="576451" y="9066"/>
                      </a:cubicBezTo>
                      <a:cubicBezTo>
                        <a:pt x="576451" y="9155"/>
                        <a:pt x="576451" y="9155"/>
                        <a:pt x="576451" y="9155"/>
                      </a:cubicBezTo>
                      <a:cubicBezTo>
                        <a:pt x="576985" y="9777"/>
                        <a:pt x="577519" y="10489"/>
                        <a:pt x="577964" y="11200"/>
                      </a:cubicBezTo>
                      <a:cubicBezTo>
                        <a:pt x="577964" y="11200"/>
                        <a:pt x="578053" y="11289"/>
                        <a:pt x="578053" y="11289"/>
                      </a:cubicBezTo>
                      <a:cubicBezTo>
                        <a:pt x="578498" y="12000"/>
                        <a:pt x="578854" y="12622"/>
                        <a:pt x="579209" y="13244"/>
                      </a:cubicBezTo>
                      <a:cubicBezTo>
                        <a:pt x="579387" y="13600"/>
                        <a:pt x="579565" y="13955"/>
                        <a:pt x="579743" y="14222"/>
                      </a:cubicBezTo>
                      <a:cubicBezTo>
                        <a:pt x="579921" y="14666"/>
                        <a:pt x="580099" y="15111"/>
                        <a:pt x="580277" y="15555"/>
                      </a:cubicBezTo>
                      <a:cubicBezTo>
                        <a:pt x="580455" y="15911"/>
                        <a:pt x="580633" y="16266"/>
                        <a:pt x="580722" y="16711"/>
                      </a:cubicBezTo>
                      <a:cubicBezTo>
                        <a:pt x="580900" y="17066"/>
                        <a:pt x="581078" y="17422"/>
                        <a:pt x="581167" y="17866"/>
                      </a:cubicBezTo>
                      <a:cubicBezTo>
                        <a:pt x="581256" y="18311"/>
                        <a:pt x="581434" y="18755"/>
                        <a:pt x="581523" y="19199"/>
                      </a:cubicBezTo>
                      <a:cubicBezTo>
                        <a:pt x="581612" y="19555"/>
                        <a:pt x="581701" y="19910"/>
                        <a:pt x="581790" y="20266"/>
                      </a:cubicBezTo>
                      <a:cubicBezTo>
                        <a:pt x="581879" y="20977"/>
                        <a:pt x="582057" y="21777"/>
                        <a:pt x="582146" y="22488"/>
                      </a:cubicBezTo>
                      <a:cubicBezTo>
                        <a:pt x="582146" y="22577"/>
                        <a:pt x="582146" y="22666"/>
                        <a:pt x="582146" y="22666"/>
                      </a:cubicBezTo>
                      <a:cubicBezTo>
                        <a:pt x="582235" y="23555"/>
                        <a:pt x="582235" y="24355"/>
                        <a:pt x="582235" y="25244"/>
                      </a:cubicBezTo>
                      <a:lnTo>
                        <a:pt x="582235" y="126396"/>
                      </a:lnTo>
                      <a:cubicBezTo>
                        <a:pt x="582235" y="140351"/>
                        <a:pt x="570934" y="151728"/>
                        <a:pt x="556963" y="151728"/>
                      </a:cubicBezTo>
                      <a:cubicBezTo>
                        <a:pt x="542992" y="151728"/>
                        <a:pt x="531691" y="140351"/>
                        <a:pt x="531691" y="126396"/>
                      </a:cubicBezTo>
                      <a:lnTo>
                        <a:pt x="531691" y="79286"/>
                      </a:lnTo>
                      <a:lnTo>
                        <a:pt x="421260" y="171106"/>
                      </a:lnTo>
                      <a:cubicBezTo>
                        <a:pt x="410582" y="180083"/>
                        <a:pt x="394564" y="178572"/>
                        <a:pt x="385666" y="167906"/>
                      </a:cubicBezTo>
                      <a:cubicBezTo>
                        <a:pt x="376678" y="157150"/>
                        <a:pt x="378191" y="141240"/>
                        <a:pt x="388869" y="132262"/>
                      </a:cubicBezTo>
                      <a:lnTo>
                        <a:pt x="487020" y="50576"/>
                      </a:lnTo>
                      <a:lnTo>
                        <a:pt x="455697" y="50576"/>
                      </a:lnTo>
                      <a:cubicBezTo>
                        <a:pt x="441727" y="50576"/>
                        <a:pt x="430425" y="39288"/>
                        <a:pt x="430425" y="25244"/>
                      </a:cubicBezTo>
                      <a:cubicBezTo>
                        <a:pt x="430425" y="11289"/>
                        <a:pt x="441727" y="0"/>
                        <a:pt x="45569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25898" y="3483882"/>
            <a:ext cx="1343594" cy="161082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084323" y="1461130"/>
            <a:ext cx="1343594" cy="16108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684577" y="2020074"/>
            <a:ext cx="3672408" cy="57606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2539143" y="1923678"/>
            <a:ext cx="593996" cy="685733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造字工房刻宋（非商用）粗体" pitchFamily="50" charset="-122"/>
                <a:ea typeface="造字工房刻宋（非商用）粗体" pitchFamily="50" charset="-122"/>
              </a:rPr>
              <a:t>3</a:t>
            </a:r>
            <a:endParaRPr lang="zh-CN" altLang="en-US" sz="32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1960" y="204853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造字工房刻宋（非商用）粗体" pitchFamily="50" charset="-122"/>
                <a:ea typeface="造字工房刻宋（非商用）粗体" pitchFamily="50" charset="-122"/>
              </a:rPr>
              <a:t>浅谈压力测试</a:t>
            </a:r>
            <a:endParaRPr lang="zh-CN" altLang="en-US" sz="2800" dirty="0"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ŝ1ídé"/>
          <p:cNvSpPr/>
          <p:nvPr/>
        </p:nvSpPr>
        <p:spPr>
          <a:xfrm>
            <a:off x="755700" y="1007994"/>
            <a:ext cx="1627584" cy="3754554"/>
          </a:xfrm>
          <a:custGeom>
            <a:avLst/>
            <a:gdLst>
              <a:gd name="connsiteX0" fmla="*/ 0 w 2170112"/>
              <a:gd name="connsiteY0" fmla="*/ 0 h 5418667"/>
              <a:gd name="connsiteX1" fmla="*/ 2170112 w 2170112"/>
              <a:gd name="connsiteY1" fmla="*/ 0 h 5418667"/>
              <a:gd name="connsiteX2" fmla="*/ 2170112 w 2170112"/>
              <a:gd name="connsiteY2" fmla="*/ 5418667 h 5418667"/>
              <a:gd name="connsiteX3" fmla="*/ 0 w 2170112"/>
              <a:gd name="connsiteY3" fmla="*/ 5418667 h 5418667"/>
              <a:gd name="connsiteX4" fmla="*/ 0 w 2170112"/>
              <a:gd name="connsiteY4" fmla="*/ 0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112" h="5418667">
                <a:moveTo>
                  <a:pt x="0" y="0"/>
                </a:moveTo>
                <a:lnTo>
                  <a:pt x="2170112" y="0"/>
                </a:lnTo>
                <a:lnTo>
                  <a:pt x="2170112" y="5418667"/>
                </a:lnTo>
                <a:lnTo>
                  <a:pt x="0" y="54186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90000" tIns="46800" rIns="90000" bIns="46800" numCol="1" spcCol="1270" anchor="t" anchorCtr="0">
            <a:noAutofit/>
          </a:bodyPr>
          <a:lstStyle/>
          <a:p>
            <a:pPr algn="r"/>
            <a:endParaRPr lang="en-US" sz="2400" dirty="0">
              <a:solidFill>
                <a:schemeClr val="tx1"/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6197" y="12337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6030" y="325755"/>
            <a:ext cx="21930995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压力测试分两种场景：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1600"/>
              <a:t>一种是单场景，压一个接口的；</a:t>
            </a:r>
            <a:endParaRPr lang="zh-CN" altLang="en-US" sz="1600"/>
          </a:p>
          <a:p>
            <a:pPr algn="l"/>
            <a:r>
              <a:rPr lang="zh-CN" altLang="en-US" sz="1600"/>
              <a:t>第二种是混合场景，多个有关联的接口。</a:t>
            </a:r>
            <a:endParaRPr lang="zh-CN" altLang="en-US" sz="1600"/>
          </a:p>
          <a:p>
            <a:pPr algn="l"/>
            <a:r>
              <a:rPr lang="zh-CN" altLang="en-US" sz="1600"/>
              <a:t>压测时间，一般场景都运行10-15分钟。</a:t>
            </a:r>
            <a:endParaRPr lang="zh-CN" altLang="en-US" sz="1600"/>
          </a:p>
          <a:p>
            <a:pPr algn="l"/>
            <a:r>
              <a:rPr lang="zh-CN" altLang="en-US" sz="1600"/>
              <a:t>如果是疲劳测试，可以压一天或一周，根据实际情况来定。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压测前要明确压测功能和压测指标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固定接口参数进行压测还是进行接口参数随机化压测？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要求支持多少并发数？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TPS（每秒钟处理事务数）目标多少？响应时间要达到多少？</a:t>
            </a:r>
            <a:endParaRPr lang="zh-CN" alt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压服务器名称还是压服务器IP，一般都是压测指定的服务器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ŝ1ídé"/>
          <p:cNvSpPr/>
          <p:nvPr/>
        </p:nvSpPr>
        <p:spPr>
          <a:xfrm>
            <a:off x="755700" y="1007994"/>
            <a:ext cx="1627584" cy="3754554"/>
          </a:xfrm>
          <a:custGeom>
            <a:avLst/>
            <a:gdLst>
              <a:gd name="connsiteX0" fmla="*/ 0 w 2170112"/>
              <a:gd name="connsiteY0" fmla="*/ 0 h 5418667"/>
              <a:gd name="connsiteX1" fmla="*/ 2170112 w 2170112"/>
              <a:gd name="connsiteY1" fmla="*/ 0 h 5418667"/>
              <a:gd name="connsiteX2" fmla="*/ 2170112 w 2170112"/>
              <a:gd name="connsiteY2" fmla="*/ 5418667 h 5418667"/>
              <a:gd name="connsiteX3" fmla="*/ 0 w 2170112"/>
              <a:gd name="connsiteY3" fmla="*/ 5418667 h 5418667"/>
              <a:gd name="connsiteX4" fmla="*/ 0 w 2170112"/>
              <a:gd name="connsiteY4" fmla="*/ 0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112" h="5418667">
                <a:moveTo>
                  <a:pt x="0" y="0"/>
                </a:moveTo>
                <a:lnTo>
                  <a:pt x="2170112" y="0"/>
                </a:lnTo>
                <a:lnTo>
                  <a:pt x="2170112" y="5418667"/>
                </a:lnTo>
                <a:lnTo>
                  <a:pt x="0" y="54186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90000" tIns="46800" rIns="90000" bIns="46800" numCol="1" spcCol="1270" anchor="t" anchorCtr="0">
            <a:noAutofit/>
          </a:bodyPr>
          <a:lstStyle/>
          <a:p>
            <a:pPr algn="r"/>
            <a:endParaRPr lang="en-US" sz="2400" dirty="0">
              <a:solidFill>
                <a:schemeClr val="tx1"/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6197" y="12337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6030" y="325755"/>
            <a:ext cx="2193099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压测设置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线程数：并发数量，能跑多少量。</a:t>
            </a:r>
            <a:endParaRPr lang="zh-CN" altLang="en-US"/>
          </a:p>
          <a:p>
            <a:pPr algn="l"/>
            <a:r>
              <a:rPr lang="zh-CN" altLang="en-US"/>
              <a:t>具体说是一次存在多少用户同时访问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Rame-Up Period(in seconds):表示JMeter每隔多少秒发动并发。</a:t>
            </a:r>
            <a:endParaRPr lang="zh-CN" altLang="en-US"/>
          </a:p>
          <a:p>
            <a:pPr algn="l"/>
            <a:r>
              <a:rPr lang="zh-CN" altLang="en-US"/>
              <a:t>理解成准备时长：设置虚拟用户数需要多长时间全部启动。</a:t>
            </a:r>
            <a:endParaRPr lang="zh-CN" altLang="en-US"/>
          </a:p>
          <a:p>
            <a:pPr algn="l"/>
            <a:r>
              <a:rPr lang="zh-CN" altLang="en-US"/>
              <a:t>如果线程数是20，准备时长为10，那么需要10秒钟启动20个数量，</a:t>
            </a:r>
            <a:endParaRPr lang="zh-CN" altLang="en-US"/>
          </a:p>
          <a:p>
            <a:pPr algn="l"/>
            <a:r>
              <a:rPr lang="zh-CN" altLang="en-US"/>
              <a:t>也就是每秒钟启动2个线程。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循环次数：这个设置不会改变并发数，可以延长并发时间。</a:t>
            </a:r>
            <a:endParaRPr lang="zh-CN" altLang="en-US"/>
          </a:p>
          <a:p>
            <a:pPr algn="l"/>
            <a:r>
              <a:rPr lang="zh-CN" altLang="en-US"/>
              <a:t>总请求数=线程数*循环次数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调度器：设置压测的启动时间、结束时间、持续时间和启动延迟时间。</a:t>
            </a:r>
            <a:endParaRPr lang="zh-CN" altLang="en-US"/>
          </a:p>
          <a:p>
            <a:pPr algn="l"/>
            <a:endParaRPr lang="zh-CN" altLang="en-US"/>
          </a:p>
          <a:p>
            <a:pPr algn="l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ŝ1ídé"/>
          <p:cNvSpPr/>
          <p:nvPr/>
        </p:nvSpPr>
        <p:spPr>
          <a:xfrm>
            <a:off x="755700" y="1007994"/>
            <a:ext cx="1627584" cy="3754554"/>
          </a:xfrm>
          <a:custGeom>
            <a:avLst/>
            <a:gdLst>
              <a:gd name="connsiteX0" fmla="*/ 0 w 2170112"/>
              <a:gd name="connsiteY0" fmla="*/ 0 h 5418667"/>
              <a:gd name="connsiteX1" fmla="*/ 2170112 w 2170112"/>
              <a:gd name="connsiteY1" fmla="*/ 0 h 5418667"/>
              <a:gd name="connsiteX2" fmla="*/ 2170112 w 2170112"/>
              <a:gd name="connsiteY2" fmla="*/ 5418667 h 5418667"/>
              <a:gd name="connsiteX3" fmla="*/ 0 w 2170112"/>
              <a:gd name="connsiteY3" fmla="*/ 5418667 h 5418667"/>
              <a:gd name="connsiteX4" fmla="*/ 0 w 2170112"/>
              <a:gd name="connsiteY4" fmla="*/ 0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112" h="5418667">
                <a:moveTo>
                  <a:pt x="0" y="0"/>
                </a:moveTo>
                <a:lnTo>
                  <a:pt x="2170112" y="0"/>
                </a:lnTo>
                <a:lnTo>
                  <a:pt x="2170112" y="5418667"/>
                </a:lnTo>
                <a:lnTo>
                  <a:pt x="0" y="54186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90000" tIns="46800" rIns="90000" bIns="46800" numCol="1" spcCol="1270" anchor="t" anchorCtr="0">
            <a:noAutofit/>
          </a:bodyPr>
          <a:lstStyle/>
          <a:p>
            <a:pPr algn="r"/>
            <a:endParaRPr lang="en-US" sz="2400" dirty="0">
              <a:solidFill>
                <a:schemeClr val="tx1"/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6197" y="12337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6030" y="325755"/>
            <a:ext cx="21930995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>
                <a:solidFill>
                  <a:schemeClr val="accent2">
                    <a:lumMod val="75000"/>
                  </a:schemeClr>
                </a:solidFill>
              </a:rPr>
              <a:t>压测结果查看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t>  运行完后，聚合报告会显示压测的结果。</a:t>
            </a:r>
          </a:p>
          <a:p>
            <a:pPr algn="l"/>
            <a:r>
              <a:t>主要观察Samples、Average、error、Throughput。</a:t>
            </a:r>
          </a:p>
          <a:p>
            <a:pPr algn="l"/>
          </a:p>
          <a:p>
            <a:pPr algn="l"/>
            <a:r>
              <a:t>Samples:表示一共发出的请求数</a:t>
            </a:r>
          </a:p>
          <a:p>
            <a:pPr algn="l"/>
          </a:p>
          <a:p>
            <a:pPr algn="l"/>
            <a:r>
              <a:t>Average：平均响应时间，</a:t>
            </a:r>
          </a:p>
          <a:p>
            <a:pPr algn="l"/>
            <a:r>
              <a:t>默认情况下是单个Request的平均响应时间（ms）</a:t>
            </a:r>
          </a:p>
          <a:p>
            <a:pPr algn="l"/>
          </a:p>
          <a:p>
            <a:pPr algn="l"/>
            <a:r>
              <a:t>Error%:测试出现的错误请求数量百分比。</a:t>
            </a:r>
          </a:p>
          <a:p>
            <a:pPr algn="l"/>
            <a:r>
              <a:t>若出现错误就要看服务端的日志，配合开发查找定位原因</a:t>
            </a:r>
          </a:p>
          <a:p>
            <a:pPr algn="l"/>
          </a:p>
          <a:p>
            <a:pPr algn="l"/>
            <a:r>
              <a:t>Throughput:简称tps,吞吐量，默认情况下表示每秒处理的请求数，</a:t>
            </a:r>
          </a:p>
          <a:p>
            <a:pPr algn="l"/>
            <a:r>
              <a:t>也就是指服务器处理能力，tps越高说明服务器处理能力越好。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ŝ1ídé"/>
          <p:cNvSpPr/>
          <p:nvPr/>
        </p:nvSpPr>
        <p:spPr>
          <a:xfrm>
            <a:off x="755700" y="1007994"/>
            <a:ext cx="1627584" cy="3754554"/>
          </a:xfrm>
          <a:custGeom>
            <a:avLst/>
            <a:gdLst>
              <a:gd name="connsiteX0" fmla="*/ 0 w 2170112"/>
              <a:gd name="connsiteY0" fmla="*/ 0 h 5418667"/>
              <a:gd name="connsiteX1" fmla="*/ 2170112 w 2170112"/>
              <a:gd name="connsiteY1" fmla="*/ 0 h 5418667"/>
              <a:gd name="connsiteX2" fmla="*/ 2170112 w 2170112"/>
              <a:gd name="connsiteY2" fmla="*/ 5418667 h 5418667"/>
              <a:gd name="connsiteX3" fmla="*/ 0 w 2170112"/>
              <a:gd name="connsiteY3" fmla="*/ 5418667 h 5418667"/>
              <a:gd name="connsiteX4" fmla="*/ 0 w 2170112"/>
              <a:gd name="connsiteY4" fmla="*/ 0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112" h="5418667">
                <a:moveTo>
                  <a:pt x="0" y="0"/>
                </a:moveTo>
                <a:lnTo>
                  <a:pt x="2170112" y="0"/>
                </a:lnTo>
                <a:lnTo>
                  <a:pt x="2170112" y="5418667"/>
                </a:lnTo>
                <a:lnTo>
                  <a:pt x="0" y="54186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90000" tIns="46800" rIns="90000" bIns="46800" numCol="1" spcCol="1270" anchor="t" anchorCtr="0">
            <a:noAutofit/>
          </a:bodyPr>
          <a:lstStyle/>
          <a:p>
            <a:pPr algn="r"/>
            <a:endParaRPr lang="en-US" sz="2400" dirty="0">
              <a:solidFill>
                <a:schemeClr val="tx1"/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6197" y="12337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6030" y="325755"/>
            <a:ext cx="2193099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>
                <a:solidFill>
                  <a:schemeClr val="accent2">
                    <a:lumMod val="75000"/>
                  </a:schemeClr>
                </a:solidFill>
              </a:rPr>
              <a:t>压测结果的分析</a:t>
            </a:r>
            <a:endParaRPr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400"/>
              <a:t>1.</a:t>
            </a:r>
            <a:r>
              <a:rPr sz="1400"/>
              <a:t>有错误率同开发确认，</a:t>
            </a:r>
            <a:endParaRPr sz="1400"/>
          </a:p>
          <a:p>
            <a:pPr algn="l"/>
            <a:r>
              <a:rPr sz="1400"/>
              <a:t>确定是否允许错误的发生或者错误率允许在多大的范围内；</a:t>
            </a:r>
            <a:endParaRPr sz="1400"/>
          </a:p>
          <a:p>
            <a:pPr algn="l"/>
            <a:endParaRPr sz="900"/>
          </a:p>
          <a:p>
            <a:pPr algn="l"/>
            <a:r>
              <a:rPr lang="en-US" sz="1400"/>
              <a:t>2.</a:t>
            </a:r>
            <a:r>
              <a:rPr sz="1400"/>
              <a:t>Throughput吞吐量每秒请求的数大于并发数，则可以慢慢的往上面增加；</a:t>
            </a:r>
            <a:endParaRPr sz="1400"/>
          </a:p>
          <a:p>
            <a:pPr algn="l"/>
            <a:r>
              <a:rPr sz="1400"/>
              <a:t>若在压测的机器性能很好的情况下，出现吞吐量小于并发数，</a:t>
            </a:r>
            <a:endParaRPr sz="1400"/>
          </a:p>
          <a:p>
            <a:pPr algn="l"/>
            <a:r>
              <a:rPr sz="1400"/>
              <a:t>说明并发数不能再增加了，可以慢慢的往下减，找到最佳的并发数；</a:t>
            </a:r>
            <a:endParaRPr sz="1400"/>
          </a:p>
          <a:p>
            <a:pPr algn="l"/>
            <a:endParaRPr sz="900"/>
          </a:p>
          <a:p>
            <a:pPr algn="l"/>
            <a:r>
              <a:rPr lang="en-US" sz="1400"/>
              <a:t>3.</a:t>
            </a:r>
            <a:r>
              <a:rPr sz="1400"/>
              <a:t>压测结束，登陆相应的web服务器查看CPU等性能指标，进行数据的分析;</a:t>
            </a:r>
            <a:endParaRPr sz="1400"/>
          </a:p>
          <a:p>
            <a:pPr algn="l"/>
            <a:endParaRPr sz="900"/>
          </a:p>
          <a:p>
            <a:pPr algn="l"/>
            <a:r>
              <a:rPr lang="en-US" sz="1400"/>
              <a:t>4.</a:t>
            </a:r>
            <a:r>
              <a:rPr sz="1400"/>
              <a:t>最大的tps:不断的增加并发数，加到tps达到一定值开始出现下降，那么那个值就是最大的tps。</a:t>
            </a:r>
            <a:endParaRPr sz="1400"/>
          </a:p>
          <a:p>
            <a:pPr algn="l"/>
            <a:endParaRPr sz="900"/>
          </a:p>
          <a:p>
            <a:pPr algn="l"/>
            <a:r>
              <a:rPr lang="en-US" sz="1400"/>
              <a:t>5.</a:t>
            </a:r>
            <a:r>
              <a:rPr sz="1400"/>
              <a:t>最大的并发数：最大的并发数和最大的tps是不同的概率，一般不断增加并发数，</a:t>
            </a:r>
            <a:endParaRPr sz="1400"/>
          </a:p>
          <a:p>
            <a:pPr algn="l"/>
            <a:r>
              <a:rPr sz="1400"/>
              <a:t>达到一个值后，服务器出现请求超时，则可认为该值为最大的并发数。</a:t>
            </a:r>
            <a:endParaRPr sz="1400"/>
          </a:p>
          <a:p>
            <a:pPr algn="l"/>
            <a:endParaRPr sz="1400"/>
          </a:p>
          <a:p>
            <a:pPr algn="l"/>
            <a:r>
              <a:rPr lang="en-US" sz="1400"/>
              <a:t>6.</a:t>
            </a:r>
            <a:r>
              <a:rPr sz="1400"/>
              <a:t>压测过程出现性能瓶颈，若压力机任务管理器查看到的cpu、网络都正常，</a:t>
            </a:r>
            <a:endParaRPr sz="1400"/>
          </a:p>
          <a:p>
            <a:pPr algn="l"/>
            <a:r>
              <a:rPr sz="1400"/>
              <a:t>未达到90%以上，则可以说明服务器有问题，压力机没有问题。</a:t>
            </a:r>
            <a:endParaRPr sz="1400"/>
          </a:p>
          <a:p>
            <a:pPr algn="l"/>
            <a:endParaRPr sz="1400"/>
          </a:p>
          <a:p>
            <a:pPr algn="l"/>
            <a:r>
              <a:rPr lang="en-US" sz="1400"/>
              <a:t>7.</a:t>
            </a:r>
            <a:r>
              <a:rPr sz="1400"/>
              <a:t>影响性能考虑点包括：数据库、应用程序、中间件（tomact、Nginx）、网络和操作系统等方面。</a:t>
            </a:r>
            <a:endParaRPr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475656" y="1707654"/>
            <a:ext cx="1343594" cy="1610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824" y="206522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感谢聆听！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476290" y="444395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0fa18ad7-bea0-4fa6-ab90-32c11e9170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7919" y="727418"/>
            <a:ext cx="8471492" cy="3660177"/>
            <a:chOff x="834380" y="1399076"/>
            <a:chExt cx="10583953" cy="4572884"/>
          </a:xfrm>
        </p:grpSpPr>
        <p:grpSp>
          <p:nvGrpSpPr>
            <p:cNvPr id="4" name="íŝļïḓé"/>
            <p:cNvGrpSpPr/>
            <p:nvPr/>
          </p:nvGrpSpPr>
          <p:grpSpPr>
            <a:xfrm>
              <a:off x="923155" y="2006601"/>
              <a:ext cx="10495178" cy="3173445"/>
              <a:chOff x="923155" y="1264510"/>
              <a:chExt cx="10495178" cy="4657623"/>
            </a:xfrm>
          </p:grpSpPr>
          <p:sp>
            <p:nvSpPr>
              <p:cNvPr id="52" name="îsľïḋe"/>
              <p:cNvSpPr/>
              <p:nvPr/>
            </p:nvSpPr>
            <p:spPr bwMode="auto">
              <a:xfrm>
                <a:off x="923155" y="4394432"/>
                <a:ext cx="2533747" cy="15277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  <a:miter lim="8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ïŝľïḑê"/>
              <p:cNvSpPr/>
              <p:nvPr/>
            </p:nvSpPr>
            <p:spPr bwMode="auto">
              <a:xfrm>
                <a:off x="2767574" y="5220384"/>
                <a:ext cx="695538" cy="701749"/>
              </a:xfrm>
              <a:custGeom>
                <a:avLst/>
                <a:gdLst>
                  <a:gd name="T0" fmla="*/ 0 w 21600"/>
                  <a:gd name="T1" fmla="*/ 0 h 21600"/>
                  <a:gd name="T2" fmla="*/ 1422400 w 21600"/>
                  <a:gd name="T3" fmla="*/ 0 h 21600"/>
                  <a:gd name="T4" fmla="*/ 1422400 w 21600"/>
                  <a:gd name="T5" fmla="*/ 143510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iSľîḍé"/>
              <p:cNvSpPr/>
              <p:nvPr/>
            </p:nvSpPr>
            <p:spPr bwMode="auto">
              <a:xfrm>
                <a:off x="2767574" y="3692684"/>
                <a:ext cx="2533747" cy="15277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  <a:miter lim="8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îŝḷîdê"/>
              <p:cNvSpPr/>
              <p:nvPr/>
            </p:nvSpPr>
            <p:spPr bwMode="auto">
              <a:xfrm>
                <a:off x="4611993" y="4518636"/>
                <a:ext cx="695538" cy="701749"/>
              </a:xfrm>
              <a:custGeom>
                <a:avLst/>
                <a:gdLst>
                  <a:gd name="T0" fmla="*/ 0 w 21600"/>
                  <a:gd name="T1" fmla="*/ 0 h 21600"/>
                  <a:gd name="T2" fmla="*/ 1422400 w 21600"/>
                  <a:gd name="T3" fmla="*/ 0 h 21600"/>
                  <a:gd name="T4" fmla="*/ 1422400 w 21600"/>
                  <a:gd name="T5" fmla="*/ 143510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íṧľïḓe"/>
              <p:cNvSpPr/>
              <p:nvPr/>
            </p:nvSpPr>
            <p:spPr bwMode="auto">
              <a:xfrm>
                <a:off x="4618203" y="2990935"/>
                <a:ext cx="2533747" cy="15277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  <a:miter lim="8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îṩḷîḑe"/>
              <p:cNvSpPr/>
              <p:nvPr/>
            </p:nvSpPr>
            <p:spPr bwMode="auto">
              <a:xfrm>
                <a:off x="6450201" y="3816887"/>
                <a:ext cx="695538" cy="701749"/>
              </a:xfrm>
              <a:custGeom>
                <a:avLst/>
                <a:gdLst>
                  <a:gd name="T0" fmla="*/ 0 w 21600"/>
                  <a:gd name="T1" fmla="*/ 0 h 21600"/>
                  <a:gd name="T2" fmla="*/ 1422400 w 21600"/>
                  <a:gd name="T3" fmla="*/ 0 h 21600"/>
                  <a:gd name="T4" fmla="*/ 1422400 w 21600"/>
                  <a:gd name="T5" fmla="*/ 143510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íṥḷíďê"/>
              <p:cNvSpPr/>
              <p:nvPr/>
            </p:nvSpPr>
            <p:spPr bwMode="auto">
              <a:xfrm>
                <a:off x="6450201" y="2295397"/>
                <a:ext cx="2533747" cy="15277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>
                <a:solidFill>
                  <a:schemeClr val="bg1"/>
                </a:solidFill>
                <a:miter lim="8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iś1íḑe"/>
              <p:cNvSpPr/>
              <p:nvPr/>
            </p:nvSpPr>
            <p:spPr bwMode="auto">
              <a:xfrm>
                <a:off x="8288410" y="3108928"/>
                <a:ext cx="695538" cy="701749"/>
              </a:xfrm>
              <a:custGeom>
                <a:avLst/>
                <a:gdLst>
                  <a:gd name="T0" fmla="*/ 0 w 21600"/>
                  <a:gd name="T1" fmla="*/ 0 h 21600"/>
                  <a:gd name="T2" fmla="*/ 1422400 w 21600"/>
                  <a:gd name="T3" fmla="*/ 0 h 21600"/>
                  <a:gd name="T4" fmla="*/ 1422400 w 21600"/>
                  <a:gd name="T5" fmla="*/ 143510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iṥlïḍe"/>
              <p:cNvSpPr/>
              <p:nvPr/>
            </p:nvSpPr>
            <p:spPr bwMode="auto">
              <a:xfrm>
                <a:off x="8288410" y="1264510"/>
                <a:ext cx="3129923" cy="2179768"/>
              </a:xfrm>
              <a:prstGeom prst="rightArrow">
                <a:avLst>
                  <a:gd name="adj1" fmla="val 69463"/>
                  <a:gd name="adj2" fmla="val 2831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bg1"/>
                </a:solidFill>
                <a:miter lim="800000"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cxnSp>
          <p:nvCxnSpPr>
            <p:cNvPr id="5" name="Straight Connector 13"/>
            <p:cNvCxnSpPr/>
            <p:nvPr/>
          </p:nvCxnSpPr>
          <p:spPr>
            <a:xfrm flipV="1">
              <a:off x="1929725" y="3556296"/>
              <a:ext cx="0" cy="416262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îṣḻíḓê"/>
            <p:cNvGrpSpPr/>
            <p:nvPr/>
          </p:nvGrpSpPr>
          <p:grpSpPr>
            <a:xfrm>
              <a:off x="834380" y="2710886"/>
              <a:ext cx="2286698" cy="882168"/>
              <a:chOff x="773668" y="2748850"/>
              <a:chExt cx="2286698" cy="882168"/>
            </a:xfrm>
          </p:grpSpPr>
          <p:sp>
            <p:nvSpPr>
              <p:cNvPr id="50" name="íSḻíḍé"/>
              <p:cNvSpPr txBox="1"/>
              <p:nvPr/>
            </p:nvSpPr>
            <p:spPr>
              <a:xfrm>
                <a:off x="773668" y="2748850"/>
                <a:ext cx="2286698" cy="21544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（1）创建测试计划</a:t>
                </a:r>
                <a:endParaRPr lang="en-US" altLang="zh-CN" sz="1400" dirty="0"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  <p:sp>
            <p:nvSpPr>
              <p:cNvPr id="51" name="îSḻíde"/>
              <p:cNvSpPr txBox="1"/>
              <p:nvPr/>
            </p:nvSpPr>
            <p:spPr>
              <a:xfrm>
                <a:off x="773668" y="2964294"/>
                <a:ext cx="2286698" cy="666724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rm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  </a:t>
                </a:r>
                <a:endParaRPr lang="en-US" altLang="zh-CN" sz="1100" dirty="0">
                  <a:solidFill>
                    <a:schemeClr val="accent5">
                      <a:lumMod val="7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cxnSp>
          <p:nvCxnSpPr>
            <p:cNvPr id="7" name="Straight Connector 20"/>
            <p:cNvCxnSpPr/>
            <p:nvPr/>
          </p:nvCxnSpPr>
          <p:spPr>
            <a:xfrm flipV="1">
              <a:off x="3854798" y="2818608"/>
              <a:ext cx="0" cy="704145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4"/>
            <p:cNvCxnSpPr/>
            <p:nvPr/>
          </p:nvCxnSpPr>
          <p:spPr>
            <a:xfrm>
              <a:off x="8049768" y="4179942"/>
              <a:ext cx="0" cy="704145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8"/>
            <p:cNvCxnSpPr/>
            <p:nvPr/>
          </p:nvCxnSpPr>
          <p:spPr>
            <a:xfrm>
              <a:off x="9894187" y="3341805"/>
              <a:ext cx="0" cy="704145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 flipV="1">
              <a:off x="5915449" y="2361439"/>
              <a:ext cx="0" cy="704145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ṣḷïďè"/>
            <p:cNvGrpSpPr/>
            <p:nvPr/>
          </p:nvGrpSpPr>
          <p:grpSpPr>
            <a:xfrm>
              <a:off x="3791550" y="3822217"/>
              <a:ext cx="239793" cy="626477"/>
              <a:chOff x="3197985" y="2200626"/>
              <a:chExt cx="111631" cy="291645"/>
            </a:xfrm>
          </p:grpSpPr>
          <p:sp>
            <p:nvSpPr>
              <p:cNvPr id="48" name="iṥľiḋê"/>
              <p:cNvSpPr/>
              <p:nvPr/>
            </p:nvSpPr>
            <p:spPr>
              <a:xfrm>
                <a:off x="3197985" y="2200626"/>
                <a:ext cx="111631" cy="291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21600" extrusionOk="0">
                    <a:moveTo>
                      <a:pt x="14991" y="10784"/>
                    </a:moveTo>
                    <a:cubicBezTo>
                      <a:pt x="19172" y="9576"/>
                      <a:pt x="21261" y="9426"/>
                      <a:pt x="21375" y="6935"/>
                    </a:cubicBezTo>
                    <a:cubicBezTo>
                      <a:pt x="21489" y="4444"/>
                      <a:pt x="18639" y="0"/>
                      <a:pt x="18639" y="0"/>
                    </a:cubicBezTo>
                    <a:lnTo>
                      <a:pt x="12201" y="0"/>
                    </a:lnTo>
                    <a:lnTo>
                      <a:pt x="9177" y="0"/>
                    </a:lnTo>
                    <a:lnTo>
                      <a:pt x="2739" y="0"/>
                    </a:lnTo>
                    <a:cubicBezTo>
                      <a:pt x="2739" y="0"/>
                      <a:pt x="-111" y="4444"/>
                      <a:pt x="3" y="6935"/>
                    </a:cubicBezTo>
                    <a:cubicBezTo>
                      <a:pt x="117" y="9426"/>
                      <a:pt x="2228" y="9559"/>
                      <a:pt x="6387" y="10777"/>
                    </a:cubicBezTo>
                    <a:cubicBezTo>
                      <a:pt x="10049" y="11850"/>
                      <a:pt x="9768" y="12335"/>
                      <a:pt x="9859" y="12787"/>
                    </a:cubicBezTo>
                    <a:cubicBezTo>
                      <a:pt x="10155" y="14267"/>
                      <a:pt x="10037" y="18381"/>
                      <a:pt x="9993" y="18850"/>
                    </a:cubicBezTo>
                    <a:cubicBezTo>
                      <a:pt x="9980" y="18987"/>
                      <a:pt x="9954" y="19116"/>
                      <a:pt x="9802" y="19395"/>
                    </a:cubicBezTo>
                    <a:cubicBezTo>
                      <a:pt x="9661" y="19653"/>
                      <a:pt x="8672" y="20391"/>
                      <a:pt x="4241" y="20755"/>
                    </a:cubicBezTo>
                    <a:cubicBezTo>
                      <a:pt x="2312" y="20844"/>
                      <a:pt x="1099" y="20972"/>
                      <a:pt x="1099" y="21115"/>
                    </a:cubicBezTo>
                    <a:cubicBezTo>
                      <a:pt x="1099" y="21383"/>
                      <a:pt x="5378" y="21600"/>
                      <a:pt x="10656" y="21600"/>
                    </a:cubicBezTo>
                    <a:cubicBezTo>
                      <a:pt x="15935" y="21600"/>
                      <a:pt x="20214" y="21383"/>
                      <a:pt x="20214" y="21115"/>
                    </a:cubicBezTo>
                    <a:cubicBezTo>
                      <a:pt x="20214" y="20972"/>
                      <a:pt x="19000" y="20844"/>
                      <a:pt x="17069" y="20756"/>
                    </a:cubicBezTo>
                    <a:cubicBezTo>
                      <a:pt x="12640" y="20391"/>
                      <a:pt x="11651" y="19654"/>
                      <a:pt x="11510" y="19396"/>
                    </a:cubicBezTo>
                    <a:cubicBezTo>
                      <a:pt x="11393" y="19180"/>
                      <a:pt x="11361" y="18973"/>
                      <a:pt x="11360" y="18890"/>
                    </a:cubicBezTo>
                    <a:cubicBezTo>
                      <a:pt x="11357" y="18712"/>
                      <a:pt x="11559" y="14334"/>
                      <a:pt x="11559" y="12790"/>
                    </a:cubicBezTo>
                    <a:cubicBezTo>
                      <a:pt x="11559" y="12334"/>
                      <a:pt x="11455" y="11805"/>
                      <a:pt x="14991" y="1078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iṡḷïḋê"/>
              <p:cNvSpPr/>
              <p:nvPr/>
            </p:nvSpPr>
            <p:spPr>
              <a:xfrm>
                <a:off x="3203753" y="2206918"/>
                <a:ext cx="100054" cy="137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2" h="21439" extrusionOk="0">
                    <a:moveTo>
                      <a:pt x="21178" y="13631"/>
                    </a:moveTo>
                    <a:cubicBezTo>
                      <a:pt x="21402" y="10846"/>
                      <a:pt x="18718" y="1226"/>
                      <a:pt x="18396" y="0"/>
                    </a:cubicBezTo>
                    <a:lnTo>
                      <a:pt x="2781" y="0"/>
                    </a:lnTo>
                    <a:cubicBezTo>
                      <a:pt x="2592" y="1226"/>
                      <a:pt x="-198" y="8595"/>
                      <a:pt x="11" y="13636"/>
                    </a:cubicBezTo>
                    <a:cubicBezTo>
                      <a:pt x="24" y="13948"/>
                      <a:pt x="34" y="14235"/>
                      <a:pt x="58" y="14513"/>
                    </a:cubicBezTo>
                    <a:cubicBezTo>
                      <a:pt x="63" y="15005"/>
                      <a:pt x="145" y="15481"/>
                      <a:pt x="296" y="15943"/>
                    </a:cubicBezTo>
                    <a:cubicBezTo>
                      <a:pt x="485" y="16652"/>
                      <a:pt x="738" y="17229"/>
                      <a:pt x="1164" y="17673"/>
                    </a:cubicBezTo>
                    <a:cubicBezTo>
                      <a:pt x="2091" y="18638"/>
                      <a:pt x="6838" y="21600"/>
                      <a:pt x="10594" y="21432"/>
                    </a:cubicBezTo>
                    <a:cubicBezTo>
                      <a:pt x="14472" y="21258"/>
                      <a:pt x="17559" y="19867"/>
                      <a:pt x="19659" y="18014"/>
                    </a:cubicBezTo>
                    <a:cubicBezTo>
                      <a:pt x="19768" y="17913"/>
                      <a:pt x="20460" y="17013"/>
                      <a:pt x="20633" y="16581"/>
                    </a:cubicBezTo>
                    <a:cubicBezTo>
                      <a:pt x="20955" y="15913"/>
                      <a:pt x="21178" y="15209"/>
                      <a:pt x="21178" y="14471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íS1íde"/>
            <p:cNvGrpSpPr/>
            <p:nvPr/>
          </p:nvGrpSpPr>
          <p:grpSpPr>
            <a:xfrm>
              <a:off x="1837189" y="4471792"/>
              <a:ext cx="361718" cy="416524"/>
              <a:chOff x="4565651" y="4991101"/>
              <a:chExt cx="209550" cy="241300"/>
            </a:xfrm>
            <a:solidFill>
              <a:schemeClr val="bg2"/>
            </a:solidFill>
          </p:grpSpPr>
          <p:sp>
            <p:nvSpPr>
              <p:cNvPr id="46" name="ïşlíḓe"/>
              <p:cNvSpPr/>
              <p:nvPr/>
            </p:nvSpPr>
            <p:spPr bwMode="auto">
              <a:xfrm>
                <a:off x="4610101" y="4991101"/>
                <a:ext cx="120650" cy="60325"/>
              </a:xfrm>
              <a:custGeom>
                <a:avLst/>
                <a:gdLst>
                  <a:gd name="T0" fmla="*/ 32 w 32"/>
                  <a:gd name="T1" fmla="*/ 8 h 16"/>
                  <a:gd name="T2" fmla="*/ 24 w 32"/>
                  <a:gd name="T3" fmla="*/ 8 h 16"/>
                  <a:gd name="T4" fmla="*/ 16 w 32"/>
                  <a:gd name="T5" fmla="*/ 0 h 16"/>
                  <a:gd name="T6" fmla="*/ 8 w 32"/>
                  <a:gd name="T7" fmla="*/ 8 h 16"/>
                  <a:gd name="T8" fmla="*/ 0 w 32"/>
                  <a:gd name="T9" fmla="*/ 8 h 16"/>
                  <a:gd name="T10" fmla="*/ 0 w 32"/>
                  <a:gd name="T11" fmla="*/ 16 h 16"/>
                  <a:gd name="T12" fmla="*/ 32 w 32"/>
                  <a:gd name="T13" fmla="*/ 16 h 16"/>
                  <a:gd name="T14" fmla="*/ 32 w 32"/>
                  <a:gd name="T15" fmla="*/ 8 h 16"/>
                  <a:gd name="T16" fmla="*/ 16 w 32"/>
                  <a:gd name="T17" fmla="*/ 12 h 16"/>
                  <a:gd name="T18" fmla="*/ 12 w 32"/>
                  <a:gd name="T19" fmla="*/ 8 h 16"/>
                  <a:gd name="T20" fmla="*/ 16 w 32"/>
                  <a:gd name="T21" fmla="*/ 4 h 16"/>
                  <a:gd name="T22" fmla="*/ 20 w 32"/>
                  <a:gd name="T23" fmla="*/ 8 h 16"/>
                  <a:gd name="T24" fmla="*/ 16 w 32"/>
                  <a:gd name="T25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6">
                    <a:moveTo>
                      <a:pt x="32" y="8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ubicBezTo>
                      <a:pt x="12" y="0"/>
                      <a:pt x="8" y="4"/>
                      <a:pt x="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8"/>
                    </a:lnTo>
                    <a:close/>
                    <a:moveTo>
                      <a:pt x="16" y="12"/>
                    </a:moveTo>
                    <a:cubicBezTo>
                      <a:pt x="14" y="12"/>
                      <a:pt x="12" y="10"/>
                      <a:pt x="12" y="8"/>
                    </a:cubicBezTo>
                    <a:cubicBezTo>
                      <a:pt x="12" y="6"/>
                      <a:pt x="14" y="4"/>
                      <a:pt x="16" y="4"/>
                    </a:cubicBezTo>
                    <a:cubicBezTo>
                      <a:pt x="18" y="4"/>
                      <a:pt x="20" y="6"/>
                      <a:pt x="20" y="8"/>
                    </a:cubicBezTo>
                    <a:cubicBezTo>
                      <a:pt x="20" y="10"/>
                      <a:pt x="18" y="12"/>
                      <a:pt x="16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ïṧ1ïḋé"/>
              <p:cNvSpPr/>
              <p:nvPr/>
            </p:nvSpPr>
            <p:spPr bwMode="auto">
              <a:xfrm>
                <a:off x="4565651" y="5021263"/>
                <a:ext cx="209550" cy="211138"/>
              </a:xfrm>
              <a:custGeom>
                <a:avLst/>
                <a:gdLst>
                  <a:gd name="T0" fmla="*/ 113 w 132"/>
                  <a:gd name="T1" fmla="*/ 0 h 133"/>
                  <a:gd name="T2" fmla="*/ 113 w 132"/>
                  <a:gd name="T3" fmla="*/ 29 h 133"/>
                  <a:gd name="T4" fmla="*/ 19 w 132"/>
                  <a:gd name="T5" fmla="*/ 29 h 133"/>
                  <a:gd name="T6" fmla="*/ 19 w 132"/>
                  <a:gd name="T7" fmla="*/ 0 h 133"/>
                  <a:gd name="T8" fmla="*/ 0 w 132"/>
                  <a:gd name="T9" fmla="*/ 0 h 133"/>
                  <a:gd name="T10" fmla="*/ 0 w 132"/>
                  <a:gd name="T11" fmla="*/ 133 h 133"/>
                  <a:gd name="T12" fmla="*/ 132 w 132"/>
                  <a:gd name="T13" fmla="*/ 133 h 133"/>
                  <a:gd name="T14" fmla="*/ 132 w 132"/>
                  <a:gd name="T15" fmla="*/ 0 h 133"/>
                  <a:gd name="T16" fmla="*/ 113 w 132"/>
                  <a:gd name="T17" fmla="*/ 0 h 133"/>
                  <a:gd name="T18" fmla="*/ 61 w 132"/>
                  <a:gd name="T19" fmla="*/ 111 h 133"/>
                  <a:gd name="T20" fmla="*/ 54 w 132"/>
                  <a:gd name="T21" fmla="*/ 107 h 133"/>
                  <a:gd name="T22" fmla="*/ 28 w 132"/>
                  <a:gd name="T23" fmla="*/ 78 h 133"/>
                  <a:gd name="T24" fmla="*/ 42 w 132"/>
                  <a:gd name="T25" fmla="*/ 66 h 133"/>
                  <a:gd name="T26" fmla="*/ 61 w 132"/>
                  <a:gd name="T27" fmla="*/ 85 h 133"/>
                  <a:gd name="T28" fmla="*/ 99 w 132"/>
                  <a:gd name="T29" fmla="*/ 47 h 133"/>
                  <a:gd name="T30" fmla="*/ 113 w 132"/>
                  <a:gd name="T31" fmla="*/ 62 h 133"/>
                  <a:gd name="T32" fmla="*/ 61 w 132"/>
                  <a:gd name="T33" fmla="*/ 1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3">
                    <a:moveTo>
                      <a:pt x="113" y="0"/>
                    </a:moveTo>
                    <a:lnTo>
                      <a:pt x="113" y="29"/>
                    </a:lnTo>
                    <a:lnTo>
                      <a:pt x="19" y="29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133"/>
                    </a:lnTo>
                    <a:lnTo>
                      <a:pt x="132" y="133"/>
                    </a:lnTo>
                    <a:lnTo>
                      <a:pt x="132" y="0"/>
                    </a:lnTo>
                    <a:lnTo>
                      <a:pt x="113" y="0"/>
                    </a:lnTo>
                    <a:close/>
                    <a:moveTo>
                      <a:pt x="61" y="111"/>
                    </a:moveTo>
                    <a:lnTo>
                      <a:pt x="54" y="107"/>
                    </a:lnTo>
                    <a:lnTo>
                      <a:pt x="28" y="78"/>
                    </a:lnTo>
                    <a:lnTo>
                      <a:pt x="42" y="66"/>
                    </a:lnTo>
                    <a:lnTo>
                      <a:pt x="61" y="85"/>
                    </a:lnTo>
                    <a:lnTo>
                      <a:pt x="99" y="47"/>
                    </a:lnTo>
                    <a:lnTo>
                      <a:pt x="113" y="62"/>
                    </a:lnTo>
                    <a:lnTo>
                      <a:pt x="61" y="1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3" name="ïṣľíḑe"/>
            <p:cNvGrpSpPr/>
            <p:nvPr/>
          </p:nvGrpSpPr>
          <p:grpSpPr>
            <a:xfrm>
              <a:off x="5655571" y="3593054"/>
              <a:ext cx="428012" cy="379504"/>
              <a:chOff x="5888038" y="1852613"/>
              <a:chExt cx="476250" cy="422276"/>
            </a:xfrm>
            <a:solidFill>
              <a:schemeClr val="bg1">
                <a:lumMod val="50000"/>
              </a:schemeClr>
            </a:solidFill>
          </p:grpSpPr>
          <p:sp>
            <p:nvSpPr>
              <p:cNvPr id="34" name="íş1iḑê"/>
              <p:cNvSpPr/>
              <p:nvPr/>
            </p:nvSpPr>
            <p:spPr bwMode="auto">
              <a:xfrm>
                <a:off x="6126163" y="2046288"/>
                <a:ext cx="107950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ṧlïḋe"/>
              <p:cNvSpPr/>
              <p:nvPr/>
            </p:nvSpPr>
            <p:spPr bwMode="auto">
              <a:xfrm>
                <a:off x="6011863" y="1952626"/>
                <a:ext cx="87313" cy="65088"/>
              </a:xfrm>
              <a:custGeom>
                <a:avLst/>
                <a:gdLst>
                  <a:gd name="T0" fmla="*/ 55 w 55"/>
                  <a:gd name="T1" fmla="*/ 0 h 41"/>
                  <a:gd name="T2" fmla="*/ 0 w 55"/>
                  <a:gd name="T3" fmla="*/ 0 h 41"/>
                  <a:gd name="T4" fmla="*/ 5 w 55"/>
                  <a:gd name="T5" fmla="*/ 41 h 41"/>
                  <a:gd name="T6" fmla="*/ 55 w 55"/>
                  <a:gd name="T7" fmla="*/ 41 h 41"/>
                  <a:gd name="T8" fmla="*/ 55 w 55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1">
                    <a:moveTo>
                      <a:pt x="55" y="0"/>
                    </a:moveTo>
                    <a:lnTo>
                      <a:pt x="0" y="0"/>
                    </a:lnTo>
                    <a:lnTo>
                      <a:pt x="5" y="41"/>
                    </a:lnTo>
                    <a:lnTo>
                      <a:pt x="55" y="4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Slíďe"/>
              <p:cNvSpPr/>
              <p:nvPr/>
            </p:nvSpPr>
            <p:spPr bwMode="auto">
              <a:xfrm>
                <a:off x="6021388" y="2046288"/>
                <a:ext cx="77788" cy="55563"/>
              </a:xfrm>
              <a:custGeom>
                <a:avLst/>
                <a:gdLst>
                  <a:gd name="T0" fmla="*/ 49 w 49"/>
                  <a:gd name="T1" fmla="*/ 35 h 35"/>
                  <a:gd name="T2" fmla="*/ 49 w 49"/>
                  <a:gd name="T3" fmla="*/ 0 h 35"/>
                  <a:gd name="T4" fmla="*/ 0 w 49"/>
                  <a:gd name="T5" fmla="*/ 0 h 35"/>
                  <a:gd name="T6" fmla="*/ 4 w 49"/>
                  <a:gd name="T7" fmla="*/ 35 h 35"/>
                  <a:gd name="T8" fmla="*/ 49 w 49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5">
                    <a:moveTo>
                      <a:pt x="49" y="35"/>
                    </a:moveTo>
                    <a:lnTo>
                      <a:pt x="49" y="0"/>
                    </a:lnTo>
                    <a:lnTo>
                      <a:pt x="0" y="0"/>
                    </a:lnTo>
                    <a:lnTo>
                      <a:pt x="4" y="35"/>
                    </a:lnTo>
                    <a:lnTo>
                      <a:pt x="49" y="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ṩḷiḍé"/>
              <p:cNvSpPr/>
              <p:nvPr/>
            </p:nvSpPr>
            <p:spPr bwMode="auto">
              <a:xfrm>
                <a:off x="6003925" y="1866901"/>
                <a:ext cx="95250" cy="55563"/>
              </a:xfrm>
              <a:custGeom>
                <a:avLst/>
                <a:gdLst>
                  <a:gd name="T0" fmla="*/ 60 w 60"/>
                  <a:gd name="T1" fmla="*/ 0 h 35"/>
                  <a:gd name="T2" fmla="*/ 0 w 60"/>
                  <a:gd name="T3" fmla="*/ 0 h 35"/>
                  <a:gd name="T4" fmla="*/ 3 w 60"/>
                  <a:gd name="T5" fmla="*/ 35 h 35"/>
                  <a:gd name="T6" fmla="*/ 60 w 60"/>
                  <a:gd name="T7" fmla="*/ 35 h 35"/>
                  <a:gd name="T8" fmla="*/ 60 w 6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5">
                    <a:moveTo>
                      <a:pt x="60" y="0"/>
                    </a:moveTo>
                    <a:lnTo>
                      <a:pt x="0" y="0"/>
                    </a:lnTo>
                    <a:lnTo>
                      <a:pt x="3" y="35"/>
                    </a:lnTo>
                    <a:lnTo>
                      <a:pt x="60" y="3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íślïḑè"/>
              <p:cNvSpPr/>
              <p:nvPr/>
            </p:nvSpPr>
            <p:spPr bwMode="auto">
              <a:xfrm>
                <a:off x="6261100" y="2046288"/>
                <a:ext cx="68263" cy="55563"/>
              </a:xfrm>
              <a:custGeom>
                <a:avLst/>
                <a:gdLst>
                  <a:gd name="T0" fmla="*/ 0 w 43"/>
                  <a:gd name="T1" fmla="*/ 35 h 35"/>
                  <a:gd name="T2" fmla="*/ 37 w 43"/>
                  <a:gd name="T3" fmla="*/ 35 h 35"/>
                  <a:gd name="T4" fmla="*/ 43 w 43"/>
                  <a:gd name="T5" fmla="*/ 0 h 35"/>
                  <a:gd name="T6" fmla="*/ 0 w 43"/>
                  <a:gd name="T7" fmla="*/ 0 h 35"/>
                  <a:gd name="T8" fmla="*/ 0 w 4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0" y="35"/>
                    </a:moveTo>
                    <a:lnTo>
                      <a:pt x="37" y="35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ṡlïḓè"/>
              <p:cNvSpPr/>
              <p:nvPr/>
            </p:nvSpPr>
            <p:spPr bwMode="auto">
              <a:xfrm>
                <a:off x="6126163" y="1866901"/>
                <a:ext cx="107950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ïṧḷïďé"/>
              <p:cNvSpPr/>
              <p:nvPr/>
            </p:nvSpPr>
            <p:spPr bwMode="auto">
              <a:xfrm>
                <a:off x="6126163" y="1952626"/>
                <a:ext cx="107950" cy="65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îşļiḓé"/>
              <p:cNvSpPr/>
              <p:nvPr/>
            </p:nvSpPr>
            <p:spPr bwMode="auto">
              <a:xfrm>
                <a:off x="6261100" y="1866901"/>
                <a:ext cx="103188" cy="55563"/>
              </a:xfrm>
              <a:custGeom>
                <a:avLst/>
                <a:gdLst>
                  <a:gd name="T0" fmla="*/ 0 w 65"/>
                  <a:gd name="T1" fmla="*/ 35 h 35"/>
                  <a:gd name="T2" fmla="*/ 58 w 65"/>
                  <a:gd name="T3" fmla="*/ 35 h 35"/>
                  <a:gd name="T4" fmla="*/ 65 w 65"/>
                  <a:gd name="T5" fmla="*/ 0 h 35"/>
                  <a:gd name="T6" fmla="*/ 0 w 65"/>
                  <a:gd name="T7" fmla="*/ 0 h 35"/>
                  <a:gd name="T8" fmla="*/ 0 w 6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5">
                    <a:moveTo>
                      <a:pt x="0" y="35"/>
                    </a:moveTo>
                    <a:lnTo>
                      <a:pt x="58" y="35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ṣḻiḑê"/>
              <p:cNvSpPr/>
              <p:nvPr/>
            </p:nvSpPr>
            <p:spPr bwMode="auto">
              <a:xfrm>
                <a:off x="6261100" y="1952626"/>
                <a:ext cx="87313" cy="65088"/>
              </a:xfrm>
              <a:custGeom>
                <a:avLst/>
                <a:gdLst>
                  <a:gd name="T0" fmla="*/ 0 w 55"/>
                  <a:gd name="T1" fmla="*/ 41 h 41"/>
                  <a:gd name="T2" fmla="*/ 47 w 55"/>
                  <a:gd name="T3" fmla="*/ 41 h 41"/>
                  <a:gd name="T4" fmla="*/ 55 w 55"/>
                  <a:gd name="T5" fmla="*/ 0 h 41"/>
                  <a:gd name="T6" fmla="*/ 0 w 55"/>
                  <a:gd name="T7" fmla="*/ 0 h 41"/>
                  <a:gd name="T8" fmla="*/ 0 w 55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41">
                    <a:moveTo>
                      <a:pt x="0" y="41"/>
                    </a:moveTo>
                    <a:lnTo>
                      <a:pt x="47" y="41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ï$ļîďè"/>
              <p:cNvSpPr/>
              <p:nvPr/>
            </p:nvSpPr>
            <p:spPr bwMode="auto">
              <a:xfrm>
                <a:off x="5888038" y="1852613"/>
                <a:ext cx="431800" cy="306388"/>
              </a:xfrm>
              <a:custGeom>
                <a:avLst/>
                <a:gdLst>
                  <a:gd name="T0" fmla="*/ 54 w 272"/>
                  <a:gd name="T1" fmla="*/ 0 h 193"/>
                  <a:gd name="T2" fmla="*/ 0 w 272"/>
                  <a:gd name="T3" fmla="*/ 0 h 193"/>
                  <a:gd name="T4" fmla="*/ 0 w 272"/>
                  <a:gd name="T5" fmla="*/ 18 h 193"/>
                  <a:gd name="T6" fmla="*/ 38 w 272"/>
                  <a:gd name="T7" fmla="*/ 18 h 193"/>
                  <a:gd name="T8" fmla="*/ 53 w 272"/>
                  <a:gd name="T9" fmla="*/ 193 h 193"/>
                  <a:gd name="T10" fmla="*/ 272 w 272"/>
                  <a:gd name="T11" fmla="*/ 193 h 193"/>
                  <a:gd name="T12" fmla="*/ 272 w 272"/>
                  <a:gd name="T13" fmla="*/ 176 h 193"/>
                  <a:gd name="T14" fmla="*/ 69 w 272"/>
                  <a:gd name="T15" fmla="*/ 176 h 193"/>
                  <a:gd name="T16" fmla="*/ 54 w 272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" h="193">
                    <a:moveTo>
                      <a:pt x="54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38" y="18"/>
                    </a:lnTo>
                    <a:lnTo>
                      <a:pt x="53" y="193"/>
                    </a:lnTo>
                    <a:lnTo>
                      <a:pt x="272" y="193"/>
                    </a:lnTo>
                    <a:lnTo>
                      <a:pt x="272" y="176"/>
                    </a:lnTo>
                    <a:lnTo>
                      <a:pt x="69" y="17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slïdê"/>
              <p:cNvSpPr/>
              <p:nvPr/>
            </p:nvSpPr>
            <p:spPr bwMode="auto">
              <a:xfrm>
                <a:off x="5972175" y="2187576"/>
                <a:ext cx="87313" cy="87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ïṣlïḍe"/>
              <p:cNvSpPr/>
              <p:nvPr/>
            </p:nvSpPr>
            <p:spPr bwMode="auto">
              <a:xfrm>
                <a:off x="6224588" y="2187576"/>
                <a:ext cx="87313" cy="87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4" name="íśľiḍè"/>
            <p:cNvSpPr/>
            <p:nvPr/>
          </p:nvSpPr>
          <p:spPr>
            <a:xfrm>
              <a:off x="7410572" y="2961648"/>
              <a:ext cx="438459" cy="38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5" name="ïṥlide"/>
            <p:cNvGrpSpPr/>
            <p:nvPr/>
          </p:nvGrpSpPr>
          <p:grpSpPr>
            <a:xfrm>
              <a:off x="9518700" y="2549391"/>
              <a:ext cx="412195" cy="414930"/>
              <a:chOff x="3098800" y="1265238"/>
              <a:chExt cx="717550" cy="722313"/>
            </a:xfrm>
            <a:solidFill>
              <a:schemeClr val="bg1"/>
            </a:solidFill>
            <a:effectLst/>
          </p:grpSpPr>
          <p:sp>
            <p:nvSpPr>
              <p:cNvPr id="28" name="ï$ľîďê"/>
              <p:cNvSpPr/>
              <p:nvPr/>
            </p:nvSpPr>
            <p:spPr bwMode="auto">
              <a:xfrm>
                <a:off x="3098800" y="1265238"/>
                <a:ext cx="717550" cy="560388"/>
              </a:xfrm>
              <a:custGeom>
                <a:avLst/>
                <a:gdLst>
                  <a:gd name="T0" fmla="*/ 0 w 191"/>
                  <a:gd name="T1" fmla="*/ 0 h 149"/>
                  <a:gd name="T2" fmla="*/ 0 w 191"/>
                  <a:gd name="T3" fmla="*/ 133 h 149"/>
                  <a:gd name="T4" fmla="*/ 14 w 191"/>
                  <a:gd name="T5" fmla="*/ 149 h 149"/>
                  <a:gd name="T6" fmla="*/ 177 w 191"/>
                  <a:gd name="T7" fmla="*/ 149 h 149"/>
                  <a:gd name="T8" fmla="*/ 191 w 191"/>
                  <a:gd name="T9" fmla="*/ 133 h 149"/>
                  <a:gd name="T10" fmla="*/ 191 w 191"/>
                  <a:gd name="T11" fmla="*/ 0 h 149"/>
                  <a:gd name="T12" fmla="*/ 0 w 191"/>
                  <a:gd name="T13" fmla="*/ 0 h 149"/>
                  <a:gd name="T14" fmla="*/ 177 w 191"/>
                  <a:gd name="T15" fmla="*/ 119 h 149"/>
                  <a:gd name="T16" fmla="*/ 165 w 191"/>
                  <a:gd name="T17" fmla="*/ 133 h 149"/>
                  <a:gd name="T18" fmla="*/ 26 w 191"/>
                  <a:gd name="T19" fmla="*/ 133 h 149"/>
                  <a:gd name="T20" fmla="*/ 14 w 191"/>
                  <a:gd name="T21" fmla="*/ 119 h 149"/>
                  <a:gd name="T22" fmla="*/ 14 w 191"/>
                  <a:gd name="T23" fmla="*/ 31 h 149"/>
                  <a:gd name="T24" fmla="*/ 177 w 191"/>
                  <a:gd name="T25" fmla="*/ 31 h 149"/>
                  <a:gd name="T26" fmla="*/ 177 w 191"/>
                  <a:gd name="T27" fmla="*/ 11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" h="149">
                    <a:moveTo>
                      <a:pt x="0" y="0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42"/>
                      <a:pt x="6" y="149"/>
                      <a:pt x="14" y="149"/>
                    </a:cubicBezTo>
                    <a:cubicBezTo>
                      <a:pt x="177" y="149"/>
                      <a:pt x="177" y="149"/>
                      <a:pt x="177" y="149"/>
                    </a:cubicBezTo>
                    <a:cubicBezTo>
                      <a:pt x="185" y="149"/>
                      <a:pt x="191" y="142"/>
                      <a:pt x="191" y="133"/>
                    </a:cubicBezTo>
                    <a:cubicBezTo>
                      <a:pt x="191" y="0"/>
                      <a:pt x="191" y="0"/>
                      <a:pt x="191" y="0"/>
                    </a:cubicBezTo>
                    <a:lnTo>
                      <a:pt x="0" y="0"/>
                    </a:lnTo>
                    <a:close/>
                    <a:moveTo>
                      <a:pt x="177" y="119"/>
                    </a:moveTo>
                    <a:cubicBezTo>
                      <a:pt x="177" y="127"/>
                      <a:pt x="172" y="133"/>
                      <a:pt x="165" y="133"/>
                    </a:cubicBezTo>
                    <a:cubicBezTo>
                      <a:pt x="26" y="133"/>
                      <a:pt x="26" y="133"/>
                      <a:pt x="26" y="133"/>
                    </a:cubicBezTo>
                    <a:cubicBezTo>
                      <a:pt x="20" y="133"/>
                      <a:pt x="14" y="127"/>
                      <a:pt x="14" y="119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77" y="31"/>
                      <a:pt x="177" y="31"/>
                      <a:pt x="177" y="31"/>
                    </a:cubicBezTo>
                    <a:lnTo>
                      <a:pt x="177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íšḷídé"/>
              <p:cNvSpPr/>
              <p:nvPr/>
            </p:nvSpPr>
            <p:spPr bwMode="auto">
              <a:xfrm>
                <a:off x="3290888" y="1795463"/>
                <a:ext cx="333375" cy="192088"/>
              </a:xfrm>
              <a:custGeom>
                <a:avLst/>
                <a:gdLst>
                  <a:gd name="T0" fmla="*/ 87 w 89"/>
                  <a:gd name="T1" fmla="*/ 40 h 51"/>
                  <a:gd name="T2" fmla="*/ 49 w 89"/>
                  <a:gd name="T3" fmla="*/ 2 h 51"/>
                  <a:gd name="T4" fmla="*/ 45 w 89"/>
                  <a:gd name="T5" fmla="*/ 0 h 51"/>
                  <a:gd name="T6" fmla="*/ 45 w 89"/>
                  <a:gd name="T7" fmla="*/ 0 h 51"/>
                  <a:gd name="T8" fmla="*/ 44 w 89"/>
                  <a:gd name="T9" fmla="*/ 0 h 51"/>
                  <a:gd name="T10" fmla="*/ 41 w 89"/>
                  <a:gd name="T11" fmla="*/ 2 h 51"/>
                  <a:gd name="T12" fmla="*/ 2 w 89"/>
                  <a:gd name="T13" fmla="*/ 40 h 51"/>
                  <a:gd name="T14" fmla="*/ 2 w 89"/>
                  <a:gd name="T15" fmla="*/ 47 h 51"/>
                  <a:gd name="T16" fmla="*/ 9 w 89"/>
                  <a:gd name="T17" fmla="*/ 47 h 51"/>
                  <a:gd name="T18" fmla="*/ 40 w 89"/>
                  <a:gd name="T19" fmla="*/ 16 h 51"/>
                  <a:gd name="T20" fmla="*/ 40 w 89"/>
                  <a:gd name="T21" fmla="*/ 46 h 51"/>
                  <a:gd name="T22" fmla="*/ 45 w 89"/>
                  <a:gd name="T23" fmla="*/ 51 h 51"/>
                  <a:gd name="T24" fmla="*/ 50 w 89"/>
                  <a:gd name="T25" fmla="*/ 46 h 51"/>
                  <a:gd name="T26" fmla="*/ 50 w 89"/>
                  <a:gd name="T27" fmla="*/ 16 h 51"/>
                  <a:gd name="T28" fmla="*/ 80 w 89"/>
                  <a:gd name="T29" fmla="*/ 47 h 51"/>
                  <a:gd name="T30" fmla="*/ 87 w 89"/>
                  <a:gd name="T31" fmla="*/ 47 h 51"/>
                  <a:gd name="T32" fmla="*/ 87 w 89"/>
                  <a:gd name="T3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51">
                    <a:moveTo>
                      <a:pt x="87" y="40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1"/>
                      <a:pt x="46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2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2"/>
                      <a:pt x="0" y="45"/>
                      <a:pt x="2" y="47"/>
                    </a:cubicBezTo>
                    <a:cubicBezTo>
                      <a:pt x="4" y="49"/>
                      <a:pt x="7" y="49"/>
                      <a:pt x="9" y="47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9"/>
                      <a:pt x="42" y="51"/>
                      <a:pt x="45" y="51"/>
                    </a:cubicBezTo>
                    <a:cubicBezTo>
                      <a:pt x="47" y="51"/>
                      <a:pt x="50" y="49"/>
                      <a:pt x="50" y="46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2" y="49"/>
                      <a:pt x="85" y="49"/>
                      <a:pt x="87" y="47"/>
                    </a:cubicBezTo>
                    <a:cubicBezTo>
                      <a:pt x="89" y="45"/>
                      <a:pt x="89" y="42"/>
                      <a:pt x="87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śḻíḍê"/>
              <p:cNvSpPr/>
              <p:nvPr/>
            </p:nvSpPr>
            <p:spPr bwMode="auto">
              <a:xfrm>
                <a:off x="3192463" y="1438276"/>
                <a:ext cx="255588" cy="269875"/>
              </a:xfrm>
              <a:custGeom>
                <a:avLst/>
                <a:gdLst>
                  <a:gd name="T0" fmla="*/ 35 w 68"/>
                  <a:gd name="T1" fmla="*/ 36 h 72"/>
                  <a:gd name="T2" fmla="*/ 68 w 68"/>
                  <a:gd name="T3" fmla="*/ 31 h 72"/>
                  <a:gd name="T4" fmla="*/ 61 w 68"/>
                  <a:gd name="T5" fmla="*/ 15 h 72"/>
                  <a:gd name="T6" fmla="*/ 16 w 68"/>
                  <a:gd name="T7" fmla="*/ 11 h 72"/>
                  <a:gd name="T8" fmla="*/ 12 w 68"/>
                  <a:gd name="T9" fmla="*/ 56 h 72"/>
                  <a:gd name="T10" fmla="*/ 56 w 68"/>
                  <a:gd name="T11" fmla="*/ 61 h 72"/>
                  <a:gd name="T12" fmla="*/ 35 w 68"/>
                  <a:gd name="T13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72">
                    <a:moveTo>
                      <a:pt x="35" y="36"/>
                    </a:moveTo>
                    <a:cubicBezTo>
                      <a:pt x="68" y="31"/>
                      <a:pt x="68" y="31"/>
                      <a:pt x="68" y="31"/>
                    </a:cubicBezTo>
                    <a:cubicBezTo>
                      <a:pt x="67" y="25"/>
                      <a:pt x="65" y="20"/>
                      <a:pt x="61" y="15"/>
                    </a:cubicBezTo>
                    <a:cubicBezTo>
                      <a:pt x="49" y="1"/>
                      <a:pt x="29" y="0"/>
                      <a:pt x="16" y="11"/>
                    </a:cubicBezTo>
                    <a:cubicBezTo>
                      <a:pt x="2" y="23"/>
                      <a:pt x="0" y="43"/>
                      <a:pt x="12" y="56"/>
                    </a:cubicBezTo>
                    <a:cubicBezTo>
                      <a:pt x="23" y="70"/>
                      <a:pt x="43" y="72"/>
                      <a:pt x="56" y="61"/>
                    </a:cubicBezTo>
                    <a:lnTo>
                      <a:pt x="3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iṣḻïḋe"/>
              <p:cNvSpPr/>
              <p:nvPr/>
            </p:nvSpPr>
            <p:spPr bwMode="auto">
              <a:xfrm>
                <a:off x="3500438" y="1501776"/>
                <a:ext cx="211138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Slîḓè"/>
              <p:cNvSpPr/>
              <p:nvPr/>
            </p:nvSpPr>
            <p:spPr bwMode="auto">
              <a:xfrm>
                <a:off x="3500438" y="1565276"/>
                <a:ext cx="2111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íṥḷiḓé"/>
              <p:cNvSpPr/>
              <p:nvPr/>
            </p:nvSpPr>
            <p:spPr bwMode="auto">
              <a:xfrm>
                <a:off x="3500438" y="1625601"/>
                <a:ext cx="1349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6" name="ïşlíḑe"/>
            <p:cNvSpPr txBox="1"/>
            <p:nvPr/>
          </p:nvSpPr>
          <p:spPr>
            <a:xfrm>
              <a:off x="2711093" y="2233223"/>
              <a:ext cx="2286698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（2）添加线程组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24" name="íṧḻîdê"/>
            <p:cNvSpPr txBox="1"/>
            <p:nvPr/>
          </p:nvSpPr>
          <p:spPr>
            <a:xfrm>
              <a:off x="4911518" y="1399076"/>
              <a:ext cx="2545049" cy="60690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（3）添加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http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请求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  <a:p>
              <a:pPr algn="l">
                <a:spcBef>
                  <a:spcPct val="0"/>
                </a:spcBef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接口url、路径、请求方式和参数</a:t>
              </a:r>
              <a:endParaRPr lang="en-US" altLang="zh-CN" sz="14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  <p:grpSp>
          <p:nvGrpSpPr>
            <p:cNvPr id="18" name="ïṧ1íḓè"/>
            <p:cNvGrpSpPr/>
            <p:nvPr/>
          </p:nvGrpSpPr>
          <p:grpSpPr>
            <a:xfrm>
              <a:off x="6906419" y="5089792"/>
              <a:ext cx="2286698" cy="882168"/>
              <a:chOff x="773668" y="2748850"/>
              <a:chExt cx="2286698" cy="882168"/>
            </a:xfrm>
          </p:grpSpPr>
          <p:sp>
            <p:nvSpPr>
              <p:cNvPr id="22" name="îŝ1íďé"/>
              <p:cNvSpPr txBox="1"/>
              <p:nvPr/>
            </p:nvSpPr>
            <p:spPr>
              <a:xfrm>
                <a:off x="773668" y="2748850"/>
                <a:ext cx="2286698" cy="21544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（4）添加查看结果树</a:t>
                </a:r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endParaRPr>
              </a:p>
            </p:txBody>
          </p:sp>
          <p:sp>
            <p:nvSpPr>
              <p:cNvPr id="23" name="ïṣļiḑè"/>
              <p:cNvSpPr txBox="1"/>
              <p:nvPr/>
            </p:nvSpPr>
            <p:spPr>
              <a:xfrm>
                <a:off x="773668" y="2964294"/>
                <a:ext cx="2286698" cy="666724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rmAutofit/>
              </a:bodyPr>
              <a:lstStyle/>
              <a:p>
                <a:pPr>
                  <a:lnSpc>
                    <a:spcPct val="140000"/>
                  </a:lnSpc>
                </a:pPr>
                <a:endParaRPr lang="en-US" altLang="zh-CN" sz="1100" dirty="0">
                  <a:solidFill>
                    <a:schemeClr val="accent5">
                      <a:lumMod val="7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grpSp>
          <p:nvGrpSpPr>
            <p:cNvPr id="19" name="ïşļíde"/>
            <p:cNvGrpSpPr/>
            <p:nvPr/>
          </p:nvGrpSpPr>
          <p:grpSpPr>
            <a:xfrm>
              <a:off x="8787546" y="4149080"/>
              <a:ext cx="2286698" cy="882168"/>
              <a:chOff x="773668" y="2748850"/>
              <a:chExt cx="2286698" cy="882168"/>
            </a:xfrm>
          </p:grpSpPr>
          <p:sp>
            <p:nvSpPr>
              <p:cNvPr id="20" name="îṧ1ïḑé"/>
              <p:cNvSpPr txBox="1"/>
              <p:nvPr/>
            </p:nvSpPr>
            <p:spPr>
              <a:xfrm>
                <a:off x="773668" y="2748850"/>
                <a:ext cx="2286698" cy="21544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（5）调用接口、查看返回值</a:t>
                </a:r>
                <a:endPara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  <a:p>
                <a:pPr algn="ctr"/>
                <a:endPara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  <p:sp>
            <p:nvSpPr>
              <p:cNvPr id="21" name="îšḻiḍê"/>
              <p:cNvSpPr txBox="1"/>
              <p:nvPr/>
            </p:nvSpPr>
            <p:spPr>
              <a:xfrm>
                <a:off x="773668" y="2964294"/>
                <a:ext cx="2286698" cy="666724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rmAutofit/>
              </a:bodyPr>
              <a:lstStyle/>
              <a:p>
                <a:pPr>
                  <a:lnSpc>
                    <a:spcPct val="140000"/>
                  </a:lnSpc>
                </a:pPr>
                <a:endParaRPr lang="en-US" altLang="zh-CN" sz="1100" dirty="0">
                  <a:solidFill>
                    <a:schemeClr val="accent5">
                      <a:lumMod val="7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</p:grp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25898" y="3483882"/>
            <a:ext cx="1343594" cy="16108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6115" y="319405"/>
            <a:ext cx="15297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基本用法</a:t>
            </a:r>
            <a:endParaRPr lang="zh-CN" altLang="en-US" sz="16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ṧ1îḑe"/>
          <p:cNvSpPr txBox="1"/>
          <p:nvPr/>
        </p:nvSpPr>
        <p:spPr>
          <a:xfrm>
            <a:off x="1945666" y="608818"/>
            <a:ext cx="5197500" cy="9181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altLang="zh-CN" sz="1600" b="1" dirty="0"/>
          </a:p>
        </p:txBody>
      </p:sp>
      <p:grpSp>
        <p:nvGrpSpPr>
          <p:cNvPr id="5" name="íSľïḑé"/>
          <p:cNvGrpSpPr/>
          <p:nvPr/>
        </p:nvGrpSpPr>
        <p:grpSpPr>
          <a:xfrm>
            <a:off x="479903" y="1698780"/>
            <a:ext cx="2613263" cy="1989501"/>
            <a:chOff x="676650" y="3386332"/>
            <a:chExt cx="3484350" cy="2652667"/>
          </a:xfrm>
        </p:grpSpPr>
        <p:sp>
          <p:nvSpPr>
            <p:cNvPr id="14" name="ïS1iḓè"/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测试计划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(Test Plan)是使用 JMeter 进行测试的起点，它是其它 JMeter 测试元件的容器。</a:t>
              </a: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sp>
        <p:nvSpPr>
          <p:cNvPr id="19" name="îṩ1ïḋe"/>
          <p:cNvSpPr txBox="1"/>
          <p:nvPr/>
        </p:nvSpPr>
        <p:spPr bwMode="auto">
          <a:xfrm>
            <a:off x="2412723" y="930702"/>
            <a:ext cx="4353391" cy="27433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             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rPr>
              <a:t>常用组件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造字工房刻宋（非商用）粗体" pitchFamily="50" charset="-122"/>
              <a:ea typeface="造字工房刻宋（非商用）粗体" pitchFamily="5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7784" y="1698780"/>
            <a:ext cx="2615189" cy="1989501"/>
            <a:chOff x="3237784" y="1698780"/>
            <a:chExt cx="2615189" cy="1989501"/>
          </a:xfrm>
        </p:grpSpPr>
        <p:grpSp>
          <p:nvGrpSpPr>
            <p:cNvPr id="6" name="iṥľîdè"/>
            <p:cNvGrpSpPr/>
            <p:nvPr/>
          </p:nvGrpSpPr>
          <p:grpSpPr>
            <a:xfrm>
              <a:off x="3237784" y="1698780"/>
              <a:ext cx="2615189" cy="1989501"/>
              <a:chOff x="674081" y="3386332"/>
              <a:chExt cx="3486919" cy="2652667"/>
            </a:xfrm>
          </p:grpSpPr>
          <p:sp>
            <p:nvSpPr>
              <p:cNvPr id="11" name="íšļïḑe"/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3">
                      <a:alpha val="23000"/>
                    </a:schemeClr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 marL="171450" indent="-171450" defTabSz="9144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zh-CN" altLang="en-US" sz="9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îSlïḑé"/>
              <p:cNvSpPr/>
              <p:nvPr/>
            </p:nvSpPr>
            <p:spPr>
              <a:xfrm>
                <a:off x="674081" y="3386332"/>
                <a:ext cx="3484350" cy="4435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线程组</a:t>
                </a:r>
                <a:endPara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endParaRPr>
              </a:p>
            </p:txBody>
          </p:sp>
        </p:grpSp>
        <p:sp>
          <p:nvSpPr>
            <p:cNvPr id="20" name="íṩḻíḋê"/>
            <p:cNvSpPr/>
            <p:nvPr/>
          </p:nvSpPr>
          <p:spPr>
            <a:xfrm>
              <a:off x="349188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造字工房刻宋（非商用）粗体" pitchFamily="50" charset="-122"/>
                  <a:ea typeface="造字工房刻宋（非商用）粗体" pitchFamily="50" charset="-122"/>
                </a:rPr>
                <a:t>(Thread Group)代表一定数量的并发用户，它可以用来模拟并发用户发送请求。</a:t>
              </a:r>
              <a:endParaRPr lang="zh-CN" altLang="en-US" sz="1200" dirty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99519" y="1698780"/>
            <a:ext cx="2972435" cy="1989501"/>
            <a:chOff x="5999519" y="1698780"/>
            <a:chExt cx="2972435" cy="1989501"/>
          </a:xfrm>
        </p:grpSpPr>
        <p:grpSp>
          <p:nvGrpSpPr>
            <p:cNvPr id="7" name="iṣḷïḓê"/>
            <p:cNvGrpSpPr/>
            <p:nvPr/>
          </p:nvGrpSpPr>
          <p:grpSpPr>
            <a:xfrm>
              <a:off x="5999519" y="1698780"/>
              <a:ext cx="2972435" cy="1989501"/>
              <a:chOff x="676650" y="3386332"/>
              <a:chExt cx="3963246" cy="2652667"/>
            </a:xfrm>
          </p:grpSpPr>
          <p:sp>
            <p:nvSpPr>
              <p:cNvPr id="8" name="îślíḑê"/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1">
                      <a:alpha val="2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íṥlïḑè"/>
              <p:cNvSpPr/>
              <p:nvPr/>
            </p:nvSpPr>
            <p:spPr>
              <a:xfrm>
                <a:off x="676650" y="3386332"/>
                <a:ext cx="3963246" cy="44365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dirty="0"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            </a:t>
                </a:r>
                <a:r>
                  <a:rPr lang="zh-CN" altLang="en-US" sz="1400" dirty="0"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取样器</a:t>
                </a:r>
                <a:endParaRPr lang="zh-CN" altLang="en-US" sz="1400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</a:endParaRPr>
              </a:p>
            </p:txBody>
          </p:sp>
        </p:grpSp>
        <p:sp>
          <p:nvSpPr>
            <p:cNvPr id="21" name="íṩḻíḋê"/>
            <p:cNvSpPr/>
            <p:nvPr/>
          </p:nvSpPr>
          <p:spPr>
            <a:xfrm>
              <a:off x="633503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(sampler)定义实际的请求内容，被线程组包含，我们主要用HTTP请求。</a:t>
              </a: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479903" y="1698780"/>
            <a:ext cx="2613263" cy="1989501"/>
            <a:chOff x="676650" y="3386332"/>
            <a:chExt cx="3484350" cy="2652667"/>
          </a:xfrm>
        </p:grpSpPr>
        <p:sp>
          <p:nvSpPr>
            <p:cNvPr id="14" name="ïS1iḓè"/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监听器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(Listener)负责收集测试结果，同时也定义结果显示的方式。</a:t>
              </a: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237784" y="1698780"/>
            <a:ext cx="2615189" cy="1989501"/>
            <a:chOff x="3237784" y="1698780"/>
            <a:chExt cx="2615189" cy="1989501"/>
          </a:xfrm>
        </p:grpSpPr>
        <p:grpSp>
          <p:nvGrpSpPr>
            <p:cNvPr id="6" name="iṥľîdè"/>
            <p:cNvGrpSpPr/>
            <p:nvPr/>
          </p:nvGrpSpPr>
          <p:grpSpPr>
            <a:xfrm>
              <a:off x="3237784" y="1698780"/>
              <a:ext cx="2615189" cy="1989501"/>
              <a:chOff x="674081" y="3386332"/>
              <a:chExt cx="3486919" cy="2652667"/>
            </a:xfrm>
          </p:grpSpPr>
          <p:sp>
            <p:nvSpPr>
              <p:cNvPr id="11" name="íšļïḑe"/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3">
                      <a:alpha val="23000"/>
                    </a:schemeClr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 marL="171450" indent="-171450" defTabSz="9144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zh-CN" altLang="en-US" sz="9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îSlïḑé"/>
              <p:cNvSpPr/>
              <p:nvPr/>
            </p:nvSpPr>
            <p:spPr>
              <a:xfrm>
                <a:off x="674081" y="3386332"/>
                <a:ext cx="3484350" cy="4435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逻辑控制器</a:t>
                </a:r>
                <a:endPara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endParaRPr>
              </a:p>
            </p:txBody>
          </p:sp>
        </p:grpSp>
        <p:sp>
          <p:nvSpPr>
            <p:cNvPr id="20" name="íṩḻíḋê"/>
            <p:cNvSpPr/>
            <p:nvPr/>
          </p:nvSpPr>
          <p:spPr>
            <a:xfrm>
              <a:off x="349188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(Logic Controller)可以自定义JMeter发送请求的行为逻辑，它与Sampler结合使用可以模拟复杂的请求序列。</a:t>
              </a: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99519" y="1698780"/>
            <a:ext cx="2972435" cy="1989501"/>
            <a:chOff x="5999519" y="1698780"/>
            <a:chExt cx="2972435" cy="1989501"/>
          </a:xfrm>
        </p:grpSpPr>
        <p:grpSp>
          <p:nvGrpSpPr>
            <p:cNvPr id="7" name="iṣḷïḓê"/>
            <p:cNvGrpSpPr/>
            <p:nvPr/>
          </p:nvGrpSpPr>
          <p:grpSpPr>
            <a:xfrm>
              <a:off x="5999519" y="1698780"/>
              <a:ext cx="2972435" cy="1989501"/>
              <a:chOff x="676650" y="3386332"/>
              <a:chExt cx="3963246" cy="2652667"/>
            </a:xfrm>
          </p:grpSpPr>
          <p:sp>
            <p:nvSpPr>
              <p:cNvPr id="8" name="îślíḑê"/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1">
                      <a:alpha val="2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íṥlïḑè"/>
              <p:cNvSpPr/>
              <p:nvPr/>
            </p:nvSpPr>
            <p:spPr>
              <a:xfrm>
                <a:off x="676650" y="3386332"/>
                <a:ext cx="3963246" cy="44365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dirty="0"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           </a:t>
                </a:r>
                <a:r>
                  <a:rPr sz="1400" dirty="0"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断言</a:t>
                </a:r>
                <a:endParaRPr sz="1400" dirty="0"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endParaRPr>
              </a:p>
            </p:txBody>
          </p:sp>
        </p:grpSp>
        <p:sp>
          <p:nvSpPr>
            <p:cNvPr id="21" name="íṩḻíḋê"/>
            <p:cNvSpPr/>
            <p:nvPr/>
          </p:nvSpPr>
          <p:spPr>
            <a:xfrm>
              <a:off x="633503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(Assertions)可以用来判断请求响应的结果是否如用户所期望的。它可以用来隔离问题域，即在确保功能正确的前提下执行压力测试。</a:t>
              </a:r>
              <a:endParaRPr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Sľïḑé"/>
          <p:cNvGrpSpPr/>
          <p:nvPr/>
        </p:nvGrpSpPr>
        <p:grpSpPr>
          <a:xfrm>
            <a:off x="479903" y="1698780"/>
            <a:ext cx="2613263" cy="1989501"/>
            <a:chOff x="676650" y="3386332"/>
            <a:chExt cx="3484350" cy="2652667"/>
          </a:xfrm>
        </p:grpSpPr>
        <p:sp>
          <p:nvSpPr>
            <p:cNvPr id="14" name="ïS1iḓè"/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îşlidè"/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rPr>
                <a:t>配置元件</a:t>
              </a:r>
              <a:endParaRPr lang="zh-CN" altLang="en-US" sz="1400" b="1" dirty="0">
                <a:solidFill>
                  <a:schemeClr val="bg1"/>
                </a:solidFill>
                <a:latin typeface="造字工房刻宋（非商用）粗体" pitchFamily="50" charset="-122"/>
                <a:ea typeface="造字工房刻宋（非商用）粗体" pitchFamily="50" charset="-122"/>
                <a:sym typeface="+mn-ea"/>
              </a:endParaRPr>
            </a:p>
          </p:txBody>
        </p:sp>
        <p:sp>
          <p:nvSpPr>
            <p:cNvPr id="16" name="íṩḻíḋê"/>
            <p:cNvSpPr/>
            <p:nvPr/>
          </p:nvSpPr>
          <p:spPr>
            <a:xfrm>
              <a:off x="955439" y="4054913"/>
              <a:ext cx="2926770" cy="197999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(Config Element)维护Sampler需要的配置信息，并根据实际的需要会修改请求的内容。我们主要在参数化中用到CSV Data Set Config</a:t>
              </a: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25567" y="3605808"/>
            <a:ext cx="1343594" cy="16108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237784" y="1698780"/>
            <a:ext cx="2615189" cy="1989501"/>
            <a:chOff x="3237784" y="1698780"/>
            <a:chExt cx="2615189" cy="1989501"/>
          </a:xfrm>
        </p:grpSpPr>
        <p:grpSp>
          <p:nvGrpSpPr>
            <p:cNvPr id="6" name="iṥľîdè"/>
            <p:cNvGrpSpPr/>
            <p:nvPr/>
          </p:nvGrpSpPr>
          <p:grpSpPr>
            <a:xfrm>
              <a:off x="3237784" y="1698780"/>
              <a:ext cx="2615189" cy="1989501"/>
              <a:chOff x="674081" y="3386332"/>
              <a:chExt cx="3486919" cy="2652667"/>
            </a:xfrm>
          </p:grpSpPr>
          <p:sp>
            <p:nvSpPr>
              <p:cNvPr id="11" name="íšļïḑe"/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3">
                      <a:alpha val="23000"/>
                    </a:schemeClr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 marL="171450" indent="-171450" defTabSz="9144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zh-CN" altLang="en-US" sz="9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îSlïḑé"/>
              <p:cNvSpPr/>
              <p:nvPr/>
            </p:nvSpPr>
            <p:spPr>
              <a:xfrm>
                <a:off x="674081" y="3386332"/>
                <a:ext cx="3484350" cy="44352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前置处理器和后置处理器</a:t>
                </a:r>
                <a:endParaRPr lang="zh-CN" altLang="en-US" sz="1400" b="1" dirty="0">
                  <a:solidFill>
                    <a:schemeClr val="bg1"/>
                  </a:solidFill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endParaRPr>
              </a:p>
            </p:txBody>
          </p:sp>
        </p:grpSp>
        <p:sp>
          <p:nvSpPr>
            <p:cNvPr id="20" name="íṩḻíḋê"/>
            <p:cNvSpPr/>
            <p:nvPr/>
          </p:nvSpPr>
          <p:spPr>
            <a:xfrm>
              <a:off x="349188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r>
                <a:rPr lang="zh-CN" altLang="en-US"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(Pre Processors)和(Post Processors)负责在生成请求之前和之后完成工作。前者常常用来修改请求的设置，后者则常常用来处理响应的数据。我们主要在动态关联中用到后置处理器的正则表达式提取器。</a:t>
              </a:r>
              <a:endParaRPr lang="zh-CN" altLang="en-US"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200" dirty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chemeClr val="accent5">
                    <a:lumMod val="75000"/>
                  </a:scheme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99519" y="1698780"/>
            <a:ext cx="2972435" cy="1989501"/>
            <a:chOff x="5999519" y="1698780"/>
            <a:chExt cx="2972435" cy="1989501"/>
          </a:xfrm>
        </p:grpSpPr>
        <p:grpSp>
          <p:nvGrpSpPr>
            <p:cNvPr id="7" name="iṣḷïḓê"/>
            <p:cNvGrpSpPr/>
            <p:nvPr/>
          </p:nvGrpSpPr>
          <p:grpSpPr>
            <a:xfrm>
              <a:off x="5999519" y="1698780"/>
              <a:ext cx="2972435" cy="1989501"/>
              <a:chOff x="676650" y="3386332"/>
              <a:chExt cx="3963246" cy="2652667"/>
            </a:xfrm>
          </p:grpSpPr>
          <p:sp>
            <p:nvSpPr>
              <p:cNvPr id="8" name="îślíḑê"/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1">
                      <a:alpha val="2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íṥlïḑè"/>
              <p:cNvSpPr/>
              <p:nvPr/>
            </p:nvSpPr>
            <p:spPr>
              <a:xfrm>
                <a:off x="676650" y="3386332"/>
                <a:ext cx="3963246" cy="44365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dirty="0"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           </a:t>
                </a:r>
                <a:r>
                  <a:rPr sz="1400" dirty="0">
                    <a:latin typeface="造字工房刻宋（非商用）粗体" pitchFamily="50" charset="-122"/>
                    <a:ea typeface="造字工房刻宋（非商用）粗体" pitchFamily="50" charset="-122"/>
                    <a:sym typeface="+mn-ea"/>
                  </a:rPr>
                  <a:t>定时器</a:t>
                </a:r>
                <a:endParaRPr sz="1400" dirty="0">
                  <a:latin typeface="造字工房刻宋（非商用）粗体" pitchFamily="50" charset="-122"/>
                  <a:ea typeface="造字工房刻宋（非商用）粗体" pitchFamily="50" charset="-122"/>
                  <a:sym typeface="+mn-ea"/>
                </a:endParaRPr>
              </a:p>
            </p:txBody>
          </p:sp>
        </p:grpSp>
        <p:sp>
          <p:nvSpPr>
            <p:cNvPr id="21" name="íṩḻíḋê"/>
            <p:cNvSpPr/>
            <p:nvPr/>
          </p:nvSpPr>
          <p:spPr>
            <a:xfrm>
              <a:off x="6335030" y="2166870"/>
              <a:ext cx="2195078" cy="14850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sz="1200" dirty="0">
                  <a:latin typeface="造字工房刻宋（非商用）粗体" pitchFamily="50" charset="-122"/>
                  <a:ea typeface="造字工房刻宋（非商用）粗体" pitchFamily="50" charset="-122"/>
                </a:rPr>
                <a:t>(Timer)负责定义请求之间的延迟间隔。</a:t>
              </a:r>
              <a:endParaRPr sz="1200" dirty="0">
                <a:latin typeface="造字工房刻宋（非商用）粗体" pitchFamily="50" charset="-122"/>
                <a:ea typeface="造字工房刻宋（非商用）粗体" pitchFamily="50" charset="-122"/>
              </a:endParaRPr>
            </a:p>
            <a:p>
              <a:pPr lvl="0">
                <a:lnSpc>
                  <a:spcPct val="120000"/>
                </a:lnSpc>
                <a:spcBef>
                  <a:spcPct val="0"/>
                </a:spcBef>
              </a:pPr>
              <a:endParaRPr lang="en-US" altLang="zh-CN" sz="1200" dirty="0" smtClean="0">
                <a:solidFill>
                  <a:srgbClr val="4BACC6">
                    <a:lumMod val="50000"/>
                  </a:srgbClr>
                </a:solidFill>
                <a:latin typeface="造字工房刻宋（非商用）粗体" pitchFamily="50" charset="-122"/>
                <a:ea typeface="造字工房刻宋（非商用）粗体" pitchFamily="50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DIAGRAM" val="0fa18ad7-bea0-4fa6-ab90-32c11e91706f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12965</Words>
  <Application>WPS 演示</Application>
  <PresentationFormat>全屏显示(16:9)</PresentationFormat>
  <Paragraphs>1000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Arial</vt:lpstr>
      <vt:lpstr>宋体</vt:lpstr>
      <vt:lpstr>Wingdings</vt:lpstr>
      <vt:lpstr>时尚中黑简体</vt:lpstr>
      <vt:lpstr>微软雅黑</vt:lpstr>
      <vt:lpstr>造字工房刻宋（非商用）粗体</vt:lpstr>
      <vt:lpstr>黑体</vt:lpstr>
      <vt:lpstr>Arial Unicode MS</vt:lpstr>
      <vt:lpstr>Calibri</vt:lpstr>
      <vt:lpstr>华文中宋</vt:lpstr>
      <vt:lpstr>第一PPT，www.1ppt.com</vt:lpstr>
      <vt:lpstr> Jmeter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夏日薄荷绿清新模板</dc:title>
  <dc:creator>第一PPT</dc:creator>
  <cp:keywords>www.1ppt.com</cp:keywords>
  <dc:description>www.1ppt.com</dc:description>
  <cp:lastModifiedBy>WPS_1527935135</cp:lastModifiedBy>
  <cp:revision>137</cp:revision>
  <dcterms:created xsi:type="dcterms:W3CDTF">2018-04-09T07:10:00Z</dcterms:created>
  <dcterms:modified xsi:type="dcterms:W3CDTF">2018-07-30T06:37:36Z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