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2" r:id="rId5"/>
    <p:sldId id="265" r:id="rId6"/>
    <p:sldId id="259" r:id="rId7"/>
    <p:sldId id="287" r:id="rId8"/>
    <p:sldId id="310" r:id="rId9"/>
    <p:sldId id="260" r:id="rId10"/>
    <p:sldId id="278" r:id="rId11"/>
    <p:sldId id="292" r:id="rId12"/>
    <p:sldId id="291" r:id="rId13"/>
    <p:sldId id="295" r:id="rId14"/>
    <p:sldId id="302" r:id="rId15"/>
    <p:sldId id="298" r:id="rId16"/>
    <p:sldId id="317" r:id="rId17"/>
    <p:sldId id="299" r:id="rId18"/>
    <p:sldId id="261" r:id="rId19"/>
    <p:sldId id="286" r:id="rId20"/>
    <p:sldId id="296" r:id="rId21"/>
    <p:sldId id="297" r:id="rId22"/>
    <p:sldId id="316" r:id="rId23"/>
    <p:sldId id="301" r:id="rId24"/>
    <p:sldId id="303" r:id="rId25"/>
    <p:sldId id="26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C5D9"/>
    <a:srgbClr val="E0BC5D"/>
    <a:srgbClr val="0F1D38"/>
    <a:srgbClr val="909CA8"/>
    <a:srgbClr val="F6D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84" y="-1428"/>
      </p:cViewPr>
      <p:guideLst>
        <p:guide orient="horz" pos="1977"/>
        <p:guide pos="39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DFF44-1AE3-4BA7-B709-D2DDC7C4A7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BAC6-6881-44A0-A808-F1B1503684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459" y="0"/>
            <a:ext cx="12191081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724895" y="5862391"/>
            <a:ext cx="923333" cy="307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28183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459" y="0"/>
            <a:ext cx="121910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459" y="0"/>
            <a:ext cx="12191082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2222500" y="1936750"/>
            <a:ext cx="7772400" cy="2984500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459" y="0"/>
            <a:ext cx="121910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17CF-12AD-445C-B107-AACC88651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C57B-F446-4A06-9E14-86B49B338E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6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2760" y="2768768"/>
            <a:ext cx="5206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F1D38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Katalon studio</a:t>
            </a:r>
            <a:endParaRPr lang="en-US" altLang="zh-CN" sz="5400" b="1" dirty="0">
              <a:solidFill>
                <a:srgbClr val="0F1D38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84807" y="3690840"/>
            <a:ext cx="422365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rPr>
              <a:t>A simple and powerful automation solution built for testers everywhere.</a:t>
            </a:r>
            <a:endParaRPr lang="en-US" altLang="zh-CN" sz="1600" dirty="0">
              <a:solidFill>
                <a:srgbClr val="0F1D38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Verdan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75430" y="2087880"/>
            <a:ext cx="3806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rPr>
              <a:t>Simplify API, Web, Mobile</a:t>
            </a:r>
            <a:endParaRPr lang="en-US" altLang="zh-CN" sz="1600" dirty="0">
              <a:solidFill>
                <a:srgbClr val="0F1D38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Verdana" panose="020B0604030504040204" pitchFamily="34" charset="0"/>
            </a:endParaRPr>
          </a:p>
          <a:p>
            <a:r>
              <a:rPr lang="en-US" altLang="zh-CN" sz="16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rPr>
              <a:t>Automation Tests</a:t>
            </a:r>
            <a:endParaRPr lang="en-US" altLang="zh-CN" sz="1600" dirty="0">
              <a:solidFill>
                <a:srgbClr val="0F1D38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99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 rot="0">
            <a:off x="4435475" y="792480"/>
            <a:ext cx="4149725" cy="695325"/>
            <a:chOff x="4183215" y="792498"/>
            <a:chExt cx="3923030" cy="695299"/>
          </a:xfrm>
        </p:grpSpPr>
        <p:sp>
          <p:nvSpPr>
            <p:cNvPr id="56" name="文本框 55"/>
            <p:cNvSpPr txBox="1"/>
            <p:nvPr/>
          </p:nvSpPr>
          <p:spPr>
            <a:xfrm>
              <a:off x="4183215" y="792498"/>
              <a:ext cx="3923030" cy="521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F1D38"/>
                  </a:solidFill>
                  <a:latin typeface="方正剪纸简体" panose="03000509000000000000" pitchFamily="65" charset="-122"/>
                  <a:ea typeface="方正剪纸简体" panose="03000509000000000000" pitchFamily="65" charset="-122"/>
                </a:rPr>
                <a:t>keywords</a:t>
              </a:r>
              <a:endParaRPr lang="en-US" altLang="zh-CN" sz="2800" b="1" dirty="0">
                <a:solidFill>
                  <a:srgbClr val="0F1D38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034902" y="1181100"/>
              <a:ext cx="2122195" cy="30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</a:rPr>
                <a:t>支持丰富的关键字</a:t>
              </a:r>
              <a:endParaRPr lang="zh-CN" altLang="en-US" sz="14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33" name="Text Placeholder 4"/>
          <p:cNvSpPr txBox="1"/>
          <p:nvPr/>
        </p:nvSpPr>
        <p:spPr>
          <a:xfrm>
            <a:off x="2037676" y="1645692"/>
            <a:ext cx="7781364" cy="8502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</a:rPr>
              <a:t>对于Web、Mobile、API，katalon 提供了丰富的关键字，点击、获取焦点、输入文本、滑屏、解锁、等待页面元素出现等等，几乎覆盖了测试中用到的所有操作，在使用时直接调用即可，无需再次封装。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+mn-ea"/>
            </a:endParaRPr>
          </a:p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</a:rPr>
              <a:t>另外还支持自定义关键字，实现特殊功能。 </a:t>
            </a:r>
            <a:endParaRPr lang="id-ID" altLang="zh-CN" sz="1200" dirty="0">
              <a:solidFill>
                <a:prstClr val="white">
                  <a:lumMod val="65000"/>
                </a:prst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2555" y="2567940"/>
            <a:ext cx="4326890" cy="3436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-1.48148E-6 L 0 -0.0865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 rot="0">
            <a:off x="5339080" y="723265"/>
            <a:ext cx="2662555" cy="725805"/>
            <a:chOff x="5071707" y="734080"/>
            <a:chExt cx="2662555" cy="725805"/>
          </a:xfrm>
        </p:grpSpPr>
        <p:sp>
          <p:nvSpPr>
            <p:cNvPr id="56" name="文本框 55"/>
            <p:cNvSpPr txBox="1"/>
            <p:nvPr/>
          </p:nvSpPr>
          <p:spPr>
            <a:xfrm>
              <a:off x="5071707" y="734080"/>
              <a:ext cx="234613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F1D38"/>
                  </a:solidFill>
                  <a:latin typeface="方正剪纸简体" panose="03000509000000000000" pitchFamily="65" charset="-122"/>
                  <a:ea typeface="方正剪纸简体" panose="03000509000000000000" pitchFamily="65" charset="-122"/>
                </a:rPr>
                <a:t>Test Suit</a:t>
              </a:r>
              <a:r>
                <a:rPr lang="en-US" altLang="zh-CN" sz="2800" b="1" dirty="0">
                  <a:solidFill>
                    <a:srgbClr val="0F1D38"/>
                  </a:solidFill>
                  <a:latin typeface="方正剪纸简体" panose="03000509000000000000" pitchFamily="65" charset="-122"/>
                  <a:ea typeface="方正剪纸简体" panose="03000509000000000000" pitchFamily="65" charset="-122"/>
                </a:rPr>
                <a:t>s</a:t>
              </a:r>
              <a:r>
                <a:rPr lang="zh-CN" altLang="en-US" sz="2800" b="1" dirty="0">
                  <a:solidFill>
                    <a:srgbClr val="0F1D38"/>
                  </a:solidFill>
                  <a:latin typeface="方正剪纸简体" panose="03000509000000000000" pitchFamily="65" charset="-122"/>
                  <a:ea typeface="方正剪纸简体" panose="03000509000000000000" pitchFamily="65" charset="-122"/>
                </a:rPr>
                <a:t> </a:t>
              </a:r>
              <a:endParaRPr lang="zh-CN" altLang="en-US" sz="2800" b="1" dirty="0">
                <a:solidFill>
                  <a:srgbClr val="0F1D38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098377" y="1153180"/>
              <a:ext cx="263588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</a:rPr>
                <a:t>提供TestSuit 管理TestCase</a:t>
              </a:r>
              <a:endParaRPr lang="en-US" altLang="zh-CN" sz="14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60" y="2150745"/>
            <a:ext cx="9860915" cy="2556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0">
            <a:off x="5287645" y="734060"/>
            <a:ext cx="2383155" cy="753854"/>
            <a:chOff x="5034902" y="734080"/>
            <a:chExt cx="2382935" cy="753636"/>
          </a:xfrm>
        </p:grpSpPr>
        <p:sp>
          <p:nvSpPr>
            <p:cNvPr id="28" name="文本框 27"/>
            <p:cNvSpPr txBox="1"/>
            <p:nvPr/>
          </p:nvSpPr>
          <p:spPr>
            <a:xfrm>
              <a:off x="5071707" y="734080"/>
              <a:ext cx="2346130" cy="52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F1D38"/>
                  </a:solidFill>
                  <a:latin typeface="方正剪纸简体" panose="03000509000000000000" pitchFamily="65" charset="-122"/>
                  <a:ea typeface="方正剪纸简体" panose="03000509000000000000" pitchFamily="65" charset="-122"/>
                  <a:sym typeface="+mn-ea"/>
                </a:rPr>
                <a:t>Reports</a:t>
              </a:r>
              <a:endParaRPr lang="zh-CN" altLang="en-US" sz="2800" b="1" dirty="0">
                <a:solidFill>
                  <a:srgbClr val="0F1D38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034902" y="1181100"/>
              <a:ext cx="2122195" cy="30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  <a:sym typeface="+mn-ea"/>
                </a:rPr>
                <a:t>自动</a:t>
              </a:r>
              <a:r>
                <a:rPr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  <a:sym typeface="+mn-ea"/>
                </a:rPr>
                <a:t>生成测试报告</a:t>
              </a:r>
              <a:endParaRPr lang="zh-CN" altLang="en-US" sz="14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147570" y="5031740"/>
            <a:ext cx="7897495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4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rPr>
              <a:t>需要在 TestSuit 中执行测试案例，才能生成测试报告，</a:t>
            </a:r>
            <a:endParaRPr lang="en-US" altLang="zh-CN" sz="1400" dirty="0">
              <a:solidFill>
                <a:srgbClr val="0F1D38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en-US" altLang="zh-CN" sz="14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rPr>
              <a:t>运行testsuit，运行完成后，会生成测试报告:通过执行报告可以分析执行过程、查看异常信息等</a:t>
            </a:r>
            <a:endParaRPr lang="en-US" altLang="zh-CN" sz="1400" dirty="0">
              <a:solidFill>
                <a:srgbClr val="0F1D38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1654175"/>
            <a:ext cx="9937115" cy="2979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0">
            <a:off x="5287645" y="734060"/>
            <a:ext cx="2383155" cy="753854"/>
            <a:chOff x="5034902" y="734080"/>
            <a:chExt cx="2382935" cy="753636"/>
          </a:xfrm>
        </p:grpSpPr>
        <p:sp>
          <p:nvSpPr>
            <p:cNvPr id="28" name="文本框 27"/>
            <p:cNvSpPr txBox="1"/>
            <p:nvPr/>
          </p:nvSpPr>
          <p:spPr>
            <a:xfrm>
              <a:off x="5071707" y="734080"/>
              <a:ext cx="2346130" cy="52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F1D38"/>
                  </a:solidFill>
                  <a:latin typeface="方正剪纸简体" panose="03000509000000000000" pitchFamily="65" charset="-122"/>
                  <a:ea typeface="方正剪纸简体" panose="03000509000000000000" pitchFamily="65" charset="-122"/>
                  <a:sym typeface="+mn-ea"/>
                </a:rPr>
                <a:t>Datafiles</a:t>
              </a:r>
              <a:endParaRPr lang="zh-CN" altLang="en-US" sz="2800" b="1" dirty="0">
                <a:solidFill>
                  <a:srgbClr val="0F1D38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034902" y="1181100"/>
              <a:ext cx="2122195" cy="30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</a:rPr>
                <a:t>数据驱动</a:t>
              </a:r>
              <a:endParaRPr lang="zh-CN" altLang="en-US" sz="14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6769735" y="2282825"/>
            <a:ext cx="3137535" cy="94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323F4F"/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CSV File</a:t>
            </a:r>
            <a:r>
              <a:rPr lang="zh-CN" altLang="en-US" sz="1600" dirty="0">
                <a:solidFill>
                  <a:srgbClr val="323F4F"/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rgbClr val="323F4F"/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Excel file</a:t>
            </a:r>
            <a:endParaRPr lang="en-US" altLang="zh-CN" sz="1600" dirty="0">
              <a:solidFill>
                <a:srgbClr val="FFA500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文件格式的数据</a:t>
            </a:r>
            <a:endParaRPr lang="zh-CN" altLang="en-US" sz="1050" dirty="0">
              <a:solidFill>
                <a:prstClr val="black">
                  <a:lumMod val="50000"/>
                  <a:lumOff val="50000"/>
                </a:prst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将数据添加进来，并将字段绑定到脚本中</a:t>
            </a:r>
            <a:endParaRPr lang="zh-CN" altLang="en-US" sz="1050" dirty="0">
              <a:solidFill>
                <a:prstClr val="black">
                  <a:lumMod val="50000"/>
                  <a:lumOff val="50000"/>
                </a:prst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2620" y="1948180"/>
            <a:ext cx="3787775" cy="28270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34505" y="3604895"/>
            <a:ext cx="3137535" cy="7029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rgbClr val="323F4F"/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Database data</a:t>
            </a:r>
            <a:endParaRPr lang="en-US" altLang="zh-CN" sz="1600" dirty="0">
              <a:solidFill>
                <a:srgbClr val="FFA500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连接数据库</a:t>
            </a:r>
            <a:endParaRPr lang="zh-CN" altLang="en-US" sz="1050" dirty="0">
              <a:solidFill>
                <a:prstClr val="black">
                  <a:lumMod val="50000"/>
                  <a:lumOff val="50000"/>
                </a:prst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33333E-6 -1.48148E-6 L -0.04011 -1.48148E-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33333E-6 -1.48148E-6 L -0.04011 -1.48148E-6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" y="2426335"/>
            <a:ext cx="5245100" cy="3361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80" y="2426335"/>
            <a:ext cx="6064885" cy="3362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6570" y="150431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用脚本关联测试数据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58200" y="1504315"/>
            <a:ext cx="132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连接数据库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0">
            <a:off x="3589020" y="734060"/>
            <a:ext cx="5899785" cy="753854"/>
            <a:chOff x="3336434" y="734080"/>
            <a:chExt cx="5899240" cy="753636"/>
          </a:xfrm>
        </p:grpSpPr>
        <p:sp>
          <p:nvSpPr>
            <p:cNvPr id="28" name="文本框 27"/>
            <p:cNvSpPr txBox="1"/>
            <p:nvPr/>
          </p:nvSpPr>
          <p:spPr>
            <a:xfrm>
              <a:off x="3336434" y="734080"/>
              <a:ext cx="5899240" cy="52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F1D38"/>
                  </a:solidFill>
                  <a:latin typeface="方正剪纸简体" panose="03000509000000000000" pitchFamily="65" charset="-122"/>
                  <a:ea typeface="方正剪纸简体" panose="03000509000000000000" pitchFamily="65" charset="-122"/>
                  <a:sym typeface="+mn-ea"/>
                </a:rPr>
                <a:t>Assert Statements &amp; Checkpoints</a:t>
              </a:r>
              <a:endParaRPr lang="zh-CN" altLang="en-US" sz="2800" b="1" dirty="0">
                <a:solidFill>
                  <a:srgbClr val="0F1D38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034902" y="1181100"/>
              <a:ext cx="2122195" cy="30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</a:rPr>
                <a:t>设置检查点，验证结果</a:t>
              </a:r>
              <a:endParaRPr lang="zh-CN" sz="14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1637030"/>
            <a:ext cx="5012690" cy="4416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81165" y="2037080"/>
            <a:ext cx="472376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dirty="0">
                <a:solidFill>
                  <a:srgbClr val="323F4F"/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</a:rPr>
              <a:t>用</a:t>
            </a:r>
            <a:r>
              <a:rPr lang="en-US" altLang="zh-CN" sz="1600" dirty="0">
                <a:solidFill>
                  <a:srgbClr val="323F4F"/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</a:rPr>
              <a:t>Verify Checkpoint关键字来验证数据的状态</a:t>
            </a:r>
            <a:r>
              <a:rPr lang="zh-CN" altLang="en-US" sz="1600" dirty="0">
                <a:solidFill>
                  <a:srgbClr val="323F4F"/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</a:rPr>
              <a:t>。</a:t>
            </a:r>
            <a:endParaRPr lang="zh-CN" altLang="en-US" sz="1600" dirty="0">
              <a:solidFill>
                <a:srgbClr val="323F4F"/>
              </a:solidFill>
              <a:latin typeface="微软雅黑 Light" panose="020B0502040204020203" charset="-122"/>
              <a:ea typeface="微软雅黑 Light" panose="020B0502040204020203" charset="-122"/>
              <a:cs typeface="+mn-ea"/>
            </a:endParaRPr>
          </a:p>
          <a:p>
            <a:endParaRPr lang="zh-CN" altLang="en-US" sz="1600" dirty="0">
              <a:solidFill>
                <a:srgbClr val="323F4F"/>
              </a:solidFill>
              <a:latin typeface="微软雅黑 Light" panose="020B0502040204020203" charset="-122"/>
              <a:ea typeface="微软雅黑 Light" panose="020B0502040204020203" charset="-122"/>
              <a:cs typeface="+mn-ea"/>
            </a:endParaRPr>
          </a:p>
          <a:p>
            <a:r>
              <a:rPr lang="en-US" altLang="zh-CN" sz="1600" dirty="0">
                <a:solidFill>
                  <a:srgbClr val="323F4F"/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</a:rPr>
              <a:t>Katalon中检查点的数据来源同测试数据，可以是Excel、csv、 database 格式的数据，丰富的检查点校验功能可以帮助我们更准确的验证案例是否成功。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606477" y="939763"/>
            <a:ext cx="4979045" cy="4905449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492760" y="3695429"/>
            <a:ext cx="52064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F1D38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rPr>
              <a:t>Mobile testing</a:t>
            </a:r>
            <a:endParaRPr lang="en-US" altLang="zh-CN" sz="4400" b="1" dirty="0">
              <a:solidFill>
                <a:srgbClr val="0F1D38"/>
              </a:solidFill>
              <a:latin typeface="方正剪纸简体" panose="03000509000000000000" pitchFamily="65" charset="-122"/>
              <a:ea typeface="方正剪纸简体" panose="03000509000000000000" pitchFamily="65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731433" y="3343423"/>
            <a:ext cx="783667" cy="26122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496560" y="1993265"/>
            <a:ext cx="11976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50800" cmpd="thickThin">
                  <a:solidFill>
                    <a:srgbClr val="5B9BD5">
                      <a:lumMod val="75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03</a:t>
            </a:r>
            <a:endParaRPr lang="en-US" altLang="zh-CN" sz="7200" b="1">
              <a:ln w="50800" cmpd="thickThin">
                <a:solidFill>
                  <a:srgbClr val="5B9BD5">
                    <a:lumMod val="75000"/>
                  </a:srgbClr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0">
            <a:off x="4389120" y="734060"/>
            <a:ext cx="4108450" cy="753745"/>
            <a:chOff x="5034902" y="734080"/>
            <a:chExt cx="3658870" cy="753745"/>
          </a:xfrm>
        </p:grpSpPr>
        <p:sp>
          <p:nvSpPr>
            <p:cNvPr id="28" name="文本框 27"/>
            <p:cNvSpPr txBox="1"/>
            <p:nvPr/>
          </p:nvSpPr>
          <p:spPr>
            <a:xfrm>
              <a:off x="5071732" y="734080"/>
              <a:ext cx="36220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F1D38"/>
                  </a:solidFill>
                  <a:latin typeface="方正剪纸简体" panose="03000509000000000000" pitchFamily="65" charset="-122"/>
                  <a:ea typeface="方正剪纸简体" panose="03000509000000000000" pitchFamily="65" charset="-122"/>
                </a:rPr>
                <a:t>Appium &amp; Android sdk</a:t>
              </a:r>
              <a:endParaRPr lang="en-US" altLang="zh-CN" sz="2800" b="1" dirty="0">
                <a:solidFill>
                  <a:srgbClr val="0F1D38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034902" y="1181120"/>
              <a:ext cx="365887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  <a:sym typeface="+mn-ea"/>
                </a:rPr>
                <a:t>集成</a:t>
              </a:r>
              <a:r>
                <a:rPr lang="en-US" altLang="zh-CN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  <a:sym typeface="+mn-ea"/>
                </a:rPr>
                <a:t>Android sdk</a:t>
              </a:r>
              <a:r>
                <a:rPr lang="zh-CN" altLang="en-US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  <a:sym typeface="+mn-ea"/>
                </a:rPr>
                <a:t>，</a:t>
              </a:r>
              <a:r>
                <a:rPr lang="zh-CN" altLang="en-US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</a:rPr>
                <a:t>通过</a:t>
              </a:r>
              <a:r>
                <a:rPr lang="en-US" altLang="zh-CN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</a:rPr>
                <a:t>appium</a:t>
              </a:r>
              <a:r>
                <a:rPr lang="zh-CN" altLang="en-US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</a:rPr>
                <a:t>控制</a:t>
              </a:r>
              <a:r>
                <a:rPr lang="en-US" altLang="zh-CN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</a:rPr>
                <a:t>app</a:t>
              </a:r>
              <a:endParaRPr lang="zh-CN" altLang="en-US" sz="14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endParaRPr>
            </a:p>
          </p:txBody>
        </p:sp>
      </p:grpSp>
      <p:grpSp>
        <p:nvGrpSpPr>
          <p:cNvPr id="118" name="Group 2"/>
          <p:cNvGrpSpPr/>
          <p:nvPr/>
        </p:nvGrpSpPr>
        <p:grpSpPr>
          <a:xfrm>
            <a:off x="2165131" y="2863410"/>
            <a:ext cx="295155" cy="431380"/>
            <a:chOff x="6258454" y="3849160"/>
            <a:chExt cx="330200" cy="482600"/>
          </a:xfrm>
          <a:gradFill>
            <a:gsLst>
              <a:gs pos="0">
                <a:srgbClr val="0196FC"/>
              </a:gs>
              <a:gs pos="41000">
                <a:srgbClr val="00AFFE"/>
              </a:gs>
              <a:gs pos="100000">
                <a:srgbClr val="00D7FE"/>
              </a:gs>
            </a:gsLst>
            <a:lin ang="13500000" scaled="1"/>
          </a:gradFill>
        </p:grpSpPr>
        <p:sp>
          <p:nvSpPr>
            <p:cNvPr id="119" name="Freeform 35"/>
            <p:cNvSpPr>
              <a:spLocks noEditPoints="1"/>
            </p:cNvSpPr>
            <p:nvPr/>
          </p:nvSpPr>
          <p:spPr bwMode="auto">
            <a:xfrm>
              <a:off x="6258454" y="3849160"/>
              <a:ext cx="330200" cy="48260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0" name="Freeform 36"/>
            <p:cNvSpPr/>
            <p:nvPr/>
          </p:nvSpPr>
          <p:spPr bwMode="auto">
            <a:xfrm>
              <a:off x="6333066" y="3925360"/>
              <a:ext cx="96837" cy="968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389163" y="2812361"/>
            <a:ext cx="429960" cy="429961"/>
            <a:chOff x="4432033" y="3099786"/>
            <a:chExt cx="481012" cy="481013"/>
          </a:xfrm>
          <a:solidFill>
            <a:srgbClr val="FAB857"/>
          </a:solidFill>
        </p:grpSpPr>
        <p:sp>
          <p:nvSpPr>
            <p:cNvPr id="122" name="Freeform 45"/>
            <p:cNvSpPr>
              <a:spLocks noEditPoints="1"/>
            </p:cNvSpPr>
            <p:nvPr/>
          </p:nvSpPr>
          <p:spPr bwMode="auto">
            <a:xfrm>
              <a:off x="4432033" y="3099786"/>
              <a:ext cx="481012" cy="481013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3" name="Freeform 46"/>
            <p:cNvSpPr>
              <a:spLocks noEditPoints="1"/>
            </p:cNvSpPr>
            <p:nvPr/>
          </p:nvSpPr>
          <p:spPr bwMode="auto">
            <a:xfrm>
              <a:off x="4568558" y="3234723"/>
              <a:ext cx="209550" cy="211138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4" name="Freeform 47"/>
            <p:cNvSpPr>
              <a:spLocks noEditPoints="1"/>
            </p:cNvSpPr>
            <p:nvPr/>
          </p:nvSpPr>
          <p:spPr bwMode="auto">
            <a:xfrm>
              <a:off x="4613008" y="3279173"/>
              <a:ext cx="120650" cy="120650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6715361" y="2826139"/>
            <a:ext cx="437056" cy="429961"/>
            <a:chOff x="4428858" y="2136173"/>
            <a:chExt cx="488950" cy="48101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6" name="Freeform 58"/>
            <p:cNvSpPr/>
            <p:nvPr/>
          </p:nvSpPr>
          <p:spPr bwMode="auto">
            <a:xfrm>
              <a:off x="4695558" y="2196498"/>
              <a:ext cx="157162" cy="157163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4428858" y="2136173"/>
              <a:ext cx="488950" cy="481013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4687620" y="2136173"/>
              <a:ext cx="225425" cy="225425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129" name="直接连接符 128"/>
          <p:cNvCxnSpPr/>
          <p:nvPr/>
        </p:nvCxnSpPr>
        <p:spPr>
          <a:xfrm>
            <a:off x="3464164" y="2155602"/>
            <a:ext cx="0" cy="3439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5739279" y="2155602"/>
            <a:ext cx="0" cy="3439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1333825" y="4312257"/>
            <a:ext cx="1957767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可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npm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安装或安装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appium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客户端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600238" y="3809334"/>
            <a:ext cx="1424940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安装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appium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+mn-ea"/>
              <a:sym typeface="+mn-lt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608939" y="4312257"/>
            <a:ext cx="1957767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把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Android Sdk 的 build-tools 和 platform-tools 拷贝到katalon安装目录下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829632" y="3809334"/>
            <a:ext cx="1516380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配置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SDK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环境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+mn-ea"/>
              <a:sym typeface="+mn-lt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884053" y="4312257"/>
            <a:ext cx="1957767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rPr>
              <a:t>Window &gt; Katalon Studio Preferences &gt; Katalon Mobile &gt; Appium Directory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693266" y="3809334"/>
            <a:ext cx="2339340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设置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appium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安装路径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0278" y="1645646"/>
            <a:ext cx="2493418" cy="37736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54167E-6 -2.59259E-6 L -3.54167E-6 -0.18472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33333E-6 4.07407E-6 L -3.33333E-6 -0.34468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33333E-6 -4.81481E-6 L -3.33333E-6 -0.50416 " pathEditMode="relative" rAng="0" ptsTypes="AA">
                                      <p:cBhvr>
                                        <p:cTn id="19" dur="1750" spd="-10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4" presetClass="path" presetSubtype="0" decel="10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4.16667E-6 4.81481E-6 L -4.16667E-6 -0.18473 " pathEditMode="relative" rAng="0" ptsTypes="AA">
                                      <p:cBhvr>
                                        <p:cTn id="27" dur="1250" spd="-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4" presetClass="path" presetSubtype="0" decel="10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08333E-6 4.07407E-6 L -2.08333E-6 -0.34468 " pathEditMode="relative" rAng="0" ptsTypes="AA">
                                      <p:cBhvr>
                                        <p:cTn id="32" dur="1500" spd="-100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4" presetClass="path" presetSubtype="0" decel="10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2.08333E-6 -4.81481E-6 L -2.08333E-6 -0.50416 " pathEditMode="relative" rAng="0" ptsTypes="AA">
                                      <p:cBhvr>
                                        <p:cTn id="37" dur="1750" spd="-100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6" presetClass="entr" presetSubtype="4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4" presetClass="path" presetSubtype="0" decel="10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2.08333E-7 2.96296E-6 L 2.08333E-7 -0.18473 " pathEditMode="relative" rAng="0" ptsTypes="AA">
                                      <p:cBhvr>
                                        <p:cTn id="45" dur="125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decel="10000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6.25E-7 4.07407E-6 L -6.25E-7 -0.34468 " pathEditMode="relative" rAng="0" ptsTypes="AA">
                                      <p:cBhvr>
                                        <p:cTn id="50" dur="1500" spd="-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4" presetClass="path" presetSubtype="0" decel="10000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6.25E-7 -4.81481E-6 L -6.25E-7 -0.50416 " pathEditMode="relative" rAng="0" ptsTypes="AA">
                                      <p:cBhvr>
                                        <p:cTn id="55" dur="1750" spd="-100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4" presetClass="path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25E-6 3.7037E-6 L 1.25E-6 0.06643 " pathEditMode="relative" rAng="0" ptsTypes="AA">
                                      <p:cBhvr>
                                        <p:cTn id="60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1" grpId="1"/>
      <p:bldP spid="132" grpId="0"/>
      <p:bldP spid="132" grpId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0">
            <a:off x="5287645" y="734060"/>
            <a:ext cx="2804795" cy="753745"/>
            <a:chOff x="5034902" y="734080"/>
            <a:chExt cx="2804795" cy="753725"/>
          </a:xfrm>
        </p:grpSpPr>
        <p:sp>
          <p:nvSpPr>
            <p:cNvPr id="28" name="文本框 27"/>
            <p:cNvSpPr txBox="1"/>
            <p:nvPr/>
          </p:nvSpPr>
          <p:spPr>
            <a:xfrm>
              <a:off x="5071732" y="734080"/>
              <a:ext cx="276796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F1D38"/>
                  </a:solidFill>
                  <a:latin typeface="方正剪纸简体" panose="03000509000000000000" pitchFamily="65" charset="-122"/>
                  <a:ea typeface="方正剪纸简体" panose="03000509000000000000" pitchFamily="65" charset="-122"/>
                </a:rPr>
                <a:t>Mobile Record</a:t>
              </a:r>
              <a:endParaRPr lang="en-US" sz="2800" b="1" dirty="0">
                <a:solidFill>
                  <a:srgbClr val="0F1D38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034902" y="1181100"/>
              <a:ext cx="212219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</a:rPr>
                <a:t>录制</a:t>
              </a:r>
              <a:r>
                <a:rPr lang="en-US" altLang="zh-CN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</a:rPr>
                <a:t>app</a:t>
              </a:r>
              <a:r>
                <a:rPr lang="zh-CN" altLang="en-US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</a:rPr>
                <a:t>脚本</a:t>
              </a:r>
              <a:endParaRPr lang="zh-CN" altLang="en-US" sz="14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16" name="Text Placeholder 4"/>
          <p:cNvSpPr txBox="1"/>
          <p:nvPr/>
        </p:nvSpPr>
        <p:spPr>
          <a:xfrm>
            <a:off x="851535" y="4512310"/>
            <a:ext cx="10264140" cy="2005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id-ID" altLang="zh-CN" sz="1600" dirty="0">
                <a:solidFill>
                  <a:srgbClr val="0196FC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① 手机连接在电脑上，点击 Record Mobile，选择</a:t>
            </a:r>
            <a:r>
              <a:rPr lang="zh-CN" altLang="id-ID" sz="1600" dirty="0">
                <a:solidFill>
                  <a:srgbClr val="0196FC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设备，并选择</a:t>
            </a:r>
            <a:r>
              <a:rPr lang="id-ID" altLang="zh-CN" sz="1600" dirty="0">
                <a:solidFill>
                  <a:srgbClr val="0196FC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App</a:t>
            </a:r>
            <a:endParaRPr lang="zh-CN" altLang="id-ID" sz="1600" dirty="0">
              <a:solidFill>
                <a:srgbClr val="0196FC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Calibri" panose="020F0502020204030204"/>
              <a:sym typeface="+mn-ea"/>
            </a:endParaRPr>
          </a:p>
          <a:p>
            <a:pPr marL="0" indent="0">
              <a:lnSpc>
                <a:spcPct val="114000"/>
              </a:lnSpc>
              <a:buNone/>
              <a:defRPr/>
            </a:pPr>
            <a:r>
              <a:rPr lang="id-ID" altLang="zh-CN" sz="1600" dirty="0">
                <a:solidFill>
                  <a:srgbClr val="0196FC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② 点击 Start 开始录制，如果katalon 加载的界面和手机显示的界面不同步，点击 Capture Object </a:t>
            </a:r>
            <a:endParaRPr lang="id-ID" altLang="zh-CN" sz="1600" dirty="0">
              <a:solidFill>
                <a:srgbClr val="0196FC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Calibri" panose="020F0502020204030204"/>
              <a:sym typeface="+mn-ea"/>
            </a:endParaRPr>
          </a:p>
          <a:p>
            <a:pPr marL="0" indent="0">
              <a:lnSpc>
                <a:spcPct val="114000"/>
              </a:lnSpc>
              <a:buNone/>
              <a:defRPr/>
            </a:pPr>
            <a:r>
              <a:rPr lang="id-ID" altLang="zh-CN" sz="1600" dirty="0">
                <a:solidFill>
                  <a:srgbClr val="0196FC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③ </a:t>
            </a:r>
            <a:r>
              <a:rPr lang="zh-CN" altLang="id-ID" sz="1600" dirty="0">
                <a:solidFill>
                  <a:srgbClr val="0196FC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进行录制</a:t>
            </a:r>
            <a:r>
              <a:rPr lang="en-US" altLang="zh-CN" sz="1600" dirty="0">
                <a:solidFill>
                  <a:srgbClr val="0196FC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action</a:t>
            </a:r>
            <a:endParaRPr lang="en-US" altLang="zh-CN" sz="1600" dirty="0">
              <a:solidFill>
                <a:srgbClr val="0196FC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Calibri" panose="020F0502020204030204"/>
              <a:sym typeface="+mn-ea"/>
            </a:endParaRPr>
          </a:p>
          <a:p>
            <a:pPr marL="0" indent="0">
              <a:lnSpc>
                <a:spcPct val="114000"/>
              </a:lnSpc>
              <a:buNone/>
              <a:defRPr/>
            </a:pPr>
            <a:r>
              <a:rPr lang="id-ID" altLang="zh-CN" sz="1600" dirty="0">
                <a:solidFill>
                  <a:srgbClr val="0196FC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④ 点击</a:t>
            </a:r>
            <a:r>
              <a:rPr lang="en-US" altLang="id-ID" sz="1600" dirty="0">
                <a:solidFill>
                  <a:srgbClr val="0196FC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stop</a:t>
            </a:r>
            <a:r>
              <a:rPr lang="zh-CN" altLang="en-US" sz="1600" dirty="0">
                <a:solidFill>
                  <a:srgbClr val="0196FC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结束录制，会弹出对话框保存录制对象和录制的</a:t>
            </a:r>
            <a:r>
              <a:rPr lang="en-US" altLang="zh-CN" sz="1600" dirty="0">
                <a:solidFill>
                  <a:srgbClr val="0196FC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action</a:t>
            </a:r>
            <a:r>
              <a:rPr lang="zh-CN" altLang="en-US" sz="1600" dirty="0">
                <a:solidFill>
                  <a:srgbClr val="0196FC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生成项目</a:t>
            </a:r>
            <a:endParaRPr lang="id-ID" altLang="zh-CN" sz="1600" dirty="0">
              <a:solidFill>
                <a:srgbClr val="0196FC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Calibri" panose="020F0502020204030204"/>
              <a:sym typeface="+mn-ea"/>
            </a:endParaRPr>
          </a:p>
          <a:p>
            <a:pPr marL="0" indent="0">
              <a:lnSpc>
                <a:spcPct val="114000"/>
              </a:lnSpc>
              <a:buNone/>
              <a:defRPr/>
            </a:pPr>
            <a:endParaRPr lang="id-ID" altLang="zh-CN" sz="1600" dirty="0">
              <a:solidFill>
                <a:srgbClr val="0196FC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Calibri" panose="020F0502020204030204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120" y="1791335"/>
            <a:ext cx="7445375" cy="2400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2.96296E-6 L 0.04493 2.96296E-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0">
            <a:off x="5287645" y="734060"/>
            <a:ext cx="2383155" cy="753745"/>
            <a:chOff x="5034902" y="734080"/>
            <a:chExt cx="2382935" cy="753725"/>
          </a:xfrm>
        </p:grpSpPr>
        <p:sp>
          <p:nvSpPr>
            <p:cNvPr id="28" name="文本框 27"/>
            <p:cNvSpPr txBox="1"/>
            <p:nvPr/>
          </p:nvSpPr>
          <p:spPr>
            <a:xfrm>
              <a:off x="5071707" y="734080"/>
              <a:ext cx="234613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F1D38"/>
                  </a:solidFill>
                  <a:latin typeface="方正剪纸简体" panose="03000509000000000000" pitchFamily="65" charset="-122"/>
                  <a:ea typeface="方正剪纸简体" panose="03000509000000000000" pitchFamily="65" charset="-122"/>
                </a:rPr>
                <a:t>Run Android</a:t>
              </a:r>
              <a:endParaRPr lang="en-US" altLang="zh-CN" sz="2800" b="1" dirty="0">
                <a:solidFill>
                  <a:srgbClr val="0F1D38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034902" y="1181100"/>
              <a:ext cx="212219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</a:rPr>
                <a:t>回放</a:t>
              </a:r>
              <a:r>
                <a:rPr lang="en-US" altLang="zh-CN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</a:rPr>
                <a:t>app</a:t>
              </a:r>
              <a:r>
                <a:rPr lang="zh-CN" altLang="en-US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</a:rPr>
                <a:t>脚本</a:t>
              </a:r>
              <a:endParaRPr lang="zh-CN" altLang="en-US" sz="14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1689612" y="1848846"/>
            <a:ext cx="3496235" cy="2752165"/>
          </a:xfrm>
          <a:custGeom>
            <a:avLst/>
            <a:gdLst>
              <a:gd name="connsiteX0" fmla="*/ 82180 w 3496235"/>
              <a:gd name="connsiteY0" fmla="*/ 0 h 2752165"/>
              <a:gd name="connsiteX1" fmla="*/ 3496235 w 3496235"/>
              <a:gd name="connsiteY1" fmla="*/ 0 h 2752165"/>
              <a:gd name="connsiteX2" fmla="*/ 3496235 w 3496235"/>
              <a:gd name="connsiteY2" fmla="*/ 2752165 h 2752165"/>
              <a:gd name="connsiteX3" fmla="*/ 82180 w 3496235"/>
              <a:gd name="connsiteY3" fmla="*/ 2752165 h 2752165"/>
              <a:gd name="connsiteX4" fmla="*/ 0 w 3496235"/>
              <a:gd name="connsiteY4" fmla="*/ 2669985 h 2752165"/>
              <a:gd name="connsiteX5" fmla="*/ 0 w 3496235"/>
              <a:gd name="connsiteY5" fmla="*/ 82180 h 2752165"/>
              <a:gd name="connsiteX6" fmla="*/ 82180 w 3496235"/>
              <a:gd name="connsiteY6" fmla="*/ 0 h 275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6235" h="2752165">
                <a:moveTo>
                  <a:pt x="82180" y="0"/>
                </a:moveTo>
                <a:lnTo>
                  <a:pt x="3496235" y="0"/>
                </a:lnTo>
                <a:lnTo>
                  <a:pt x="3496235" y="2752165"/>
                </a:lnTo>
                <a:lnTo>
                  <a:pt x="82180" y="2752165"/>
                </a:lnTo>
                <a:cubicBezTo>
                  <a:pt x="36793" y="2752165"/>
                  <a:pt x="0" y="2715372"/>
                  <a:pt x="0" y="2669985"/>
                </a:cubicBezTo>
                <a:lnTo>
                  <a:pt x="0" y="82180"/>
                </a:lnTo>
                <a:cubicBezTo>
                  <a:pt x="0" y="36793"/>
                  <a:pt x="36793" y="0"/>
                  <a:pt x="821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95799" y="2869540"/>
            <a:ext cx="3039035" cy="70349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9C5D9"/>
              </a:gs>
              <a:gs pos="41000">
                <a:srgbClr val="79C5D9"/>
              </a:gs>
              <a:gs pos="100000">
                <a:srgbClr val="00D7FE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5185847" y="1848846"/>
            <a:ext cx="5701553" cy="2752165"/>
          </a:xfrm>
          <a:custGeom>
            <a:avLst/>
            <a:gdLst>
              <a:gd name="connsiteX0" fmla="*/ 0 w 5701553"/>
              <a:gd name="connsiteY0" fmla="*/ 0 h 2752165"/>
              <a:gd name="connsiteX1" fmla="*/ 5619373 w 5701553"/>
              <a:gd name="connsiteY1" fmla="*/ 0 h 2752165"/>
              <a:gd name="connsiteX2" fmla="*/ 5701553 w 5701553"/>
              <a:gd name="connsiteY2" fmla="*/ 82180 h 2752165"/>
              <a:gd name="connsiteX3" fmla="*/ 5701553 w 5701553"/>
              <a:gd name="connsiteY3" fmla="*/ 2669985 h 2752165"/>
              <a:gd name="connsiteX4" fmla="*/ 5619373 w 5701553"/>
              <a:gd name="connsiteY4" fmla="*/ 2752165 h 2752165"/>
              <a:gd name="connsiteX5" fmla="*/ 0 w 5701553"/>
              <a:gd name="connsiteY5" fmla="*/ 2752165 h 2752165"/>
              <a:gd name="connsiteX6" fmla="*/ 0 w 5701553"/>
              <a:gd name="connsiteY6" fmla="*/ 0 h 275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1553" h="2752165">
                <a:moveTo>
                  <a:pt x="0" y="0"/>
                </a:moveTo>
                <a:lnTo>
                  <a:pt x="5619373" y="0"/>
                </a:lnTo>
                <a:cubicBezTo>
                  <a:pt x="5664760" y="0"/>
                  <a:pt x="5701553" y="36793"/>
                  <a:pt x="5701553" y="82180"/>
                </a:cubicBezTo>
                <a:lnTo>
                  <a:pt x="5701553" y="2669985"/>
                </a:lnTo>
                <a:cubicBezTo>
                  <a:pt x="5701553" y="2715372"/>
                  <a:pt x="5664760" y="2752165"/>
                  <a:pt x="5619373" y="2752165"/>
                </a:cubicBezTo>
                <a:lnTo>
                  <a:pt x="0" y="2752165"/>
                </a:lnTo>
                <a:lnTo>
                  <a:pt x="0" y="0"/>
                </a:lnTo>
                <a:close/>
              </a:path>
            </a:pathLst>
          </a:custGeom>
          <a:blipFill>
            <a:blip r:embed="rId1" cstate="screen"/>
            <a:srcRect/>
            <a:stretch>
              <a:fillRect/>
            </a:stretch>
          </a:blipFill>
          <a:ln>
            <a:noFill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5185846" y="1862907"/>
            <a:ext cx="5701553" cy="2758992"/>
          </a:xfrm>
          <a:custGeom>
            <a:avLst/>
            <a:gdLst>
              <a:gd name="connsiteX0" fmla="*/ 0 w 5701553"/>
              <a:gd name="connsiteY0" fmla="*/ 0 h 2752165"/>
              <a:gd name="connsiteX1" fmla="*/ 5619373 w 5701553"/>
              <a:gd name="connsiteY1" fmla="*/ 0 h 2752165"/>
              <a:gd name="connsiteX2" fmla="*/ 5701553 w 5701553"/>
              <a:gd name="connsiteY2" fmla="*/ 82180 h 2752165"/>
              <a:gd name="connsiteX3" fmla="*/ 5701553 w 5701553"/>
              <a:gd name="connsiteY3" fmla="*/ 2669985 h 2752165"/>
              <a:gd name="connsiteX4" fmla="*/ 5619373 w 5701553"/>
              <a:gd name="connsiteY4" fmla="*/ 2752165 h 2752165"/>
              <a:gd name="connsiteX5" fmla="*/ 0 w 5701553"/>
              <a:gd name="connsiteY5" fmla="*/ 2752165 h 2752165"/>
              <a:gd name="connsiteX6" fmla="*/ 0 w 5701553"/>
              <a:gd name="connsiteY6" fmla="*/ 0 h 275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1553" h="2752165">
                <a:moveTo>
                  <a:pt x="0" y="0"/>
                </a:moveTo>
                <a:lnTo>
                  <a:pt x="5619373" y="0"/>
                </a:lnTo>
                <a:cubicBezTo>
                  <a:pt x="5664760" y="0"/>
                  <a:pt x="5701553" y="36793"/>
                  <a:pt x="5701553" y="82180"/>
                </a:cubicBezTo>
                <a:lnTo>
                  <a:pt x="5701553" y="2669985"/>
                </a:lnTo>
                <a:cubicBezTo>
                  <a:pt x="5701553" y="2715372"/>
                  <a:pt x="5664760" y="2752165"/>
                  <a:pt x="5619373" y="2752165"/>
                </a:cubicBezTo>
                <a:lnTo>
                  <a:pt x="0" y="275216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9C5D9">
                  <a:alpha val="52000"/>
                </a:srgbClr>
              </a:gs>
              <a:gs pos="41000">
                <a:srgbClr val="79C5D9">
                  <a:alpha val="73000"/>
                </a:srgbClr>
              </a:gs>
              <a:gs pos="100000">
                <a:srgbClr val="00D7FE">
                  <a:alpha val="46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655093" y="2437885"/>
            <a:ext cx="633412" cy="633413"/>
            <a:chOff x="4432033" y="3099786"/>
            <a:chExt cx="481012" cy="481013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Freeform 45"/>
            <p:cNvSpPr>
              <a:spLocks noEditPoints="1"/>
            </p:cNvSpPr>
            <p:nvPr/>
          </p:nvSpPr>
          <p:spPr bwMode="auto">
            <a:xfrm>
              <a:off x="4432033" y="3099786"/>
              <a:ext cx="481012" cy="481013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" name="Freeform 46"/>
            <p:cNvSpPr>
              <a:spLocks noEditPoints="1"/>
            </p:cNvSpPr>
            <p:nvPr/>
          </p:nvSpPr>
          <p:spPr bwMode="auto">
            <a:xfrm>
              <a:off x="4568558" y="3234723"/>
              <a:ext cx="209550" cy="211138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" name="Freeform 47"/>
            <p:cNvSpPr>
              <a:spLocks noEditPoints="1"/>
            </p:cNvSpPr>
            <p:nvPr/>
          </p:nvSpPr>
          <p:spPr bwMode="auto">
            <a:xfrm>
              <a:off x="4613008" y="3279173"/>
              <a:ext cx="120650" cy="120650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976482" y="2127260"/>
            <a:ext cx="546847" cy="546847"/>
            <a:chOff x="1783977" y="3811138"/>
            <a:chExt cx="546847" cy="546847"/>
          </a:xfrm>
        </p:grpSpPr>
        <p:sp>
          <p:nvSpPr>
            <p:cNvPr id="21" name="椭圆 20"/>
            <p:cNvSpPr/>
            <p:nvPr/>
          </p:nvSpPr>
          <p:spPr>
            <a:xfrm>
              <a:off x="1783977" y="3811138"/>
              <a:ext cx="546847" cy="546847"/>
            </a:xfrm>
            <a:prstGeom prst="ellipse">
              <a:avLst/>
            </a:prstGeom>
            <a:noFill/>
            <a:ln>
              <a:solidFill>
                <a:srgbClr val="019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Freeform 52"/>
            <p:cNvSpPr>
              <a:spLocks noEditPoints="1"/>
            </p:cNvSpPr>
            <p:nvPr/>
          </p:nvSpPr>
          <p:spPr bwMode="auto">
            <a:xfrm>
              <a:off x="1927410" y="3984803"/>
              <a:ext cx="259976" cy="199516"/>
            </a:xfrm>
            <a:custGeom>
              <a:avLst/>
              <a:gdLst>
                <a:gd name="T0" fmla="*/ 113 w 128"/>
                <a:gd name="T1" fmla="*/ 0 h 98"/>
                <a:gd name="T2" fmla="*/ 98 w 128"/>
                <a:gd name="T3" fmla="*/ 15 h 98"/>
                <a:gd name="T4" fmla="*/ 103 w 128"/>
                <a:gd name="T5" fmla="*/ 26 h 98"/>
                <a:gd name="T6" fmla="*/ 84 w 128"/>
                <a:gd name="T7" fmla="*/ 54 h 98"/>
                <a:gd name="T8" fmla="*/ 79 w 128"/>
                <a:gd name="T9" fmla="*/ 52 h 98"/>
                <a:gd name="T10" fmla="*/ 66 w 128"/>
                <a:gd name="T11" fmla="*/ 60 h 98"/>
                <a:gd name="T12" fmla="*/ 55 w 128"/>
                <a:gd name="T13" fmla="*/ 54 h 98"/>
                <a:gd name="T14" fmla="*/ 56 w 128"/>
                <a:gd name="T15" fmla="*/ 49 h 98"/>
                <a:gd name="T16" fmla="*/ 41 w 128"/>
                <a:gd name="T17" fmla="*/ 34 h 98"/>
                <a:gd name="T18" fmla="*/ 26 w 128"/>
                <a:gd name="T19" fmla="*/ 49 h 98"/>
                <a:gd name="T20" fmla="*/ 31 w 128"/>
                <a:gd name="T21" fmla="*/ 60 h 98"/>
                <a:gd name="T22" fmla="*/ 23 w 128"/>
                <a:gd name="T23" fmla="*/ 70 h 98"/>
                <a:gd name="T24" fmla="*/ 15 w 128"/>
                <a:gd name="T25" fmla="*/ 68 h 98"/>
                <a:gd name="T26" fmla="*/ 0 w 128"/>
                <a:gd name="T27" fmla="*/ 83 h 98"/>
                <a:gd name="T28" fmla="*/ 15 w 128"/>
                <a:gd name="T29" fmla="*/ 98 h 98"/>
                <a:gd name="T30" fmla="*/ 30 w 128"/>
                <a:gd name="T31" fmla="*/ 83 h 98"/>
                <a:gd name="T32" fmla="*/ 26 w 128"/>
                <a:gd name="T33" fmla="*/ 73 h 98"/>
                <a:gd name="T34" fmla="*/ 34 w 128"/>
                <a:gd name="T35" fmla="*/ 62 h 98"/>
                <a:gd name="T36" fmla="*/ 41 w 128"/>
                <a:gd name="T37" fmla="*/ 64 h 98"/>
                <a:gd name="T38" fmla="*/ 53 w 128"/>
                <a:gd name="T39" fmla="*/ 57 h 98"/>
                <a:gd name="T40" fmla="*/ 64 w 128"/>
                <a:gd name="T41" fmla="*/ 64 h 98"/>
                <a:gd name="T42" fmla="*/ 64 w 128"/>
                <a:gd name="T43" fmla="*/ 68 h 98"/>
                <a:gd name="T44" fmla="*/ 79 w 128"/>
                <a:gd name="T45" fmla="*/ 83 h 98"/>
                <a:gd name="T46" fmla="*/ 94 w 128"/>
                <a:gd name="T47" fmla="*/ 68 h 98"/>
                <a:gd name="T48" fmla="*/ 88 w 128"/>
                <a:gd name="T49" fmla="*/ 56 h 98"/>
                <a:gd name="T50" fmla="*/ 106 w 128"/>
                <a:gd name="T51" fmla="*/ 28 h 98"/>
                <a:gd name="T52" fmla="*/ 113 w 128"/>
                <a:gd name="T53" fmla="*/ 30 h 98"/>
                <a:gd name="T54" fmla="*/ 128 w 128"/>
                <a:gd name="T55" fmla="*/ 15 h 98"/>
                <a:gd name="T56" fmla="*/ 113 w 128"/>
                <a:gd name="T57" fmla="*/ 0 h 98"/>
                <a:gd name="T58" fmla="*/ 15 w 128"/>
                <a:gd name="T59" fmla="*/ 90 h 98"/>
                <a:gd name="T60" fmla="*/ 7 w 128"/>
                <a:gd name="T61" fmla="*/ 83 h 98"/>
                <a:gd name="T62" fmla="*/ 15 w 128"/>
                <a:gd name="T63" fmla="*/ 75 h 98"/>
                <a:gd name="T64" fmla="*/ 22 w 128"/>
                <a:gd name="T65" fmla="*/ 83 h 98"/>
                <a:gd name="T66" fmla="*/ 15 w 128"/>
                <a:gd name="T67" fmla="*/ 90 h 98"/>
                <a:gd name="T68" fmla="*/ 41 w 128"/>
                <a:gd name="T69" fmla="*/ 56 h 98"/>
                <a:gd name="T70" fmla="*/ 34 w 128"/>
                <a:gd name="T71" fmla="*/ 49 h 98"/>
                <a:gd name="T72" fmla="*/ 41 w 128"/>
                <a:gd name="T73" fmla="*/ 41 h 98"/>
                <a:gd name="T74" fmla="*/ 49 w 128"/>
                <a:gd name="T75" fmla="*/ 49 h 98"/>
                <a:gd name="T76" fmla="*/ 41 w 128"/>
                <a:gd name="T77" fmla="*/ 56 h 98"/>
                <a:gd name="T78" fmla="*/ 79 w 128"/>
                <a:gd name="T79" fmla="*/ 75 h 98"/>
                <a:gd name="T80" fmla="*/ 71 w 128"/>
                <a:gd name="T81" fmla="*/ 68 h 98"/>
                <a:gd name="T82" fmla="*/ 79 w 128"/>
                <a:gd name="T83" fmla="*/ 60 h 98"/>
                <a:gd name="T84" fmla="*/ 86 w 128"/>
                <a:gd name="T85" fmla="*/ 68 h 98"/>
                <a:gd name="T86" fmla="*/ 79 w 128"/>
                <a:gd name="T87" fmla="*/ 75 h 98"/>
                <a:gd name="T88" fmla="*/ 113 w 128"/>
                <a:gd name="T89" fmla="*/ 22 h 98"/>
                <a:gd name="T90" fmla="*/ 105 w 128"/>
                <a:gd name="T91" fmla="*/ 15 h 98"/>
                <a:gd name="T92" fmla="*/ 113 w 128"/>
                <a:gd name="T93" fmla="*/ 7 h 98"/>
                <a:gd name="T94" fmla="*/ 120 w 128"/>
                <a:gd name="T95" fmla="*/ 15 h 98"/>
                <a:gd name="T96" fmla="*/ 113 w 128"/>
                <a:gd name="T97" fmla="*/ 2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98">
                  <a:moveTo>
                    <a:pt x="113" y="0"/>
                  </a:moveTo>
                  <a:cubicBezTo>
                    <a:pt x="104" y="0"/>
                    <a:pt x="98" y="7"/>
                    <a:pt x="98" y="15"/>
                  </a:cubicBezTo>
                  <a:cubicBezTo>
                    <a:pt x="98" y="19"/>
                    <a:pt x="100" y="23"/>
                    <a:pt x="103" y="26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3"/>
                    <a:pt x="81" y="52"/>
                    <a:pt x="79" y="52"/>
                  </a:cubicBezTo>
                  <a:cubicBezTo>
                    <a:pt x="73" y="52"/>
                    <a:pt x="68" y="56"/>
                    <a:pt x="66" y="6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3"/>
                    <a:pt x="56" y="51"/>
                    <a:pt x="56" y="49"/>
                  </a:cubicBezTo>
                  <a:cubicBezTo>
                    <a:pt x="56" y="40"/>
                    <a:pt x="49" y="34"/>
                    <a:pt x="41" y="34"/>
                  </a:cubicBezTo>
                  <a:cubicBezTo>
                    <a:pt x="33" y="34"/>
                    <a:pt x="26" y="40"/>
                    <a:pt x="26" y="49"/>
                  </a:cubicBezTo>
                  <a:cubicBezTo>
                    <a:pt x="26" y="53"/>
                    <a:pt x="28" y="57"/>
                    <a:pt x="31" y="6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1" y="69"/>
                    <a:pt x="18" y="68"/>
                    <a:pt x="15" y="68"/>
                  </a:cubicBezTo>
                  <a:cubicBezTo>
                    <a:pt x="6" y="68"/>
                    <a:pt x="0" y="74"/>
                    <a:pt x="0" y="83"/>
                  </a:cubicBezTo>
                  <a:cubicBezTo>
                    <a:pt x="0" y="91"/>
                    <a:pt x="6" y="98"/>
                    <a:pt x="15" y="98"/>
                  </a:cubicBezTo>
                  <a:cubicBezTo>
                    <a:pt x="23" y="98"/>
                    <a:pt x="30" y="91"/>
                    <a:pt x="30" y="83"/>
                  </a:cubicBezTo>
                  <a:cubicBezTo>
                    <a:pt x="30" y="79"/>
                    <a:pt x="28" y="76"/>
                    <a:pt x="26" y="7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6" y="63"/>
                    <a:pt x="39" y="64"/>
                    <a:pt x="41" y="64"/>
                  </a:cubicBezTo>
                  <a:cubicBezTo>
                    <a:pt x="46" y="64"/>
                    <a:pt x="51" y="61"/>
                    <a:pt x="53" y="5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65"/>
                    <a:pt x="64" y="66"/>
                    <a:pt x="64" y="68"/>
                  </a:cubicBezTo>
                  <a:cubicBezTo>
                    <a:pt x="64" y="76"/>
                    <a:pt x="70" y="83"/>
                    <a:pt x="79" y="83"/>
                  </a:cubicBezTo>
                  <a:cubicBezTo>
                    <a:pt x="87" y="83"/>
                    <a:pt x="94" y="76"/>
                    <a:pt x="94" y="68"/>
                  </a:cubicBezTo>
                  <a:cubicBezTo>
                    <a:pt x="94" y="63"/>
                    <a:pt x="91" y="58"/>
                    <a:pt x="88" y="56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8" y="29"/>
                    <a:pt x="110" y="30"/>
                    <a:pt x="113" y="30"/>
                  </a:cubicBezTo>
                  <a:cubicBezTo>
                    <a:pt x="121" y="30"/>
                    <a:pt x="128" y="23"/>
                    <a:pt x="128" y="15"/>
                  </a:cubicBezTo>
                  <a:cubicBezTo>
                    <a:pt x="128" y="7"/>
                    <a:pt x="121" y="0"/>
                    <a:pt x="113" y="0"/>
                  </a:cubicBezTo>
                  <a:close/>
                  <a:moveTo>
                    <a:pt x="15" y="90"/>
                  </a:moveTo>
                  <a:cubicBezTo>
                    <a:pt x="11" y="90"/>
                    <a:pt x="7" y="87"/>
                    <a:pt x="7" y="83"/>
                  </a:cubicBezTo>
                  <a:cubicBezTo>
                    <a:pt x="7" y="78"/>
                    <a:pt x="11" y="75"/>
                    <a:pt x="15" y="75"/>
                  </a:cubicBezTo>
                  <a:cubicBezTo>
                    <a:pt x="19" y="75"/>
                    <a:pt x="22" y="78"/>
                    <a:pt x="22" y="83"/>
                  </a:cubicBezTo>
                  <a:cubicBezTo>
                    <a:pt x="22" y="87"/>
                    <a:pt x="19" y="90"/>
                    <a:pt x="15" y="90"/>
                  </a:cubicBezTo>
                  <a:close/>
                  <a:moveTo>
                    <a:pt x="41" y="56"/>
                  </a:moveTo>
                  <a:cubicBezTo>
                    <a:pt x="37" y="56"/>
                    <a:pt x="34" y="53"/>
                    <a:pt x="34" y="49"/>
                  </a:cubicBezTo>
                  <a:cubicBezTo>
                    <a:pt x="34" y="45"/>
                    <a:pt x="37" y="41"/>
                    <a:pt x="41" y="41"/>
                  </a:cubicBezTo>
                  <a:cubicBezTo>
                    <a:pt x="45" y="41"/>
                    <a:pt x="49" y="45"/>
                    <a:pt x="49" y="49"/>
                  </a:cubicBezTo>
                  <a:cubicBezTo>
                    <a:pt x="49" y="53"/>
                    <a:pt x="45" y="56"/>
                    <a:pt x="41" y="56"/>
                  </a:cubicBezTo>
                  <a:close/>
                  <a:moveTo>
                    <a:pt x="79" y="75"/>
                  </a:moveTo>
                  <a:cubicBezTo>
                    <a:pt x="75" y="75"/>
                    <a:pt x="71" y="72"/>
                    <a:pt x="71" y="68"/>
                  </a:cubicBezTo>
                  <a:cubicBezTo>
                    <a:pt x="71" y="63"/>
                    <a:pt x="75" y="60"/>
                    <a:pt x="79" y="60"/>
                  </a:cubicBezTo>
                  <a:cubicBezTo>
                    <a:pt x="83" y="60"/>
                    <a:pt x="86" y="63"/>
                    <a:pt x="86" y="68"/>
                  </a:cubicBezTo>
                  <a:cubicBezTo>
                    <a:pt x="86" y="72"/>
                    <a:pt x="83" y="75"/>
                    <a:pt x="79" y="75"/>
                  </a:cubicBezTo>
                  <a:close/>
                  <a:moveTo>
                    <a:pt x="113" y="22"/>
                  </a:moveTo>
                  <a:cubicBezTo>
                    <a:pt x="108" y="22"/>
                    <a:pt x="105" y="19"/>
                    <a:pt x="105" y="15"/>
                  </a:cubicBezTo>
                  <a:cubicBezTo>
                    <a:pt x="105" y="11"/>
                    <a:pt x="108" y="7"/>
                    <a:pt x="113" y="7"/>
                  </a:cubicBezTo>
                  <a:cubicBezTo>
                    <a:pt x="117" y="7"/>
                    <a:pt x="120" y="11"/>
                    <a:pt x="120" y="15"/>
                  </a:cubicBezTo>
                  <a:cubicBezTo>
                    <a:pt x="120" y="19"/>
                    <a:pt x="117" y="22"/>
                    <a:pt x="113" y="2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76480" y="3762128"/>
            <a:ext cx="546847" cy="546847"/>
            <a:chOff x="1783975" y="5446006"/>
            <a:chExt cx="546847" cy="546847"/>
          </a:xfrm>
        </p:grpSpPr>
        <p:sp>
          <p:nvSpPr>
            <p:cNvPr id="24" name="椭圆 23"/>
            <p:cNvSpPr/>
            <p:nvPr/>
          </p:nvSpPr>
          <p:spPr>
            <a:xfrm>
              <a:off x="1783975" y="5446006"/>
              <a:ext cx="546847" cy="546847"/>
            </a:xfrm>
            <a:prstGeom prst="ellipse">
              <a:avLst/>
            </a:prstGeom>
            <a:noFill/>
            <a:ln>
              <a:solidFill>
                <a:srgbClr val="019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Group 2"/>
            <p:cNvGrpSpPr/>
            <p:nvPr/>
          </p:nvGrpSpPr>
          <p:grpSpPr>
            <a:xfrm>
              <a:off x="1959444" y="5584867"/>
              <a:ext cx="201695" cy="294785"/>
              <a:chOff x="6258454" y="3849160"/>
              <a:chExt cx="330200" cy="482600"/>
            </a:xfrm>
          </p:grpSpPr>
          <p:sp>
            <p:nvSpPr>
              <p:cNvPr id="27" name="Freeform 35"/>
              <p:cNvSpPr>
                <a:spLocks noEditPoints="1"/>
              </p:cNvSpPr>
              <p:nvPr/>
            </p:nvSpPr>
            <p:spPr bwMode="auto">
              <a:xfrm>
                <a:off x="6258454" y="3849160"/>
                <a:ext cx="330200" cy="482600"/>
              </a:xfrm>
              <a:custGeom>
                <a:avLst/>
                <a:gdLst>
                  <a:gd name="T0" fmla="*/ 44 w 88"/>
                  <a:gd name="T1" fmla="*/ 0 h 128"/>
                  <a:gd name="T2" fmla="*/ 0 w 88"/>
                  <a:gd name="T3" fmla="*/ 44 h 128"/>
                  <a:gd name="T4" fmla="*/ 20 w 88"/>
                  <a:gd name="T5" fmla="*/ 92 h 128"/>
                  <a:gd name="T6" fmla="*/ 44 w 88"/>
                  <a:gd name="T7" fmla="*/ 128 h 128"/>
                  <a:gd name="T8" fmla="*/ 68 w 88"/>
                  <a:gd name="T9" fmla="*/ 92 h 128"/>
                  <a:gd name="T10" fmla="*/ 88 w 88"/>
                  <a:gd name="T11" fmla="*/ 44 h 128"/>
                  <a:gd name="T12" fmla="*/ 44 w 88"/>
                  <a:gd name="T13" fmla="*/ 0 h 128"/>
                  <a:gd name="T14" fmla="*/ 54 w 88"/>
                  <a:gd name="T15" fmla="*/ 109 h 128"/>
                  <a:gd name="T16" fmla="*/ 35 w 88"/>
                  <a:gd name="T17" fmla="*/ 111 h 128"/>
                  <a:gd name="T18" fmla="*/ 32 w 88"/>
                  <a:gd name="T19" fmla="*/ 104 h 128"/>
                  <a:gd name="T20" fmla="*/ 32 w 88"/>
                  <a:gd name="T21" fmla="*/ 103 h 128"/>
                  <a:gd name="T22" fmla="*/ 57 w 88"/>
                  <a:gd name="T23" fmla="*/ 100 h 128"/>
                  <a:gd name="T24" fmla="*/ 56 w 88"/>
                  <a:gd name="T25" fmla="*/ 104 h 128"/>
                  <a:gd name="T26" fmla="*/ 54 w 88"/>
                  <a:gd name="T27" fmla="*/ 109 h 128"/>
                  <a:gd name="T28" fmla="*/ 31 w 88"/>
                  <a:gd name="T29" fmla="*/ 100 h 128"/>
                  <a:gd name="T30" fmla="*/ 28 w 88"/>
                  <a:gd name="T31" fmla="*/ 92 h 128"/>
                  <a:gd name="T32" fmla="*/ 60 w 88"/>
                  <a:gd name="T33" fmla="*/ 92 h 128"/>
                  <a:gd name="T34" fmla="*/ 58 w 88"/>
                  <a:gd name="T35" fmla="*/ 96 h 128"/>
                  <a:gd name="T36" fmla="*/ 31 w 88"/>
                  <a:gd name="T37" fmla="*/ 100 h 128"/>
                  <a:gd name="T38" fmla="*/ 44 w 88"/>
                  <a:gd name="T39" fmla="*/ 120 h 128"/>
                  <a:gd name="T40" fmla="*/ 36 w 88"/>
                  <a:gd name="T41" fmla="*/ 115 h 128"/>
                  <a:gd name="T42" fmla="*/ 53 w 88"/>
                  <a:gd name="T43" fmla="*/ 113 h 128"/>
                  <a:gd name="T44" fmla="*/ 44 w 88"/>
                  <a:gd name="T45" fmla="*/ 120 h 128"/>
                  <a:gd name="T46" fmla="*/ 63 w 88"/>
                  <a:gd name="T47" fmla="*/ 84 h 128"/>
                  <a:gd name="T48" fmla="*/ 25 w 88"/>
                  <a:gd name="T49" fmla="*/ 84 h 128"/>
                  <a:gd name="T50" fmla="*/ 19 w 88"/>
                  <a:gd name="T51" fmla="*/ 71 h 128"/>
                  <a:gd name="T52" fmla="*/ 8 w 88"/>
                  <a:gd name="T53" fmla="*/ 44 h 128"/>
                  <a:gd name="T54" fmla="*/ 44 w 88"/>
                  <a:gd name="T55" fmla="*/ 8 h 128"/>
                  <a:gd name="T56" fmla="*/ 80 w 88"/>
                  <a:gd name="T57" fmla="*/ 44 h 128"/>
                  <a:gd name="T58" fmla="*/ 69 w 88"/>
                  <a:gd name="T59" fmla="*/ 71 h 128"/>
                  <a:gd name="T60" fmla="*/ 63 w 88"/>
                  <a:gd name="T61" fmla="*/ 8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8" h="128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0"/>
                      <a:pt x="15" y="77"/>
                      <a:pt x="20" y="92"/>
                    </a:cubicBezTo>
                    <a:cubicBezTo>
                      <a:pt x="28" y="115"/>
                      <a:pt x="27" y="128"/>
                      <a:pt x="44" y="128"/>
                    </a:cubicBezTo>
                    <a:cubicBezTo>
                      <a:pt x="61" y="128"/>
                      <a:pt x="60" y="115"/>
                      <a:pt x="68" y="92"/>
                    </a:cubicBezTo>
                    <a:cubicBezTo>
                      <a:pt x="73" y="77"/>
                      <a:pt x="88" y="60"/>
                      <a:pt x="88" y="44"/>
                    </a:cubicBezTo>
                    <a:cubicBezTo>
                      <a:pt x="88" y="20"/>
                      <a:pt x="68" y="0"/>
                      <a:pt x="44" y="0"/>
                    </a:cubicBezTo>
                    <a:close/>
                    <a:moveTo>
                      <a:pt x="54" y="109"/>
                    </a:moveTo>
                    <a:cubicBezTo>
                      <a:pt x="35" y="111"/>
                      <a:pt x="35" y="111"/>
                      <a:pt x="35" y="111"/>
                    </a:cubicBezTo>
                    <a:cubicBezTo>
                      <a:pt x="34" y="109"/>
                      <a:pt x="33" y="107"/>
                      <a:pt x="32" y="104"/>
                    </a:cubicBezTo>
                    <a:cubicBezTo>
                      <a:pt x="32" y="104"/>
                      <a:pt x="32" y="104"/>
                      <a:pt x="32" y="103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57" y="102"/>
                      <a:pt x="56" y="103"/>
                      <a:pt x="56" y="104"/>
                    </a:cubicBezTo>
                    <a:cubicBezTo>
                      <a:pt x="55" y="106"/>
                      <a:pt x="55" y="107"/>
                      <a:pt x="54" y="109"/>
                    </a:cubicBezTo>
                    <a:close/>
                    <a:moveTo>
                      <a:pt x="31" y="100"/>
                    </a:moveTo>
                    <a:cubicBezTo>
                      <a:pt x="30" y="97"/>
                      <a:pt x="29" y="95"/>
                      <a:pt x="28" y="92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59" y="93"/>
                      <a:pt x="59" y="95"/>
                      <a:pt x="58" y="96"/>
                    </a:cubicBezTo>
                    <a:lnTo>
                      <a:pt x="31" y="100"/>
                    </a:lnTo>
                    <a:close/>
                    <a:moveTo>
                      <a:pt x="44" y="120"/>
                    </a:moveTo>
                    <a:cubicBezTo>
                      <a:pt x="40" y="120"/>
                      <a:pt x="38" y="120"/>
                      <a:pt x="36" y="115"/>
                    </a:cubicBezTo>
                    <a:cubicBezTo>
                      <a:pt x="53" y="113"/>
                      <a:pt x="53" y="113"/>
                      <a:pt x="53" y="113"/>
                    </a:cubicBezTo>
                    <a:cubicBezTo>
                      <a:pt x="51" y="119"/>
                      <a:pt x="49" y="120"/>
                      <a:pt x="44" y="120"/>
                    </a:cubicBezTo>
                    <a:close/>
                    <a:moveTo>
                      <a:pt x="63" y="84"/>
                    </a:moveTo>
                    <a:cubicBezTo>
                      <a:pt x="25" y="84"/>
                      <a:pt x="25" y="84"/>
                      <a:pt x="25" y="84"/>
                    </a:cubicBezTo>
                    <a:cubicBezTo>
                      <a:pt x="23" y="80"/>
                      <a:pt x="21" y="75"/>
                      <a:pt x="19" y="71"/>
                    </a:cubicBezTo>
                    <a:cubicBezTo>
                      <a:pt x="13" y="62"/>
                      <a:pt x="8" y="52"/>
                      <a:pt x="8" y="44"/>
                    </a:cubicBezTo>
                    <a:cubicBezTo>
                      <a:pt x="8" y="24"/>
                      <a:pt x="24" y="8"/>
                      <a:pt x="44" y="8"/>
                    </a:cubicBezTo>
                    <a:cubicBezTo>
                      <a:pt x="64" y="8"/>
                      <a:pt x="80" y="24"/>
                      <a:pt x="80" y="44"/>
                    </a:cubicBezTo>
                    <a:cubicBezTo>
                      <a:pt x="80" y="52"/>
                      <a:pt x="75" y="62"/>
                      <a:pt x="69" y="71"/>
                    </a:cubicBezTo>
                    <a:cubicBezTo>
                      <a:pt x="67" y="75"/>
                      <a:pt x="65" y="80"/>
                      <a:pt x="63" y="8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36"/>
              <p:cNvSpPr/>
              <p:nvPr/>
            </p:nvSpPr>
            <p:spPr bwMode="auto">
              <a:xfrm>
                <a:off x="6333066" y="3925360"/>
                <a:ext cx="96837" cy="96838"/>
              </a:xfrm>
              <a:custGeom>
                <a:avLst/>
                <a:gdLst>
                  <a:gd name="T0" fmla="*/ 24 w 26"/>
                  <a:gd name="T1" fmla="*/ 0 h 26"/>
                  <a:gd name="T2" fmla="*/ 0 w 26"/>
                  <a:gd name="T3" fmla="*/ 24 h 26"/>
                  <a:gd name="T4" fmla="*/ 2 w 26"/>
                  <a:gd name="T5" fmla="*/ 26 h 26"/>
                  <a:gd name="T6" fmla="*/ 4 w 26"/>
                  <a:gd name="T7" fmla="*/ 24 h 26"/>
                  <a:gd name="T8" fmla="*/ 24 w 26"/>
                  <a:gd name="T9" fmla="*/ 4 h 26"/>
                  <a:gd name="T10" fmla="*/ 26 w 26"/>
                  <a:gd name="T11" fmla="*/ 2 h 26"/>
                  <a:gd name="T12" fmla="*/ 24 w 26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6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25"/>
                      <a:pt x="1" y="26"/>
                      <a:pt x="2" y="26"/>
                    </a:cubicBezTo>
                    <a:cubicBezTo>
                      <a:pt x="3" y="26"/>
                      <a:pt x="4" y="25"/>
                      <a:pt x="4" y="24"/>
                    </a:cubicBezTo>
                    <a:cubicBezTo>
                      <a:pt x="4" y="13"/>
                      <a:pt x="13" y="4"/>
                      <a:pt x="24" y="4"/>
                    </a:cubicBezTo>
                    <a:cubicBezTo>
                      <a:pt x="25" y="4"/>
                      <a:pt x="26" y="3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1976481" y="2944694"/>
            <a:ext cx="546847" cy="546847"/>
            <a:chOff x="1783976" y="4628572"/>
            <a:chExt cx="546847" cy="546847"/>
          </a:xfrm>
        </p:grpSpPr>
        <p:sp>
          <p:nvSpPr>
            <p:cNvPr id="32" name="椭圆 31"/>
            <p:cNvSpPr/>
            <p:nvPr/>
          </p:nvSpPr>
          <p:spPr>
            <a:xfrm>
              <a:off x="1783976" y="4628572"/>
              <a:ext cx="546847" cy="546847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953657" y="4788378"/>
              <a:ext cx="207482" cy="238017"/>
              <a:chOff x="9242213" y="3106929"/>
              <a:chExt cx="420687" cy="482600"/>
            </a:xfrm>
          </p:grpSpPr>
          <p:sp>
            <p:nvSpPr>
              <p:cNvPr id="34" name="Freeform 49"/>
              <p:cNvSpPr>
                <a:spLocks noEditPoints="1"/>
              </p:cNvSpPr>
              <p:nvPr/>
            </p:nvSpPr>
            <p:spPr bwMode="auto">
              <a:xfrm>
                <a:off x="9242213" y="3106929"/>
                <a:ext cx="420687" cy="482600"/>
              </a:xfrm>
              <a:custGeom>
                <a:avLst/>
                <a:gdLst>
                  <a:gd name="T0" fmla="*/ 56 w 112"/>
                  <a:gd name="T1" fmla="*/ 0 h 128"/>
                  <a:gd name="T2" fmla="*/ 0 w 112"/>
                  <a:gd name="T3" fmla="*/ 26 h 128"/>
                  <a:gd name="T4" fmla="*/ 0 w 112"/>
                  <a:gd name="T5" fmla="*/ 102 h 128"/>
                  <a:gd name="T6" fmla="*/ 56 w 112"/>
                  <a:gd name="T7" fmla="*/ 128 h 128"/>
                  <a:gd name="T8" fmla="*/ 112 w 112"/>
                  <a:gd name="T9" fmla="*/ 102 h 128"/>
                  <a:gd name="T10" fmla="*/ 112 w 112"/>
                  <a:gd name="T11" fmla="*/ 26 h 128"/>
                  <a:gd name="T12" fmla="*/ 56 w 112"/>
                  <a:gd name="T13" fmla="*/ 0 h 128"/>
                  <a:gd name="T14" fmla="*/ 104 w 112"/>
                  <a:gd name="T15" fmla="*/ 102 h 128"/>
                  <a:gd name="T16" fmla="*/ 56 w 112"/>
                  <a:gd name="T17" fmla="*/ 120 h 128"/>
                  <a:gd name="T18" fmla="*/ 8 w 112"/>
                  <a:gd name="T19" fmla="*/ 102 h 128"/>
                  <a:gd name="T20" fmla="*/ 8 w 112"/>
                  <a:gd name="T21" fmla="*/ 87 h 128"/>
                  <a:gd name="T22" fmla="*/ 56 w 112"/>
                  <a:gd name="T23" fmla="*/ 100 h 128"/>
                  <a:gd name="T24" fmla="*/ 104 w 112"/>
                  <a:gd name="T25" fmla="*/ 87 h 128"/>
                  <a:gd name="T26" fmla="*/ 104 w 112"/>
                  <a:gd name="T27" fmla="*/ 102 h 128"/>
                  <a:gd name="T28" fmla="*/ 104 w 112"/>
                  <a:gd name="T29" fmla="*/ 78 h 128"/>
                  <a:gd name="T30" fmla="*/ 104 w 112"/>
                  <a:gd name="T31" fmla="*/ 78 h 128"/>
                  <a:gd name="T32" fmla="*/ 104 w 112"/>
                  <a:gd name="T33" fmla="*/ 78 h 128"/>
                  <a:gd name="T34" fmla="*/ 56 w 112"/>
                  <a:gd name="T35" fmla="*/ 96 h 128"/>
                  <a:gd name="T36" fmla="*/ 8 w 112"/>
                  <a:gd name="T37" fmla="*/ 78 h 128"/>
                  <a:gd name="T38" fmla="*/ 8 w 112"/>
                  <a:gd name="T39" fmla="*/ 78 h 128"/>
                  <a:gd name="T40" fmla="*/ 8 w 112"/>
                  <a:gd name="T41" fmla="*/ 78 h 128"/>
                  <a:gd name="T42" fmla="*/ 8 w 112"/>
                  <a:gd name="T43" fmla="*/ 63 h 128"/>
                  <a:gd name="T44" fmla="*/ 56 w 112"/>
                  <a:gd name="T45" fmla="*/ 76 h 128"/>
                  <a:gd name="T46" fmla="*/ 104 w 112"/>
                  <a:gd name="T47" fmla="*/ 63 h 128"/>
                  <a:gd name="T48" fmla="*/ 104 w 112"/>
                  <a:gd name="T49" fmla="*/ 78 h 128"/>
                  <a:gd name="T50" fmla="*/ 104 w 112"/>
                  <a:gd name="T51" fmla="*/ 54 h 128"/>
                  <a:gd name="T52" fmla="*/ 104 w 112"/>
                  <a:gd name="T53" fmla="*/ 54 h 128"/>
                  <a:gd name="T54" fmla="*/ 104 w 112"/>
                  <a:gd name="T55" fmla="*/ 54 h 128"/>
                  <a:gd name="T56" fmla="*/ 56 w 112"/>
                  <a:gd name="T57" fmla="*/ 72 h 128"/>
                  <a:gd name="T58" fmla="*/ 8 w 112"/>
                  <a:gd name="T59" fmla="*/ 54 h 128"/>
                  <a:gd name="T60" fmla="*/ 8 w 112"/>
                  <a:gd name="T61" fmla="*/ 54 h 128"/>
                  <a:gd name="T62" fmla="*/ 8 w 112"/>
                  <a:gd name="T63" fmla="*/ 54 h 128"/>
                  <a:gd name="T64" fmla="*/ 8 w 112"/>
                  <a:gd name="T65" fmla="*/ 40 h 128"/>
                  <a:gd name="T66" fmla="*/ 56 w 112"/>
                  <a:gd name="T67" fmla="*/ 52 h 128"/>
                  <a:gd name="T68" fmla="*/ 104 w 112"/>
                  <a:gd name="T69" fmla="*/ 40 h 128"/>
                  <a:gd name="T70" fmla="*/ 104 w 112"/>
                  <a:gd name="T71" fmla="*/ 54 h 128"/>
                  <a:gd name="T72" fmla="*/ 56 w 112"/>
                  <a:gd name="T73" fmla="*/ 44 h 128"/>
                  <a:gd name="T74" fmla="*/ 8 w 112"/>
                  <a:gd name="T75" fmla="*/ 26 h 128"/>
                  <a:gd name="T76" fmla="*/ 56 w 112"/>
                  <a:gd name="T77" fmla="*/ 8 h 128"/>
                  <a:gd name="T78" fmla="*/ 104 w 112"/>
                  <a:gd name="T79" fmla="*/ 26 h 128"/>
                  <a:gd name="T80" fmla="*/ 56 w 112"/>
                  <a:gd name="T81" fmla="*/ 4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2" h="128">
                    <a:moveTo>
                      <a:pt x="56" y="0"/>
                    </a:moveTo>
                    <a:cubicBezTo>
                      <a:pt x="29" y="0"/>
                      <a:pt x="0" y="8"/>
                      <a:pt x="0" y="26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20"/>
                      <a:pt x="29" y="128"/>
                      <a:pt x="56" y="128"/>
                    </a:cubicBezTo>
                    <a:cubicBezTo>
                      <a:pt x="83" y="128"/>
                      <a:pt x="112" y="120"/>
                      <a:pt x="112" y="102"/>
                    </a:cubicBezTo>
                    <a:cubicBezTo>
                      <a:pt x="112" y="26"/>
                      <a:pt x="112" y="26"/>
                      <a:pt x="112" y="26"/>
                    </a:cubicBezTo>
                    <a:cubicBezTo>
                      <a:pt x="112" y="8"/>
                      <a:pt x="83" y="0"/>
                      <a:pt x="56" y="0"/>
                    </a:cubicBezTo>
                    <a:close/>
                    <a:moveTo>
                      <a:pt x="104" y="102"/>
                    </a:moveTo>
                    <a:cubicBezTo>
                      <a:pt x="104" y="112"/>
                      <a:pt x="83" y="120"/>
                      <a:pt x="56" y="120"/>
                    </a:cubicBezTo>
                    <a:cubicBezTo>
                      <a:pt x="29" y="120"/>
                      <a:pt x="8" y="112"/>
                      <a:pt x="8" y="102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6" y="96"/>
                      <a:pt x="36" y="100"/>
                      <a:pt x="56" y="100"/>
                    </a:cubicBezTo>
                    <a:cubicBezTo>
                      <a:pt x="76" y="100"/>
                      <a:pt x="96" y="96"/>
                      <a:pt x="104" y="87"/>
                    </a:cubicBezTo>
                    <a:lnTo>
                      <a:pt x="104" y="102"/>
                    </a:lnTo>
                    <a:close/>
                    <a:moveTo>
                      <a:pt x="104" y="78"/>
                    </a:moveTo>
                    <a:cubicBezTo>
                      <a:pt x="104" y="78"/>
                      <a:pt x="104" y="78"/>
                      <a:pt x="104" y="78"/>
                    </a:cubicBezTo>
                    <a:cubicBezTo>
                      <a:pt x="104" y="78"/>
                      <a:pt x="104" y="78"/>
                      <a:pt x="104" y="78"/>
                    </a:cubicBezTo>
                    <a:cubicBezTo>
                      <a:pt x="104" y="88"/>
                      <a:pt x="83" y="96"/>
                      <a:pt x="56" y="96"/>
                    </a:cubicBezTo>
                    <a:cubicBezTo>
                      <a:pt x="29" y="96"/>
                      <a:pt x="8" y="88"/>
                      <a:pt x="8" y="78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16" y="72"/>
                      <a:pt x="36" y="76"/>
                      <a:pt x="56" y="76"/>
                    </a:cubicBezTo>
                    <a:cubicBezTo>
                      <a:pt x="76" y="76"/>
                      <a:pt x="96" y="72"/>
                      <a:pt x="104" y="63"/>
                    </a:cubicBezTo>
                    <a:lnTo>
                      <a:pt x="104" y="78"/>
                    </a:lnTo>
                    <a:close/>
                    <a:moveTo>
                      <a:pt x="104" y="54"/>
                    </a:moveTo>
                    <a:cubicBezTo>
                      <a:pt x="104" y="54"/>
                      <a:pt x="104" y="54"/>
                      <a:pt x="104" y="54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104" y="64"/>
                      <a:pt x="83" y="72"/>
                      <a:pt x="56" y="72"/>
                    </a:cubicBezTo>
                    <a:cubicBezTo>
                      <a:pt x="29" y="72"/>
                      <a:pt x="8" y="6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8" y="48"/>
                      <a:pt x="38" y="52"/>
                      <a:pt x="56" y="52"/>
                    </a:cubicBezTo>
                    <a:cubicBezTo>
                      <a:pt x="74" y="52"/>
                      <a:pt x="94" y="48"/>
                      <a:pt x="104" y="40"/>
                    </a:cubicBezTo>
                    <a:lnTo>
                      <a:pt x="104" y="54"/>
                    </a:lnTo>
                    <a:close/>
                    <a:moveTo>
                      <a:pt x="56" y="44"/>
                    </a:moveTo>
                    <a:cubicBezTo>
                      <a:pt x="29" y="44"/>
                      <a:pt x="8" y="36"/>
                      <a:pt x="8" y="26"/>
                    </a:cubicBezTo>
                    <a:cubicBezTo>
                      <a:pt x="8" y="16"/>
                      <a:pt x="29" y="8"/>
                      <a:pt x="56" y="8"/>
                    </a:cubicBezTo>
                    <a:cubicBezTo>
                      <a:pt x="83" y="8"/>
                      <a:pt x="104" y="16"/>
                      <a:pt x="104" y="26"/>
                    </a:cubicBezTo>
                    <a:cubicBezTo>
                      <a:pt x="104" y="36"/>
                      <a:pt x="83" y="44"/>
                      <a:pt x="56" y="4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Oval 50"/>
              <p:cNvSpPr>
                <a:spLocks noChangeArrowheads="1"/>
              </p:cNvSpPr>
              <p:nvPr/>
            </p:nvSpPr>
            <p:spPr bwMode="auto">
              <a:xfrm>
                <a:off x="9572413" y="3483166"/>
                <a:ext cx="30162" cy="30163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Oval 51"/>
              <p:cNvSpPr>
                <a:spLocks noChangeArrowheads="1"/>
              </p:cNvSpPr>
              <p:nvPr/>
            </p:nvSpPr>
            <p:spPr bwMode="auto">
              <a:xfrm>
                <a:off x="9572413" y="3392679"/>
                <a:ext cx="30162" cy="30163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Oval 52"/>
              <p:cNvSpPr>
                <a:spLocks noChangeArrowheads="1"/>
              </p:cNvSpPr>
              <p:nvPr/>
            </p:nvSpPr>
            <p:spPr bwMode="auto">
              <a:xfrm>
                <a:off x="9572413" y="3302191"/>
                <a:ext cx="30162" cy="30163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8" name="Rectangle 32"/>
          <p:cNvSpPr/>
          <p:nvPr/>
        </p:nvSpPr>
        <p:spPr>
          <a:xfrm flipH="1">
            <a:off x="5490644" y="3242403"/>
            <a:ext cx="172275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debug point</a:t>
            </a:r>
            <a:endParaRPr lang="id-ID" altLang="zh-CN" sz="2000" dirty="0">
              <a:solidFill>
                <a:schemeClr val="bg1"/>
              </a:solidFill>
              <a:latin typeface="Century Gothic" panose="020B0502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Text Placeholder 4"/>
          <p:cNvSpPr txBox="1"/>
          <p:nvPr/>
        </p:nvSpPr>
        <p:spPr>
          <a:xfrm>
            <a:off x="5481754" y="3705504"/>
            <a:ext cx="5109885" cy="640080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  <a:defRPr/>
            </a:pPr>
            <a:r>
              <a:rPr lang="zh-CN" altLang="id-ID" sz="12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</a:rPr>
              <a:t>录制脚本中出现页面元素找不到的情况：</a:t>
            </a:r>
            <a:endParaRPr lang="zh-CN" altLang="id-ID" sz="12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Calibri" panose="020F0502020204030204"/>
            </a:endParaRPr>
          </a:p>
          <a:p>
            <a:pPr marL="0" indent="0">
              <a:lnSpc>
                <a:spcPct val="114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</a:rPr>
              <a:t>1.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</a:rPr>
              <a:t>更换定位方式 （如选用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</a:rPr>
              <a:t>text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</a:rPr>
              <a:t>来定位） 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</a:rPr>
              <a:t>2.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手动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spy object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来替换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64360" y="2091569"/>
            <a:ext cx="2443796" cy="61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FFA500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设置检查点</a:t>
            </a:r>
            <a:endParaRPr lang="en-US" altLang="zh-CN" sz="1600" dirty="0">
              <a:solidFill>
                <a:srgbClr val="FFA500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添加页面元素的断言</a:t>
            </a:r>
            <a:endParaRPr lang="zh-CN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64360" y="2877253"/>
            <a:ext cx="2443796" cy="61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debug</a:t>
            </a:r>
            <a:endParaRPr lang="en-US" altLang="zh-CN" sz="1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logview</a:t>
            </a:r>
            <a:r>
              <a:rPr lang="zh-CN" altLang="en-US" sz="1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调试录制的脚本</a:t>
            </a:r>
            <a:endParaRPr lang="zh-CN" altLang="en-US" sz="10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64360" y="3723954"/>
            <a:ext cx="2443796" cy="61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323F4F"/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查看测试报告</a:t>
            </a:r>
            <a:endParaRPr lang="en-US" altLang="zh-CN" sz="1600" dirty="0">
              <a:solidFill>
                <a:srgbClr val="FFA500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分析测试报告</a:t>
            </a:r>
            <a:endParaRPr lang="zh-CN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 Placeholder 4"/>
          <p:cNvSpPr txBox="1"/>
          <p:nvPr/>
        </p:nvSpPr>
        <p:spPr>
          <a:xfrm>
            <a:off x="1477645" y="4888865"/>
            <a:ext cx="9284970" cy="10604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  <a:defRPr/>
            </a:pPr>
            <a:r>
              <a:rPr lang="id-ID" sz="1200" dirty="0">
                <a:solidFill>
                  <a:prstClr val="white">
                    <a:lumMod val="6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" panose="020F0502020204030204"/>
              </a:rPr>
              <a:t>Katalon 对于简单的应用是可以录制的，对于一些复杂的混合应用是无法完全录制的，因为它不能完全识别一些webview元素，而且katalon录制下的页面对象识别性差，后期维护困难，建议手动添加页面对象，并且使用 id，name，text 或者几个属性联合定位元素的方式，使用index定位元素要注意，防止index 在页面加载的过程中动态改变。</a:t>
            </a:r>
            <a:endParaRPr lang="id-ID" sz="1200" dirty="0">
              <a:solidFill>
                <a:prstClr val="white">
                  <a:lumMod val="65000"/>
                </a:prst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Calibri" panose="020F0502020204030204"/>
            </a:endParaRPr>
          </a:p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  <a:defRPr/>
            </a:pPr>
            <a:endParaRPr lang="id-ID" sz="1200" dirty="0">
              <a:solidFill>
                <a:prstClr val="white">
                  <a:lumMod val="65000"/>
                </a:prst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-0.0401 1.11111E-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04493 1.11111E-6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79167E-6 0 L 4.79167E-6 -0.18472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79167E-6 -2.96296E-6 L 4.79167E-6 -0.34467 " pathEditMode="relative" rAng="0" ptsTypes="AA">
                                      <p:cBhvr>
                                        <p:cTn id="24" dur="1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79167E-6 4.07407E-6 L 4.79167E-6 -0.34468 " pathEditMode="relative" rAng="0" ptsTypes="AA">
                                      <p:cBhvr>
                                        <p:cTn id="29" dur="1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25E-6 2.96296E-6 L 0.04492 2.96296E-6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25E-6 -3.7037E-7 L 0.04492 -3.7037E-7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25E-6 -1.48148E-6 L 0.04492 -1.48148E-6 " pathEditMode="relative" rAng="0" ptsTypes="AA">
                                      <p:cBhvr>
                                        <p:cTn id="44" dur="125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5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875E-6 4.07407E-6 L -0.04011 4.07407E-6 " pathEditMode="relative" rAng="0" ptsTypes="AA">
                                      <p:cBhvr>
                                        <p:cTn id="49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4" presetClass="path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54167E-6 -3.7037E-7 L -3.54167E-6 -0.08657 " pathEditMode="relative" rAng="0" ptsTypes="AA">
                                      <p:cBhvr>
                                        <p:cTn id="57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5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45833E-6 -1.85185E-6 L -0.0401 -1.85185E-6 " pathEditMode="relative" rAng="0" ptsTypes="AA">
                                      <p:cBhvr>
                                        <p:cTn id="62" dur="125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16667E-6 2.22222E-6 L 0.04492 2.22222E-6 " pathEditMode="relative" rAng="0" ptsTypes="AA">
                                      <p:cBhvr>
                                        <p:cTn id="67" dur="125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1.48148E-6 L 0 -0.08657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5" grpId="0" animBg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8535" y="1656080"/>
            <a:ext cx="1037082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Katalon Studio 是一款</a:t>
            </a:r>
            <a:r>
              <a:rPr lang="zh-CN" altLang="en-US">
                <a:solidFill>
                  <a:srgbClr val="FF0000"/>
                </a:solidFill>
              </a:rPr>
              <a:t>免费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自动化</a:t>
            </a:r>
            <a:r>
              <a:rPr lang="zh-CN" altLang="en-US"/>
              <a:t>测试工具，</a:t>
            </a:r>
            <a:endParaRPr lang="zh-CN" altLang="en-US"/>
          </a:p>
          <a:p>
            <a:r>
              <a:rPr lang="zh-CN" altLang="en-US"/>
              <a:t>可以安装在</a:t>
            </a:r>
            <a:r>
              <a:rPr lang="zh-CN" altLang="en-US">
                <a:solidFill>
                  <a:srgbClr val="FF0000"/>
                </a:solidFill>
              </a:rPr>
              <a:t>windows、macOS、linux</a:t>
            </a:r>
            <a:r>
              <a:rPr lang="zh-CN" altLang="en-US"/>
              <a:t>操作系统上，</a:t>
            </a:r>
            <a:endParaRPr lang="zh-CN" altLang="en-US"/>
          </a:p>
          <a:p>
            <a:r>
              <a:rPr lang="zh-CN" altLang="en-US"/>
              <a:t>基于selenium 和 Appium </a:t>
            </a:r>
            <a:r>
              <a:rPr lang="zh-CN" altLang="en-US">
                <a:solidFill>
                  <a:srgbClr val="FF0000"/>
                </a:solidFill>
              </a:rPr>
              <a:t>测试框架</a:t>
            </a:r>
            <a:r>
              <a:rPr lang="zh-CN" altLang="en-US"/>
              <a:t>，并集成了这些框架的优点。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这个工具支持不同层次技能的</a:t>
            </a:r>
            <a:r>
              <a:rPr lang="zh-CN" altLang="en-US">
                <a:solidFill>
                  <a:srgbClr val="FF0000"/>
                </a:solidFill>
              </a:rPr>
              <a:t>测试开发人员</a:t>
            </a:r>
            <a:r>
              <a:rPr lang="zh-CN" altLang="en-US"/>
              <a:t>使用，</a:t>
            </a:r>
            <a:endParaRPr lang="zh-CN" altLang="en-US"/>
          </a:p>
          <a:p>
            <a:r>
              <a:rPr lang="zh-CN" altLang="en-US"/>
              <a:t>有很少编码经验的测试人员也可以很快的上手一个自动化测试项目，</a:t>
            </a:r>
            <a:endParaRPr lang="zh-CN" altLang="en-US"/>
          </a:p>
          <a:p>
            <a:r>
              <a:rPr lang="zh-CN" altLang="en-US"/>
              <a:t>编码经验丰富的测试人员可以基于该工具做扩展，灵活的实现所需功能。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Katalon Studio 支持</a:t>
            </a:r>
            <a:r>
              <a:rPr lang="zh-CN" altLang="en-US">
                <a:solidFill>
                  <a:srgbClr val="FF0000"/>
                </a:solidFill>
              </a:rPr>
              <a:t>Web，Mobile，API </a:t>
            </a:r>
            <a:r>
              <a:rPr lang="zh-CN" altLang="en-US"/>
              <a:t>类型的</a:t>
            </a:r>
            <a:r>
              <a:rPr lang="zh-CN" altLang="en-US">
                <a:solidFill>
                  <a:srgbClr val="FF0000"/>
                </a:solidFill>
              </a:rPr>
              <a:t>自动化测试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它同时可以</a:t>
            </a:r>
            <a:r>
              <a:rPr lang="zh-CN" altLang="en-US">
                <a:solidFill>
                  <a:srgbClr val="FF0000"/>
                </a:solidFill>
              </a:rPr>
              <a:t>管理页面元素、测试数据、测试案例、生成自动化测试报告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可以</a:t>
            </a:r>
            <a:r>
              <a:rPr lang="zh-CN" altLang="en-US">
                <a:solidFill>
                  <a:srgbClr val="FF0000"/>
                </a:solidFill>
              </a:rPr>
              <a:t>集成到 CI/CD</a:t>
            </a:r>
            <a:r>
              <a:rPr lang="zh-CN" altLang="en-US"/>
              <a:t> 过程中，兼容流行的质量处理工具，包括qTest，JIRA等，</a:t>
            </a:r>
            <a:endParaRPr lang="zh-CN" altLang="en-US"/>
          </a:p>
          <a:p>
            <a:r>
              <a:rPr lang="zh-CN" altLang="en-US"/>
              <a:t>只需要使用 Katalon Studio 一个测试工具，就可以完成整个自动化测试流程。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606477" y="939763"/>
            <a:ext cx="4979045" cy="4905449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209925" y="3604260"/>
            <a:ext cx="59397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400" b="1" dirty="0">
                <a:solidFill>
                  <a:srgbClr val="0F1D38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rPr>
              <a:t>Jenkins Integration</a:t>
            </a:r>
            <a:endParaRPr sz="4400" b="1" dirty="0">
              <a:solidFill>
                <a:srgbClr val="0F1D38"/>
              </a:solidFill>
              <a:latin typeface="方正剪纸简体" panose="03000509000000000000" pitchFamily="65" charset="-122"/>
              <a:ea typeface="方正剪纸简体" panose="03000509000000000000" pitchFamily="65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731433" y="3343423"/>
            <a:ext cx="783667" cy="26122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496560" y="1951355"/>
            <a:ext cx="11976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50800" cmpd="thickThin">
                  <a:solidFill>
                    <a:srgbClr val="5B9BD5">
                      <a:lumMod val="75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04</a:t>
            </a:r>
            <a:endParaRPr lang="en-US" altLang="zh-CN" sz="7200" b="1">
              <a:ln w="50800" cmpd="thickThin">
                <a:solidFill>
                  <a:srgbClr val="5B9BD5">
                    <a:lumMod val="75000"/>
                  </a:srgbClr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0">
            <a:off x="2480309" y="734060"/>
            <a:ext cx="7039574" cy="743694"/>
            <a:chOff x="4967135" y="734080"/>
            <a:chExt cx="2122195" cy="743479"/>
          </a:xfrm>
        </p:grpSpPr>
        <p:sp>
          <p:nvSpPr>
            <p:cNvPr id="28" name="文本框 27"/>
            <p:cNvSpPr txBox="1"/>
            <p:nvPr/>
          </p:nvSpPr>
          <p:spPr>
            <a:xfrm>
              <a:off x="5071657" y="734080"/>
              <a:ext cx="1979972" cy="52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F1D38"/>
                  </a:solidFill>
                  <a:latin typeface="方正剪纸简体" panose="03000509000000000000" pitchFamily="65" charset="-122"/>
                  <a:ea typeface="方正剪纸简体" panose="03000509000000000000" pitchFamily="65" charset="-122"/>
                </a:rPr>
                <a:t>集成到</a:t>
              </a:r>
              <a:r>
                <a:rPr lang="en-US" altLang="zh-CN" sz="2800" b="1" dirty="0">
                  <a:solidFill>
                    <a:srgbClr val="0F1D38"/>
                  </a:solidFill>
                  <a:latin typeface="方正剪纸简体" panose="03000509000000000000" pitchFamily="65" charset="-122"/>
                  <a:ea typeface="方正剪纸简体" panose="03000509000000000000" pitchFamily="65" charset="-122"/>
                </a:rPr>
                <a:t>Jenkins</a:t>
              </a:r>
              <a:r>
                <a:rPr lang="zh-CN" altLang="en-US" sz="2800" b="1" dirty="0">
                  <a:solidFill>
                    <a:srgbClr val="0F1D38"/>
                  </a:solidFill>
                  <a:latin typeface="方正剪纸简体" panose="03000509000000000000" pitchFamily="65" charset="-122"/>
                  <a:ea typeface="方正剪纸简体" panose="03000509000000000000" pitchFamily="65" charset="-122"/>
                </a:rPr>
                <a:t> </a:t>
              </a:r>
              <a:endParaRPr lang="zh-CN" altLang="en-US" sz="2800" b="1" dirty="0">
                <a:solidFill>
                  <a:srgbClr val="0F1D38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67135" y="1170943"/>
              <a:ext cx="2122195" cy="30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36345" y="1877695"/>
            <a:ext cx="3971925" cy="3454400"/>
          </a:xfrm>
          <a:prstGeom prst="rect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432860" y="2192332"/>
            <a:ext cx="3438745" cy="639713"/>
            <a:chOff x="3624780" y="2412339"/>
            <a:chExt cx="3840182" cy="714393"/>
          </a:xfrm>
        </p:grpSpPr>
        <p:sp>
          <p:nvSpPr>
            <p:cNvPr id="18" name="文本框 17"/>
            <p:cNvSpPr txBox="1"/>
            <p:nvPr/>
          </p:nvSpPr>
          <p:spPr>
            <a:xfrm>
              <a:off x="3624780" y="2412339"/>
              <a:ext cx="2624488" cy="4112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rgbClr val="0F1D38"/>
                  </a:solidFill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New Jenkins job</a:t>
              </a:r>
              <a:endParaRPr lang="en-US" altLang="zh-CN" b="1" dirty="0">
                <a:solidFill>
                  <a:srgbClr val="0F1D38"/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24780" y="2750893"/>
              <a:ext cx="3840182" cy="3758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400" dirty="0">
                  <a:solidFill>
                    <a:srgbClr val="0F1D38"/>
                  </a:solidFill>
                  <a:latin typeface="Century Gothic" panose="020B0502020202020204" pitchFamily="34" charset="0"/>
                  <a:ea typeface="+mj-ea"/>
                </a:rPr>
                <a:t>新建一个</a:t>
              </a:r>
              <a:r>
                <a:rPr lang="en-US" altLang="zh-CN" sz="1400" dirty="0">
                  <a:solidFill>
                    <a:srgbClr val="0F1D38"/>
                  </a:solidFill>
                  <a:latin typeface="Century Gothic" panose="020B0502020202020204" pitchFamily="34" charset="0"/>
                  <a:ea typeface="+mj-ea"/>
                </a:rPr>
                <a:t>Jenkins</a:t>
              </a:r>
              <a:r>
                <a:rPr lang="zh-CN" altLang="en-US" sz="1400" dirty="0">
                  <a:solidFill>
                    <a:srgbClr val="0F1D38"/>
                  </a:solidFill>
                  <a:latin typeface="Century Gothic" panose="020B0502020202020204" pitchFamily="34" charset="0"/>
                  <a:ea typeface="+mj-ea"/>
                </a:rPr>
                <a:t>自由风格</a:t>
              </a:r>
              <a:r>
                <a:rPr lang="en-US" altLang="zh-CN" sz="1400" dirty="0">
                  <a:solidFill>
                    <a:srgbClr val="0F1D38"/>
                  </a:solidFill>
                  <a:latin typeface="Century Gothic" panose="020B0502020202020204" pitchFamily="34" charset="0"/>
                  <a:ea typeface="+mj-ea"/>
                </a:rPr>
                <a:t>job</a:t>
              </a:r>
              <a:endParaRPr lang="en-US" altLang="zh-CN" sz="1400" dirty="0">
                <a:solidFill>
                  <a:srgbClr val="0F1D38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32860" y="3182980"/>
            <a:ext cx="3438745" cy="814973"/>
            <a:chOff x="3624780" y="2412339"/>
            <a:chExt cx="3840182" cy="910112"/>
          </a:xfrm>
        </p:grpSpPr>
        <p:sp>
          <p:nvSpPr>
            <p:cNvPr id="21" name="文本框 20"/>
            <p:cNvSpPr txBox="1"/>
            <p:nvPr/>
          </p:nvSpPr>
          <p:spPr>
            <a:xfrm>
              <a:off x="3624780" y="2412339"/>
              <a:ext cx="3763350" cy="4112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rgbClr val="0F1D38"/>
                  </a:solidFill>
                  <a:latin typeface="方正剪纸简体" panose="03000509000000000000" pitchFamily="65" charset="-122"/>
                  <a:ea typeface="方正剪纸简体" panose="03000509000000000000" pitchFamily="65" charset="-122"/>
                  <a:sym typeface="+mn-ea"/>
                </a:rPr>
                <a:t>添加katalon execution 命令</a:t>
              </a:r>
              <a:endParaRPr lang="zh-CN" altLang="en-US" b="1" dirty="0">
                <a:solidFill>
                  <a:srgbClr val="0F1D38"/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24780" y="2750893"/>
              <a:ext cx="3840182" cy="5715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F1D38"/>
                  </a:solidFill>
                  <a:latin typeface="Century Gothic" panose="020B0502020202020204" pitchFamily="34" charset="0"/>
                  <a:ea typeface="+mj-ea"/>
                </a:rPr>
                <a:t>选择build，点击 Add build step —&gt; Execute Windows batch command </a:t>
              </a:r>
              <a:endParaRPr lang="en-US" altLang="zh-CN" sz="1200" dirty="0">
                <a:solidFill>
                  <a:srgbClr val="0F1D38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432860" y="4173628"/>
            <a:ext cx="3438745" cy="604788"/>
            <a:chOff x="3624780" y="2412339"/>
            <a:chExt cx="3840182" cy="675390"/>
          </a:xfrm>
        </p:grpSpPr>
        <p:sp>
          <p:nvSpPr>
            <p:cNvPr id="24" name="文本框 23"/>
            <p:cNvSpPr txBox="1"/>
            <p:nvPr/>
          </p:nvSpPr>
          <p:spPr>
            <a:xfrm>
              <a:off x="3624780" y="2412339"/>
              <a:ext cx="2624488" cy="4112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rgbClr val="0F1D38"/>
                  </a:solidFill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运行脚本，查看日志</a:t>
              </a:r>
              <a:endParaRPr lang="zh-CN" altLang="en-US" b="1" dirty="0">
                <a:solidFill>
                  <a:srgbClr val="0F1D38"/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24780" y="2750893"/>
              <a:ext cx="3840182" cy="3368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F1D38"/>
                  </a:solidFill>
                  <a:latin typeface="Century Gothic" panose="020B0502020202020204" pitchFamily="34" charset="0"/>
                  <a:ea typeface="+mj-ea"/>
                </a:rPr>
                <a:t>Build Now</a:t>
              </a:r>
              <a:endParaRPr lang="en-US" altLang="zh-CN" sz="1200" dirty="0">
                <a:solidFill>
                  <a:srgbClr val="0F1D38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1085" y="1376045"/>
            <a:ext cx="7374890" cy="445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0">
            <a:off x="3611880" y="734060"/>
            <a:ext cx="5523865" cy="753745"/>
            <a:chOff x="3359292" y="734080"/>
            <a:chExt cx="5523355" cy="753527"/>
          </a:xfrm>
        </p:grpSpPr>
        <p:sp>
          <p:nvSpPr>
            <p:cNvPr id="28" name="文本框 27"/>
            <p:cNvSpPr txBox="1"/>
            <p:nvPr/>
          </p:nvSpPr>
          <p:spPr>
            <a:xfrm>
              <a:off x="4431073" y="734080"/>
              <a:ext cx="2986764" cy="52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F1D38"/>
                  </a:solidFill>
                  <a:latin typeface="方正剪纸简体" panose="03000509000000000000" pitchFamily="65" charset="-122"/>
                  <a:ea typeface="方正剪纸简体" panose="03000509000000000000" pitchFamily="65" charset="-122"/>
                </a:rPr>
                <a:t>katalon command</a:t>
              </a:r>
              <a:endParaRPr lang="zh-CN" altLang="en-US" sz="2800" b="1" dirty="0">
                <a:solidFill>
                  <a:srgbClr val="0F1D38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359292" y="1180991"/>
              <a:ext cx="5523355" cy="30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</a:rPr>
                <a:t>https://docs.katalon.com/display/KD/Console+Mode+Execution </a:t>
              </a:r>
              <a:endParaRPr lang="en-US" altLang="zh-CN" sz="14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5720" y="1758315"/>
            <a:ext cx="4081780" cy="4109720"/>
            <a:chOff x="6459260" y="1628712"/>
            <a:chExt cx="5022149" cy="4695583"/>
          </a:xfrm>
        </p:grpSpPr>
        <p:sp>
          <p:nvSpPr>
            <p:cNvPr id="11" name="矩形 83"/>
            <p:cNvSpPr>
              <a:spLocks noChangeArrowheads="1"/>
            </p:cNvSpPr>
            <p:nvPr/>
          </p:nvSpPr>
          <p:spPr bwMode="auto">
            <a:xfrm>
              <a:off x="6520226" y="1720171"/>
              <a:ext cx="4863138" cy="4536836"/>
            </a:xfrm>
            <a:prstGeom prst="rect">
              <a:avLst/>
            </a:prstGeom>
            <a:noFill/>
            <a:ln w="9525" cmpd="sng">
              <a:solidFill>
                <a:srgbClr val="0F1D38"/>
              </a:solidFill>
              <a:miter lim="800000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6459260" y="1628712"/>
              <a:ext cx="528638" cy="530225"/>
            </a:xfrm>
            <a:custGeom>
              <a:avLst/>
              <a:gdLst>
                <a:gd name="T0" fmla="*/ 0 w 1446"/>
                <a:gd name="T1" fmla="*/ 0 h 1446"/>
                <a:gd name="T2" fmla="*/ 1446 w 1446"/>
                <a:gd name="T3" fmla="*/ 0 h 1446"/>
                <a:gd name="T4" fmla="*/ 1446 w 1446"/>
                <a:gd name="T5" fmla="*/ 458 h 1446"/>
                <a:gd name="T6" fmla="*/ 438 w 1446"/>
                <a:gd name="T7" fmla="*/ 458 h 1446"/>
                <a:gd name="T8" fmla="*/ 438 w 1446"/>
                <a:gd name="T9" fmla="*/ 1446 h 1446"/>
                <a:gd name="T10" fmla="*/ 0 w 1446"/>
                <a:gd name="T11" fmla="*/ 1446 h 1446"/>
                <a:gd name="T12" fmla="*/ 0 w 1446"/>
                <a:gd name="T1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6" h="1446">
                  <a:moveTo>
                    <a:pt x="0" y="0"/>
                  </a:moveTo>
                  <a:lnTo>
                    <a:pt x="1446" y="0"/>
                  </a:lnTo>
                  <a:lnTo>
                    <a:pt x="1446" y="458"/>
                  </a:lnTo>
                  <a:lnTo>
                    <a:pt x="438" y="458"/>
                  </a:lnTo>
                  <a:lnTo>
                    <a:pt x="438" y="1446"/>
                  </a:lnTo>
                  <a:lnTo>
                    <a:pt x="0" y="1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C5D9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 flipH="1" flipV="1">
              <a:off x="10952771" y="5794070"/>
              <a:ext cx="528638" cy="530225"/>
            </a:xfrm>
            <a:custGeom>
              <a:avLst/>
              <a:gdLst>
                <a:gd name="T0" fmla="*/ 0 w 1446"/>
                <a:gd name="T1" fmla="*/ 0 h 1446"/>
                <a:gd name="T2" fmla="*/ 1446 w 1446"/>
                <a:gd name="T3" fmla="*/ 0 h 1446"/>
                <a:gd name="T4" fmla="*/ 1446 w 1446"/>
                <a:gd name="T5" fmla="*/ 458 h 1446"/>
                <a:gd name="T6" fmla="*/ 438 w 1446"/>
                <a:gd name="T7" fmla="*/ 458 h 1446"/>
                <a:gd name="T8" fmla="*/ 438 w 1446"/>
                <a:gd name="T9" fmla="*/ 1446 h 1446"/>
                <a:gd name="T10" fmla="*/ 0 w 1446"/>
                <a:gd name="T11" fmla="*/ 1446 h 1446"/>
                <a:gd name="T12" fmla="*/ 0 w 1446"/>
                <a:gd name="T1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6" h="1446">
                  <a:moveTo>
                    <a:pt x="0" y="0"/>
                  </a:moveTo>
                  <a:lnTo>
                    <a:pt x="1446" y="0"/>
                  </a:lnTo>
                  <a:lnTo>
                    <a:pt x="1446" y="458"/>
                  </a:lnTo>
                  <a:lnTo>
                    <a:pt x="438" y="458"/>
                  </a:lnTo>
                  <a:lnTo>
                    <a:pt x="438" y="1446"/>
                  </a:lnTo>
                  <a:lnTo>
                    <a:pt x="0" y="1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BC5D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600835" y="1981200"/>
            <a:ext cx="3480435" cy="3450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D: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cd D:\Tool\Katalon_Studio_Windows_64-5.3.0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katalon -runMode=console -projectPath="D:\Selenium\Visionworks\Desktop Smoke Testing\Desktop Smoke Testing.prj" -testSuitePath="\Test Suites\Turn on off Insurance - Test" -browserType="Chrome"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93740" y="1739900"/>
            <a:ext cx="5744845" cy="4273550"/>
            <a:chOff x="6459260" y="1628712"/>
            <a:chExt cx="5022149" cy="4695583"/>
          </a:xfrm>
        </p:grpSpPr>
        <p:sp>
          <p:nvSpPr>
            <p:cNvPr id="3" name="矩形 83"/>
            <p:cNvSpPr>
              <a:spLocks noChangeArrowheads="1"/>
            </p:cNvSpPr>
            <p:nvPr/>
          </p:nvSpPr>
          <p:spPr bwMode="auto">
            <a:xfrm>
              <a:off x="6520226" y="1720171"/>
              <a:ext cx="4863138" cy="4536836"/>
            </a:xfrm>
            <a:prstGeom prst="rect">
              <a:avLst/>
            </a:prstGeom>
            <a:noFill/>
            <a:ln w="9525" cmpd="sng">
              <a:solidFill>
                <a:srgbClr val="0F1D38"/>
              </a:solidFill>
              <a:miter lim="800000"/>
            </a:ln>
          </p:spPr>
          <p:txBody>
            <a:bodyPr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Freeform 12"/>
            <p:cNvSpPr/>
            <p:nvPr/>
          </p:nvSpPr>
          <p:spPr bwMode="auto">
            <a:xfrm>
              <a:off x="6459260" y="1628712"/>
              <a:ext cx="528638" cy="530225"/>
            </a:xfrm>
            <a:custGeom>
              <a:avLst/>
              <a:gdLst>
                <a:gd name="T0" fmla="*/ 0 w 1446"/>
                <a:gd name="T1" fmla="*/ 0 h 1446"/>
                <a:gd name="T2" fmla="*/ 1446 w 1446"/>
                <a:gd name="T3" fmla="*/ 0 h 1446"/>
                <a:gd name="T4" fmla="*/ 1446 w 1446"/>
                <a:gd name="T5" fmla="*/ 458 h 1446"/>
                <a:gd name="T6" fmla="*/ 438 w 1446"/>
                <a:gd name="T7" fmla="*/ 458 h 1446"/>
                <a:gd name="T8" fmla="*/ 438 w 1446"/>
                <a:gd name="T9" fmla="*/ 1446 h 1446"/>
                <a:gd name="T10" fmla="*/ 0 w 1446"/>
                <a:gd name="T11" fmla="*/ 1446 h 1446"/>
                <a:gd name="T12" fmla="*/ 0 w 1446"/>
                <a:gd name="T1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6" h="1446">
                  <a:moveTo>
                    <a:pt x="0" y="0"/>
                  </a:moveTo>
                  <a:lnTo>
                    <a:pt x="1446" y="0"/>
                  </a:lnTo>
                  <a:lnTo>
                    <a:pt x="1446" y="458"/>
                  </a:lnTo>
                  <a:lnTo>
                    <a:pt x="438" y="458"/>
                  </a:lnTo>
                  <a:lnTo>
                    <a:pt x="438" y="1446"/>
                  </a:lnTo>
                  <a:lnTo>
                    <a:pt x="0" y="1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C5D9"/>
            </a:solidFill>
            <a:ln>
              <a:noFill/>
            </a:ln>
          </p:spPr>
          <p:txBody>
            <a:bodyPr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Freeform 12"/>
            <p:cNvSpPr/>
            <p:nvPr/>
          </p:nvSpPr>
          <p:spPr bwMode="auto">
            <a:xfrm flipH="1" flipV="1">
              <a:off x="10952771" y="5794070"/>
              <a:ext cx="528638" cy="530225"/>
            </a:xfrm>
            <a:custGeom>
              <a:avLst/>
              <a:gdLst>
                <a:gd name="T0" fmla="*/ 0 w 1446"/>
                <a:gd name="T1" fmla="*/ 0 h 1446"/>
                <a:gd name="T2" fmla="*/ 1446 w 1446"/>
                <a:gd name="T3" fmla="*/ 0 h 1446"/>
                <a:gd name="T4" fmla="*/ 1446 w 1446"/>
                <a:gd name="T5" fmla="*/ 458 h 1446"/>
                <a:gd name="T6" fmla="*/ 438 w 1446"/>
                <a:gd name="T7" fmla="*/ 458 h 1446"/>
                <a:gd name="T8" fmla="*/ 438 w 1446"/>
                <a:gd name="T9" fmla="*/ 1446 h 1446"/>
                <a:gd name="T10" fmla="*/ 0 w 1446"/>
                <a:gd name="T11" fmla="*/ 1446 h 1446"/>
                <a:gd name="T12" fmla="*/ 0 w 1446"/>
                <a:gd name="T1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6" h="1446">
                  <a:moveTo>
                    <a:pt x="0" y="0"/>
                  </a:moveTo>
                  <a:lnTo>
                    <a:pt x="1446" y="0"/>
                  </a:lnTo>
                  <a:lnTo>
                    <a:pt x="1446" y="458"/>
                  </a:lnTo>
                  <a:lnTo>
                    <a:pt x="438" y="458"/>
                  </a:lnTo>
                  <a:lnTo>
                    <a:pt x="438" y="1446"/>
                  </a:lnTo>
                  <a:lnTo>
                    <a:pt x="0" y="1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BC5D"/>
            </a:solidFill>
            <a:ln>
              <a:noFill/>
            </a:ln>
          </p:spPr>
          <p:txBody>
            <a:bodyPr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121400" y="1981200"/>
            <a:ext cx="5048250" cy="39674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D: 切换到katalon 安装的D盘 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cd D:\Tool\Katalon_Studio_Windows_64-5.3.0： 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进入katalon安装的目录 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-projectPath = katalon project 目录 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-testSuitePath = testsuite 目录，必须用相对于project path 的路径，并且suite不能带后缀 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-browserType: 选择运行的浏览器，只支持Chrome, Firefox and Remote is available for use in Linux version 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consoleLog 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没有value，直接使用。如： -console 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如果有这个option，build job之后，系统会弹出一个窗口显示执行test cases 的过程。不会再单独在jenkins里面显示log。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2760" y="2768768"/>
            <a:ext cx="52064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F1D38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rPr>
              <a:t>感谢您</a:t>
            </a:r>
            <a:r>
              <a:rPr lang="zh-CN" altLang="en-US" sz="6000" b="1" dirty="0" smtClean="0">
                <a:solidFill>
                  <a:srgbClr val="0F1D38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rPr>
              <a:t>的聆听</a:t>
            </a:r>
            <a:endParaRPr lang="zh-CN" altLang="en-US" sz="6000" b="1" dirty="0">
              <a:solidFill>
                <a:srgbClr val="0F1D38"/>
              </a:solidFill>
              <a:latin typeface="方正剪纸简体" panose="03000509000000000000" pitchFamily="65" charset="-122"/>
              <a:ea typeface="方正剪纸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84172" y="3711160"/>
            <a:ext cx="4223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rPr>
              <a:t>THINKS FOR YOUR LISTING</a:t>
            </a:r>
            <a:endParaRPr lang="zh-CN" altLang="en-US" sz="1600" dirty="0">
              <a:solidFill>
                <a:srgbClr val="0F1D38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Verdana" panose="020B060403050404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8588" y="4452943"/>
            <a:ext cx="1223424" cy="407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A_文本框 8"/>
          <p:cNvSpPr txBox="1"/>
          <p:nvPr>
            <p:custDataLst>
              <p:tags r:id="rId1"/>
            </p:custDataLst>
          </p:nvPr>
        </p:nvSpPr>
        <p:spPr>
          <a:xfrm>
            <a:off x="5993765" y="1840865"/>
            <a:ext cx="173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zh-CN" altLang="en-US" spc="3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PA_圆角矩形 9"/>
          <p:cNvSpPr/>
          <p:nvPr>
            <p:custDataLst>
              <p:tags r:id="rId2"/>
            </p:custDataLst>
          </p:nvPr>
        </p:nvSpPr>
        <p:spPr>
          <a:xfrm>
            <a:off x="6176963" y="2282916"/>
            <a:ext cx="2772000" cy="1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">
                <a:srgbClr val="0070C0"/>
              </a:gs>
              <a:gs pos="99000">
                <a:srgbClr val="00B0F0"/>
              </a:gs>
            </a:gsLst>
            <a:lin ang="0" scaled="1"/>
            <a:tileRect/>
          </a:gradFill>
          <a:ln w="12700" cap="flat" cmpd="sng" algn="ctr">
            <a:solidFill>
              <a:srgbClr val="79C5D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</a:endParaRPr>
          </a:p>
        </p:txBody>
      </p:sp>
      <p:sp>
        <p:nvSpPr>
          <p:cNvPr id="69" name="PA_矩形 10"/>
          <p:cNvSpPr/>
          <p:nvPr>
            <p:custDataLst>
              <p:tags r:id="rId3"/>
            </p:custDataLst>
          </p:nvPr>
        </p:nvSpPr>
        <p:spPr>
          <a:xfrm>
            <a:off x="6096001" y="2506465"/>
            <a:ext cx="5142958" cy="235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44546A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 Light" panose="020B0502040204020203" charset="-122"/>
              </a:rPr>
              <a:t>1.</a:t>
            </a:r>
            <a:r>
              <a:rPr lang="zh-CN" altLang="en-US" sz="1400" dirty="0">
                <a:solidFill>
                  <a:srgbClr val="44546A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 Light" panose="020B0502040204020203" charset="-122"/>
              </a:rPr>
              <a:t>创建项目</a:t>
            </a:r>
            <a:endParaRPr lang="en-US" altLang="zh-CN" sz="1400" dirty="0">
              <a:solidFill>
                <a:srgbClr val="44546A">
                  <a:lumMod val="60000"/>
                  <a:lumOff val="40000"/>
                </a:srgbClr>
              </a:solidFill>
              <a:latin typeface="微软雅黑" panose="020B0503020204020204" pitchFamily="34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44546A">
                  <a:lumMod val="60000"/>
                  <a:lumOff val="40000"/>
                </a:srgbClr>
              </a:solidFill>
              <a:latin typeface="微软雅黑" panose="020B0503020204020204" pitchFamily="34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44546A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 Light" panose="020B0502040204020203" charset="-122"/>
              </a:rPr>
              <a:t>2.</a:t>
            </a:r>
            <a:r>
              <a:rPr lang="zh-CN" altLang="en-US" sz="1400" dirty="0">
                <a:solidFill>
                  <a:srgbClr val="44546A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 Light" panose="020B0502040204020203" charset="-122"/>
              </a:rPr>
              <a:t>创建测试用例</a:t>
            </a:r>
            <a:endParaRPr lang="en-US" altLang="zh-CN" sz="1400" dirty="0">
              <a:solidFill>
                <a:srgbClr val="44546A">
                  <a:lumMod val="60000"/>
                  <a:lumOff val="40000"/>
                </a:srgbClr>
              </a:solidFill>
              <a:latin typeface="微软雅黑" panose="020B0503020204020204" pitchFamily="34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44546A">
                  <a:lumMod val="60000"/>
                  <a:lumOff val="40000"/>
                </a:srgbClr>
              </a:solidFill>
              <a:latin typeface="微软雅黑" panose="020B0503020204020204" pitchFamily="34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44546A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 Light" panose="020B0502040204020203" charset="-122"/>
              </a:rPr>
              <a:t>3.</a:t>
            </a:r>
            <a:r>
              <a:rPr lang="zh-CN" altLang="en-US" sz="1400" dirty="0">
                <a:solidFill>
                  <a:srgbClr val="44546A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 Light" panose="020B0502040204020203" charset="-122"/>
              </a:rPr>
              <a:t>运行测试用例</a:t>
            </a:r>
            <a:endParaRPr lang="en-US" altLang="zh-CN" sz="1400" dirty="0">
              <a:solidFill>
                <a:srgbClr val="44546A">
                  <a:lumMod val="60000"/>
                  <a:lumOff val="40000"/>
                </a:srgbClr>
              </a:solidFill>
              <a:latin typeface="微软雅黑" panose="020B0503020204020204" pitchFamily="34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44546A">
                  <a:lumMod val="60000"/>
                  <a:lumOff val="40000"/>
                </a:srgbClr>
              </a:solidFill>
              <a:latin typeface="微软雅黑" panose="020B0503020204020204" pitchFamily="34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44546A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 Light" panose="020B0502040204020203" charset="-122"/>
              </a:rPr>
              <a:t>4.</a:t>
            </a:r>
            <a:r>
              <a:rPr lang="zh-CN" altLang="en-US" sz="1400" dirty="0">
                <a:solidFill>
                  <a:srgbClr val="44546A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 Light" panose="020B0502040204020203" charset="-122"/>
              </a:rPr>
              <a:t>查看运行日志</a:t>
            </a:r>
            <a:endParaRPr lang="zh-CN" altLang="en-US" sz="1400" dirty="0">
              <a:solidFill>
                <a:srgbClr val="44546A">
                  <a:lumMod val="60000"/>
                  <a:lumOff val="40000"/>
                </a:srgbClr>
              </a:solidFill>
              <a:latin typeface="微软雅黑" panose="020B0503020204020204" pitchFamily="34" charset="-122"/>
              <a:ea typeface="微软雅黑 Light" panose="020B0502040204020203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177588" y="5164251"/>
            <a:ext cx="1671781" cy="302925"/>
          </a:xfrm>
          <a:prstGeom prst="roundRect">
            <a:avLst>
              <a:gd name="adj" fmla="val 50000"/>
            </a:avLst>
          </a:prstGeom>
          <a:solidFill>
            <a:srgbClr val="79C5D9"/>
          </a:solidFill>
          <a:ln>
            <a:noFill/>
          </a:ln>
          <a:effectLst>
            <a:outerShdw blurRad="228600" dist="38100" dir="672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ker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More</a:t>
            </a:r>
            <a:endParaRPr lang="id-ID" altLang="zh-CN" sz="1200" kern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" y="1019810"/>
            <a:ext cx="4985385" cy="4570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-0.04558 2.96296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3.33333E-6 L -0.04557 3.33333E-6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-3.7037E-6 L -0.04558 -3.7037E-6 " pathEditMode="relative" rAng="0" ptsTypes="AA">
                                      <p:cBhvr>
                                        <p:cTn id="19" dur="1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375E-6 -4.07407E-6 L 0.04493 -4.07407E-6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7" grpId="1"/>
      <p:bldP spid="68" grpId="0" animBg="1"/>
      <p:bldP spid="68" grpId="1" animBg="1"/>
      <p:bldP spid="69" grpId="0"/>
      <p:bldP spid="69" grpId="1"/>
      <p:bldP spid="71" grpId="0" bldLvl="0" animBg="1"/>
      <p:bldP spid="71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606477" y="939763"/>
            <a:ext cx="4979045" cy="4905449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492760" y="3603989"/>
            <a:ext cx="52064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F1D38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rPr>
              <a:t>API testing </a:t>
            </a:r>
            <a:endParaRPr lang="en-US" altLang="zh-CN" sz="4400" b="1" dirty="0">
              <a:solidFill>
                <a:srgbClr val="0F1D38"/>
              </a:solidFill>
              <a:latin typeface="方正剪纸简体" panose="03000509000000000000" pitchFamily="65" charset="-122"/>
              <a:ea typeface="方正剪纸简体" panose="03000509000000000000" pitchFamily="65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731433" y="3343423"/>
            <a:ext cx="783667" cy="26122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497195" y="1930400"/>
            <a:ext cx="11976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50800" cmpd="thickThin">
                  <a:solidFill>
                    <a:srgbClr val="5B9BD5">
                      <a:lumMod val="75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01</a:t>
            </a:r>
            <a:endParaRPr lang="en-US" altLang="zh-CN" sz="7200" b="1">
              <a:ln w="50800" cmpd="thickThin">
                <a:solidFill>
                  <a:srgbClr val="5B9BD5">
                    <a:lumMod val="75000"/>
                  </a:srgbClr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790700" y="708025"/>
            <a:ext cx="7790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rPr>
              <a:t>1.</a:t>
            </a:r>
            <a:r>
              <a:rPr lang="zh-CN" altLang="en-US" b="1" dirty="0">
                <a:solidFill>
                  <a:schemeClr val="accent1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rPr>
              <a:t>新建</a:t>
            </a:r>
            <a:r>
              <a:rPr lang="en-US" altLang="zh-CN" b="1" dirty="0">
                <a:solidFill>
                  <a:schemeClr val="accent1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rPr>
              <a:t>API</a:t>
            </a:r>
            <a:r>
              <a:rPr lang="zh-CN" altLang="en-US" b="1" dirty="0">
                <a:solidFill>
                  <a:schemeClr val="accent1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rPr>
              <a:t>测试项目</a:t>
            </a:r>
            <a:r>
              <a:rPr lang="en-US" altLang="zh-CN" b="1" dirty="0">
                <a:solidFill>
                  <a:schemeClr val="accent1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rPr>
              <a:t>-</a:t>
            </a:r>
            <a:r>
              <a:rPr lang="zh-CN" altLang="en-US" b="1" dirty="0">
                <a:solidFill>
                  <a:schemeClr val="accent1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rPr>
              <a:t>》 </a:t>
            </a:r>
            <a:r>
              <a:rPr lang="en-US" altLang="zh-CN" b="1" dirty="0">
                <a:solidFill>
                  <a:schemeClr val="accent1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  <a:sym typeface="+mn-ea"/>
              </a:rPr>
              <a:t>2.</a:t>
            </a:r>
            <a:r>
              <a:rPr lang="zh-CN" altLang="en-US" b="1" dirty="0">
                <a:solidFill>
                  <a:schemeClr val="accent1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  <a:sym typeface="+mn-ea"/>
              </a:rPr>
              <a:t>新建</a:t>
            </a:r>
            <a:r>
              <a:rPr lang="en-US" b="1" dirty="0">
                <a:solidFill>
                  <a:schemeClr val="accent1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  <a:sym typeface="+mn-ea"/>
              </a:rPr>
              <a:t>webservice request</a:t>
            </a:r>
            <a:r>
              <a:rPr lang="en-US" altLang="zh-CN" b="1" dirty="0">
                <a:solidFill>
                  <a:schemeClr val="accent1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  <a:sym typeface="+mn-ea"/>
              </a:rPr>
              <a:t>-</a:t>
            </a:r>
            <a:r>
              <a:rPr lang="zh-CN" altLang="en-US" b="1" dirty="0">
                <a:solidFill>
                  <a:schemeClr val="accent1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  <a:sym typeface="+mn-ea"/>
              </a:rPr>
              <a:t>》</a:t>
            </a:r>
            <a:r>
              <a:rPr lang="en-US" altLang="zh-CN" b="1" dirty="0">
                <a:solidFill>
                  <a:schemeClr val="accent1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  <a:sym typeface="+mn-ea"/>
              </a:rPr>
              <a:t>3.</a:t>
            </a:r>
            <a:r>
              <a:rPr lang="zh-CN" altLang="en-US" b="1" dirty="0">
                <a:solidFill>
                  <a:schemeClr val="accent1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  <a:sym typeface="+mn-ea"/>
              </a:rPr>
              <a:t>查看结果及断言</a:t>
            </a:r>
            <a:endParaRPr lang="zh-CN" altLang="en-US" b="1" dirty="0">
              <a:solidFill>
                <a:schemeClr val="accent1"/>
              </a:solidFill>
              <a:latin typeface="方正剪纸简体" panose="03000509000000000000" pitchFamily="65" charset="-122"/>
              <a:ea typeface="方正剪纸简体" panose="03000509000000000000" pitchFamily="65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402703" y="3975888"/>
            <a:ext cx="416765" cy="416765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48044" y="4862201"/>
            <a:ext cx="261486" cy="261486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816424" y="5083218"/>
            <a:ext cx="482152" cy="482152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130" y="1435735"/>
            <a:ext cx="8727440" cy="4427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-0.03981 L -2.5E-6 0.09028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-0.03981 L -2.5E-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0.03889 L 4.375E-6 -0.08889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0.03843 L 4.375E-6 7.40741E-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1.11111E-6 L -0.03868 1.11111E-6 " pathEditMode="relative" rAng="0" ptsTypes="AA">
                                      <p:cBhvr>
                                        <p:cTn id="23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10402703" y="3975888"/>
            <a:ext cx="416765" cy="416765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48044" y="4862201"/>
            <a:ext cx="261486" cy="261486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816424" y="5083218"/>
            <a:ext cx="482152" cy="482152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3460" y="-48260"/>
            <a:ext cx="14218920" cy="7692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-0.03981 L -2.5E-6 0.09028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-0.03981 L -2.5E-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0.03889 L 4.375E-6 -0.08889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0.03843 L 4.375E-6 7.40741E-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1.11111E-6 L -0.03868 1.11111E-6 " pathEditMode="relative" rAng="0" ptsTypes="AA">
                                      <p:cBhvr>
                                        <p:cTn id="23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bldLvl="0" animBg="1"/>
      <p:bldP spid="14" grpId="2" bldLvl="0" animBg="1"/>
      <p:bldP spid="15" grpId="0" bldLvl="0" animBg="1"/>
      <p:bldP spid="15" grpId="1" bldLvl="0" animBg="1"/>
      <p:bldP spid="15" grpId="2" bldLvl="0" animBg="1"/>
      <p:bldP spid="16" grpId="0" bldLvl="0" animBg="1"/>
      <p:bldP spid="16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606477" y="939763"/>
            <a:ext cx="4979045" cy="4905449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492760" y="3695429"/>
            <a:ext cx="52064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F1D38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rPr>
              <a:t>Web testing</a:t>
            </a:r>
            <a:endParaRPr lang="en-US" altLang="zh-CN" sz="4400" b="1" dirty="0">
              <a:solidFill>
                <a:srgbClr val="0F1D38"/>
              </a:solidFill>
              <a:latin typeface="方正剪纸简体" panose="03000509000000000000" pitchFamily="65" charset="-122"/>
              <a:ea typeface="方正剪纸简体" panose="03000509000000000000" pitchFamily="65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731433" y="3343423"/>
            <a:ext cx="783667" cy="26122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524500" y="1940560"/>
            <a:ext cx="11976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50800" cmpd="thickThin">
                  <a:solidFill>
                    <a:srgbClr val="5B9BD5">
                      <a:lumMod val="75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02</a:t>
            </a:r>
            <a:endParaRPr lang="en-US" altLang="zh-CN" sz="7200" b="1">
              <a:ln w="50800" cmpd="thickThin">
                <a:solidFill>
                  <a:srgbClr val="5B9BD5">
                    <a:lumMod val="75000"/>
                  </a:srgbClr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1072068" y="1108492"/>
            <a:ext cx="2412694" cy="3671333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445000" y="4683760"/>
            <a:ext cx="2096135" cy="899160"/>
          </a:xfrm>
          <a:prstGeom prst="rect">
            <a:avLst/>
          </a:prstGeom>
          <a:solidFill>
            <a:schemeClr val="bg1"/>
          </a:solidFill>
          <a:ln w="38100">
            <a:solidFill>
              <a:srgbClr val="79C5D9"/>
            </a:solidFill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737907" y="4780457"/>
            <a:ext cx="169659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196FC"/>
                </a:solidFill>
                <a:latin typeface="Century Gothic" panose="020B0502020202020204" pitchFamily="34" charset="0"/>
                <a:cs typeface="+mn-ea"/>
                <a:sym typeface="+mn-lt"/>
              </a:rPr>
              <a:t>     Manual</a:t>
            </a:r>
            <a:endParaRPr lang="en-US" altLang="zh-CN" dirty="0">
              <a:solidFill>
                <a:srgbClr val="0196FC"/>
              </a:solidFill>
              <a:latin typeface="Century Gothic" panose="020B0502020202020204" pitchFamily="34" charset="0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162800" y="4652010"/>
            <a:ext cx="2011680" cy="962025"/>
          </a:xfrm>
          <a:prstGeom prst="rect">
            <a:avLst/>
          </a:prstGeom>
          <a:solidFill>
            <a:schemeClr val="bg1"/>
          </a:solidFill>
          <a:ln w="38100">
            <a:solidFill>
              <a:srgbClr val="79C5D9"/>
            </a:solidFill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320250" y="4779187"/>
            <a:ext cx="169659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196FC"/>
                </a:solidFill>
                <a:latin typeface="Century Gothic" panose="020B0502020202020204" pitchFamily="34" charset="0"/>
                <a:cs typeface="+mn-ea"/>
                <a:sym typeface="+mn-lt"/>
              </a:rPr>
              <a:t>       Script</a:t>
            </a:r>
            <a:endParaRPr lang="en-US" altLang="zh-CN" dirty="0">
              <a:solidFill>
                <a:srgbClr val="0196FC"/>
              </a:solidFill>
              <a:latin typeface="Century Gothic" panose="020B0502020202020204" pitchFamily="34" charset="0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616710"/>
            <a:ext cx="5932170" cy="287972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 rot="0">
            <a:off x="5324475" y="734060"/>
            <a:ext cx="3496310" cy="727075"/>
            <a:chOff x="5071732" y="734080"/>
            <a:chExt cx="3496310" cy="727075"/>
          </a:xfrm>
        </p:grpSpPr>
        <p:sp>
          <p:nvSpPr>
            <p:cNvPr id="14" name="文本框 13"/>
            <p:cNvSpPr txBox="1"/>
            <p:nvPr/>
          </p:nvSpPr>
          <p:spPr>
            <a:xfrm>
              <a:off x="5071732" y="734080"/>
              <a:ext cx="34963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dirty="0">
                  <a:solidFill>
                    <a:srgbClr val="0F1D38"/>
                  </a:solidFill>
                  <a:latin typeface="方正剪纸简体" panose="03000509000000000000" pitchFamily="65" charset="-122"/>
                  <a:ea typeface="方正剪纸简体" panose="03000509000000000000" pitchFamily="65" charset="-122"/>
                </a:rPr>
                <a:t>Project/testcase</a:t>
              </a:r>
              <a:endParaRPr lang="en-US" altLang="zh-CN" sz="2800" b="1" dirty="0">
                <a:solidFill>
                  <a:srgbClr val="0F1D38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310492" y="1154450"/>
              <a:ext cx="318833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</a:rPr>
                <a:t>支持手动和脚本两种模式编写案例 </a:t>
              </a:r>
              <a:endParaRPr lang="en-US" altLang="zh-CN" sz="14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-0.0401 1.48148E-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0.04492 0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-4.16667E-7 -0.18473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04492 0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2.5E-6 -0.18473 " pathEditMode="relative" rAng="0" ptsTypes="AA">
                                      <p:cBhvr>
                                        <p:cTn id="29" dur="125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4" grpId="1" bldLvl="0" animBg="1"/>
      <p:bldP spid="75" grpId="0" bldLvl="0" animBg="1"/>
      <p:bldP spid="75" grpId="1" bldLvl="0" animBg="1"/>
      <p:bldP spid="76" grpId="0"/>
      <p:bldP spid="76" grpId="1"/>
      <p:bldP spid="86" grpId="0" bldLvl="0" animBg="1"/>
      <p:bldP spid="86" grpId="1" bldLvl="0" animBg="1"/>
      <p:bldP spid="87" grpId="0"/>
      <p:bldP spid="8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 rot="0">
            <a:off x="4477385" y="638810"/>
            <a:ext cx="3443605" cy="828675"/>
            <a:chOff x="4878057" y="659150"/>
            <a:chExt cx="3443605" cy="828675"/>
          </a:xfrm>
        </p:grpSpPr>
        <p:sp>
          <p:nvSpPr>
            <p:cNvPr id="56" name="文本框 55"/>
            <p:cNvSpPr txBox="1"/>
            <p:nvPr/>
          </p:nvSpPr>
          <p:spPr>
            <a:xfrm>
              <a:off x="4878057" y="659150"/>
              <a:ext cx="344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F1D38"/>
                  </a:solidFill>
                  <a:latin typeface="方正剪纸简体" panose="03000509000000000000" pitchFamily="65" charset="-122"/>
                  <a:ea typeface="方正剪纸简体" panose="03000509000000000000" pitchFamily="65" charset="-122"/>
                </a:rPr>
                <a:t>Object repository</a:t>
              </a:r>
              <a:endParaRPr lang="zh-CN" altLang="en-US" sz="2800" b="1" dirty="0">
                <a:solidFill>
                  <a:srgbClr val="0F1D38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034902" y="1181120"/>
              <a:ext cx="243776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</a:rPr>
                <a:t>  </a:t>
              </a:r>
              <a:r>
                <a:rPr lang="zh-CN" altLang="en-US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</a:rPr>
                <a:t>提供</a:t>
              </a:r>
              <a:r>
                <a:rPr lang="en-US" altLang="zh-CN" sz="1400" dirty="0">
                  <a:solidFill>
                    <a:srgbClr val="0F1D38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Verdana" panose="020B0604030504040204" pitchFamily="34" charset="0"/>
                </a:rPr>
                <a:t>单独的页面对象管理库</a:t>
              </a:r>
              <a:endParaRPr lang="en-US" altLang="zh-CN" sz="14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3070884" y="1944912"/>
            <a:ext cx="3566758" cy="690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Spy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用Spy功能添加对象到对象仓库中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70884" y="3262306"/>
            <a:ext cx="3566758" cy="690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Record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录制脚本获取对象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70884" y="4579700"/>
            <a:ext cx="3566758" cy="690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196FC"/>
                </a:solidFill>
                <a:latin typeface="Century Gothic" panose="020B0502020202020204" pitchFamily="34" charset="0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Manual New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手动新建测试对象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980289" y="4690138"/>
            <a:ext cx="711686" cy="711686"/>
            <a:chOff x="6508512" y="5026556"/>
            <a:chExt cx="711686" cy="711686"/>
          </a:xfrm>
        </p:grpSpPr>
        <p:sp>
          <p:nvSpPr>
            <p:cNvPr id="40" name="椭圆 39"/>
            <p:cNvSpPr/>
            <p:nvPr/>
          </p:nvSpPr>
          <p:spPr>
            <a:xfrm>
              <a:off x="6508512" y="5026556"/>
              <a:ext cx="711686" cy="711686"/>
            </a:xfrm>
            <a:prstGeom prst="ellipse">
              <a:avLst/>
            </a:prstGeom>
            <a:solidFill>
              <a:srgbClr val="0196FC">
                <a:alpha val="22000"/>
              </a:srgbClr>
            </a:solidFill>
            <a:ln>
              <a:solidFill>
                <a:srgbClr val="019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30"/>
            <p:cNvSpPr/>
            <p:nvPr/>
          </p:nvSpPr>
          <p:spPr bwMode="auto">
            <a:xfrm>
              <a:off x="6682197" y="5231890"/>
              <a:ext cx="357132" cy="324767"/>
            </a:xfrm>
            <a:custGeom>
              <a:avLst/>
              <a:gdLst>
                <a:gd name="T0" fmla="*/ 120 w 135"/>
                <a:gd name="T1" fmla="*/ 15 h 123"/>
                <a:gd name="T2" fmla="*/ 70 w 135"/>
                <a:gd name="T3" fmla="*/ 15 h 123"/>
                <a:gd name="T4" fmla="*/ 11 w 135"/>
                <a:gd name="T5" fmla="*/ 72 h 123"/>
                <a:gd name="T6" fmla="*/ 11 w 135"/>
                <a:gd name="T7" fmla="*/ 112 h 123"/>
                <a:gd name="T8" fmla="*/ 51 w 135"/>
                <a:gd name="T9" fmla="*/ 112 h 123"/>
                <a:gd name="T10" fmla="*/ 109 w 135"/>
                <a:gd name="T11" fmla="*/ 54 h 123"/>
                <a:gd name="T12" fmla="*/ 109 w 135"/>
                <a:gd name="T13" fmla="*/ 26 h 123"/>
                <a:gd name="T14" fmla="*/ 81 w 135"/>
                <a:gd name="T15" fmla="*/ 26 h 123"/>
                <a:gd name="T16" fmla="*/ 37 w 135"/>
                <a:gd name="T17" fmla="*/ 70 h 123"/>
                <a:gd name="T18" fmla="*/ 37 w 135"/>
                <a:gd name="T19" fmla="*/ 75 h 123"/>
                <a:gd name="T20" fmla="*/ 43 w 135"/>
                <a:gd name="T21" fmla="*/ 75 h 123"/>
                <a:gd name="T22" fmla="*/ 87 w 135"/>
                <a:gd name="T23" fmla="*/ 32 h 123"/>
                <a:gd name="T24" fmla="*/ 103 w 135"/>
                <a:gd name="T25" fmla="*/ 32 h 123"/>
                <a:gd name="T26" fmla="*/ 103 w 135"/>
                <a:gd name="T27" fmla="*/ 48 h 123"/>
                <a:gd name="T28" fmla="*/ 45 w 135"/>
                <a:gd name="T29" fmla="*/ 106 h 123"/>
                <a:gd name="T30" fmla="*/ 17 w 135"/>
                <a:gd name="T31" fmla="*/ 106 h 123"/>
                <a:gd name="T32" fmla="*/ 17 w 135"/>
                <a:gd name="T33" fmla="*/ 78 h 123"/>
                <a:gd name="T34" fmla="*/ 75 w 135"/>
                <a:gd name="T35" fmla="*/ 21 h 123"/>
                <a:gd name="T36" fmla="*/ 114 w 135"/>
                <a:gd name="T37" fmla="*/ 21 h 123"/>
                <a:gd name="T38" fmla="*/ 114 w 135"/>
                <a:gd name="T39" fmla="*/ 60 h 123"/>
                <a:gd name="T40" fmla="*/ 71 w 135"/>
                <a:gd name="T41" fmla="*/ 104 h 123"/>
                <a:gd name="T42" fmla="*/ 71 w 135"/>
                <a:gd name="T43" fmla="*/ 109 h 123"/>
                <a:gd name="T44" fmla="*/ 77 w 135"/>
                <a:gd name="T45" fmla="*/ 109 h 123"/>
                <a:gd name="T46" fmla="*/ 120 w 135"/>
                <a:gd name="T47" fmla="*/ 65 h 123"/>
                <a:gd name="T48" fmla="*/ 120 w 135"/>
                <a:gd name="T49" fmla="*/ 1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23">
                  <a:moveTo>
                    <a:pt x="120" y="15"/>
                  </a:moveTo>
                  <a:cubicBezTo>
                    <a:pt x="106" y="0"/>
                    <a:pt x="84" y="0"/>
                    <a:pt x="70" y="15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0" y="83"/>
                    <a:pt x="0" y="101"/>
                    <a:pt x="11" y="112"/>
                  </a:cubicBezTo>
                  <a:cubicBezTo>
                    <a:pt x="22" y="123"/>
                    <a:pt x="40" y="123"/>
                    <a:pt x="51" y="112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17" y="46"/>
                    <a:pt x="117" y="34"/>
                    <a:pt x="109" y="26"/>
                  </a:cubicBezTo>
                  <a:cubicBezTo>
                    <a:pt x="101" y="18"/>
                    <a:pt x="89" y="18"/>
                    <a:pt x="81" y="26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5" y="71"/>
                    <a:pt x="35" y="74"/>
                    <a:pt x="37" y="75"/>
                  </a:cubicBezTo>
                  <a:cubicBezTo>
                    <a:pt x="39" y="77"/>
                    <a:pt x="41" y="77"/>
                    <a:pt x="43" y="75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91" y="27"/>
                    <a:pt x="99" y="27"/>
                    <a:pt x="103" y="32"/>
                  </a:cubicBezTo>
                  <a:cubicBezTo>
                    <a:pt x="108" y="36"/>
                    <a:pt x="108" y="44"/>
                    <a:pt x="103" y="48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37" y="114"/>
                    <a:pt x="25" y="114"/>
                    <a:pt x="17" y="106"/>
                  </a:cubicBezTo>
                  <a:cubicBezTo>
                    <a:pt x="9" y="98"/>
                    <a:pt x="9" y="86"/>
                    <a:pt x="17" y="78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86" y="10"/>
                    <a:pt x="103" y="10"/>
                    <a:pt x="114" y="21"/>
                  </a:cubicBezTo>
                  <a:cubicBezTo>
                    <a:pt x="125" y="32"/>
                    <a:pt x="125" y="49"/>
                    <a:pt x="114" y="60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69" y="105"/>
                    <a:pt x="69" y="108"/>
                    <a:pt x="71" y="109"/>
                  </a:cubicBezTo>
                  <a:cubicBezTo>
                    <a:pt x="72" y="111"/>
                    <a:pt x="75" y="111"/>
                    <a:pt x="77" y="109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35" y="51"/>
                    <a:pt x="135" y="29"/>
                    <a:pt x="120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980289" y="3372744"/>
            <a:ext cx="711686" cy="711686"/>
            <a:chOff x="6508512" y="3709162"/>
            <a:chExt cx="711686" cy="711686"/>
          </a:xfrm>
        </p:grpSpPr>
        <p:sp>
          <p:nvSpPr>
            <p:cNvPr id="43" name="椭圆 42"/>
            <p:cNvSpPr/>
            <p:nvPr/>
          </p:nvSpPr>
          <p:spPr>
            <a:xfrm>
              <a:off x="6508512" y="3709162"/>
              <a:ext cx="711686" cy="711686"/>
            </a:xfrm>
            <a:prstGeom prst="ellipse">
              <a:avLst/>
            </a:prstGeom>
            <a:solidFill>
              <a:srgbClr val="0196FC">
                <a:alpha val="22000"/>
              </a:srgbClr>
            </a:solidFill>
            <a:ln>
              <a:solidFill>
                <a:srgbClr val="019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6739673" y="3895925"/>
              <a:ext cx="242180" cy="338160"/>
              <a:chOff x="10250276" y="4070541"/>
              <a:chExt cx="344487" cy="48101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5" name="Freeform 31"/>
              <p:cNvSpPr>
                <a:spLocks noEditPoints="1"/>
              </p:cNvSpPr>
              <p:nvPr/>
            </p:nvSpPr>
            <p:spPr bwMode="auto">
              <a:xfrm>
                <a:off x="10250276" y="4070541"/>
                <a:ext cx="344487" cy="481013"/>
              </a:xfrm>
              <a:custGeom>
                <a:avLst/>
                <a:gdLst>
                  <a:gd name="T0" fmla="*/ 68 w 92"/>
                  <a:gd name="T1" fmla="*/ 36 h 128"/>
                  <a:gd name="T2" fmla="*/ 60 w 92"/>
                  <a:gd name="T3" fmla="*/ 56 h 128"/>
                  <a:gd name="T4" fmla="*/ 44 w 92"/>
                  <a:gd name="T5" fmla="*/ 20 h 128"/>
                  <a:gd name="T6" fmla="*/ 36 w 92"/>
                  <a:gd name="T7" fmla="*/ 44 h 128"/>
                  <a:gd name="T8" fmla="*/ 4 w 92"/>
                  <a:gd name="T9" fmla="*/ 0 h 128"/>
                  <a:gd name="T10" fmla="*/ 0 w 92"/>
                  <a:gd name="T11" fmla="*/ 92 h 128"/>
                  <a:gd name="T12" fmla="*/ 40 w 92"/>
                  <a:gd name="T13" fmla="*/ 128 h 128"/>
                  <a:gd name="T14" fmla="*/ 86 w 92"/>
                  <a:gd name="T15" fmla="*/ 100 h 128"/>
                  <a:gd name="T16" fmla="*/ 68 w 92"/>
                  <a:gd name="T17" fmla="*/ 36 h 128"/>
                  <a:gd name="T18" fmla="*/ 79 w 92"/>
                  <a:gd name="T19" fmla="*/ 98 h 128"/>
                  <a:gd name="T20" fmla="*/ 40 w 92"/>
                  <a:gd name="T21" fmla="*/ 120 h 128"/>
                  <a:gd name="T22" fmla="*/ 8 w 92"/>
                  <a:gd name="T23" fmla="*/ 92 h 128"/>
                  <a:gd name="T24" fmla="*/ 12 w 92"/>
                  <a:gd name="T25" fmla="*/ 63 h 128"/>
                  <a:gd name="T26" fmla="*/ 16 w 92"/>
                  <a:gd name="T27" fmla="*/ 23 h 128"/>
                  <a:gd name="T28" fmla="*/ 33 w 92"/>
                  <a:gd name="T29" fmla="*/ 63 h 128"/>
                  <a:gd name="T30" fmla="*/ 47 w 92"/>
                  <a:gd name="T31" fmla="*/ 39 h 128"/>
                  <a:gd name="T32" fmla="*/ 52 w 92"/>
                  <a:gd name="T33" fmla="*/ 76 h 128"/>
                  <a:gd name="T34" fmla="*/ 71 w 92"/>
                  <a:gd name="T35" fmla="*/ 54 h 128"/>
                  <a:gd name="T36" fmla="*/ 79 w 92"/>
                  <a:gd name="T37" fmla="*/ 9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28">
                    <a:moveTo>
                      <a:pt x="68" y="36"/>
                    </a:moveTo>
                    <a:cubicBezTo>
                      <a:pt x="68" y="47"/>
                      <a:pt x="60" y="56"/>
                      <a:pt x="60" y="56"/>
                    </a:cubicBezTo>
                    <a:cubicBezTo>
                      <a:pt x="60" y="36"/>
                      <a:pt x="44" y="20"/>
                      <a:pt x="44" y="20"/>
                    </a:cubicBezTo>
                    <a:cubicBezTo>
                      <a:pt x="44" y="20"/>
                      <a:pt x="44" y="32"/>
                      <a:pt x="36" y="44"/>
                    </a:cubicBezTo>
                    <a:cubicBezTo>
                      <a:pt x="28" y="16"/>
                      <a:pt x="4" y="0"/>
                      <a:pt x="4" y="0"/>
                    </a:cubicBezTo>
                    <a:cubicBezTo>
                      <a:pt x="16" y="44"/>
                      <a:pt x="0" y="60"/>
                      <a:pt x="0" y="92"/>
                    </a:cubicBezTo>
                    <a:cubicBezTo>
                      <a:pt x="0" y="110"/>
                      <a:pt x="16" y="128"/>
                      <a:pt x="40" y="128"/>
                    </a:cubicBezTo>
                    <a:cubicBezTo>
                      <a:pt x="76" y="128"/>
                      <a:pt x="83" y="115"/>
                      <a:pt x="86" y="100"/>
                    </a:cubicBezTo>
                    <a:cubicBezTo>
                      <a:pt x="92" y="80"/>
                      <a:pt x="84" y="56"/>
                      <a:pt x="68" y="36"/>
                    </a:cubicBezTo>
                    <a:close/>
                    <a:moveTo>
                      <a:pt x="79" y="98"/>
                    </a:moveTo>
                    <a:cubicBezTo>
                      <a:pt x="76" y="108"/>
                      <a:pt x="73" y="120"/>
                      <a:pt x="40" y="120"/>
                    </a:cubicBezTo>
                    <a:cubicBezTo>
                      <a:pt x="20" y="120"/>
                      <a:pt x="8" y="106"/>
                      <a:pt x="8" y="92"/>
                    </a:cubicBezTo>
                    <a:cubicBezTo>
                      <a:pt x="8" y="81"/>
                      <a:pt x="10" y="72"/>
                      <a:pt x="12" y="63"/>
                    </a:cubicBezTo>
                    <a:cubicBezTo>
                      <a:pt x="15" y="51"/>
                      <a:pt x="17" y="39"/>
                      <a:pt x="16" y="23"/>
                    </a:cubicBezTo>
                    <a:cubicBezTo>
                      <a:pt x="29" y="40"/>
                      <a:pt x="33" y="63"/>
                      <a:pt x="33" y="63"/>
                    </a:cubicBezTo>
                    <a:cubicBezTo>
                      <a:pt x="33" y="63"/>
                      <a:pt x="44" y="47"/>
                      <a:pt x="47" y="39"/>
                    </a:cubicBezTo>
                    <a:cubicBezTo>
                      <a:pt x="50" y="44"/>
                      <a:pt x="52" y="60"/>
                      <a:pt x="52" y="76"/>
                    </a:cubicBezTo>
                    <a:cubicBezTo>
                      <a:pt x="52" y="76"/>
                      <a:pt x="63" y="67"/>
                      <a:pt x="71" y="54"/>
                    </a:cubicBezTo>
                    <a:cubicBezTo>
                      <a:pt x="79" y="69"/>
                      <a:pt x="82" y="85"/>
                      <a:pt x="79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2"/>
              <p:cNvSpPr/>
              <p:nvPr/>
            </p:nvSpPr>
            <p:spPr bwMode="auto">
              <a:xfrm>
                <a:off x="10305838" y="4276916"/>
                <a:ext cx="214312" cy="173038"/>
              </a:xfrm>
              <a:custGeom>
                <a:avLst/>
                <a:gdLst>
                  <a:gd name="T0" fmla="*/ 55 w 57"/>
                  <a:gd name="T1" fmla="*/ 12 h 46"/>
                  <a:gd name="T2" fmla="*/ 51 w 57"/>
                  <a:gd name="T3" fmla="*/ 16 h 46"/>
                  <a:gd name="T4" fmla="*/ 32 w 57"/>
                  <a:gd name="T5" fmla="*/ 31 h 46"/>
                  <a:gd name="T6" fmla="*/ 30 w 57"/>
                  <a:gd name="T7" fmla="*/ 14 h 46"/>
                  <a:gd name="T8" fmla="*/ 30 w 57"/>
                  <a:gd name="T9" fmla="*/ 7 h 46"/>
                  <a:gd name="T10" fmla="*/ 24 w 57"/>
                  <a:gd name="T11" fmla="*/ 16 h 46"/>
                  <a:gd name="T12" fmla="*/ 17 w 57"/>
                  <a:gd name="T13" fmla="*/ 26 h 46"/>
                  <a:gd name="T14" fmla="*/ 9 w 57"/>
                  <a:gd name="T15" fmla="*/ 5 h 46"/>
                  <a:gd name="T16" fmla="*/ 7 w 57"/>
                  <a:gd name="T17" fmla="*/ 0 h 46"/>
                  <a:gd name="T18" fmla="*/ 5 w 57"/>
                  <a:gd name="T19" fmla="*/ 6 h 46"/>
                  <a:gd name="T20" fmla="*/ 0 w 57"/>
                  <a:gd name="T21" fmla="*/ 40 h 46"/>
                  <a:gd name="T22" fmla="*/ 2 w 57"/>
                  <a:gd name="T23" fmla="*/ 42 h 46"/>
                  <a:gd name="T24" fmla="*/ 4 w 57"/>
                  <a:gd name="T25" fmla="*/ 40 h 46"/>
                  <a:gd name="T26" fmla="*/ 7 w 57"/>
                  <a:gd name="T27" fmla="*/ 12 h 46"/>
                  <a:gd name="T28" fmla="*/ 15 w 57"/>
                  <a:gd name="T29" fmla="*/ 31 h 46"/>
                  <a:gd name="T30" fmla="*/ 16 w 57"/>
                  <a:gd name="T31" fmla="*/ 34 h 46"/>
                  <a:gd name="T32" fmla="*/ 18 w 57"/>
                  <a:gd name="T33" fmla="*/ 31 h 46"/>
                  <a:gd name="T34" fmla="*/ 26 w 57"/>
                  <a:gd name="T35" fmla="*/ 20 h 46"/>
                  <a:gd name="T36" fmla="*/ 29 w 57"/>
                  <a:gd name="T37" fmla="*/ 34 h 46"/>
                  <a:gd name="T38" fmla="*/ 30 w 57"/>
                  <a:gd name="T39" fmla="*/ 37 h 46"/>
                  <a:gd name="T40" fmla="*/ 32 w 57"/>
                  <a:gd name="T41" fmla="*/ 36 h 46"/>
                  <a:gd name="T42" fmla="*/ 52 w 57"/>
                  <a:gd name="T43" fmla="*/ 21 h 46"/>
                  <a:gd name="T44" fmla="*/ 49 w 57"/>
                  <a:gd name="T45" fmla="*/ 43 h 46"/>
                  <a:gd name="T46" fmla="*/ 51 w 57"/>
                  <a:gd name="T47" fmla="*/ 45 h 46"/>
                  <a:gd name="T48" fmla="*/ 51 w 57"/>
                  <a:gd name="T49" fmla="*/ 46 h 46"/>
                  <a:gd name="T50" fmla="*/ 53 w 57"/>
                  <a:gd name="T51" fmla="*/ 44 h 46"/>
                  <a:gd name="T52" fmla="*/ 55 w 57"/>
                  <a:gd name="T53" fmla="*/ 16 h 46"/>
                  <a:gd name="T54" fmla="*/ 55 w 57"/>
                  <a:gd name="T55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46">
                    <a:moveTo>
                      <a:pt x="55" y="12"/>
                    </a:moveTo>
                    <a:cubicBezTo>
                      <a:pt x="51" y="16"/>
                      <a:pt x="51" y="16"/>
                      <a:pt x="51" y="16"/>
                    </a:cubicBezTo>
                    <a:cubicBezTo>
                      <a:pt x="47" y="21"/>
                      <a:pt x="43" y="26"/>
                      <a:pt x="32" y="31"/>
                    </a:cubicBezTo>
                    <a:cubicBezTo>
                      <a:pt x="31" y="26"/>
                      <a:pt x="30" y="21"/>
                      <a:pt x="30" y="14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1" y="20"/>
                      <a:pt x="20" y="22"/>
                      <a:pt x="17" y="26"/>
                    </a:cubicBezTo>
                    <a:cubicBezTo>
                      <a:pt x="13" y="17"/>
                      <a:pt x="11" y="11"/>
                      <a:pt x="9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13"/>
                      <a:pt x="0" y="21"/>
                      <a:pt x="0" y="40"/>
                    </a:cubicBezTo>
                    <a:cubicBezTo>
                      <a:pt x="0" y="41"/>
                      <a:pt x="0" y="42"/>
                      <a:pt x="2" y="42"/>
                    </a:cubicBezTo>
                    <a:cubicBezTo>
                      <a:pt x="3" y="42"/>
                      <a:pt x="4" y="41"/>
                      <a:pt x="4" y="40"/>
                    </a:cubicBezTo>
                    <a:cubicBezTo>
                      <a:pt x="4" y="25"/>
                      <a:pt x="5" y="18"/>
                      <a:pt x="7" y="12"/>
                    </a:cubicBezTo>
                    <a:cubicBezTo>
                      <a:pt x="9" y="17"/>
                      <a:pt x="12" y="23"/>
                      <a:pt x="15" y="31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22" y="27"/>
                      <a:pt x="24" y="24"/>
                      <a:pt x="26" y="20"/>
                    </a:cubicBezTo>
                    <a:cubicBezTo>
                      <a:pt x="27" y="26"/>
                      <a:pt x="28" y="30"/>
                      <a:pt x="29" y="34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43" y="31"/>
                      <a:pt x="48" y="26"/>
                      <a:pt x="52" y="21"/>
                    </a:cubicBezTo>
                    <a:cubicBezTo>
                      <a:pt x="53" y="29"/>
                      <a:pt x="52" y="37"/>
                      <a:pt x="49" y="43"/>
                    </a:cubicBezTo>
                    <a:cubicBezTo>
                      <a:pt x="49" y="44"/>
                      <a:pt x="49" y="45"/>
                      <a:pt x="51" y="45"/>
                    </a:cubicBezTo>
                    <a:cubicBezTo>
                      <a:pt x="51" y="45"/>
                      <a:pt x="51" y="46"/>
                      <a:pt x="51" y="46"/>
                    </a:cubicBezTo>
                    <a:cubicBezTo>
                      <a:pt x="52" y="46"/>
                      <a:pt x="53" y="45"/>
                      <a:pt x="53" y="44"/>
                    </a:cubicBezTo>
                    <a:cubicBezTo>
                      <a:pt x="56" y="37"/>
                      <a:pt x="57" y="26"/>
                      <a:pt x="55" y="16"/>
                    </a:cubicBezTo>
                    <a:lnTo>
                      <a:pt x="5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980289" y="2055350"/>
            <a:ext cx="711686" cy="711686"/>
            <a:chOff x="6508512" y="2391768"/>
            <a:chExt cx="711686" cy="711686"/>
          </a:xfrm>
        </p:grpSpPr>
        <p:sp>
          <p:nvSpPr>
            <p:cNvPr id="48" name="椭圆 47"/>
            <p:cNvSpPr/>
            <p:nvPr/>
          </p:nvSpPr>
          <p:spPr>
            <a:xfrm>
              <a:off x="6508512" y="2391768"/>
              <a:ext cx="711686" cy="711686"/>
            </a:xfrm>
            <a:prstGeom prst="ellipse">
              <a:avLst/>
            </a:prstGeom>
            <a:solidFill>
              <a:srgbClr val="0196FC">
                <a:alpha val="22000"/>
              </a:srgbClr>
            </a:solidFill>
            <a:ln>
              <a:solidFill>
                <a:srgbClr val="019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6664290" y="2617220"/>
              <a:ext cx="400130" cy="349949"/>
              <a:chOff x="6325976" y="4100704"/>
              <a:chExt cx="481012" cy="4206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0" name="Freeform 44"/>
              <p:cNvSpPr>
                <a:spLocks noEditPoints="1"/>
              </p:cNvSpPr>
              <p:nvPr/>
            </p:nvSpPr>
            <p:spPr bwMode="auto">
              <a:xfrm>
                <a:off x="6325976" y="4100704"/>
                <a:ext cx="481012" cy="346075"/>
              </a:xfrm>
              <a:custGeom>
                <a:avLst/>
                <a:gdLst>
                  <a:gd name="T0" fmla="*/ 128 w 128"/>
                  <a:gd name="T1" fmla="*/ 24 h 92"/>
                  <a:gd name="T2" fmla="*/ 119 w 128"/>
                  <a:gd name="T3" fmla="*/ 12 h 92"/>
                  <a:gd name="T4" fmla="*/ 67 w 128"/>
                  <a:gd name="T5" fmla="*/ 0 h 92"/>
                  <a:gd name="T6" fmla="*/ 64 w 128"/>
                  <a:gd name="T7" fmla="*/ 0 h 92"/>
                  <a:gd name="T8" fmla="*/ 61 w 128"/>
                  <a:gd name="T9" fmla="*/ 0 h 92"/>
                  <a:gd name="T10" fmla="*/ 9 w 128"/>
                  <a:gd name="T11" fmla="*/ 12 h 92"/>
                  <a:gd name="T12" fmla="*/ 0 w 128"/>
                  <a:gd name="T13" fmla="*/ 24 h 92"/>
                  <a:gd name="T14" fmla="*/ 9 w 128"/>
                  <a:gd name="T15" fmla="*/ 36 h 92"/>
                  <a:gd name="T16" fmla="*/ 20 w 128"/>
                  <a:gd name="T17" fmla="*/ 38 h 92"/>
                  <a:gd name="T18" fmla="*/ 20 w 128"/>
                  <a:gd name="T19" fmla="*/ 72 h 92"/>
                  <a:gd name="T20" fmla="*/ 64 w 128"/>
                  <a:gd name="T21" fmla="*/ 92 h 92"/>
                  <a:gd name="T22" fmla="*/ 108 w 128"/>
                  <a:gd name="T23" fmla="*/ 72 h 92"/>
                  <a:gd name="T24" fmla="*/ 108 w 128"/>
                  <a:gd name="T25" fmla="*/ 38 h 92"/>
                  <a:gd name="T26" fmla="*/ 119 w 128"/>
                  <a:gd name="T27" fmla="*/ 36 h 92"/>
                  <a:gd name="T28" fmla="*/ 128 w 128"/>
                  <a:gd name="T29" fmla="*/ 24 h 92"/>
                  <a:gd name="T30" fmla="*/ 100 w 128"/>
                  <a:gd name="T31" fmla="*/ 72 h 92"/>
                  <a:gd name="T32" fmla="*/ 64 w 128"/>
                  <a:gd name="T33" fmla="*/ 84 h 92"/>
                  <a:gd name="T34" fmla="*/ 28 w 128"/>
                  <a:gd name="T35" fmla="*/ 72 h 92"/>
                  <a:gd name="T36" fmla="*/ 28 w 128"/>
                  <a:gd name="T37" fmla="*/ 40 h 92"/>
                  <a:gd name="T38" fmla="*/ 61 w 128"/>
                  <a:gd name="T39" fmla="*/ 48 h 92"/>
                  <a:gd name="T40" fmla="*/ 64 w 128"/>
                  <a:gd name="T41" fmla="*/ 48 h 92"/>
                  <a:gd name="T42" fmla="*/ 67 w 128"/>
                  <a:gd name="T43" fmla="*/ 48 h 92"/>
                  <a:gd name="T44" fmla="*/ 100 w 128"/>
                  <a:gd name="T45" fmla="*/ 40 h 92"/>
                  <a:gd name="T46" fmla="*/ 100 w 128"/>
                  <a:gd name="T47" fmla="*/ 72 h 92"/>
                  <a:gd name="T48" fmla="*/ 65 w 128"/>
                  <a:gd name="T49" fmla="*/ 40 h 92"/>
                  <a:gd name="T50" fmla="*/ 64 w 128"/>
                  <a:gd name="T51" fmla="*/ 40 h 92"/>
                  <a:gd name="T52" fmla="*/ 63 w 128"/>
                  <a:gd name="T53" fmla="*/ 40 h 92"/>
                  <a:gd name="T54" fmla="*/ 11 w 128"/>
                  <a:gd name="T55" fmla="*/ 28 h 92"/>
                  <a:gd name="T56" fmla="*/ 8 w 128"/>
                  <a:gd name="T57" fmla="*/ 24 h 92"/>
                  <a:gd name="T58" fmla="*/ 11 w 128"/>
                  <a:gd name="T59" fmla="*/ 20 h 92"/>
                  <a:gd name="T60" fmla="*/ 63 w 128"/>
                  <a:gd name="T61" fmla="*/ 8 h 92"/>
                  <a:gd name="T62" fmla="*/ 64 w 128"/>
                  <a:gd name="T63" fmla="*/ 8 h 92"/>
                  <a:gd name="T64" fmla="*/ 65 w 128"/>
                  <a:gd name="T65" fmla="*/ 8 h 92"/>
                  <a:gd name="T66" fmla="*/ 117 w 128"/>
                  <a:gd name="T67" fmla="*/ 20 h 92"/>
                  <a:gd name="T68" fmla="*/ 120 w 128"/>
                  <a:gd name="T69" fmla="*/ 24 h 92"/>
                  <a:gd name="T70" fmla="*/ 117 w 128"/>
                  <a:gd name="T71" fmla="*/ 28 h 92"/>
                  <a:gd name="T72" fmla="*/ 65 w 128"/>
                  <a:gd name="T73" fmla="*/ 4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92">
                    <a:moveTo>
                      <a:pt x="128" y="24"/>
                    </a:moveTo>
                    <a:cubicBezTo>
                      <a:pt x="128" y="18"/>
                      <a:pt x="124" y="14"/>
                      <a:pt x="119" y="1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5" y="0"/>
                      <a:pt x="64" y="0"/>
                    </a:cubicBezTo>
                    <a:cubicBezTo>
                      <a:pt x="63" y="0"/>
                      <a:pt x="62" y="0"/>
                      <a:pt x="61" y="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4" y="14"/>
                      <a:pt x="0" y="18"/>
                      <a:pt x="0" y="24"/>
                    </a:cubicBezTo>
                    <a:cubicBezTo>
                      <a:pt x="0" y="30"/>
                      <a:pt x="4" y="34"/>
                      <a:pt x="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83"/>
                      <a:pt x="32" y="92"/>
                      <a:pt x="64" y="92"/>
                    </a:cubicBezTo>
                    <a:cubicBezTo>
                      <a:pt x="96" y="92"/>
                      <a:pt x="108" y="83"/>
                      <a:pt x="108" y="72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19" y="36"/>
                      <a:pt x="119" y="36"/>
                      <a:pt x="119" y="36"/>
                    </a:cubicBezTo>
                    <a:cubicBezTo>
                      <a:pt x="124" y="34"/>
                      <a:pt x="128" y="30"/>
                      <a:pt x="128" y="24"/>
                    </a:cubicBezTo>
                    <a:close/>
                    <a:moveTo>
                      <a:pt x="100" y="72"/>
                    </a:moveTo>
                    <a:cubicBezTo>
                      <a:pt x="100" y="76"/>
                      <a:pt x="88" y="84"/>
                      <a:pt x="64" y="84"/>
                    </a:cubicBezTo>
                    <a:cubicBezTo>
                      <a:pt x="40" y="84"/>
                      <a:pt x="28" y="76"/>
                      <a:pt x="28" y="72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2" y="48"/>
                      <a:pt x="63" y="48"/>
                      <a:pt x="64" y="48"/>
                    </a:cubicBezTo>
                    <a:cubicBezTo>
                      <a:pt x="65" y="48"/>
                      <a:pt x="66" y="48"/>
                      <a:pt x="67" y="48"/>
                    </a:cubicBezTo>
                    <a:cubicBezTo>
                      <a:pt x="100" y="40"/>
                      <a:pt x="100" y="40"/>
                      <a:pt x="100" y="40"/>
                    </a:cubicBezTo>
                    <a:lnTo>
                      <a:pt x="100" y="72"/>
                    </a:lnTo>
                    <a:close/>
                    <a:moveTo>
                      <a:pt x="65" y="40"/>
                    </a:moveTo>
                    <a:cubicBezTo>
                      <a:pt x="65" y="40"/>
                      <a:pt x="64" y="40"/>
                      <a:pt x="64" y="40"/>
                    </a:cubicBezTo>
                    <a:cubicBezTo>
                      <a:pt x="64" y="40"/>
                      <a:pt x="63" y="40"/>
                      <a:pt x="63" y="40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9" y="27"/>
                      <a:pt x="8" y="26"/>
                      <a:pt x="8" y="24"/>
                    </a:cubicBezTo>
                    <a:cubicBezTo>
                      <a:pt x="8" y="22"/>
                      <a:pt x="9" y="21"/>
                      <a:pt x="11" y="2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3" y="8"/>
                      <a:pt x="64" y="8"/>
                      <a:pt x="64" y="8"/>
                    </a:cubicBezTo>
                    <a:cubicBezTo>
                      <a:pt x="64" y="8"/>
                      <a:pt x="65" y="8"/>
                      <a:pt x="65" y="8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19" y="21"/>
                      <a:pt x="120" y="22"/>
                      <a:pt x="120" y="24"/>
                    </a:cubicBezTo>
                    <a:cubicBezTo>
                      <a:pt x="120" y="26"/>
                      <a:pt x="119" y="27"/>
                      <a:pt x="117" y="28"/>
                    </a:cubicBezTo>
                    <a:lnTo>
                      <a:pt x="65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45"/>
              <p:cNvSpPr/>
              <p:nvPr/>
            </p:nvSpPr>
            <p:spPr bwMode="auto">
              <a:xfrm>
                <a:off x="6762538" y="4251516"/>
                <a:ext cx="30162" cy="165100"/>
              </a:xfrm>
              <a:custGeom>
                <a:avLst/>
                <a:gdLst>
                  <a:gd name="T0" fmla="*/ 0 w 8"/>
                  <a:gd name="T1" fmla="*/ 4 h 44"/>
                  <a:gd name="T2" fmla="*/ 0 w 8"/>
                  <a:gd name="T3" fmla="*/ 40 h 44"/>
                  <a:gd name="T4" fmla="*/ 4 w 8"/>
                  <a:gd name="T5" fmla="*/ 44 h 44"/>
                  <a:gd name="T6" fmla="*/ 8 w 8"/>
                  <a:gd name="T7" fmla="*/ 40 h 44"/>
                  <a:gd name="T8" fmla="*/ 8 w 8"/>
                  <a:gd name="T9" fmla="*/ 4 h 44"/>
                  <a:gd name="T10" fmla="*/ 4 w 8"/>
                  <a:gd name="T11" fmla="*/ 0 h 44"/>
                  <a:gd name="T12" fmla="*/ 0 w 8"/>
                  <a:gd name="T13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4">
                    <a:moveTo>
                      <a:pt x="0" y="4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8" y="42"/>
                      <a:pt x="8" y="4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Oval 46"/>
              <p:cNvSpPr>
                <a:spLocks noChangeArrowheads="1"/>
              </p:cNvSpPr>
              <p:nvPr/>
            </p:nvSpPr>
            <p:spPr bwMode="auto">
              <a:xfrm>
                <a:off x="6746663" y="4430904"/>
                <a:ext cx="60325" cy="904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8675" y="1757680"/>
            <a:ext cx="2714625" cy="3943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54167E-6 -3.7037E-7 L 3.54167E-6 -0.0865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125E-6 -3.7037E-7 L 0.04492 -3.7037E-7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3.54167E-6 0 L 3.54167E-6 -0.08657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10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3.125E-6 1.48148E-6 L 0.04492 1.48148E-6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de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3.54167E-6 1.85185E-6 L 3.54167E-6 -0.08658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3.125E-6 1.85185E-6 L 0.04492 1.85185E-6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8" grpId="0"/>
      <p:bldP spid="38" grpId="1"/>
    </p:bldLst>
  </p:timing>
</p:sld>
</file>

<file path=ppt/tags/tag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2818</Words>
  <Application>WPS 演示</Application>
  <PresentationFormat>自定义</PresentationFormat>
  <Paragraphs>206</Paragraphs>
  <Slides>23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时尚中黑简体</vt:lpstr>
      <vt:lpstr>Microsoft YaHei UI Light</vt:lpstr>
      <vt:lpstr>Verdana</vt:lpstr>
      <vt:lpstr>微软雅黑</vt:lpstr>
      <vt:lpstr>Verdana</vt:lpstr>
      <vt:lpstr>微软雅黑 Light</vt:lpstr>
      <vt:lpstr>Segoe UI</vt:lpstr>
      <vt:lpstr>方正剪纸简体</vt:lpstr>
      <vt:lpstr>Century Gothic</vt:lpstr>
      <vt:lpstr>黑体</vt:lpstr>
      <vt:lpstr>Arial Unicode MS</vt:lpstr>
      <vt:lpstr>等线 Light</vt:lpstr>
      <vt:lpstr>等线</vt:lpstr>
      <vt:lpstr>Lato</vt:lpstr>
      <vt:lpstr>方正北魏楷书简体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蓝色波浪</dc:title>
  <dc:creator>第一PPT</dc:creator>
  <cp:keywords>www.1ppt.com</cp:keywords>
  <dc:description>www.1ppt.com</dc:description>
  <cp:lastModifiedBy>WPS_1527935135</cp:lastModifiedBy>
  <cp:revision>137</cp:revision>
  <dcterms:created xsi:type="dcterms:W3CDTF">2017-12-04T13:07:00Z</dcterms:created>
  <dcterms:modified xsi:type="dcterms:W3CDTF">2018-10-23T01:57:00Z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