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67" r:id="rId14"/>
    <p:sldId id="269" r:id="rId15"/>
    <p:sldId id="268" r:id="rId16"/>
    <p:sldId id="270" r:id="rId17"/>
    <p:sldId id="271" r:id="rId18"/>
    <p:sldId id="276" r:id="rId19"/>
    <p:sldId id="287" r:id="rId20"/>
    <p:sldId id="288" r:id="rId21"/>
    <p:sldId id="272" r:id="rId22"/>
    <p:sldId id="275" r:id="rId23"/>
    <p:sldId id="277" r:id="rId24"/>
    <p:sldId id="274" r:id="rId25"/>
    <p:sldId id="283" r:id="rId26"/>
    <p:sldId id="278" r:id="rId27"/>
    <p:sldId id="285" r:id="rId28"/>
    <p:sldId id="280" r:id="rId29"/>
    <p:sldId id="281" r:id="rId30"/>
    <p:sldId id="282" r:id="rId31"/>
    <p:sldId id="284"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712" autoAdjust="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384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FCB32D-D1ED-4893-AD8B-BC87C8E0EF05}" type="datetimeFigureOut">
              <a:rPr lang="zh-CN" altLang="en-US" smtClean="0"/>
              <a:t>2018/7/31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9C80CA-5409-42F0-8A3C-71CC2D2B6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9860DA-3FC4-41C1-86A2-E0F1B94BE5AB}" type="datetimeFigureOut">
              <a:rPr lang="zh-CN" altLang="en-US" smtClean="0"/>
              <a:pPr/>
              <a:t>2018/7/31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B3E50-B4C6-4BC8-AEFD-B5AC8C3F7D8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AAB3E50-B4C6-4BC8-AEFD-B5AC8C3F7D8A}"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AAB3E50-B4C6-4BC8-AEFD-B5AC8C3F7D8A}" type="slidenum">
              <a:rPr lang="zh-CN" altLang="en-US" smtClean="0"/>
              <a:pPr/>
              <a:t>24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2018/7/31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pPr/>
              <a:t>2018/7/31</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pPr/>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600" dirty="0" smtClean="0"/>
              <a:t>Fiddler</a:t>
            </a:r>
            <a:r>
              <a:rPr lang="zh-CN" altLang="en-US" sz="6600" dirty="0" smtClean="0"/>
              <a:t>知识分享</a:t>
            </a:r>
            <a:endParaRPr lang="zh-CN" altLang="en-US" sz="6600"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800" dirty="0" err="1" smtClean="0"/>
              <a:t>b.fiddler</a:t>
            </a:r>
            <a:r>
              <a:rPr lang="zh-CN" altLang="en-US" sz="2800" dirty="0" smtClean="0"/>
              <a:t>安装好之后基本不需要配置，安装好就可以抓</a:t>
            </a:r>
            <a:r>
              <a:rPr lang="zh-CN" altLang="en-US" sz="2800" dirty="0" smtClean="0"/>
              <a:t>包了</a:t>
            </a:r>
            <a:r>
              <a:rPr lang="zh-CN" altLang="en-US" sz="2800" dirty="0" smtClean="0"/>
              <a:t>。抓完包之后分析数据包，如下图</a:t>
            </a:r>
            <a:r>
              <a:rPr lang="zh-CN" altLang="en-US" sz="2800" dirty="0" smtClean="0"/>
              <a:t>所示的区域为数据包</a:t>
            </a:r>
            <a:r>
              <a:rPr lang="zh-CN" altLang="en-US" sz="2800" dirty="0" smtClean="0"/>
              <a:t>列表</a:t>
            </a:r>
            <a:r>
              <a:rPr lang="zh-CN" altLang="en-US" sz="2800" dirty="0" smtClean="0"/>
              <a:t>，</a:t>
            </a:r>
            <a:r>
              <a:rPr lang="zh-CN" altLang="en-US" sz="2800" dirty="0" smtClean="0"/>
              <a:t>了解</a:t>
            </a:r>
            <a:r>
              <a:rPr lang="zh-CN" altLang="en-US" sz="2800" dirty="0" smtClean="0"/>
              <a:t>各字段的</a:t>
            </a:r>
            <a:r>
              <a:rPr lang="zh-CN" altLang="en-US" sz="2800" dirty="0" smtClean="0"/>
              <a:t>含义 </a:t>
            </a:r>
            <a:endParaRPr lang="zh-CN" alt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a:srcRect/>
          <a:stretch>
            <a:fillRect/>
          </a:stretch>
        </p:blipFill>
        <p:spPr bwMode="auto">
          <a:xfrm>
            <a:off x="1214414" y="714356"/>
            <a:ext cx="6572296" cy="55721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242" name="Picture 2"/>
          <p:cNvPicPr>
            <a:picLocks noGrp="1" noChangeAspect="1" noChangeArrowheads="1"/>
          </p:cNvPicPr>
          <p:nvPr>
            <p:ph idx="1"/>
          </p:nvPr>
        </p:nvPicPr>
        <p:blipFill>
          <a:blip r:embed="rId2"/>
          <a:srcRect/>
          <a:stretch>
            <a:fillRect/>
          </a:stretch>
        </p:blipFill>
        <p:spPr bwMode="auto">
          <a:xfrm>
            <a:off x="1928794" y="1071546"/>
            <a:ext cx="5857916" cy="49556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en-US" dirty="0" err="1" smtClean="0"/>
              <a:t>Result：HTTP</a:t>
            </a:r>
            <a:r>
              <a:rPr lang="zh-CN" altLang="en-US" dirty="0" smtClean="0"/>
              <a:t>状态码　　　　　　</a:t>
            </a:r>
          </a:p>
          <a:p>
            <a:r>
              <a:rPr lang="en-US" dirty="0" smtClean="0"/>
              <a:t>Protocol：</a:t>
            </a:r>
            <a:r>
              <a:rPr lang="zh-CN" altLang="en-US" dirty="0" smtClean="0"/>
              <a:t>请求使用的协议，如</a:t>
            </a:r>
            <a:r>
              <a:rPr lang="en-US" dirty="0" smtClean="0"/>
              <a:t>HTTP/HTTPS/FTP</a:t>
            </a:r>
            <a:r>
              <a:rPr lang="zh-CN" altLang="en-US" dirty="0" smtClean="0"/>
              <a:t>等</a:t>
            </a:r>
          </a:p>
          <a:p>
            <a:r>
              <a:rPr lang="en-US" dirty="0" smtClean="0"/>
              <a:t>HOST：</a:t>
            </a:r>
            <a:r>
              <a:rPr lang="zh-CN" altLang="en-US" dirty="0" smtClean="0"/>
              <a:t>请求地址的主机名或域名</a:t>
            </a:r>
          </a:p>
          <a:p>
            <a:r>
              <a:rPr lang="en-US" dirty="0" smtClean="0"/>
              <a:t>URL：</a:t>
            </a:r>
            <a:r>
              <a:rPr lang="zh-CN" altLang="en-US" dirty="0" smtClean="0"/>
              <a:t>请求资源的位置</a:t>
            </a:r>
          </a:p>
          <a:p>
            <a:r>
              <a:rPr lang="en-US" dirty="0" smtClean="0"/>
              <a:t>Body：</a:t>
            </a:r>
            <a:r>
              <a:rPr lang="zh-CN" altLang="en-US" dirty="0" smtClean="0"/>
              <a:t>请求大小</a:t>
            </a:r>
          </a:p>
          <a:p>
            <a:r>
              <a:rPr lang="en-US" dirty="0" smtClean="0"/>
              <a:t>Caching：</a:t>
            </a:r>
            <a:r>
              <a:rPr lang="zh-CN" altLang="en-US" dirty="0" smtClean="0"/>
              <a:t>请求的缓存过期时间或者缓存控制值</a:t>
            </a:r>
          </a:p>
          <a:p>
            <a:r>
              <a:rPr lang="en-US" dirty="0" smtClean="0"/>
              <a:t>Content-Type：</a:t>
            </a:r>
            <a:r>
              <a:rPr lang="zh-CN" altLang="en-US" dirty="0" smtClean="0"/>
              <a:t>请求响应的类型</a:t>
            </a:r>
          </a:p>
          <a:p>
            <a:r>
              <a:rPr lang="en-US" dirty="0" smtClean="0"/>
              <a:t>Process：</a:t>
            </a:r>
            <a:r>
              <a:rPr lang="zh-CN" altLang="en-US" dirty="0" smtClean="0"/>
              <a:t>发送此请求的进程</a:t>
            </a:r>
            <a:r>
              <a:rPr lang="en-US" dirty="0" smtClean="0"/>
              <a:t>ID</a:t>
            </a:r>
          </a:p>
          <a:p>
            <a:r>
              <a:rPr lang="en-US" dirty="0" smtClean="0"/>
              <a:t>Comments：</a:t>
            </a:r>
            <a:r>
              <a:rPr lang="zh-CN" altLang="en-US" dirty="0" smtClean="0"/>
              <a:t>备注 </a:t>
            </a:r>
          </a:p>
          <a:p>
            <a:r>
              <a:rPr lang="en-US" dirty="0" smtClean="0"/>
              <a:t>Custom：</a:t>
            </a:r>
            <a:r>
              <a:rPr lang="zh-CN" altLang="en-US" dirty="0" smtClean="0"/>
              <a:t>自定义值</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a:t>
            </a:r>
            <a:r>
              <a:rPr lang="zh-CN" altLang="en-US" dirty="0" smtClean="0"/>
              <a:t>每个</a:t>
            </a:r>
            <a:r>
              <a:rPr lang="en-US" altLang="zh-CN" dirty="0" smtClean="0"/>
              <a:t>Fiddler</a:t>
            </a:r>
            <a:r>
              <a:rPr lang="zh-CN" altLang="en-US" dirty="0" smtClean="0"/>
              <a:t>抓取到的数据包都会在该列表中展示，点击具体的一条数据包可以在右侧菜单点击</a:t>
            </a:r>
            <a:r>
              <a:rPr lang="en-US" altLang="zh-CN" dirty="0" err="1" smtClean="0"/>
              <a:t>Insepector</a:t>
            </a:r>
            <a:r>
              <a:rPr lang="zh-CN" altLang="en-US" dirty="0" smtClean="0"/>
              <a:t>查看详细内容。主要分为请求（即客户端发出的数据）和响应（服务器返回的数据）两部分。</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098" name="Picture 2"/>
          <p:cNvPicPr>
            <a:picLocks noGrp="1" noChangeAspect="1" noChangeArrowheads="1"/>
          </p:cNvPicPr>
          <p:nvPr>
            <p:ph idx="1"/>
          </p:nvPr>
        </p:nvPicPr>
        <p:blipFill>
          <a:blip r:embed="rId2"/>
          <a:srcRect/>
          <a:stretch>
            <a:fillRect/>
          </a:stretch>
        </p:blipFill>
        <p:spPr bwMode="auto">
          <a:xfrm>
            <a:off x="214282" y="2071678"/>
            <a:ext cx="8229600" cy="3320632"/>
          </a:xfrm>
          <a:prstGeom prst="rect">
            <a:avLst/>
          </a:prstGeom>
          <a:noFill/>
          <a:ln w="9525">
            <a:noFill/>
            <a:miter lim="800000"/>
            <a:headEnd/>
            <a:tailEnd/>
          </a:ln>
          <a:effectLst/>
        </p:spPr>
      </p:pic>
      <p:sp>
        <p:nvSpPr>
          <p:cNvPr id="5" name="矩形 4"/>
          <p:cNvSpPr/>
          <p:nvPr/>
        </p:nvSpPr>
        <p:spPr>
          <a:xfrm>
            <a:off x="928662" y="1571612"/>
            <a:ext cx="1569660" cy="369332"/>
          </a:xfrm>
          <a:prstGeom prst="rect">
            <a:avLst/>
          </a:prstGeom>
        </p:spPr>
        <p:txBody>
          <a:bodyPr wrap="none">
            <a:spAutoFit/>
          </a:bodyPr>
          <a:lstStyle/>
          <a:p>
            <a:r>
              <a:rPr lang="zh-CN" altLang="en-US" dirty="0" smtClean="0"/>
              <a:t>沃土登录平台</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6" name="矩形 5"/>
          <p:cNvSpPr/>
          <p:nvPr/>
        </p:nvSpPr>
        <p:spPr>
          <a:xfrm>
            <a:off x="142844" y="1500174"/>
            <a:ext cx="12227787" cy="646331"/>
          </a:xfrm>
          <a:prstGeom prst="rect">
            <a:avLst/>
          </a:prstGeom>
        </p:spPr>
        <p:txBody>
          <a:bodyPr wrap="square">
            <a:spAutoFit/>
          </a:bodyPr>
          <a:lstStyle/>
          <a:p>
            <a:r>
              <a:rPr lang="en-US" dirty="0" smtClean="0"/>
              <a:t>d.   HTTP </a:t>
            </a:r>
            <a:r>
              <a:rPr lang="en-US" dirty="0" smtClean="0"/>
              <a:t>Request Header：</a:t>
            </a:r>
            <a:r>
              <a:rPr lang="zh-CN" altLang="en-US" dirty="0" smtClean="0"/>
              <a:t>以沃土平台为</a:t>
            </a:r>
            <a:r>
              <a:rPr lang="zh-CN" altLang="en-US" dirty="0" smtClean="0"/>
              <a:t>例，查看</a:t>
            </a:r>
            <a:r>
              <a:rPr lang="zh-CN" altLang="en-US" dirty="0" smtClean="0"/>
              <a:t>请求登录页面这</a:t>
            </a:r>
            <a:r>
              <a:rPr lang="zh-CN" altLang="en-US" dirty="0" smtClean="0"/>
              <a:t>条数据包的请求数据</a:t>
            </a:r>
            <a:r>
              <a:rPr lang="zh-CN" altLang="en-US" dirty="0" smtClean="0"/>
              <a:t>，                                                                   从</a:t>
            </a:r>
            <a:r>
              <a:rPr lang="zh-CN" altLang="en-US" dirty="0" smtClean="0"/>
              <a:t>上面的</a:t>
            </a:r>
            <a:r>
              <a:rPr lang="en-US" dirty="0" smtClean="0"/>
              <a:t>Headers</a:t>
            </a:r>
            <a:r>
              <a:rPr lang="zh-CN" altLang="en-US" dirty="0" smtClean="0"/>
              <a:t>中可以看到如下内容：</a:t>
            </a:r>
            <a:endParaRPr lang="zh-CN" altLang="en-US" dirty="0"/>
          </a:p>
        </p:txBody>
      </p:sp>
      <p:pic>
        <p:nvPicPr>
          <p:cNvPr id="5124" name="Picture 4"/>
          <p:cNvPicPr>
            <a:picLocks noGrp="1" noChangeAspect="1" noChangeArrowheads="1"/>
          </p:cNvPicPr>
          <p:nvPr>
            <p:ph idx="1"/>
          </p:nvPr>
        </p:nvPicPr>
        <p:blipFill>
          <a:blip r:embed="rId2"/>
          <a:srcRect/>
          <a:stretch>
            <a:fillRect/>
          </a:stretch>
        </p:blipFill>
        <p:spPr bwMode="auto">
          <a:xfrm>
            <a:off x="785813" y="2223664"/>
            <a:ext cx="7323137" cy="38203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b="1" dirty="0" smtClean="0"/>
              <a:t>请求方式</a:t>
            </a:r>
            <a:r>
              <a:rPr lang="zh-CN" altLang="en-US" dirty="0" smtClean="0"/>
              <a:t>：</a:t>
            </a:r>
            <a:r>
              <a:rPr lang="en-US" altLang="zh-CN" dirty="0" smtClean="0"/>
              <a:t>POT</a:t>
            </a:r>
            <a:endParaRPr lang="en-US" dirty="0" smtClean="0"/>
          </a:p>
          <a:p>
            <a:r>
              <a:rPr lang="zh-CN" altLang="en-US" b="1" dirty="0" smtClean="0"/>
              <a:t>协议</a:t>
            </a:r>
            <a:r>
              <a:rPr lang="zh-CN" altLang="en-US" dirty="0" smtClean="0"/>
              <a:t>： </a:t>
            </a:r>
            <a:r>
              <a:rPr lang="en-US" altLang="zh-CN" dirty="0" smtClean="0"/>
              <a:t>user/login HTTP/1.1</a:t>
            </a:r>
            <a:endParaRPr lang="en-US" dirty="0" smtClean="0"/>
          </a:p>
          <a:p>
            <a:r>
              <a:rPr lang="en-US" b="1" dirty="0" smtClean="0"/>
              <a:t>Client </a:t>
            </a:r>
            <a:r>
              <a:rPr lang="zh-CN" altLang="en-US" b="1" dirty="0" smtClean="0"/>
              <a:t>头域：</a:t>
            </a:r>
            <a:endParaRPr lang="zh-CN" altLang="en-US" dirty="0" smtClean="0"/>
          </a:p>
          <a:p>
            <a:r>
              <a:rPr lang="en-US" dirty="0" smtClean="0"/>
              <a:t>Accept: application/</a:t>
            </a:r>
            <a:r>
              <a:rPr lang="en-US" dirty="0" err="1" smtClean="0"/>
              <a:t>json</a:t>
            </a:r>
            <a:r>
              <a:rPr lang="en-US" dirty="0" smtClean="0"/>
              <a:t>, text/</a:t>
            </a:r>
            <a:r>
              <a:rPr lang="en-US" dirty="0" err="1" smtClean="0"/>
              <a:t>javascript</a:t>
            </a:r>
            <a:r>
              <a:rPr lang="en-US" dirty="0" smtClean="0"/>
              <a:t>, */*; q=0.01           ---------</a:t>
            </a:r>
            <a:r>
              <a:rPr lang="zh-CN" altLang="en-US" dirty="0" smtClean="0"/>
              <a:t>浏览器端可以接受的媒体类型</a:t>
            </a:r>
          </a:p>
          <a:p>
            <a:r>
              <a:rPr lang="en-US" dirty="0" smtClean="0"/>
              <a:t>Accept-Encoding: </a:t>
            </a:r>
            <a:r>
              <a:rPr lang="en-US" dirty="0" err="1" smtClean="0"/>
              <a:t>gzip</a:t>
            </a:r>
            <a:r>
              <a:rPr lang="en-US" dirty="0" smtClean="0"/>
              <a:t>, deflate                                                                ---------</a:t>
            </a:r>
            <a:r>
              <a:rPr lang="zh-CN" altLang="en-US" dirty="0" smtClean="0"/>
              <a:t>压缩方法</a:t>
            </a:r>
          </a:p>
          <a:p>
            <a:r>
              <a:rPr lang="en-US" dirty="0" smtClean="0"/>
              <a:t>Accept-Language: </a:t>
            </a:r>
            <a:r>
              <a:rPr lang="en-US" dirty="0" err="1" smtClean="0"/>
              <a:t>zh-CN,zh;q</a:t>
            </a:r>
            <a:r>
              <a:rPr lang="en-US" dirty="0" smtClean="0"/>
              <a:t>=0.9                                                                          ---------</a:t>
            </a:r>
            <a:r>
              <a:rPr lang="zh-CN" altLang="en-US" dirty="0" smtClean="0"/>
              <a:t>语言类型</a:t>
            </a:r>
          </a:p>
          <a:p>
            <a:r>
              <a:rPr lang="en-US" dirty="0" smtClean="0"/>
              <a:t>User-Agent: Mozilla/5.0 (Windows NT 6.1; WOW64) </a:t>
            </a:r>
            <a:r>
              <a:rPr lang="en-US" dirty="0" err="1" smtClean="0"/>
              <a:t>AppleWebKit</a:t>
            </a:r>
            <a:r>
              <a:rPr lang="en-US" dirty="0" smtClean="0"/>
              <a:t>/537.36 (KHTML, like Gecko) Chrome/67.0.3396.99 Safari/537.36         ---------</a:t>
            </a:r>
            <a:r>
              <a:rPr lang="zh-CN" altLang="en-US" dirty="0" smtClean="0"/>
              <a:t>客户端使用的操作系统和浏览器的名称和版本</a:t>
            </a:r>
          </a:p>
          <a:p>
            <a:r>
              <a:rPr lang="en-US" b="1" dirty="0" smtClean="0"/>
              <a:t>COOKIE</a:t>
            </a:r>
            <a:r>
              <a:rPr lang="zh-CN" altLang="en-US" b="1" dirty="0" smtClean="0"/>
              <a:t>头域</a:t>
            </a:r>
            <a:r>
              <a:rPr lang="zh-CN" altLang="en-US" dirty="0" smtClean="0"/>
              <a:t>：将</a:t>
            </a:r>
            <a:r>
              <a:rPr lang="en-US" dirty="0" smtClean="0"/>
              <a:t>cookie</a:t>
            </a:r>
            <a:r>
              <a:rPr lang="zh-CN" altLang="en-US" dirty="0" smtClean="0"/>
              <a:t>值发送给服务器</a:t>
            </a:r>
          </a:p>
          <a:p>
            <a:r>
              <a:rPr lang="en-US" b="1" dirty="0" smtClean="0"/>
              <a:t>Transport </a:t>
            </a:r>
            <a:r>
              <a:rPr lang="zh-CN" altLang="en-US" b="1" dirty="0" smtClean="0"/>
              <a:t>头域：</a:t>
            </a:r>
            <a:endParaRPr lang="zh-CN" altLang="en-US" dirty="0" smtClean="0"/>
          </a:p>
          <a:p>
            <a:r>
              <a:rPr lang="en-US" dirty="0" smtClean="0"/>
              <a:t>Connection：</a:t>
            </a:r>
            <a:r>
              <a:rPr lang="zh-CN" altLang="en-US" dirty="0" smtClean="0"/>
              <a:t>当网页打开完成后，客户端和服务器之间用于传输</a:t>
            </a:r>
            <a:r>
              <a:rPr lang="en-US" dirty="0" smtClean="0"/>
              <a:t>HTTP</a:t>
            </a:r>
            <a:r>
              <a:rPr lang="zh-CN" altLang="en-US" dirty="0" smtClean="0"/>
              <a:t>数据的</a:t>
            </a:r>
            <a:r>
              <a:rPr lang="en-US" dirty="0" smtClean="0"/>
              <a:t>TCP</a:t>
            </a:r>
            <a:r>
              <a:rPr lang="zh-CN" altLang="en-US" dirty="0" smtClean="0"/>
              <a:t>连接是否关闭。</a:t>
            </a:r>
            <a:r>
              <a:rPr lang="en-US" dirty="0" smtClean="0"/>
              <a:t>keep-alive</a:t>
            </a:r>
            <a:r>
              <a:rPr lang="zh-CN" altLang="en-US" dirty="0" smtClean="0"/>
              <a:t>表示不会关闭，客户端再次访问这个服务器上的网页，会继续使用这一条已经建立的连接；</a:t>
            </a:r>
            <a:r>
              <a:rPr lang="en-US" dirty="0" smtClean="0"/>
              <a:t>close</a:t>
            </a:r>
            <a:r>
              <a:rPr lang="zh-CN" altLang="en-US" dirty="0" smtClean="0"/>
              <a:t>表示关闭，客户端再次访问这个服务器上的网页，需要重新建立连接。</a:t>
            </a:r>
          </a:p>
          <a:p>
            <a:r>
              <a:rPr lang="en-US" dirty="0" err="1" smtClean="0"/>
              <a:t>HOST：sso.uni-ubi.com</a:t>
            </a:r>
            <a:r>
              <a:rPr lang="en-US" dirty="0" smtClean="0"/>
              <a:t>      </a:t>
            </a:r>
            <a:r>
              <a:rPr lang="zh-CN" altLang="en-US" dirty="0" smtClean="0"/>
              <a:t>主机名</a:t>
            </a:r>
            <a:r>
              <a:rPr lang="zh-CN" altLang="en-US" dirty="0" smtClean="0"/>
              <a:t>或</a:t>
            </a:r>
            <a:r>
              <a:rPr lang="zh-CN" altLang="en-US" dirty="0" smtClean="0"/>
              <a:t>域名</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1714488"/>
            <a:ext cx="7286676" cy="631844"/>
          </a:xfrm>
        </p:spPr>
        <p:txBody>
          <a:bodyPr>
            <a:noAutofit/>
          </a:bodyPr>
          <a:lstStyle/>
          <a:p>
            <a:pPr algn="l"/>
            <a:r>
              <a:rPr lang="zh-CN" altLang="en-US" sz="1800" dirty="0" smtClean="0"/>
              <a:t>请求</a:t>
            </a:r>
            <a:r>
              <a:rPr lang="zh-CN" altLang="en-US" sz="1800" dirty="0" smtClean="0"/>
              <a:t>数据，</a:t>
            </a:r>
            <a:r>
              <a:rPr lang="en-US" altLang="zh-CN" sz="1800" dirty="0" smtClean="0"/>
              <a:t>post</a:t>
            </a:r>
            <a:r>
              <a:rPr lang="zh-CN" altLang="en-US" sz="1800" dirty="0" smtClean="0"/>
              <a:t>跟</a:t>
            </a:r>
            <a:r>
              <a:rPr lang="en-US" altLang="zh-CN" sz="1800" dirty="0" smtClean="0"/>
              <a:t>get</a:t>
            </a:r>
            <a:r>
              <a:rPr lang="zh-CN" altLang="en-US" sz="1800" dirty="0" smtClean="0"/>
              <a:t>请求区别的地方，</a:t>
            </a:r>
            <a:r>
              <a:rPr lang="en-US" altLang="zh-CN" sz="1800" dirty="0" smtClean="0"/>
              <a:t>GET</a:t>
            </a:r>
            <a:r>
              <a:rPr lang="zh-CN" altLang="en-US" sz="1800" dirty="0" smtClean="0"/>
              <a:t>请求是将请求参数放在</a:t>
            </a:r>
            <a:r>
              <a:rPr lang="en-US" altLang="zh-CN" sz="1800" dirty="0" err="1" smtClean="0"/>
              <a:t>url</a:t>
            </a:r>
            <a:r>
              <a:rPr lang="zh-CN" altLang="en-US" sz="1800" dirty="0" smtClean="0"/>
              <a:t>中，而</a:t>
            </a:r>
            <a:r>
              <a:rPr lang="en-US" altLang="zh-CN" sz="1800" dirty="0" smtClean="0"/>
              <a:t>POST</a:t>
            </a:r>
            <a:r>
              <a:rPr lang="zh-CN" altLang="en-US" sz="1800" dirty="0" smtClean="0"/>
              <a:t>请求一般是将请求参数放在请求</a:t>
            </a:r>
            <a:r>
              <a:rPr lang="en-US" altLang="zh-CN" sz="1800" dirty="0" smtClean="0"/>
              <a:t>body</a:t>
            </a:r>
            <a:r>
              <a:rPr lang="zh-CN" altLang="en-US" sz="1800" dirty="0" smtClean="0"/>
              <a:t>中。</a:t>
            </a:r>
            <a:endParaRPr lang="zh-CN" altLang="en-US" sz="1800" dirty="0"/>
          </a:p>
        </p:txBody>
      </p:sp>
      <p:pic>
        <p:nvPicPr>
          <p:cNvPr id="8194" name="Picture 2"/>
          <p:cNvPicPr>
            <a:picLocks noGrp="1" noChangeAspect="1" noChangeArrowheads="1"/>
          </p:cNvPicPr>
          <p:nvPr>
            <p:ph idx="1"/>
          </p:nvPr>
        </p:nvPicPr>
        <p:blipFill>
          <a:blip r:embed="rId2"/>
          <a:srcRect/>
          <a:stretch>
            <a:fillRect/>
          </a:stretch>
        </p:blipFill>
        <p:spPr bwMode="auto">
          <a:xfrm>
            <a:off x="457200" y="2529025"/>
            <a:ext cx="8229600" cy="28286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785794"/>
            <a:ext cx="2714644" cy="642942"/>
          </a:xfrm>
        </p:spPr>
        <p:txBody>
          <a:bodyPr>
            <a:normAutofit/>
          </a:bodyPr>
          <a:lstStyle/>
          <a:p>
            <a:r>
              <a:rPr lang="en-US" altLang="zh-CN" sz="2800" dirty="0" smtClean="0"/>
              <a:t>Get</a:t>
            </a:r>
            <a:r>
              <a:rPr lang="zh-CN" altLang="en-US" sz="2800" dirty="0" smtClean="0"/>
              <a:t>请求用例</a:t>
            </a:r>
            <a:endParaRPr lang="zh-CN" altLang="en-US" sz="2800" dirty="0"/>
          </a:p>
        </p:txBody>
      </p:sp>
      <p:pic>
        <p:nvPicPr>
          <p:cNvPr id="13315" name="Picture 3"/>
          <p:cNvPicPr>
            <a:picLocks noGrp="1" noChangeAspect="1" noChangeArrowheads="1"/>
          </p:cNvPicPr>
          <p:nvPr>
            <p:ph idx="1"/>
          </p:nvPr>
        </p:nvPicPr>
        <p:blipFill>
          <a:blip r:embed="rId2"/>
          <a:srcRect/>
          <a:stretch>
            <a:fillRect/>
          </a:stretch>
        </p:blipFill>
        <p:spPr bwMode="auto">
          <a:xfrm>
            <a:off x="457200" y="2024554"/>
            <a:ext cx="8229600" cy="383759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sz="4400" dirty="0" smtClean="0"/>
              <a:t>Fiddler</a:t>
            </a:r>
            <a:r>
              <a:rPr lang="zh-CN" altLang="en-US" sz="4400" dirty="0" smtClean="0"/>
              <a:t>基础知识</a:t>
            </a:r>
            <a:endParaRPr lang="en-US" altLang="zh-CN" sz="4400" dirty="0" smtClean="0"/>
          </a:p>
          <a:p>
            <a:r>
              <a:rPr lang="en-US" altLang="zh-CN" sz="4400" dirty="0" smtClean="0"/>
              <a:t>HTTP</a:t>
            </a:r>
            <a:r>
              <a:rPr lang="zh-CN" altLang="en-US" sz="4400" dirty="0" smtClean="0"/>
              <a:t>协议</a:t>
            </a:r>
            <a:endParaRPr lang="en-US" altLang="zh-CN" sz="4400" dirty="0" smtClean="0"/>
          </a:p>
          <a:p>
            <a:r>
              <a:rPr lang="en-US" altLang="zh-CN" sz="4400" dirty="0" smtClean="0"/>
              <a:t>Fiddler</a:t>
            </a:r>
            <a:r>
              <a:rPr lang="zh-CN" altLang="en-US" sz="4400" dirty="0" smtClean="0"/>
              <a:t>的使用</a:t>
            </a:r>
            <a:endParaRPr lang="en-US" altLang="zh-CN" sz="4400" dirty="0" smtClean="0"/>
          </a:p>
          <a:p>
            <a:r>
              <a:rPr lang="zh-CN" altLang="en-US" sz="4400" dirty="0" smtClean="0"/>
              <a:t>设置</a:t>
            </a:r>
            <a:r>
              <a:rPr lang="zh-CN" altLang="en-US" sz="4400" dirty="0" smtClean="0"/>
              <a:t>断点</a:t>
            </a:r>
            <a:endParaRPr lang="en-US" altLang="zh-CN" sz="4400" dirty="0" smtClean="0"/>
          </a:p>
          <a:p>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4338" name="Picture 2"/>
          <p:cNvPicPr>
            <a:picLocks noGrp="1" noChangeAspect="1" noChangeArrowheads="1"/>
          </p:cNvPicPr>
          <p:nvPr>
            <p:ph idx="1"/>
          </p:nvPr>
        </p:nvPicPr>
        <p:blipFill>
          <a:blip r:embed="rId2"/>
          <a:srcRect/>
          <a:stretch>
            <a:fillRect/>
          </a:stretch>
        </p:blipFill>
        <p:spPr bwMode="auto">
          <a:xfrm>
            <a:off x="285720" y="1714488"/>
            <a:ext cx="8648267" cy="343421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矩形 4"/>
          <p:cNvSpPr/>
          <p:nvPr/>
        </p:nvSpPr>
        <p:spPr>
          <a:xfrm>
            <a:off x="1214414" y="2000240"/>
            <a:ext cx="6930936" cy="369332"/>
          </a:xfrm>
          <a:prstGeom prst="rect">
            <a:avLst/>
          </a:prstGeom>
        </p:spPr>
        <p:txBody>
          <a:bodyPr wrap="none">
            <a:spAutoFit/>
          </a:bodyPr>
          <a:lstStyle/>
          <a:p>
            <a:r>
              <a:rPr lang="en-US" altLang="zh-CN" dirty="0" smtClean="0"/>
              <a:t>f.   </a:t>
            </a:r>
            <a:r>
              <a:rPr lang="en-US" dirty="0" smtClean="0"/>
              <a:t>HTTP </a:t>
            </a:r>
            <a:r>
              <a:rPr lang="en-US" dirty="0" smtClean="0"/>
              <a:t>Response Header：</a:t>
            </a:r>
            <a:r>
              <a:rPr lang="zh-CN" altLang="en-US" dirty="0" smtClean="0"/>
              <a:t>继续</a:t>
            </a:r>
            <a:r>
              <a:rPr lang="zh-CN" altLang="en-US" dirty="0" smtClean="0"/>
              <a:t>以沃土登录页面为</a:t>
            </a:r>
            <a:r>
              <a:rPr lang="zh-CN" altLang="en-US" dirty="0" smtClean="0"/>
              <a:t>例，如图所示：</a:t>
            </a:r>
            <a:endParaRPr lang="zh-CN" altLang="en-US" dirty="0"/>
          </a:p>
        </p:txBody>
      </p:sp>
      <p:pic>
        <p:nvPicPr>
          <p:cNvPr id="6147" name="Picture 3"/>
          <p:cNvPicPr>
            <a:picLocks noGrp="1" noChangeAspect="1" noChangeArrowheads="1"/>
          </p:cNvPicPr>
          <p:nvPr>
            <p:ph idx="1"/>
          </p:nvPr>
        </p:nvPicPr>
        <p:blipFill>
          <a:blip r:embed="rId2"/>
          <a:srcRect/>
          <a:stretch>
            <a:fillRect/>
          </a:stretch>
        </p:blipFill>
        <p:spPr bwMode="auto">
          <a:xfrm>
            <a:off x="428596" y="2428868"/>
            <a:ext cx="8578140"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25000" lnSpcReduction="20000"/>
          </a:bodyPr>
          <a:lstStyle/>
          <a:p>
            <a:r>
              <a:rPr lang="zh-CN" altLang="en-US" sz="8000" b="1" dirty="0" smtClean="0">
                <a:latin typeface="+mj-ea"/>
                <a:ea typeface="+mj-ea"/>
              </a:rPr>
              <a:t>协议</a:t>
            </a:r>
            <a:r>
              <a:rPr lang="zh-CN" altLang="en-US" sz="8000" dirty="0" smtClean="0">
                <a:latin typeface="+mj-ea"/>
                <a:ea typeface="+mj-ea"/>
              </a:rPr>
              <a:t>：</a:t>
            </a:r>
            <a:r>
              <a:rPr lang="en-US" sz="8000" dirty="0" smtClean="0">
                <a:latin typeface="+mj-ea"/>
                <a:ea typeface="+mj-ea"/>
              </a:rPr>
              <a:t>HTTP/1.1  </a:t>
            </a:r>
            <a:endParaRPr lang="en-US" sz="8000" dirty="0" smtClean="0">
              <a:latin typeface="+mj-ea"/>
              <a:ea typeface="+mj-ea"/>
            </a:endParaRPr>
          </a:p>
          <a:p>
            <a:r>
              <a:rPr lang="zh-CN" altLang="en-US" sz="8000" b="1" dirty="0" smtClean="0">
                <a:latin typeface="+mj-ea"/>
                <a:ea typeface="+mj-ea"/>
              </a:rPr>
              <a:t>状态码</a:t>
            </a:r>
            <a:r>
              <a:rPr lang="zh-CN" altLang="en-US" sz="8000" dirty="0" smtClean="0">
                <a:latin typeface="+mj-ea"/>
                <a:ea typeface="+mj-ea"/>
              </a:rPr>
              <a:t>：</a:t>
            </a:r>
            <a:r>
              <a:rPr lang="en-US" altLang="zh-CN" sz="8000" dirty="0" smtClean="0">
                <a:latin typeface="+mj-ea"/>
                <a:ea typeface="+mj-ea"/>
              </a:rPr>
              <a:t>200</a:t>
            </a:r>
          </a:p>
          <a:p>
            <a:r>
              <a:rPr lang="en-US" sz="8000" b="1" dirty="0" smtClean="0">
                <a:latin typeface="+mj-ea"/>
                <a:ea typeface="+mj-ea"/>
              </a:rPr>
              <a:t>Cache</a:t>
            </a:r>
            <a:r>
              <a:rPr lang="zh-CN" altLang="en-US" sz="8000" b="1" dirty="0" smtClean="0">
                <a:latin typeface="+mj-ea"/>
                <a:ea typeface="+mj-ea"/>
              </a:rPr>
              <a:t>头域：</a:t>
            </a:r>
            <a:r>
              <a:rPr lang="zh-CN" altLang="en-US" sz="8000" dirty="0" smtClean="0">
                <a:latin typeface="+mj-ea"/>
                <a:ea typeface="+mj-ea"/>
              </a:rPr>
              <a:t/>
            </a:r>
            <a:br>
              <a:rPr lang="zh-CN" altLang="en-US" sz="8000" dirty="0" smtClean="0">
                <a:latin typeface="+mj-ea"/>
                <a:ea typeface="+mj-ea"/>
              </a:rPr>
            </a:br>
            <a:r>
              <a:rPr lang="en-US" sz="8000" dirty="0" smtClean="0">
                <a:latin typeface="+mj-ea"/>
                <a:ea typeface="+mj-ea"/>
              </a:rPr>
              <a:t> Date: Wed, 01 Aug 2018 06:02:02 GMT  </a:t>
            </a:r>
            <a:r>
              <a:rPr lang="en-US" sz="8000" dirty="0" smtClean="0">
                <a:latin typeface="+mj-ea"/>
                <a:ea typeface="+mj-ea"/>
              </a:rPr>
              <a:t>---------</a:t>
            </a:r>
            <a:r>
              <a:rPr lang="zh-CN" altLang="en-US" sz="8000" dirty="0" smtClean="0">
                <a:latin typeface="+mj-ea"/>
                <a:ea typeface="+mj-ea"/>
              </a:rPr>
              <a:t>生成</a:t>
            </a:r>
            <a:r>
              <a:rPr lang="zh-CN" altLang="en-US" sz="8000" dirty="0" smtClean="0">
                <a:latin typeface="+mj-ea"/>
                <a:ea typeface="+mj-ea"/>
              </a:rPr>
              <a:t>消息时间</a:t>
            </a:r>
            <a:r>
              <a:rPr lang="zh-CN" altLang="en-US" sz="8000" dirty="0" smtClean="0">
                <a:latin typeface="+mj-ea"/>
                <a:ea typeface="+mj-ea"/>
              </a:rPr>
              <a:t>和日期</a:t>
            </a:r>
          </a:p>
          <a:p>
            <a:r>
              <a:rPr lang="en-US" sz="8000" b="1" dirty="0" smtClean="0">
                <a:latin typeface="+mj-ea"/>
                <a:ea typeface="+mj-ea"/>
              </a:rPr>
              <a:t>Cookie/Login </a:t>
            </a:r>
            <a:r>
              <a:rPr lang="zh-CN" altLang="en-US" sz="8000" b="1" dirty="0" smtClean="0">
                <a:latin typeface="+mj-ea"/>
                <a:ea typeface="+mj-ea"/>
              </a:rPr>
              <a:t>头域：</a:t>
            </a:r>
            <a:endParaRPr lang="zh-CN" altLang="en-US" sz="8000" dirty="0" smtClean="0">
              <a:latin typeface="+mj-ea"/>
              <a:ea typeface="+mj-ea"/>
            </a:endParaRPr>
          </a:p>
          <a:p>
            <a:r>
              <a:rPr lang="en-US" sz="8000" dirty="0" smtClean="0">
                <a:latin typeface="+mj-ea"/>
                <a:ea typeface="+mj-ea"/>
              </a:rPr>
              <a:t>  Set-Cookie: </a:t>
            </a:r>
            <a:r>
              <a:rPr lang="en-US" sz="8000" dirty="0" err="1" smtClean="0">
                <a:latin typeface="+mj-ea"/>
                <a:ea typeface="+mj-ea"/>
              </a:rPr>
              <a:t>uniubi</a:t>
            </a:r>
            <a:r>
              <a:rPr lang="en-US" sz="8000" dirty="0" smtClean="0">
                <a:latin typeface="+mj-ea"/>
                <a:ea typeface="+mj-ea"/>
              </a:rPr>
              <a:t>=2b68385f736fad6d8f563b7b2a6248ca;Max-Age=86400;domain=</a:t>
            </a:r>
            <a:r>
              <a:rPr lang="en-US" sz="8000" dirty="0" err="1" smtClean="0">
                <a:latin typeface="+mj-ea"/>
                <a:ea typeface="+mj-ea"/>
              </a:rPr>
              <a:t>uni-ubi.com;path</a:t>
            </a:r>
            <a:r>
              <a:rPr lang="en-US" sz="8000" dirty="0" smtClean="0">
                <a:latin typeface="+mj-ea"/>
                <a:ea typeface="+mj-ea"/>
              </a:rPr>
              <a:t>=/;</a:t>
            </a:r>
            <a:r>
              <a:rPr lang="en-US" sz="8000" dirty="0" err="1" smtClean="0">
                <a:latin typeface="+mj-ea"/>
                <a:ea typeface="+mj-ea"/>
              </a:rPr>
              <a:t>HttpOnly</a:t>
            </a:r>
            <a:r>
              <a:rPr lang="en-US" sz="8000" dirty="0" smtClean="0">
                <a:latin typeface="+mj-ea"/>
                <a:ea typeface="+mj-ea"/>
              </a:rPr>
              <a:t>       ---------</a:t>
            </a:r>
            <a:r>
              <a:rPr lang="zh-CN" altLang="en-US" sz="8000" dirty="0" smtClean="0">
                <a:latin typeface="+mj-ea"/>
                <a:ea typeface="+mj-ea"/>
              </a:rPr>
              <a:t>把</a:t>
            </a:r>
            <a:r>
              <a:rPr lang="en-US" sz="8000" dirty="0" smtClean="0">
                <a:latin typeface="+mj-ea"/>
                <a:ea typeface="+mj-ea"/>
              </a:rPr>
              <a:t>cookie</a:t>
            </a:r>
            <a:r>
              <a:rPr lang="zh-CN" altLang="en-US" sz="8000" dirty="0" smtClean="0">
                <a:latin typeface="+mj-ea"/>
                <a:ea typeface="+mj-ea"/>
              </a:rPr>
              <a:t>发送到客户端</a:t>
            </a:r>
            <a:endParaRPr lang="en-US" sz="8000" dirty="0" smtClean="0">
              <a:latin typeface="+mj-ea"/>
              <a:ea typeface="+mj-ea"/>
            </a:endParaRPr>
          </a:p>
          <a:p>
            <a:r>
              <a:rPr lang="en-US" sz="8000" b="1" dirty="0" smtClean="0">
                <a:latin typeface="+mj-ea"/>
                <a:ea typeface="+mj-ea"/>
              </a:rPr>
              <a:t>Entity</a:t>
            </a:r>
            <a:r>
              <a:rPr lang="zh-CN" altLang="en-US" sz="8000" b="1" dirty="0" smtClean="0">
                <a:latin typeface="+mj-ea"/>
                <a:ea typeface="+mj-ea"/>
              </a:rPr>
              <a:t>头域</a:t>
            </a:r>
            <a:endParaRPr lang="zh-CN" altLang="en-US" sz="8000" dirty="0" smtClean="0">
              <a:latin typeface="+mj-ea"/>
              <a:ea typeface="+mj-ea"/>
            </a:endParaRPr>
          </a:p>
          <a:p>
            <a:r>
              <a:rPr lang="en-US" sz="8000" dirty="0" smtClean="0">
                <a:latin typeface="+mj-ea"/>
                <a:ea typeface="+mj-ea"/>
              </a:rPr>
              <a:t>Content-Type: application/</a:t>
            </a:r>
            <a:r>
              <a:rPr lang="en-US" sz="8000" dirty="0" err="1" smtClean="0">
                <a:latin typeface="+mj-ea"/>
                <a:ea typeface="+mj-ea"/>
              </a:rPr>
              <a:t>json;charset</a:t>
            </a:r>
            <a:r>
              <a:rPr lang="en-US" sz="8000" dirty="0" smtClean="0">
                <a:latin typeface="+mj-ea"/>
                <a:ea typeface="+mj-ea"/>
              </a:rPr>
              <a:t>=UTF-8  </a:t>
            </a:r>
            <a:r>
              <a:rPr lang="en-US" sz="8000" dirty="0" smtClean="0">
                <a:latin typeface="+mj-ea"/>
                <a:ea typeface="+mj-ea"/>
              </a:rPr>
              <a:t>---------</a:t>
            </a:r>
            <a:r>
              <a:rPr lang="zh-CN" altLang="en-US" sz="8000" dirty="0" smtClean="0">
                <a:latin typeface="+mj-ea"/>
                <a:ea typeface="+mj-ea"/>
              </a:rPr>
              <a:t>告知客户端服务器本身响应的对象的类型和字符集</a:t>
            </a:r>
          </a:p>
          <a:p>
            <a:r>
              <a:rPr lang="en-US" sz="8000" b="1" dirty="0" smtClean="0">
                <a:latin typeface="+mj-ea"/>
                <a:ea typeface="+mj-ea"/>
              </a:rPr>
              <a:t>Miscellaneous </a:t>
            </a:r>
            <a:r>
              <a:rPr lang="zh-CN" altLang="en-US" sz="8000" b="1" dirty="0" smtClean="0">
                <a:latin typeface="+mj-ea"/>
                <a:ea typeface="+mj-ea"/>
              </a:rPr>
              <a:t>头</a:t>
            </a:r>
            <a:r>
              <a:rPr lang="zh-CN" altLang="en-US" sz="8000" b="1" dirty="0" smtClean="0">
                <a:latin typeface="+mj-ea"/>
                <a:ea typeface="+mj-ea"/>
              </a:rPr>
              <a:t>域</a:t>
            </a:r>
            <a:r>
              <a:rPr lang="en-US" sz="8000" dirty="0" smtClean="0">
                <a:latin typeface="+mj-ea"/>
                <a:ea typeface="+mj-ea"/>
              </a:rPr>
              <a:t>                                                       </a:t>
            </a:r>
            <a:endParaRPr lang="zh-CN" altLang="en-US" sz="8000" dirty="0" smtClean="0">
              <a:latin typeface="+mj-ea"/>
              <a:ea typeface="+mj-ea"/>
            </a:endParaRPr>
          </a:p>
          <a:p>
            <a:r>
              <a:rPr lang="en-US" sz="8000" dirty="0" smtClean="0">
                <a:latin typeface="+mj-ea"/>
                <a:ea typeface="+mj-ea"/>
              </a:rPr>
              <a:t>X-Application-Context: </a:t>
            </a:r>
            <a:r>
              <a:rPr lang="en-US" sz="8000" dirty="0" smtClean="0">
                <a:latin typeface="+mj-ea"/>
                <a:ea typeface="+mj-ea"/>
              </a:rPr>
              <a:t>uniubi-user-web:80</a:t>
            </a:r>
            <a:r>
              <a:rPr lang="en-US" sz="8000" dirty="0" smtClean="0">
                <a:latin typeface="+mj-ea"/>
                <a:ea typeface="+mj-ea"/>
              </a:rPr>
              <a:t>  </a:t>
            </a:r>
            <a:r>
              <a:rPr lang="en-US" sz="8000" dirty="0" smtClean="0">
                <a:latin typeface="+mj-ea"/>
                <a:ea typeface="+mj-ea"/>
              </a:rPr>
              <a:t>-------</a:t>
            </a:r>
            <a:r>
              <a:rPr lang="zh-CN" altLang="en-US" sz="8000" dirty="0" smtClean="0">
                <a:latin typeface="+mj-ea"/>
                <a:ea typeface="+mj-ea"/>
              </a:rPr>
              <a:t>指明</a:t>
            </a:r>
            <a:r>
              <a:rPr lang="en-US" sz="8000" dirty="0" smtClean="0">
                <a:latin typeface="+mj-ea"/>
                <a:ea typeface="+mj-ea"/>
              </a:rPr>
              <a:t>HTTP</a:t>
            </a:r>
            <a:r>
              <a:rPr lang="zh-CN" altLang="en-US" sz="8000" dirty="0" smtClean="0">
                <a:latin typeface="+mj-ea"/>
                <a:ea typeface="+mj-ea"/>
              </a:rPr>
              <a:t>服务器的软件</a:t>
            </a:r>
            <a:r>
              <a:rPr lang="zh-CN" altLang="en-US" sz="8000" dirty="0" smtClean="0">
                <a:latin typeface="+mj-ea"/>
                <a:ea typeface="+mj-ea"/>
              </a:rPr>
              <a:t>信息</a:t>
            </a:r>
            <a:endParaRPr lang="en-US" sz="8000" dirty="0" smtClean="0">
              <a:latin typeface="+mj-ea"/>
              <a:ea typeface="+mj-ea"/>
            </a:endParaRPr>
          </a:p>
          <a:p>
            <a:r>
              <a:rPr lang="en-US" sz="8000" b="1" dirty="0" smtClean="0"/>
              <a:t>Transport</a:t>
            </a:r>
            <a:r>
              <a:rPr lang="zh-CN" altLang="en-US" sz="8000" b="1" dirty="0" smtClean="0"/>
              <a:t>头域：</a:t>
            </a:r>
            <a:endParaRPr lang="zh-CN" altLang="en-US" sz="8000" dirty="0" smtClean="0"/>
          </a:p>
          <a:p>
            <a:r>
              <a:rPr lang="en-US" sz="8000" dirty="0" smtClean="0"/>
              <a:t>Connection: Keep-Alive</a:t>
            </a:r>
          </a:p>
          <a:p>
            <a:pPr>
              <a:buNone/>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1214422"/>
            <a:ext cx="4114800" cy="631844"/>
          </a:xfrm>
        </p:spPr>
        <p:txBody>
          <a:bodyPr>
            <a:noAutofit/>
          </a:bodyPr>
          <a:lstStyle/>
          <a:p>
            <a:r>
              <a:rPr lang="zh-CN" altLang="en-US" sz="2400" dirty="0" smtClean="0"/>
              <a:t>其他菜单栏</a:t>
            </a:r>
            <a:endParaRPr lang="zh-CN" altLang="en-US" sz="2400" dirty="0"/>
          </a:p>
        </p:txBody>
      </p:sp>
      <p:pic>
        <p:nvPicPr>
          <p:cNvPr id="9218" name="Picture 2"/>
          <p:cNvPicPr>
            <a:picLocks noGrp="1" noChangeAspect="1" noChangeArrowheads="1"/>
          </p:cNvPicPr>
          <p:nvPr>
            <p:ph idx="1"/>
          </p:nvPr>
        </p:nvPicPr>
        <p:blipFill>
          <a:blip r:embed="rId2"/>
          <a:srcRect/>
          <a:stretch>
            <a:fillRect/>
          </a:stretch>
        </p:blipFill>
        <p:spPr bwMode="auto">
          <a:xfrm>
            <a:off x="862476" y="1867159"/>
            <a:ext cx="7419048" cy="415238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内容占位符 4"/>
          <p:cNvSpPr>
            <a:spLocks noGrp="1"/>
          </p:cNvSpPr>
          <p:nvPr>
            <p:ph idx="1"/>
          </p:nvPr>
        </p:nvSpPr>
        <p:spPr>
          <a:xfrm>
            <a:off x="642910" y="1857364"/>
            <a:ext cx="7543824" cy="3000396"/>
          </a:xfrm>
        </p:spPr>
        <p:txBody>
          <a:bodyPr>
            <a:normAutofit fontScale="62500" lnSpcReduction="20000"/>
          </a:bodyPr>
          <a:lstStyle/>
          <a:p>
            <a:r>
              <a:rPr lang="en-US" altLang="zh-CN" dirty="0" err="1" smtClean="0"/>
              <a:t>TextView</a:t>
            </a:r>
            <a:r>
              <a:rPr lang="zh-CN" altLang="en-US" dirty="0" smtClean="0"/>
              <a:t>：显示请求或响应的数据。</a:t>
            </a:r>
          </a:p>
          <a:p>
            <a:r>
              <a:rPr lang="en-US" altLang="zh-CN" dirty="0" err="1" smtClean="0"/>
              <a:t>WebForms</a:t>
            </a:r>
            <a:r>
              <a:rPr lang="zh-CN" altLang="en-US" dirty="0" smtClean="0"/>
              <a:t>：请求部分以表单形式显示所有的请求参数和参数值；响应部分与</a:t>
            </a:r>
            <a:r>
              <a:rPr lang="en-US" altLang="zh-CN" dirty="0" err="1" smtClean="0"/>
              <a:t>TextView</a:t>
            </a:r>
            <a:r>
              <a:rPr lang="zh-CN" altLang="en-US" dirty="0" smtClean="0"/>
              <a:t>内容是一样的。</a:t>
            </a:r>
          </a:p>
          <a:p>
            <a:r>
              <a:rPr lang="en-US" altLang="zh-CN" dirty="0" smtClean="0"/>
              <a:t>Auth</a:t>
            </a:r>
            <a:r>
              <a:rPr lang="zh-CN" altLang="en-US" dirty="0" smtClean="0"/>
              <a:t>：显示认证信息，如</a:t>
            </a:r>
            <a:r>
              <a:rPr lang="en-US" altLang="zh-CN" dirty="0" smtClean="0"/>
              <a:t>Authorization</a:t>
            </a:r>
          </a:p>
          <a:p>
            <a:r>
              <a:rPr lang="en-US" altLang="zh-CN" dirty="0" smtClean="0"/>
              <a:t>Cookies</a:t>
            </a:r>
            <a:r>
              <a:rPr lang="zh-CN" altLang="en-US" dirty="0" smtClean="0"/>
              <a:t>：显示所有</a:t>
            </a:r>
            <a:r>
              <a:rPr lang="en-US" altLang="zh-CN" dirty="0" smtClean="0"/>
              <a:t>cookies</a:t>
            </a:r>
          </a:p>
          <a:p>
            <a:r>
              <a:rPr lang="en-US" altLang="zh-CN" dirty="0" smtClean="0"/>
              <a:t>Raw</a:t>
            </a:r>
            <a:r>
              <a:rPr lang="zh-CN" altLang="en-US" dirty="0" smtClean="0"/>
              <a:t>：显示</a:t>
            </a:r>
            <a:r>
              <a:rPr lang="en-US" altLang="zh-CN" dirty="0" smtClean="0"/>
              <a:t>Headers</a:t>
            </a:r>
            <a:r>
              <a:rPr lang="zh-CN" altLang="en-US" dirty="0" smtClean="0"/>
              <a:t>和</a:t>
            </a:r>
            <a:r>
              <a:rPr lang="en-US" altLang="zh-CN" dirty="0" smtClean="0"/>
              <a:t>Body</a:t>
            </a:r>
            <a:r>
              <a:rPr lang="zh-CN" altLang="en-US" dirty="0" smtClean="0"/>
              <a:t>数据</a:t>
            </a:r>
          </a:p>
          <a:p>
            <a:r>
              <a:rPr lang="en-US" altLang="zh-CN" dirty="0" smtClean="0"/>
              <a:t>JSON</a:t>
            </a:r>
            <a:r>
              <a:rPr lang="zh-CN" altLang="en-US" dirty="0" smtClean="0"/>
              <a:t>：若请求或响应数据是</a:t>
            </a:r>
            <a:r>
              <a:rPr lang="en-US" altLang="zh-CN" dirty="0" err="1" smtClean="0"/>
              <a:t>json</a:t>
            </a:r>
            <a:r>
              <a:rPr lang="zh-CN" altLang="en-US" dirty="0" smtClean="0"/>
              <a:t>格式，以</a:t>
            </a:r>
            <a:r>
              <a:rPr lang="en-US" altLang="zh-CN" dirty="0" err="1" smtClean="0"/>
              <a:t>json</a:t>
            </a:r>
            <a:r>
              <a:rPr lang="zh-CN" altLang="en-US" dirty="0" smtClean="0"/>
              <a:t>形式显示请求或响应内容</a:t>
            </a:r>
          </a:p>
          <a:p>
            <a:r>
              <a:rPr lang="en-US" altLang="zh-CN" dirty="0" smtClean="0"/>
              <a:t>XML</a:t>
            </a:r>
            <a:r>
              <a:rPr lang="zh-CN" altLang="en-US" dirty="0" smtClean="0"/>
              <a:t>：若请求或响应数据是</a:t>
            </a:r>
            <a:r>
              <a:rPr lang="en-US" altLang="zh-CN" dirty="0" smtClean="0"/>
              <a:t>xml</a:t>
            </a:r>
            <a:r>
              <a:rPr lang="zh-CN" altLang="en-US" dirty="0" smtClean="0"/>
              <a:t>格式，以</a:t>
            </a:r>
            <a:r>
              <a:rPr lang="en-US" altLang="zh-CN" dirty="0" smtClean="0"/>
              <a:t>xml</a:t>
            </a:r>
            <a:r>
              <a:rPr lang="zh-CN" altLang="en-US" dirty="0" smtClean="0"/>
              <a:t>形式显示请求或响应内容</a:t>
            </a:r>
          </a:p>
          <a:p>
            <a:endParaRPr lang="zh-CN" altLang="en-US" dirty="0"/>
          </a:p>
        </p:txBody>
      </p:sp>
      <p:sp>
        <p:nvSpPr>
          <p:cNvPr id="6" name="TextBox 5"/>
          <p:cNvSpPr txBox="1"/>
          <p:nvPr/>
        </p:nvSpPr>
        <p:spPr>
          <a:xfrm>
            <a:off x="3143240" y="4786322"/>
            <a:ext cx="184731" cy="369332"/>
          </a:xfrm>
          <a:prstGeom prst="rect">
            <a:avLst/>
          </a:prstGeom>
          <a:noFill/>
        </p:spPr>
        <p:txBody>
          <a:bodyPr wrap="none" rtlCol="0">
            <a:spAutoFit/>
          </a:bodyPr>
          <a:lstStyle/>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err="1" smtClean="0"/>
              <a:t>QuickExec</a:t>
            </a:r>
            <a:r>
              <a:rPr lang="zh-CN" altLang="en-US" b="1" dirty="0" smtClean="0"/>
              <a:t>命令行的使用</a:t>
            </a:r>
            <a:br>
              <a:rPr lang="zh-CN" altLang="en-US" b="1" dirty="0" smtClean="0"/>
            </a:br>
            <a:endParaRPr lang="zh-CN" altLang="en-US" dirty="0"/>
          </a:p>
        </p:txBody>
      </p:sp>
      <p:sp>
        <p:nvSpPr>
          <p:cNvPr id="3" name="内容占位符 2"/>
          <p:cNvSpPr>
            <a:spLocks noGrp="1"/>
          </p:cNvSpPr>
          <p:nvPr>
            <p:ph idx="1"/>
          </p:nvPr>
        </p:nvSpPr>
        <p:spPr/>
        <p:txBody>
          <a:bodyPr>
            <a:normAutofit/>
          </a:bodyPr>
          <a:lstStyle/>
          <a:p>
            <a:r>
              <a:rPr lang="en-US" altLang="zh-CN" sz="2800" dirty="0" smtClean="0"/>
              <a:t>Fiddler</a:t>
            </a:r>
            <a:r>
              <a:rPr lang="zh-CN" altLang="en-US" sz="2800" dirty="0" smtClean="0"/>
              <a:t>的左下角有一个命令行工具</a:t>
            </a:r>
            <a:r>
              <a:rPr lang="zh-CN" altLang="en-US" sz="2800" dirty="0" smtClean="0"/>
              <a:t>叫做</a:t>
            </a:r>
            <a:r>
              <a:rPr lang="en-US" altLang="zh-CN" sz="2800" dirty="0" err="1" smtClean="0"/>
              <a:t>QuickExec</a:t>
            </a:r>
            <a:r>
              <a:rPr lang="zh-CN" altLang="en-US" sz="2800" dirty="0" smtClean="0"/>
              <a:t>，允许你直接输入命令。</a:t>
            </a:r>
          </a:p>
          <a:p>
            <a:pPr>
              <a:buNone/>
            </a:pPr>
            <a:r>
              <a:rPr lang="zh-CN" altLang="en-US" sz="2800" dirty="0" smtClean="0"/>
              <a:t>常见</a:t>
            </a:r>
            <a:r>
              <a:rPr lang="zh-CN" altLang="en-US" sz="2800" dirty="0" smtClean="0"/>
              <a:t>得命令有：</a:t>
            </a:r>
          </a:p>
          <a:p>
            <a:r>
              <a:rPr lang="en-US" altLang="zh-CN" sz="2800" dirty="0" smtClean="0"/>
              <a:t>help</a:t>
            </a:r>
            <a:r>
              <a:rPr lang="en-US" altLang="zh-CN" sz="2800" dirty="0" smtClean="0"/>
              <a:t>  </a:t>
            </a:r>
            <a:r>
              <a:rPr lang="zh-CN" altLang="en-US" sz="2800" dirty="0" smtClean="0"/>
              <a:t>打开官方的使用页面介绍，所有的命令都会列出来</a:t>
            </a:r>
          </a:p>
          <a:p>
            <a:r>
              <a:rPr lang="en-US" altLang="zh-CN" sz="2800" dirty="0" err="1" smtClean="0"/>
              <a:t>cls</a:t>
            </a:r>
            <a:r>
              <a:rPr lang="en-US" altLang="zh-CN" sz="2800" dirty="0" smtClean="0"/>
              <a:t>/clear</a:t>
            </a:r>
            <a:r>
              <a:rPr lang="en-US" altLang="zh-CN" sz="2800" dirty="0" smtClean="0"/>
              <a:t>    </a:t>
            </a:r>
            <a:r>
              <a:rPr lang="zh-CN" altLang="en-US" sz="2800" dirty="0" smtClean="0"/>
              <a:t>清屏  </a:t>
            </a:r>
            <a:r>
              <a:rPr lang="en-US" altLang="zh-CN" sz="2800" dirty="0" smtClean="0"/>
              <a:t>(</a:t>
            </a:r>
            <a:r>
              <a:rPr lang="en-US" altLang="zh-CN" sz="2800" dirty="0" err="1" smtClean="0"/>
              <a:t>Ctrl+x</a:t>
            </a:r>
            <a:r>
              <a:rPr lang="en-US" altLang="zh-CN" sz="2800" dirty="0" smtClean="0"/>
              <a:t> </a:t>
            </a:r>
            <a:r>
              <a:rPr lang="zh-CN" altLang="en-US" sz="2800" dirty="0" smtClean="0"/>
              <a:t>也可以清屏</a:t>
            </a:r>
            <a:r>
              <a:rPr lang="en-US" altLang="zh-CN" sz="2800" dirty="0" smtClean="0"/>
              <a:t>)</a:t>
            </a:r>
          </a:p>
          <a:p>
            <a:r>
              <a:rPr lang="en-US" altLang="zh-CN" sz="2800" dirty="0" smtClean="0"/>
              <a:t>select</a:t>
            </a:r>
            <a:r>
              <a:rPr lang="en-US" altLang="zh-CN" sz="2800" dirty="0" smtClean="0"/>
              <a:t>  </a:t>
            </a:r>
            <a:r>
              <a:rPr lang="en-US" altLang="zh-CN" sz="2800" dirty="0" err="1" smtClean="0"/>
              <a:t>css</a:t>
            </a:r>
            <a:r>
              <a:rPr lang="en-US" altLang="zh-CN" sz="2800" dirty="0" smtClean="0"/>
              <a:t>/html/.image</a:t>
            </a:r>
            <a:r>
              <a:rPr lang="zh-CN" altLang="en-US" sz="2800" dirty="0" smtClean="0"/>
              <a:t>选择</a:t>
            </a:r>
            <a:r>
              <a:rPr lang="zh-CN" altLang="en-US" sz="2800" dirty="0" smtClean="0"/>
              <a:t>会话的命令</a:t>
            </a:r>
          </a:p>
          <a:p>
            <a:r>
              <a:rPr lang="en-US" altLang="zh-CN" sz="2800" dirty="0" smtClean="0"/>
              <a:t>?.</a:t>
            </a:r>
            <a:r>
              <a:rPr lang="en-US" altLang="zh-CN" sz="2800" dirty="0" err="1" smtClean="0"/>
              <a:t>png</a:t>
            </a:r>
            <a:r>
              <a:rPr lang="en-US" altLang="zh-CN" sz="2800" dirty="0" smtClean="0"/>
              <a:t>  </a:t>
            </a:r>
            <a:r>
              <a:rPr lang="zh-CN" altLang="en-US" sz="2800" dirty="0" smtClean="0"/>
              <a:t>用来选择</a:t>
            </a:r>
            <a:r>
              <a:rPr lang="en-US" altLang="zh-CN" sz="2800" dirty="0" err="1" smtClean="0"/>
              <a:t>png</a:t>
            </a:r>
            <a:r>
              <a:rPr lang="zh-CN" altLang="en-US" sz="2800" dirty="0" smtClean="0"/>
              <a:t>后缀的图片</a:t>
            </a:r>
          </a:p>
          <a:p>
            <a:r>
              <a:rPr lang="en-US" altLang="zh-CN" sz="2800" dirty="0" err="1" smtClean="0"/>
              <a:t>bpu</a:t>
            </a:r>
            <a:r>
              <a:rPr lang="en-US" altLang="zh-CN" sz="2800" dirty="0" smtClean="0"/>
              <a:t>  </a:t>
            </a:r>
            <a:r>
              <a:rPr lang="zh-CN" altLang="en-US" sz="2800" dirty="0" smtClean="0"/>
              <a:t>截获</a:t>
            </a:r>
            <a:r>
              <a:rPr lang="en-US" altLang="zh-CN" sz="2800" dirty="0" smtClean="0"/>
              <a:t>request</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设置</a:t>
            </a:r>
            <a:r>
              <a:rPr lang="zh-CN" altLang="en-US" dirty="0" smtClean="0"/>
              <a:t>断点</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normAutofit/>
          </a:bodyPr>
          <a:lstStyle/>
          <a:p>
            <a:r>
              <a:rPr lang="zh-CN" altLang="en-US" sz="2800" dirty="0" smtClean="0"/>
              <a:t>我们知道</a:t>
            </a:r>
            <a:r>
              <a:rPr lang="en-US" altLang="zh-CN" sz="2800" dirty="0" smtClean="0"/>
              <a:t>Fiddler</a:t>
            </a:r>
            <a:r>
              <a:rPr lang="zh-CN" altLang="en-US" sz="2800" dirty="0" smtClean="0"/>
              <a:t>是位于客户端和服务器之间的代理，它能够记录客户端和服务器之间的所有 </a:t>
            </a:r>
            <a:r>
              <a:rPr lang="en-US" altLang="zh-CN" sz="2800" dirty="0" smtClean="0"/>
              <a:t>HTTP</a:t>
            </a:r>
            <a:r>
              <a:rPr lang="zh-CN" altLang="en-US" sz="2800" dirty="0" smtClean="0"/>
              <a:t>请求，可以针对特定的</a:t>
            </a:r>
            <a:r>
              <a:rPr lang="en-US" altLang="zh-CN" sz="2800" dirty="0" smtClean="0"/>
              <a:t>HTTP</a:t>
            </a:r>
            <a:r>
              <a:rPr lang="zh-CN" altLang="en-US" sz="2800" dirty="0" smtClean="0"/>
              <a:t>请求，分析请求数据、设置断点、调试</a:t>
            </a:r>
            <a:r>
              <a:rPr lang="en-US" altLang="zh-CN" sz="2800" dirty="0" smtClean="0"/>
              <a:t>web</a:t>
            </a:r>
            <a:r>
              <a:rPr lang="zh-CN" altLang="en-US" sz="2800" dirty="0" smtClean="0"/>
              <a:t>应用、修改请求的数据，甚至可以修改服务器返回的数据，功能非常强大，是</a:t>
            </a:r>
            <a:r>
              <a:rPr lang="en-US" altLang="zh-CN" sz="2800" dirty="0" smtClean="0"/>
              <a:t>web</a:t>
            </a:r>
            <a:r>
              <a:rPr lang="zh-CN" altLang="en-US" sz="2800" dirty="0" smtClean="0"/>
              <a:t>调试的利器。前面我们介绍了如何使用</a:t>
            </a:r>
            <a:r>
              <a:rPr lang="en-US" altLang="zh-CN" sz="2800" dirty="0" smtClean="0"/>
              <a:t>Fiddler</a:t>
            </a:r>
            <a:r>
              <a:rPr lang="zh-CN" altLang="en-US" sz="2800" dirty="0" smtClean="0"/>
              <a:t>进行抓包和分析，以及如何抓取</a:t>
            </a:r>
            <a:r>
              <a:rPr lang="en-US" altLang="zh-CN" sz="2800" dirty="0" smtClean="0"/>
              <a:t>APP</a:t>
            </a:r>
            <a:r>
              <a:rPr lang="zh-CN" altLang="en-US" sz="2800" dirty="0" smtClean="0"/>
              <a:t>上的数据包。这里我们介绍下如何修改请求和响应数据，也就是设置断点。</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对</a:t>
            </a:r>
            <a:r>
              <a:rPr lang="en-US" altLang="zh-CN" dirty="0" smtClean="0"/>
              <a:t>request</a:t>
            </a:r>
            <a:r>
              <a:rPr lang="zh-CN" altLang="en-US" dirty="0" smtClean="0"/>
              <a:t>设置断点</a:t>
            </a:r>
            <a:r>
              <a:rPr lang="en-US" b="1" dirty="0" smtClean="0"/>
              <a:t/>
            </a:r>
            <a:br>
              <a:rPr lang="en-US" b="1" dirty="0" smtClean="0"/>
            </a:br>
            <a:endParaRPr lang="zh-CN" altLang="en-US" dirty="0"/>
          </a:p>
        </p:txBody>
      </p:sp>
      <p:sp>
        <p:nvSpPr>
          <p:cNvPr id="3" name="内容占位符 2"/>
          <p:cNvSpPr>
            <a:spLocks noGrp="1"/>
          </p:cNvSpPr>
          <p:nvPr>
            <p:ph idx="1"/>
          </p:nvPr>
        </p:nvSpPr>
        <p:spPr/>
        <p:txBody>
          <a:bodyPr>
            <a:normAutofit fontScale="70000" lnSpcReduction="20000"/>
          </a:bodyPr>
          <a:lstStyle/>
          <a:p>
            <a:r>
              <a:rPr lang="en-US" sz="3600" dirty="0" smtClean="0"/>
              <a:t>Fiddler</a:t>
            </a:r>
            <a:r>
              <a:rPr lang="zh-CN" altLang="en-US" sz="3600" dirty="0" smtClean="0"/>
              <a:t>最强大的功能莫过于设置断点了，设置好断点后，你可以修改</a:t>
            </a:r>
            <a:r>
              <a:rPr lang="en-US" sz="3600" dirty="0" err="1" smtClean="0"/>
              <a:t>httpRequest</a:t>
            </a:r>
            <a:r>
              <a:rPr lang="zh-CN" altLang="en-US" sz="3600" dirty="0" smtClean="0"/>
              <a:t>的任何信息包括</a:t>
            </a:r>
            <a:r>
              <a:rPr lang="en-US" sz="3600" dirty="0" smtClean="0"/>
              <a:t>host, cookie</a:t>
            </a:r>
            <a:r>
              <a:rPr lang="zh-CN" altLang="en-US" sz="3600" dirty="0" smtClean="0"/>
              <a:t>或者表单中的数据。设置断点有两种方法：</a:t>
            </a:r>
          </a:p>
          <a:p>
            <a:r>
              <a:rPr lang="zh-CN" altLang="en-US" sz="3600" dirty="0" smtClean="0"/>
              <a:t>第一</a:t>
            </a:r>
            <a:r>
              <a:rPr lang="zh-CN" altLang="en-US" sz="3600" dirty="0" smtClean="0"/>
              <a:t>种：打开</a:t>
            </a:r>
            <a:r>
              <a:rPr lang="en-US" sz="3600" dirty="0" smtClean="0"/>
              <a:t>Fiddler </a:t>
            </a:r>
            <a:r>
              <a:rPr lang="zh-CN" altLang="en-US" sz="3600" dirty="0" smtClean="0"/>
              <a:t>点击</a:t>
            </a:r>
            <a:r>
              <a:rPr lang="en-US" sz="3600" dirty="0" smtClean="0"/>
              <a:t>Rules-&gt; Automatic Breakpoint  -&gt;Before Requests(</a:t>
            </a:r>
            <a:r>
              <a:rPr lang="zh-CN" altLang="en-US" sz="3600" dirty="0" smtClean="0"/>
              <a:t>这种方法会中断所有的会话</a:t>
            </a:r>
            <a:r>
              <a:rPr lang="en-US" altLang="zh-CN" sz="3600" dirty="0" smtClean="0"/>
              <a:t>)</a:t>
            </a:r>
          </a:p>
          <a:p>
            <a:r>
              <a:rPr lang="zh-CN" altLang="en-US" sz="3600" dirty="0" smtClean="0"/>
              <a:t>如何</a:t>
            </a:r>
            <a:r>
              <a:rPr lang="zh-CN" altLang="en-US" sz="3600" dirty="0" smtClean="0"/>
              <a:t>消除命令呢？  点击</a:t>
            </a:r>
            <a:r>
              <a:rPr lang="en-US" sz="3600" dirty="0" smtClean="0"/>
              <a:t>Rules-&gt; Automatic Breakpoint  -&gt;Disabled</a:t>
            </a:r>
          </a:p>
          <a:p>
            <a:r>
              <a:rPr lang="zh-CN" altLang="en-US" sz="3600" dirty="0" smtClean="0"/>
              <a:t>第二</a:t>
            </a:r>
            <a:r>
              <a:rPr lang="zh-CN" altLang="en-US" sz="3600" dirty="0" smtClean="0"/>
              <a:t>种</a:t>
            </a:r>
            <a:r>
              <a:rPr lang="en-US" altLang="zh-CN" sz="3600" dirty="0" smtClean="0"/>
              <a:t>:  </a:t>
            </a:r>
            <a:r>
              <a:rPr lang="zh-CN" altLang="en-US" sz="3600" dirty="0" smtClean="0"/>
              <a:t>在命令行中输入命令</a:t>
            </a:r>
            <a:r>
              <a:rPr lang="en-US" altLang="zh-CN" sz="3600" dirty="0" smtClean="0"/>
              <a:t>:  </a:t>
            </a:r>
            <a:r>
              <a:rPr lang="en-US" sz="3600" b="1" dirty="0" err="1" smtClean="0">
                <a:solidFill>
                  <a:srgbClr val="C00000"/>
                </a:solidFill>
              </a:rPr>
              <a:t>bpu</a:t>
            </a:r>
            <a:r>
              <a:rPr lang="en-US" sz="3600" b="1" dirty="0" smtClean="0">
                <a:solidFill>
                  <a:srgbClr val="C00000"/>
                </a:solidFill>
              </a:rPr>
              <a:t> </a:t>
            </a:r>
            <a:r>
              <a:rPr lang="en-US" altLang="zh-CN" sz="3600" dirty="0" smtClean="0"/>
              <a:t>http://developer.uface.uni-ubi.com/document </a:t>
            </a:r>
            <a:r>
              <a:rPr lang="en-US" sz="3600" dirty="0" smtClean="0"/>
              <a:t>   (</a:t>
            </a:r>
            <a:r>
              <a:rPr lang="zh-CN" altLang="en-US" sz="3600" dirty="0" smtClean="0"/>
              <a:t>这种方法只会</a:t>
            </a:r>
            <a:r>
              <a:rPr lang="zh-CN" altLang="en-US" sz="3600" dirty="0" smtClean="0"/>
              <a:t>中断</a:t>
            </a:r>
            <a:r>
              <a:rPr lang="en-US" altLang="zh-CN" sz="3600" dirty="0" smtClean="0"/>
              <a:t>http://developer.uface.uni-ubi.com/document</a:t>
            </a:r>
            <a:r>
              <a:rPr lang="en-US" sz="3600" dirty="0" smtClean="0"/>
              <a:t>)</a:t>
            </a:r>
            <a:endParaRPr lang="en-US" sz="3600" dirty="0" smtClean="0"/>
          </a:p>
          <a:p>
            <a:r>
              <a:rPr lang="zh-CN" altLang="en-US" sz="3600" dirty="0" smtClean="0"/>
              <a:t>如何</a:t>
            </a:r>
            <a:r>
              <a:rPr lang="zh-CN" altLang="en-US" sz="3600" dirty="0" smtClean="0"/>
              <a:t>消除命令呢？  在命令行中输入命令 </a:t>
            </a:r>
            <a:r>
              <a:rPr lang="en-US" sz="3600" dirty="0" err="1" smtClean="0"/>
              <a:t>bpu</a:t>
            </a:r>
            <a:endParaRPr lang="en-US" sz="3600" dirty="0" smtClean="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642918"/>
            <a:ext cx="3357586" cy="500066"/>
          </a:xfrm>
        </p:spPr>
        <p:txBody>
          <a:bodyPr>
            <a:noAutofit/>
          </a:bodyPr>
          <a:lstStyle/>
          <a:p>
            <a:endParaRPr lang="zh-CN" altLang="en-US" sz="2800" dirty="0"/>
          </a:p>
        </p:txBody>
      </p:sp>
      <p:pic>
        <p:nvPicPr>
          <p:cNvPr id="11266" name="Picture 2"/>
          <p:cNvPicPr>
            <a:picLocks noGrp="1" noChangeAspect="1" noChangeArrowheads="1"/>
          </p:cNvPicPr>
          <p:nvPr>
            <p:ph idx="1"/>
          </p:nvPr>
        </p:nvPicPr>
        <p:blipFill>
          <a:blip r:embed="rId2"/>
          <a:srcRect/>
          <a:stretch>
            <a:fillRect/>
          </a:stretch>
        </p:blipFill>
        <p:spPr bwMode="auto">
          <a:xfrm>
            <a:off x="457200" y="2315660"/>
            <a:ext cx="8229600" cy="3255380"/>
          </a:xfrm>
          <a:prstGeom prst="rect">
            <a:avLst/>
          </a:prstGeom>
          <a:noFill/>
          <a:ln w="9525">
            <a:noFill/>
            <a:miter lim="800000"/>
            <a:headEnd/>
            <a:tailEnd/>
          </a:ln>
          <a:effectLst/>
        </p:spPr>
      </p:pic>
      <p:sp>
        <p:nvSpPr>
          <p:cNvPr id="5" name="TextBox 4"/>
          <p:cNvSpPr txBox="1"/>
          <p:nvPr/>
        </p:nvSpPr>
        <p:spPr>
          <a:xfrm>
            <a:off x="285720" y="1857364"/>
            <a:ext cx="8982796" cy="369332"/>
          </a:xfrm>
          <a:prstGeom prst="rect">
            <a:avLst/>
          </a:prstGeom>
          <a:noFill/>
        </p:spPr>
        <p:txBody>
          <a:bodyPr wrap="square" rtlCol="0">
            <a:spAutoFit/>
          </a:bodyPr>
          <a:lstStyle/>
          <a:p>
            <a:r>
              <a:rPr lang="zh-CN" altLang="en-US" dirty="0" smtClean="0"/>
              <a:t>通过菜单选项</a:t>
            </a:r>
            <a:r>
              <a:rPr lang="zh-CN" altLang="en-US" dirty="0" smtClean="0"/>
              <a:t>或按快捷键</a:t>
            </a:r>
            <a:r>
              <a:rPr lang="en-US" altLang="zh-CN" dirty="0" smtClean="0"/>
              <a:t>F11</a:t>
            </a:r>
            <a:r>
              <a:rPr lang="zh-CN" altLang="en-US" dirty="0" smtClean="0"/>
              <a:t>进行</a:t>
            </a:r>
            <a:r>
              <a:rPr lang="zh-CN" altLang="en-US" dirty="0" smtClean="0"/>
              <a:t>设置</a:t>
            </a:r>
            <a:r>
              <a:rPr lang="en-US" altLang="zh-CN" dirty="0" smtClean="0"/>
              <a:t>,</a:t>
            </a:r>
            <a:r>
              <a:rPr lang="zh-CN" altLang="en-US" dirty="0" smtClean="0"/>
              <a:t>取消断点点击</a:t>
            </a:r>
            <a:r>
              <a:rPr lang="en-US" altLang="zh-CN" dirty="0" smtClean="0"/>
              <a:t>disabled</a:t>
            </a:r>
            <a:r>
              <a:rPr lang="zh-CN" altLang="en-US" dirty="0" smtClean="0"/>
              <a:t>取消断点或者选择快捷键</a:t>
            </a:r>
            <a:endParaRPr lang="en-US" altLang="zh-CN"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en-US" altLang="zh-CN" dirty="0" smtClean="0"/>
              <a:t>	</a:t>
            </a:r>
            <a:r>
              <a:rPr lang="zh-CN" altLang="en-US" sz="3300" dirty="0" smtClean="0"/>
              <a:t>操作实例</a:t>
            </a:r>
            <a:r>
              <a:rPr lang="zh-CN" altLang="en-US" sz="3300" dirty="0" smtClean="0"/>
              <a:t>，</a:t>
            </a:r>
            <a:r>
              <a:rPr lang="zh-CN" altLang="en-US" sz="3300" dirty="0" smtClean="0"/>
              <a:t>模拟沃土</a:t>
            </a:r>
            <a:r>
              <a:rPr lang="zh-CN" altLang="en-US" sz="3300" dirty="0" smtClean="0"/>
              <a:t>平台</a:t>
            </a:r>
            <a:r>
              <a:rPr lang="zh-CN" altLang="en-US" sz="3300" dirty="0" smtClean="0"/>
              <a:t>的登录</a:t>
            </a:r>
            <a:r>
              <a:rPr lang="zh-CN" altLang="en-US" sz="3300" dirty="0" smtClean="0"/>
              <a:t>，</a:t>
            </a:r>
            <a:r>
              <a:rPr lang="zh-CN" altLang="en-US" sz="3300" dirty="0" smtClean="0"/>
              <a:t>打开沃土的登录页面</a:t>
            </a:r>
            <a:r>
              <a:rPr lang="zh-CN" altLang="en-US" sz="3300" dirty="0" smtClean="0"/>
              <a:t>，输入错误的</a:t>
            </a:r>
            <a:r>
              <a:rPr lang="zh-CN" altLang="en-US" sz="3300" dirty="0" smtClean="0"/>
              <a:t>用户名、密码以及验证码，</a:t>
            </a:r>
            <a:r>
              <a:rPr lang="zh-CN" altLang="en-US" sz="3300" dirty="0" smtClean="0"/>
              <a:t>用</a:t>
            </a:r>
            <a:r>
              <a:rPr lang="en-US" altLang="zh-CN" sz="3300" dirty="0" smtClean="0"/>
              <a:t>Fiddler</a:t>
            </a:r>
            <a:r>
              <a:rPr lang="zh-CN" altLang="en-US" sz="3300" dirty="0" smtClean="0"/>
              <a:t>中断会话，修改成正确的用户名密码。这样就能成功登录：</a:t>
            </a:r>
          </a:p>
          <a:p>
            <a:r>
              <a:rPr lang="en-US" altLang="zh-CN" sz="3300" dirty="0" smtClean="0"/>
              <a:t>1</a:t>
            </a:r>
            <a:r>
              <a:rPr lang="en-US" altLang="zh-CN" sz="3300" dirty="0" smtClean="0"/>
              <a:t>. </a:t>
            </a:r>
            <a:r>
              <a:rPr lang="zh-CN" altLang="en-US" sz="3300" dirty="0" smtClean="0"/>
              <a:t>打开沃土的</a:t>
            </a:r>
            <a:r>
              <a:rPr lang="zh-CN" altLang="en-US" sz="3300" dirty="0" smtClean="0"/>
              <a:t>登录界面  </a:t>
            </a:r>
            <a:r>
              <a:rPr lang="en-US" altLang="zh-CN" sz="3300" dirty="0" smtClean="0"/>
              <a:t>http://developer.uface.uni-ubi.com/document</a:t>
            </a:r>
          </a:p>
          <a:p>
            <a:r>
              <a:rPr lang="en-US" altLang="zh-CN" sz="3300" dirty="0" smtClean="0"/>
              <a:t>2</a:t>
            </a:r>
            <a:r>
              <a:rPr lang="en-US" altLang="zh-CN" sz="3300" dirty="0" smtClean="0"/>
              <a:t>. </a:t>
            </a:r>
            <a:r>
              <a:rPr lang="zh-CN" altLang="en-US" sz="3300" dirty="0" smtClean="0"/>
              <a:t>打开</a:t>
            </a:r>
            <a:r>
              <a:rPr lang="en-US" altLang="zh-CN" sz="3300" dirty="0" smtClean="0"/>
              <a:t>Fiddler, </a:t>
            </a:r>
            <a:r>
              <a:rPr lang="zh-CN" altLang="en-US" sz="3300" dirty="0" smtClean="0"/>
              <a:t>打开</a:t>
            </a:r>
            <a:r>
              <a:rPr lang="en-US" altLang="zh-CN" sz="3300" dirty="0" smtClean="0"/>
              <a:t>requests</a:t>
            </a:r>
            <a:r>
              <a:rPr lang="zh-CN" altLang="en-US" sz="3300" dirty="0" smtClean="0"/>
              <a:t>断点</a:t>
            </a:r>
            <a:endParaRPr lang="en-US" altLang="zh-CN" sz="3300" dirty="0" smtClean="0"/>
          </a:p>
          <a:p>
            <a:r>
              <a:rPr lang="en-US" altLang="zh-CN" sz="3300" dirty="0" smtClean="0"/>
              <a:t>3</a:t>
            </a:r>
            <a:r>
              <a:rPr lang="en-US" altLang="zh-CN" sz="3300" dirty="0" smtClean="0"/>
              <a:t>. </a:t>
            </a:r>
            <a:r>
              <a:rPr lang="zh-CN" altLang="en-US" sz="3300" dirty="0" smtClean="0"/>
              <a:t>输入用户名</a:t>
            </a:r>
            <a:r>
              <a:rPr lang="zh-CN" altLang="en-US" sz="3300" dirty="0" smtClean="0"/>
              <a:t>和</a:t>
            </a:r>
            <a:r>
              <a:rPr lang="zh-CN" altLang="en-US" sz="3300" dirty="0" smtClean="0"/>
              <a:t>密码以及验证码，</a:t>
            </a:r>
            <a:r>
              <a:rPr lang="zh-CN" altLang="en-US" sz="3300" dirty="0" smtClean="0"/>
              <a:t>点击登录</a:t>
            </a:r>
          </a:p>
          <a:p>
            <a:r>
              <a:rPr lang="en-US" altLang="zh-CN" sz="3300" dirty="0" smtClean="0"/>
              <a:t>4</a:t>
            </a:r>
            <a:r>
              <a:rPr lang="en-US" altLang="zh-CN" sz="3300" dirty="0" smtClean="0"/>
              <a:t>. Fiddler </a:t>
            </a:r>
            <a:r>
              <a:rPr lang="zh-CN" altLang="en-US" sz="3300" dirty="0" smtClean="0"/>
              <a:t>能中断这次会话，选择被中断的会话，点击</a:t>
            </a:r>
            <a:r>
              <a:rPr lang="en-US" altLang="zh-CN" sz="3300" dirty="0" smtClean="0"/>
              <a:t>Inspectors tab</a:t>
            </a:r>
            <a:r>
              <a:rPr lang="zh-CN" altLang="en-US" sz="3300" dirty="0" smtClean="0"/>
              <a:t>下的</a:t>
            </a:r>
            <a:r>
              <a:rPr lang="en-US" altLang="zh-CN" sz="3300" dirty="0" err="1" smtClean="0"/>
              <a:t>WebForms</a:t>
            </a:r>
            <a:r>
              <a:rPr lang="en-US" altLang="zh-CN" sz="3300" dirty="0" smtClean="0"/>
              <a:t> tab </a:t>
            </a:r>
            <a:r>
              <a:rPr lang="zh-CN" altLang="en-US" sz="3300" dirty="0" smtClean="0"/>
              <a:t>修改用户名</a:t>
            </a:r>
            <a:r>
              <a:rPr lang="zh-CN" altLang="en-US" sz="3300" dirty="0" smtClean="0"/>
              <a:t>密码、验证码，</a:t>
            </a:r>
            <a:r>
              <a:rPr lang="zh-CN" altLang="en-US" sz="3300" dirty="0" smtClean="0"/>
              <a:t>然后点击</a:t>
            </a:r>
            <a:r>
              <a:rPr lang="en-US" altLang="zh-CN" sz="3300" dirty="0" smtClean="0"/>
              <a:t>Run to Completion </a:t>
            </a:r>
            <a:r>
              <a:rPr lang="zh-CN" altLang="en-US" sz="3300" dirty="0" smtClean="0"/>
              <a:t>。</a:t>
            </a:r>
            <a:endParaRPr lang="zh-CN" altLang="en-US" sz="3300" dirty="0" smtClean="0"/>
          </a:p>
          <a:p>
            <a:r>
              <a:rPr lang="en-US" altLang="zh-CN" sz="3300" dirty="0" smtClean="0"/>
              <a:t>5</a:t>
            </a:r>
            <a:r>
              <a:rPr lang="en-US" altLang="zh-CN" sz="3300" dirty="0" smtClean="0"/>
              <a:t>. </a:t>
            </a:r>
            <a:r>
              <a:rPr lang="zh-CN" altLang="en-US" sz="3300" dirty="0" smtClean="0"/>
              <a:t>结果是正确地登录</a:t>
            </a:r>
            <a:r>
              <a:rPr lang="zh-CN" altLang="en-US" sz="3300" dirty="0" smtClean="0"/>
              <a:t>了沃土平台</a:t>
            </a:r>
            <a:endParaRPr lang="zh-CN" altLang="en-US" sz="3300" dirty="0" smtClean="0"/>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Fiddler</a:t>
            </a:r>
            <a:r>
              <a:rPr lang="zh-CN" altLang="en-US" dirty="0" smtClean="0"/>
              <a:t>基础知识</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785786" y="2071678"/>
            <a:ext cx="7901014" cy="4214842"/>
          </a:xfrm>
        </p:spPr>
        <p:txBody>
          <a:bodyPr>
            <a:normAutofit/>
          </a:bodyPr>
          <a:lstStyle/>
          <a:p>
            <a:pPr latinLnBrk="1"/>
            <a:r>
              <a:rPr lang="en-US" sz="2600" dirty="0" smtClean="0"/>
              <a:t>Fiddler</a:t>
            </a:r>
            <a:r>
              <a:rPr lang="zh-CN" altLang="en-US" sz="2600" dirty="0" smtClean="0"/>
              <a:t>是强大的抓包工具，它的原理是以</a:t>
            </a:r>
            <a:r>
              <a:rPr lang="en-US" sz="2600" dirty="0" smtClean="0"/>
              <a:t>web</a:t>
            </a:r>
            <a:r>
              <a:rPr lang="zh-CN" altLang="en-US" sz="2600" dirty="0" smtClean="0"/>
              <a:t>代理服务器的形式进行工作的，使用的代理地址是：</a:t>
            </a:r>
            <a:r>
              <a:rPr lang="en-US" altLang="zh-CN" sz="2600" dirty="0" smtClean="0"/>
              <a:t>127.0.0.1</a:t>
            </a:r>
            <a:r>
              <a:rPr lang="zh-CN" altLang="en-US" sz="2600" dirty="0" smtClean="0"/>
              <a:t>，端口默认</a:t>
            </a:r>
            <a:r>
              <a:rPr lang="zh-CN" altLang="en-US" sz="2600" dirty="0" smtClean="0"/>
              <a:t>为</a:t>
            </a:r>
            <a:r>
              <a:rPr lang="en-US" altLang="zh-CN" sz="2600" dirty="0" smtClean="0"/>
              <a:t>8888</a:t>
            </a:r>
            <a:r>
              <a:rPr lang="zh-CN" altLang="en-US" sz="2600" dirty="0" smtClean="0"/>
              <a:t>，通过设置手动修改</a:t>
            </a:r>
            <a:r>
              <a:rPr lang="zh-CN" altLang="en-US" sz="2600" dirty="0" smtClean="0"/>
              <a:t>。</a:t>
            </a:r>
          </a:p>
          <a:p>
            <a:pPr latinLnBrk="1"/>
            <a:r>
              <a:rPr lang="zh-CN" altLang="en-US" sz="2600" dirty="0" smtClean="0"/>
              <a:t>代理就是在客户端和服务器之间设置一道关卡，客户端先将请求数据发送出去后，代理服务器会将数据包进行拦截，代理服务器再冒充客户端发送数据到服务器；同理，服务器将响应数据返回，代理服务器也会将数据拦截，再返回给客户端。</a:t>
            </a:r>
          </a:p>
          <a:p>
            <a:pPr latinLnBrk="1"/>
            <a:r>
              <a:rPr lang="en-US" sz="2600" dirty="0" smtClean="0"/>
              <a:t>Fiddler</a:t>
            </a:r>
            <a:r>
              <a:rPr lang="zh-CN" altLang="en-US" sz="2600" dirty="0" smtClean="0"/>
              <a:t>可以抓取支持</a:t>
            </a:r>
            <a:r>
              <a:rPr lang="en-US" sz="2600" dirty="0" smtClean="0"/>
              <a:t>http</a:t>
            </a:r>
            <a:r>
              <a:rPr lang="zh-CN" altLang="en-US" sz="2600" dirty="0" smtClean="0"/>
              <a:t>代理的任意程序的数据包，如果要抓取</a:t>
            </a:r>
            <a:r>
              <a:rPr lang="en-US" sz="2600" dirty="0" smtClean="0"/>
              <a:t>https</a:t>
            </a:r>
            <a:r>
              <a:rPr lang="zh-CN" altLang="en-US" sz="2600" dirty="0" smtClean="0"/>
              <a:t>会话，要先安装证书。</a:t>
            </a:r>
          </a:p>
          <a:p>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对</a:t>
            </a:r>
            <a:r>
              <a:rPr lang="en-US" b="1" dirty="0" smtClean="0"/>
              <a:t>Response</a:t>
            </a:r>
            <a:r>
              <a:rPr lang="zh-CN" altLang="en-US" b="1" dirty="0" smtClean="0"/>
              <a:t>设置断点</a:t>
            </a:r>
            <a:r>
              <a:rPr lang="en-US" b="1" dirty="0" smtClean="0"/>
              <a:t/>
            </a:r>
            <a:br>
              <a:rPr lang="en-US" b="1" dirty="0" smtClean="0"/>
            </a:b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当然</a:t>
            </a:r>
            <a:r>
              <a:rPr lang="en-US" dirty="0" smtClean="0"/>
              <a:t>Fiddler</a:t>
            </a:r>
            <a:r>
              <a:rPr lang="zh-CN" altLang="en-US" dirty="0" smtClean="0"/>
              <a:t>中也能修改</a:t>
            </a:r>
            <a:r>
              <a:rPr lang="en-US" dirty="0" smtClean="0"/>
              <a:t>Response：</a:t>
            </a:r>
          </a:p>
          <a:p>
            <a:r>
              <a:rPr lang="zh-CN" altLang="en-US" dirty="0" smtClean="0"/>
              <a:t>第一</a:t>
            </a:r>
            <a:r>
              <a:rPr lang="zh-CN" altLang="en-US" dirty="0" smtClean="0"/>
              <a:t>种：打开</a:t>
            </a:r>
            <a:r>
              <a:rPr lang="en-US" dirty="0" smtClean="0"/>
              <a:t>Fiddler </a:t>
            </a:r>
            <a:r>
              <a:rPr lang="zh-CN" altLang="en-US" dirty="0" smtClean="0"/>
              <a:t>点击</a:t>
            </a:r>
            <a:r>
              <a:rPr lang="en-US" dirty="0" smtClean="0"/>
              <a:t>Rules-&gt; Automatic Breakpoint  -&gt;After Response  (</a:t>
            </a:r>
            <a:r>
              <a:rPr lang="zh-CN" altLang="en-US" dirty="0" smtClean="0"/>
              <a:t>这种方法会中断所有的会话</a:t>
            </a:r>
            <a:r>
              <a:rPr lang="en-US" altLang="zh-CN" dirty="0" smtClean="0"/>
              <a:t>)</a:t>
            </a:r>
          </a:p>
          <a:p>
            <a:r>
              <a:rPr lang="zh-CN" altLang="en-US" dirty="0" smtClean="0"/>
              <a:t>如何</a:t>
            </a:r>
            <a:r>
              <a:rPr lang="zh-CN" altLang="en-US" dirty="0" smtClean="0"/>
              <a:t>消除命令呢？  点击</a:t>
            </a:r>
            <a:r>
              <a:rPr lang="en-US" dirty="0" smtClean="0"/>
              <a:t>Rules-&gt; Automatic Breakpoint  -&gt;Disabled</a:t>
            </a:r>
          </a:p>
          <a:p>
            <a:r>
              <a:rPr lang="zh-CN" altLang="en-US" dirty="0" smtClean="0"/>
              <a:t>第二</a:t>
            </a:r>
            <a:r>
              <a:rPr lang="zh-CN" altLang="en-US" dirty="0" smtClean="0"/>
              <a:t>种</a:t>
            </a:r>
            <a:r>
              <a:rPr lang="en-US" altLang="zh-CN" dirty="0" smtClean="0"/>
              <a:t>:  </a:t>
            </a:r>
            <a:r>
              <a:rPr lang="zh-CN" altLang="en-US" dirty="0" smtClean="0"/>
              <a:t>在命令行中输入命令</a:t>
            </a:r>
            <a:r>
              <a:rPr lang="en-US" altLang="zh-CN" dirty="0" smtClean="0"/>
              <a:t>:  </a:t>
            </a:r>
            <a:r>
              <a:rPr lang="en-US" b="1" dirty="0" err="1" smtClean="0">
                <a:solidFill>
                  <a:srgbClr val="C00000"/>
                </a:solidFill>
              </a:rPr>
              <a:t>bpuafter</a:t>
            </a:r>
            <a:r>
              <a:rPr lang="en-US" dirty="0" smtClean="0"/>
              <a:t> </a:t>
            </a:r>
            <a:r>
              <a:rPr lang="en-US" altLang="zh-CN" dirty="0" smtClean="0"/>
              <a:t>http://developer.uface.uni-ubi.com/document </a:t>
            </a:r>
            <a:r>
              <a:rPr lang="en-US" dirty="0" smtClean="0"/>
              <a:t>   (</a:t>
            </a:r>
            <a:r>
              <a:rPr lang="zh-CN" altLang="en-US" dirty="0" smtClean="0"/>
              <a:t>这种方法只会</a:t>
            </a:r>
            <a:r>
              <a:rPr lang="zh-CN" altLang="en-US" dirty="0" smtClean="0"/>
              <a:t>中断</a:t>
            </a:r>
            <a:r>
              <a:rPr lang="en-US" altLang="zh-CN" dirty="0" smtClean="0"/>
              <a:t>http://developer.uface.uni-ubi.com/document</a:t>
            </a:r>
            <a:r>
              <a:rPr lang="en-US" dirty="0" smtClean="0"/>
              <a:t>)</a:t>
            </a:r>
            <a:endParaRPr lang="en-US" dirty="0" smtClean="0"/>
          </a:p>
          <a:p>
            <a:r>
              <a:rPr lang="zh-CN" altLang="en-US" dirty="0" smtClean="0"/>
              <a:t>如何</a:t>
            </a:r>
            <a:r>
              <a:rPr lang="zh-CN" altLang="en-US" dirty="0" smtClean="0"/>
              <a:t>消除命令呢？  在命令行中输入命令 </a:t>
            </a:r>
            <a:r>
              <a:rPr lang="en-US" dirty="0" err="1" smtClean="0"/>
              <a:t>bpuafter</a:t>
            </a:r>
            <a:r>
              <a:rPr lang="en-US" dirty="0" smtClean="0"/>
              <a:t>,</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1214422"/>
            <a:ext cx="7500990" cy="846158"/>
          </a:xfrm>
        </p:spPr>
        <p:txBody>
          <a:bodyPr>
            <a:normAutofit/>
          </a:bodyPr>
          <a:lstStyle/>
          <a:p>
            <a:r>
              <a:rPr lang="zh-CN" altLang="en-US" sz="2400" dirty="0" smtClean="0"/>
              <a:t>同样的也可以通过菜单选项或快捷键</a:t>
            </a:r>
            <a:r>
              <a:rPr lang="en-US" altLang="zh-CN" sz="2400" dirty="0" smtClean="0"/>
              <a:t>alt+F11</a:t>
            </a:r>
            <a:r>
              <a:rPr lang="zh-CN" altLang="en-US" sz="2400" dirty="0" smtClean="0"/>
              <a:t>进行设置</a:t>
            </a:r>
            <a:endParaRPr lang="zh-CN" altLang="en-US" sz="2400" dirty="0"/>
          </a:p>
        </p:txBody>
      </p:sp>
      <p:pic>
        <p:nvPicPr>
          <p:cNvPr id="12290" name="Picture 2"/>
          <p:cNvPicPr>
            <a:picLocks noGrp="1" noChangeAspect="1" noChangeArrowheads="1"/>
          </p:cNvPicPr>
          <p:nvPr>
            <p:ph idx="1"/>
          </p:nvPr>
        </p:nvPicPr>
        <p:blipFill>
          <a:blip r:embed="rId2"/>
          <a:srcRect/>
          <a:stretch>
            <a:fillRect/>
          </a:stretch>
        </p:blipFill>
        <p:spPr bwMode="auto">
          <a:xfrm>
            <a:off x="457200" y="2106667"/>
            <a:ext cx="8229600" cy="367336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b="1" dirty="0" smtClean="0"/>
              <a:t>HTTP</a:t>
            </a:r>
            <a:r>
              <a:rPr lang="zh-CN" altLang="en-US" b="1" dirty="0" smtClean="0"/>
              <a:t>协议</a:t>
            </a:r>
            <a:r>
              <a:rPr lang="zh-CN" altLang="en-US" dirty="0" smtClean="0"/>
              <a:t/>
            </a:r>
            <a:br>
              <a:rPr lang="zh-CN" altLang="en-US" dirty="0" smtClean="0"/>
            </a:br>
            <a:endParaRPr lang="zh-CN" altLang="en-US" dirty="0"/>
          </a:p>
        </p:txBody>
      </p:sp>
      <p:sp>
        <p:nvSpPr>
          <p:cNvPr id="3" name="内容占位符 2"/>
          <p:cNvSpPr>
            <a:spLocks noGrp="1"/>
          </p:cNvSpPr>
          <p:nvPr>
            <p:ph idx="1"/>
          </p:nvPr>
        </p:nvSpPr>
        <p:spPr/>
        <p:txBody>
          <a:bodyPr>
            <a:normAutofit fontScale="40000" lnSpcReduction="20000"/>
          </a:bodyPr>
          <a:lstStyle/>
          <a:p>
            <a:pPr latinLnBrk="1"/>
            <a:r>
              <a:rPr lang="zh-CN" altLang="en-US" sz="6300" dirty="0" smtClean="0"/>
              <a:t>要分析</a:t>
            </a:r>
            <a:r>
              <a:rPr lang="en-US" sz="6300" dirty="0" smtClean="0"/>
              <a:t>fi</a:t>
            </a:r>
            <a:r>
              <a:rPr lang="en-US" sz="6300" dirty="0" smtClean="0"/>
              <a:t>ddler</a:t>
            </a:r>
            <a:r>
              <a:rPr lang="zh-CN" altLang="en-US" sz="6300" dirty="0" smtClean="0"/>
              <a:t>抓取</a:t>
            </a:r>
            <a:r>
              <a:rPr lang="zh-CN" altLang="en-US" sz="6300" dirty="0" smtClean="0"/>
              <a:t>的数据包，我们首先要</a:t>
            </a:r>
            <a:r>
              <a:rPr lang="zh-CN" altLang="en-US" sz="6300" dirty="0" smtClean="0"/>
              <a:t>熟悉</a:t>
            </a:r>
            <a:r>
              <a:rPr lang="en-US" sz="6300" dirty="0" smtClean="0"/>
              <a:t>http</a:t>
            </a:r>
            <a:r>
              <a:rPr lang="zh-CN" altLang="en-US" sz="6300" dirty="0" smtClean="0"/>
              <a:t>协议</a:t>
            </a:r>
            <a:r>
              <a:rPr lang="zh-CN" altLang="en-US" sz="6300" dirty="0" smtClean="0"/>
              <a:t>。</a:t>
            </a:r>
            <a:r>
              <a:rPr lang="en-US" sz="6300" dirty="0" smtClean="0"/>
              <a:t>HTTP</a:t>
            </a:r>
            <a:r>
              <a:rPr lang="zh-CN" altLang="en-US" sz="6300" dirty="0" smtClean="0"/>
              <a:t>即超文本传输协议，是一个基于请求与响应模式的、无状态的、应用层的协议，绝大多数</a:t>
            </a:r>
            <a:r>
              <a:rPr lang="zh-CN" altLang="en-US" sz="6300" dirty="0" smtClean="0"/>
              <a:t>的</a:t>
            </a:r>
            <a:r>
              <a:rPr lang="en-US" sz="6300" dirty="0" smtClean="0"/>
              <a:t>web</a:t>
            </a:r>
            <a:r>
              <a:rPr lang="zh-CN" altLang="en-US" sz="6300" dirty="0" smtClean="0"/>
              <a:t>开发</a:t>
            </a:r>
            <a:r>
              <a:rPr lang="zh-CN" altLang="en-US" sz="6300" dirty="0" smtClean="0"/>
              <a:t>，都是构建</a:t>
            </a:r>
            <a:r>
              <a:rPr lang="zh-CN" altLang="en-US" sz="6300" dirty="0" smtClean="0"/>
              <a:t>在</a:t>
            </a:r>
            <a:r>
              <a:rPr lang="en-US" sz="6300" dirty="0" smtClean="0"/>
              <a:t>http</a:t>
            </a:r>
            <a:r>
              <a:rPr lang="zh-CN" altLang="en-US" sz="6300" dirty="0" smtClean="0"/>
              <a:t>协议</a:t>
            </a:r>
            <a:r>
              <a:rPr lang="zh-CN" altLang="en-US" sz="6300" dirty="0" smtClean="0"/>
              <a:t>之上</a:t>
            </a:r>
            <a:r>
              <a:rPr lang="zh-CN" altLang="en-US" sz="6300" dirty="0" smtClean="0"/>
              <a:t>的</a:t>
            </a:r>
            <a:r>
              <a:rPr lang="en-US" sz="6300" dirty="0" smtClean="0"/>
              <a:t>web</a:t>
            </a:r>
            <a:r>
              <a:rPr lang="zh-CN" altLang="en-US" sz="6300" dirty="0" smtClean="0"/>
              <a:t>应用</a:t>
            </a:r>
            <a:r>
              <a:rPr lang="zh-CN" altLang="en-US" sz="6300" dirty="0" smtClean="0"/>
              <a:t>。</a:t>
            </a:r>
          </a:p>
          <a:p>
            <a:pPr latinLnBrk="1"/>
            <a:r>
              <a:rPr lang="en-US" sz="6300" dirty="0" smtClean="0"/>
              <a:t>http</a:t>
            </a:r>
            <a:r>
              <a:rPr lang="zh-CN" altLang="en-US" sz="6300" dirty="0" smtClean="0"/>
              <a:t>的</a:t>
            </a:r>
            <a:r>
              <a:rPr lang="zh-CN" altLang="en-US" sz="6300" dirty="0" smtClean="0"/>
              <a:t>工作过程：当我们请求一个超链接时</a:t>
            </a:r>
            <a:r>
              <a:rPr lang="zh-CN" altLang="en-US" sz="6300" dirty="0" smtClean="0"/>
              <a:t>，</a:t>
            </a:r>
            <a:r>
              <a:rPr lang="en-US" sz="6300" dirty="0" smtClean="0"/>
              <a:t> http</a:t>
            </a:r>
            <a:r>
              <a:rPr lang="zh-CN" altLang="en-US" sz="6300" dirty="0" smtClean="0"/>
              <a:t>就</a:t>
            </a:r>
            <a:r>
              <a:rPr lang="zh-CN" altLang="en-US" sz="6300" dirty="0" smtClean="0"/>
              <a:t>开始工作了，客户端先发送一个请求到服务器，请求内容包括：协议版本号、请求地址、请求方式、请求头和请求参数；服务器收到请求后做相应的处理，并将响应数据返回到客户端，响应内容包括：协议版本号、状态码和响应数据。前端根据响应数据做相应的处理，就是最终我们看到的内容。这些过程</a:t>
            </a:r>
            <a:r>
              <a:rPr lang="zh-CN" altLang="en-US" sz="6300" dirty="0" smtClean="0"/>
              <a:t>是</a:t>
            </a:r>
            <a:r>
              <a:rPr lang="en-US" sz="6300" dirty="0" smtClean="0"/>
              <a:t>http</a:t>
            </a:r>
            <a:r>
              <a:rPr lang="zh-CN" altLang="en-US" sz="6300" dirty="0" smtClean="0"/>
              <a:t>自动</a:t>
            </a:r>
            <a:r>
              <a:rPr lang="zh-CN" altLang="en-US" sz="6300" dirty="0" smtClean="0"/>
              <a:t>完成的，我们只是输入或点击请求地址，然后查看前端给我们展示的内容</a:t>
            </a:r>
            <a:r>
              <a:rPr lang="zh-CN" altLang="en-US" sz="6300" dirty="0" smtClean="0"/>
              <a:t>。</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latinLnBrk="1"/>
            <a:r>
              <a:rPr lang="zh-CN" altLang="en-US" dirty="0" smtClean="0"/>
              <a:t>请求方式常用的有：</a:t>
            </a:r>
            <a:r>
              <a:rPr lang="en-US" dirty="0" smtClean="0"/>
              <a:t>GET、PUT、POST、DELETE。</a:t>
            </a:r>
          </a:p>
          <a:p>
            <a:pPr latinLnBrk="1"/>
            <a:r>
              <a:rPr lang="en-US" dirty="0" smtClean="0"/>
              <a:t>HTTP</a:t>
            </a:r>
            <a:r>
              <a:rPr lang="zh-CN" altLang="en-US" dirty="0" smtClean="0"/>
              <a:t>状态码主要分为</a:t>
            </a:r>
            <a:r>
              <a:rPr lang="en-US" altLang="zh-CN" dirty="0" smtClean="0"/>
              <a:t>5</a:t>
            </a:r>
            <a:r>
              <a:rPr lang="zh-CN" altLang="en-US" dirty="0" smtClean="0"/>
              <a:t>类：以</a:t>
            </a:r>
            <a:r>
              <a:rPr lang="en-US" altLang="zh-CN" dirty="0" smtClean="0"/>
              <a:t>1</a:t>
            </a:r>
            <a:r>
              <a:rPr lang="zh-CN" altLang="en-US" dirty="0" smtClean="0"/>
              <a:t>开头的代表请求已被接受，需要继续处理；以</a:t>
            </a:r>
            <a:r>
              <a:rPr lang="en-US" altLang="zh-CN" dirty="0" smtClean="0"/>
              <a:t>2</a:t>
            </a:r>
            <a:r>
              <a:rPr lang="zh-CN" altLang="en-US" dirty="0" smtClean="0"/>
              <a:t>开头的代表请求已成功被服务器接收、理解、并接受；以</a:t>
            </a:r>
            <a:r>
              <a:rPr lang="en-US" altLang="zh-CN" dirty="0" smtClean="0"/>
              <a:t>3</a:t>
            </a:r>
            <a:r>
              <a:rPr lang="zh-CN" altLang="en-US" dirty="0" smtClean="0"/>
              <a:t>开头的代表需要客户端采取进一步的操作才能完成请求；以</a:t>
            </a:r>
            <a:r>
              <a:rPr lang="en-US" altLang="zh-CN" dirty="0" smtClean="0"/>
              <a:t>4</a:t>
            </a:r>
            <a:r>
              <a:rPr lang="zh-CN" altLang="en-US" dirty="0" smtClean="0"/>
              <a:t>开头的代表了客户端看起来可能发生了错误，妨碍了服务器的处理；以</a:t>
            </a:r>
            <a:r>
              <a:rPr lang="en-US" altLang="zh-CN" dirty="0" smtClean="0"/>
              <a:t>5</a:t>
            </a:r>
            <a:r>
              <a:rPr lang="zh-CN" altLang="en-US" dirty="0" smtClean="0"/>
              <a:t>开头的代表了服务器在处理请求的过程中有错误或者异常状态发生，也有可能是服务器意识到以当前的软硬件资源无法完成对请求的处理。</a:t>
            </a:r>
          </a:p>
          <a:p>
            <a:pPr latinLnBrk="1"/>
            <a:r>
              <a:rPr lang="zh-CN" altLang="en-US" dirty="0" smtClean="0"/>
              <a:t>常见的主要有：</a:t>
            </a:r>
            <a:r>
              <a:rPr lang="en-US" altLang="zh-CN" dirty="0" smtClean="0"/>
              <a:t>200</a:t>
            </a:r>
            <a:r>
              <a:rPr lang="zh-CN" altLang="en-US" dirty="0" smtClean="0"/>
              <a:t>：服务器成功处理了请求；</a:t>
            </a:r>
            <a:r>
              <a:rPr lang="en-US" altLang="zh-CN" dirty="0" smtClean="0"/>
              <a:t>404</a:t>
            </a:r>
            <a:r>
              <a:rPr lang="zh-CN" altLang="en-US" dirty="0" smtClean="0"/>
              <a:t>：未找到资源；</a:t>
            </a:r>
            <a:r>
              <a:rPr lang="en-US" altLang="zh-CN" dirty="0" smtClean="0"/>
              <a:t>500</a:t>
            </a:r>
            <a:r>
              <a:rPr lang="zh-CN" altLang="en-US" dirty="0" smtClean="0"/>
              <a:t>：内部服务器错误；</a:t>
            </a:r>
            <a:r>
              <a:rPr lang="en-US" altLang="zh-CN" dirty="0" smtClean="0"/>
              <a:t>503</a:t>
            </a:r>
            <a:r>
              <a:rPr lang="zh-CN" altLang="en-US" dirty="0" smtClean="0"/>
              <a:t>：服务器目前无法为请求提供服务；</a:t>
            </a:r>
            <a:r>
              <a:rPr lang="en-US" altLang="zh-CN" dirty="0" smtClean="0"/>
              <a:t>302</a:t>
            </a:r>
            <a:r>
              <a:rPr lang="zh-CN" altLang="en-US" dirty="0" smtClean="0"/>
              <a:t>：请求的</a:t>
            </a:r>
            <a:r>
              <a:rPr lang="en-US" dirty="0" smtClean="0"/>
              <a:t>URL</a:t>
            </a:r>
            <a:r>
              <a:rPr lang="zh-CN" altLang="en-US" dirty="0" smtClean="0"/>
              <a:t>已临时转移；</a:t>
            </a:r>
            <a:r>
              <a:rPr lang="en-US" altLang="zh-CN" dirty="0" smtClean="0"/>
              <a:t>304</a:t>
            </a:r>
            <a:r>
              <a:rPr lang="zh-CN" altLang="en-US" dirty="0" smtClean="0"/>
              <a:t>：客户端的缓存资源是最新的，要客户端使用缓存。</a:t>
            </a:r>
          </a:p>
          <a:p>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Fiddler</a:t>
            </a:r>
            <a:r>
              <a:rPr lang="zh-CN" altLang="en-US" dirty="0" smtClean="0"/>
              <a:t>的使用</a:t>
            </a:r>
            <a:endParaRPr lang="zh-CN" altLang="en-US" dirty="0"/>
          </a:p>
        </p:txBody>
      </p:sp>
      <p:sp>
        <p:nvSpPr>
          <p:cNvPr id="3" name="内容占位符 2"/>
          <p:cNvSpPr>
            <a:spLocks noGrp="1"/>
          </p:cNvSpPr>
          <p:nvPr>
            <p:ph idx="1"/>
          </p:nvPr>
        </p:nvSpPr>
        <p:spPr/>
        <p:txBody>
          <a:bodyPr/>
          <a:lstStyle/>
          <a:p>
            <a:r>
              <a:rPr lang="en-US" altLang="zh-CN" sz="2800" dirty="0" smtClean="0"/>
              <a:t>Fiddler</a:t>
            </a:r>
            <a:r>
              <a:rPr lang="zh-CN" altLang="en-US" sz="2800" dirty="0" smtClean="0"/>
              <a:t>是一个很好用的抓包工具，可以将网络传输发送与接收的数据包进行截获、重发、编辑等操作。也可以用来检测流量</a:t>
            </a:r>
            <a:r>
              <a:rPr lang="zh-CN" altLang="en-US" sz="2800" dirty="0" smtClean="0"/>
              <a:t>。</a:t>
            </a:r>
            <a:endParaRPr lang="en-US" altLang="zh-CN" sz="2800" dirty="0" smtClean="0"/>
          </a:p>
          <a:p>
            <a:r>
              <a:rPr lang="en-US" altLang="zh-CN" sz="2800" dirty="0" smtClean="0"/>
              <a:t>Fiddler</a:t>
            </a:r>
            <a:r>
              <a:rPr lang="zh-CN" altLang="en-US" sz="2800" dirty="0" smtClean="0"/>
              <a:t>安装完成之后，设置的端口默认为</a:t>
            </a:r>
            <a:r>
              <a:rPr lang="en-US" altLang="zh-CN" sz="2800" dirty="0" smtClean="0"/>
              <a:t>8888</a:t>
            </a:r>
            <a:r>
              <a:rPr lang="zh-CN" altLang="en-US" sz="2800" dirty="0" smtClean="0"/>
              <a:t>，当</a:t>
            </a:r>
            <a:r>
              <a:rPr lang="en-US" altLang="zh-CN" sz="2800" dirty="0" smtClean="0"/>
              <a:t>Fiddler</a:t>
            </a:r>
            <a:r>
              <a:rPr lang="zh-CN" altLang="en-US" sz="2800" dirty="0" smtClean="0"/>
              <a:t>启动后，</a:t>
            </a:r>
            <a:r>
              <a:rPr lang="zh-CN" altLang="en-US" sz="2800" dirty="0" smtClean="0"/>
              <a:t>手动设置代理。</a:t>
            </a:r>
            <a:endParaRPr lang="zh-CN" altLang="en-US" sz="2800" dirty="0" smtClean="0"/>
          </a:p>
          <a:p>
            <a:pPr>
              <a:buNone/>
            </a:pP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806675" y="1600200"/>
            <a:ext cx="3530649" cy="4686300"/>
          </a:xfrm>
          <a:prstGeom prst="rect">
            <a:avLst/>
          </a:prstGeom>
          <a:noFill/>
          <a:ln w="9525">
            <a:noFill/>
            <a:miter lim="800000"/>
            <a:headEnd/>
            <a:tailEnd/>
          </a:ln>
          <a:effectLst/>
        </p:spPr>
      </p:pic>
      <p:sp>
        <p:nvSpPr>
          <p:cNvPr id="5" name="矩形 4"/>
          <p:cNvSpPr/>
          <p:nvPr/>
        </p:nvSpPr>
        <p:spPr>
          <a:xfrm>
            <a:off x="357158" y="1643050"/>
            <a:ext cx="2076291" cy="2308324"/>
          </a:xfrm>
          <a:prstGeom prst="rect">
            <a:avLst/>
          </a:prstGeom>
        </p:spPr>
        <p:txBody>
          <a:bodyPr wrap="square">
            <a:spAutoFit/>
          </a:bodyPr>
          <a:lstStyle/>
          <a:p>
            <a:r>
              <a:rPr lang="zh-CN" altLang="en-US" dirty="0" smtClean="0"/>
              <a:t>如图</a:t>
            </a:r>
            <a:r>
              <a:rPr lang="zh-CN" altLang="en-US" dirty="0" smtClean="0"/>
              <a:t>以谷歌浏览器</a:t>
            </a:r>
            <a:r>
              <a:rPr lang="zh-CN" altLang="en-US" dirty="0" smtClean="0"/>
              <a:t>为例设置代理</a:t>
            </a:r>
            <a:endParaRPr lang="en-US" altLang="zh-CN" dirty="0" smtClean="0"/>
          </a:p>
          <a:p>
            <a:r>
              <a:rPr lang="zh-CN" altLang="en-US" dirty="0" smtClean="0"/>
              <a:t>设置</a:t>
            </a:r>
            <a:r>
              <a:rPr lang="en-US" altLang="zh-CN" dirty="0" smtClean="0">
                <a:sym typeface="Wingdings" pitchFamily="2" charset="2"/>
              </a:rPr>
              <a:t></a:t>
            </a:r>
            <a:r>
              <a:rPr lang="zh-CN" altLang="en-US" dirty="0" smtClean="0"/>
              <a:t>高级</a:t>
            </a:r>
            <a:r>
              <a:rPr lang="en-US" altLang="zh-CN" dirty="0" smtClean="0">
                <a:sym typeface="Wingdings" pitchFamily="2" charset="2"/>
              </a:rPr>
              <a:t></a:t>
            </a:r>
            <a:r>
              <a:rPr lang="zh-CN" altLang="en-US" dirty="0" smtClean="0">
                <a:sym typeface="Wingdings" pitchFamily="2" charset="2"/>
              </a:rPr>
              <a:t>代理设置</a:t>
            </a:r>
            <a:r>
              <a:rPr lang="en-US" altLang="zh-CN" dirty="0" smtClean="0">
                <a:sym typeface="Wingdings" pitchFamily="2" charset="2"/>
              </a:rPr>
              <a:t></a:t>
            </a:r>
            <a:r>
              <a:rPr lang="zh-CN" altLang="en-US" dirty="0" smtClean="0">
                <a:sym typeface="Wingdings" pitchFamily="2" charset="2"/>
              </a:rPr>
              <a:t>连接</a:t>
            </a:r>
            <a:r>
              <a:rPr lang="en-US" altLang="zh-CN" dirty="0" smtClean="0">
                <a:sym typeface="Wingdings" pitchFamily="2" charset="2"/>
              </a:rPr>
              <a:t></a:t>
            </a:r>
            <a:r>
              <a:rPr lang="zh-CN" altLang="en-US" dirty="0" smtClean="0">
                <a:sym typeface="Wingdings" pitchFamily="2" charset="2"/>
              </a:rPr>
              <a:t>局域网设置</a:t>
            </a:r>
            <a:r>
              <a:rPr lang="en-US" altLang="zh-CN" dirty="0" smtClean="0">
                <a:sym typeface="Wingdings" pitchFamily="2" charset="2"/>
              </a:rPr>
              <a:t></a:t>
            </a:r>
            <a:r>
              <a:rPr lang="zh-CN" altLang="en-US" dirty="0" smtClean="0">
                <a:sym typeface="Wingdings" pitchFamily="2" charset="2"/>
              </a:rPr>
              <a:t>代理设置</a:t>
            </a:r>
            <a:r>
              <a:rPr lang="zh-CN" altLang="en-US" dirty="0" smtClean="0">
                <a:sym typeface="Wingdings" pitchFamily="2" charset="2"/>
              </a:rPr>
              <a:t>，</a:t>
            </a:r>
            <a:r>
              <a:rPr lang="zh-CN" altLang="en-US" dirty="0" smtClean="0">
                <a:sym typeface="Wingdings" pitchFamily="2" charset="2"/>
              </a:rPr>
              <a:t>保存</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a:t>
            </a:r>
            <a:r>
              <a:rPr lang="zh-CN" altLang="en-US" dirty="0" smtClean="0"/>
              <a:t>要</a:t>
            </a:r>
            <a:r>
              <a:rPr lang="zh-CN" altLang="en-US" dirty="0" smtClean="0"/>
              <a:t>使用</a:t>
            </a:r>
            <a:r>
              <a:rPr lang="en-US" dirty="0" smtClean="0"/>
              <a:t>Fiddler</a:t>
            </a:r>
            <a:r>
              <a:rPr lang="zh-CN" altLang="en-US" dirty="0" smtClean="0"/>
              <a:t>进行抓包，首先需要确保</a:t>
            </a:r>
            <a:r>
              <a:rPr lang="en-US" dirty="0" smtClean="0"/>
              <a:t>Capture Traffic</a:t>
            </a:r>
            <a:r>
              <a:rPr lang="zh-CN" altLang="en-US" dirty="0" smtClean="0"/>
              <a:t>是开启</a:t>
            </a:r>
            <a:r>
              <a:rPr lang="zh-CN" altLang="en-US" dirty="0" smtClean="0"/>
              <a:t>的，也可勾选</a:t>
            </a:r>
            <a:r>
              <a:rPr lang="en-US" dirty="0" smtClean="0"/>
              <a:t>File-&gt;Capture Traffic，</a:t>
            </a:r>
            <a:r>
              <a:rPr lang="zh-CN" altLang="en-US" dirty="0" smtClean="0"/>
              <a:t>也可以直接点击</a:t>
            </a:r>
            <a:r>
              <a:rPr lang="en-US" dirty="0" smtClean="0"/>
              <a:t>Fiddler</a:t>
            </a:r>
            <a:r>
              <a:rPr lang="zh-CN" altLang="en-US" dirty="0" smtClean="0"/>
              <a:t>界面左下角的图标开启和关闭抓</a:t>
            </a:r>
            <a:r>
              <a:rPr lang="zh-CN" altLang="en-US" dirty="0" smtClean="0"/>
              <a:t>包，也可按</a:t>
            </a:r>
            <a:r>
              <a:rPr lang="en-US" altLang="zh-CN" dirty="0" smtClean="0"/>
              <a:t>F12</a:t>
            </a:r>
            <a:r>
              <a:rPr lang="zh-CN" altLang="en-US" dirty="0" smtClean="0"/>
              <a:t>快捷键开启和关闭抓包。</a:t>
            </a:r>
            <a:endParaRPr lang="zh-CN" altLang="en-US" dirty="0" smtClean="0"/>
          </a:p>
          <a:p>
            <a:pPr>
              <a:buNone/>
            </a:pPr>
            <a:r>
              <a:rPr lang="zh-CN" altLang="en-US" dirty="0" smtClean="0"/>
              <a:t/>
            </a:r>
            <a:br>
              <a:rPr lang="zh-CN" altLang="en-US" dirty="0" smtClean="0"/>
            </a:b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1" name="Picture 3"/>
          <p:cNvPicPr>
            <a:picLocks noGrp="1" noChangeAspect="1" noChangeArrowheads="1"/>
          </p:cNvPicPr>
          <p:nvPr>
            <p:ph idx="1"/>
          </p:nvPr>
        </p:nvPicPr>
        <p:blipFill>
          <a:blip r:embed="rId2"/>
          <a:srcRect/>
          <a:stretch>
            <a:fillRect/>
          </a:stretch>
        </p:blipFill>
        <p:spPr bwMode="auto">
          <a:xfrm>
            <a:off x="785786" y="1857364"/>
            <a:ext cx="7043758" cy="30187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2.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ppt/theme/themeOverride3.xml><?xml version="1.0" encoding="utf-8"?>
<a:themeOverride xmlns:a="http://schemas.openxmlformats.org/drawingml/2006/main">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themeOverride>
</file>

<file path=docProps/app.xml><?xml version="1.0" encoding="utf-8"?>
<Properties xmlns="http://schemas.openxmlformats.org/officeDocument/2006/extended-properties" xmlns:vt="http://schemas.openxmlformats.org/officeDocument/2006/docPropsVTypes">
  <Template/>
  <TotalTime>1826</TotalTime>
  <Words>1167</Words>
  <PresentationFormat>全屏显示(4:3)</PresentationFormat>
  <Paragraphs>103</Paragraphs>
  <Slides>31</Slides>
  <Notes>2</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暗香扑面</vt:lpstr>
      <vt:lpstr>Fiddler知识分享</vt:lpstr>
      <vt:lpstr>目录</vt:lpstr>
      <vt:lpstr>Fiddler基础知识 </vt:lpstr>
      <vt:lpstr>HTTP协议 </vt:lpstr>
      <vt:lpstr>幻灯片 5</vt:lpstr>
      <vt:lpstr>Fiddler的使用</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请求数据，post跟get请求区别的地方，GET请求是将请求参数放在url中，而POST请求一般是将请求参数放在请求body中。</vt:lpstr>
      <vt:lpstr>Get请求用例</vt:lpstr>
      <vt:lpstr>幻灯片 20</vt:lpstr>
      <vt:lpstr>幻灯片 21</vt:lpstr>
      <vt:lpstr>幻灯片 22</vt:lpstr>
      <vt:lpstr>其他菜单栏</vt:lpstr>
      <vt:lpstr>幻灯片 24</vt:lpstr>
      <vt:lpstr>QuickExec命令行的使用 </vt:lpstr>
      <vt:lpstr>设置断点 </vt:lpstr>
      <vt:lpstr>对request设置断点 </vt:lpstr>
      <vt:lpstr>幻灯片 28</vt:lpstr>
      <vt:lpstr>幻灯片 29</vt:lpstr>
      <vt:lpstr>对Response设置断点 </vt:lpstr>
      <vt:lpstr>同样的也可以通过菜单选项或快捷键alt+F11进行设置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Fiddler知识分享</dc:title>
  <dc:creator>Administrator</dc:creator>
  <cp:lastModifiedBy>admin</cp:lastModifiedBy>
  <cp:revision>192</cp:revision>
  <dcterms:created xsi:type="dcterms:W3CDTF">2018-07-30T08:20:52Z</dcterms:created>
  <dcterms:modified xsi:type="dcterms:W3CDTF">2018-08-01T06:29:04Z</dcterms:modified>
</cp:coreProperties>
</file>