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9" r:id="rId3"/>
    <p:sldId id="274" r:id="rId4"/>
    <p:sldId id="282" r:id="rId5"/>
    <p:sldId id="275" r:id="rId6"/>
    <p:sldId id="283" r:id="rId7"/>
    <p:sldId id="284" r:id="rId8"/>
    <p:sldId id="285" r:id="rId9"/>
    <p:sldId id="288" r:id="rId10"/>
    <p:sldId id="289" r:id="rId11"/>
    <p:sldId id="290" r:id="rId12"/>
    <p:sldId id="291" r:id="rId13"/>
    <p:sldId id="292" r:id="rId14"/>
    <p:sldId id="293" r:id="rId15"/>
    <p:sldId id="267" r:id="rId16"/>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8EE4"/>
    <a:srgbClr val="4F4D4D"/>
    <a:srgbClr val="555354"/>
    <a:srgbClr val="FFFFFF"/>
    <a:srgbClr val="277BC5"/>
    <a:srgbClr val="7A7A7A"/>
    <a:srgbClr val="82D0A2"/>
    <a:srgbClr val="27EEF3"/>
    <a:srgbClr val="03BAC3"/>
    <a:srgbClr val="01ACE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napToObjects="1">
      <p:cViewPr varScale="1">
        <p:scale>
          <a:sx n="72" d="100"/>
          <a:sy n="72" d="100"/>
        </p:scale>
        <p:origin x="153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380E1C-2CCA-422C-8C24-E7E638DDD797}" type="datetimeFigureOut">
              <a:rPr lang="zh-CN" altLang="en-US" smtClean="0"/>
              <a:pPr/>
              <a:t>2019/4/11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72799A-8AC8-4DAE-83C9-E202E724EDE2}" type="slidenum">
              <a:rPr lang="zh-CN" altLang="en-US" smtClean="0"/>
              <a:pPr/>
              <a:t>‹#›</a:t>
            </a:fld>
            <a:endParaRPr lang="zh-CN" altLang="en-US"/>
          </a:p>
        </p:txBody>
      </p:sp>
    </p:spTree>
    <p:extLst>
      <p:ext uri="{BB962C8B-B14F-4D97-AF65-F5344CB8AC3E}">
        <p14:creationId xmlns:p14="http://schemas.microsoft.com/office/powerpoint/2010/main" val="629519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1897718"/>
            <a:ext cx="9144000" cy="4960282"/>
          </a:xfrm>
          <a:prstGeom prst="rect">
            <a:avLst/>
          </a:prstGeom>
          <a:solidFill>
            <a:srgbClr val="00A0E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 name="日期占位符 3"/>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sp>
        <p:nvSpPr>
          <p:cNvPr id="11" name="副标题 2"/>
          <p:cNvSpPr>
            <a:spLocks noGrp="1"/>
          </p:cNvSpPr>
          <p:nvPr userDrawn="1">
            <p:ph type="subTitle" idx="4294967295"/>
          </p:nvPr>
        </p:nvSpPr>
        <p:spPr>
          <a:xfrm>
            <a:off x="712050" y="4403165"/>
            <a:ext cx="6400800" cy="1752600"/>
          </a:xfrm>
        </p:spPr>
        <p:txBody>
          <a:bodyPr/>
          <a:lstStyle/>
          <a:p>
            <a:pPr algn="l"/>
            <a:r>
              <a:rPr kumimoji="1" lang="zh-CN" altLang="en-US" sz="2400" b="1" dirty="0">
                <a:solidFill>
                  <a:srgbClr val="FFFFFF"/>
                </a:solidFill>
                <a:latin typeface="微软雅黑"/>
                <a:ea typeface="微软雅黑"/>
                <a:cs typeface="微软雅黑"/>
              </a:rPr>
              <a:t>演示标题</a:t>
            </a:r>
            <a:endParaRPr kumimoji="1" lang="en-US" altLang="zh-CN" sz="2400" b="1" dirty="0">
              <a:solidFill>
                <a:srgbClr val="FFFFFF"/>
              </a:solidFill>
              <a:latin typeface="微软雅黑"/>
              <a:ea typeface="微软雅黑"/>
              <a:cs typeface="微软雅黑"/>
            </a:endParaRPr>
          </a:p>
          <a:p>
            <a:pPr algn="l">
              <a:lnSpc>
                <a:spcPct val="120000"/>
              </a:lnSpc>
            </a:pPr>
            <a:r>
              <a:rPr kumimoji="1" lang="is-IS" altLang="zh-CN" sz="1600" dirty="0">
                <a:solidFill>
                  <a:srgbClr val="FFFFFF"/>
                </a:solidFill>
                <a:latin typeface="微软雅黑"/>
                <a:ea typeface="微软雅黑"/>
                <a:cs typeface="微软雅黑"/>
              </a:rPr>
              <a:t>2016</a:t>
            </a:r>
            <a:r>
              <a:rPr kumimoji="1" lang="zh-CN" altLang="is-IS" sz="1600" dirty="0">
                <a:solidFill>
                  <a:srgbClr val="FFFFFF"/>
                </a:solidFill>
                <a:latin typeface="微软雅黑"/>
                <a:ea typeface="微软雅黑"/>
                <a:cs typeface="微软雅黑"/>
              </a:rPr>
              <a:t>年</a:t>
            </a:r>
            <a:r>
              <a:rPr kumimoji="1" lang="is-IS" altLang="zh-CN" sz="1600" dirty="0">
                <a:solidFill>
                  <a:srgbClr val="FFFFFF"/>
                </a:solidFill>
                <a:latin typeface="微软雅黑"/>
                <a:ea typeface="微软雅黑"/>
                <a:cs typeface="微软雅黑"/>
              </a:rPr>
              <a:t>X</a:t>
            </a:r>
            <a:r>
              <a:rPr kumimoji="1" lang="zh-CN" altLang="is-IS" sz="1600" dirty="0">
                <a:solidFill>
                  <a:srgbClr val="FFFFFF"/>
                </a:solidFill>
                <a:latin typeface="微软雅黑"/>
                <a:ea typeface="微软雅黑"/>
                <a:cs typeface="微软雅黑"/>
              </a:rPr>
              <a:t>月</a:t>
            </a:r>
            <a:r>
              <a:rPr kumimoji="1" lang="is-IS" altLang="zh-CN" sz="1600" dirty="0">
                <a:solidFill>
                  <a:srgbClr val="FFFFFF"/>
                </a:solidFill>
                <a:latin typeface="微软雅黑"/>
                <a:ea typeface="微软雅黑"/>
                <a:cs typeface="微软雅黑"/>
              </a:rPr>
              <a:t>X</a:t>
            </a:r>
            <a:r>
              <a:rPr kumimoji="1" lang="zh-CN" altLang="is-IS" sz="1600" dirty="0">
                <a:solidFill>
                  <a:srgbClr val="FFFFFF"/>
                </a:solidFill>
                <a:latin typeface="微软雅黑"/>
                <a:ea typeface="微软雅黑"/>
                <a:cs typeface="微软雅黑"/>
              </a:rPr>
              <a:t>日</a:t>
            </a:r>
            <a:endParaRPr kumimoji="1" lang="zh-CN" altLang="en-US" sz="1600" dirty="0">
              <a:solidFill>
                <a:srgbClr val="FFFFFF"/>
              </a:solidFill>
              <a:latin typeface="微软雅黑"/>
              <a:ea typeface="微软雅黑"/>
              <a:cs typeface="微软雅黑"/>
            </a:endParaRPr>
          </a:p>
        </p:txBody>
      </p:sp>
    </p:spTree>
    <p:extLst>
      <p:ext uri="{BB962C8B-B14F-4D97-AF65-F5344CB8AC3E}">
        <p14:creationId xmlns:p14="http://schemas.microsoft.com/office/powerpoint/2010/main" val="347895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16" name="文本框 11"/>
          <p:cNvSpPr txBox="1"/>
          <p:nvPr userDrawn="1"/>
        </p:nvSpPr>
        <p:spPr>
          <a:xfrm>
            <a:off x="5083008" y="5117355"/>
            <a:ext cx="3467616" cy="895117"/>
          </a:xfrm>
          <a:prstGeom prst="rect">
            <a:avLst/>
          </a:prstGeom>
          <a:noFill/>
        </p:spPr>
        <p:txBody>
          <a:bodyPr wrap="none" rtlCol="0">
            <a:spAutoFit/>
          </a:bodyPr>
          <a:lstStyle/>
          <a:p>
            <a:r>
              <a:rPr kumimoji="1" lang="zh-CN" altLang="en-US" sz="1600" b="1" dirty="0">
                <a:solidFill>
                  <a:schemeClr val="bg1"/>
                </a:solidFill>
                <a:latin typeface="微软雅黑"/>
                <a:ea typeface="微软雅黑"/>
                <a:cs typeface="微软雅黑"/>
              </a:rPr>
              <a:t>杭州鑫合汇互联网金融服务有限公司</a:t>
            </a:r>
          </a:p>
          <a:p>
            <a:pPr>
              <a:lnSpc>
                <a:spcPct val="150000"/>
              </a:lnSpc>
            </a:pPr>
            <a:r>
              <a:rPr kumimoji="1" lang="zh-CN" altLang="en-US" sz="1400" dirty="0">
                <a:solidFill>
                  <a:schemeClr val="bg1"/>
                </a:solidFill>
                <a:latin typeface="微软雅黑"/>
                <a:ea typeface="微软雅黑"/>
                <a:cs typeface="微软雅黑"/>
              </a:rPr>
              <a:t>地址：杭州市拱墅区祥园路</a:t>
            </a:r>
            <a:r>
              <a:rPr kumimoji="1" lang="en-US" altLang="zh-CN" sz="1400" dirty="0">
                <a:solidFill>
                  <a:schemeClr val="bg1"/>
                </a:solidFill>
                <a:latin typeface="微软雅黑"/>
                <a:ea typeface="微软雅黑"/>
                <a:cs typeface="微软雅黑"/>
              </a:rPr>
              <a:t>88</a:t>
            </a:r>
            <a:r>
              <a:rPr kumimoji="1" lang="zh-CN" altLang="en-US" sz="1400" dirty="0">
                <a:solidFill>
                  <a:schemeClr val="bg1"/>
                </a:solidFill>
                <a:latin typeface="微软雅黑"/>
                <a:ea typeface="微软雅黑"/>
                <a:cs typeface="微软雅黑"/>
              </a:rPr>
              <a:t>号</a:t>
            </a:r>
            <a:r>
              <a:rPr kumimoji="1" lang="en-US" altLang="zh-CN" sz="1400" dirty="0">
                <a:solidFill>
                  <a:schemeClr val="bg1"/>
                </a:solidFill>
                <a:latin typeface="微软雅黑"/>
                <a:ea typeface="微软雅黑"/>
                <a:cs typeface="微软雅黑"/>
              </a:rPr>
              <a:t>5#8F</a:t>
            </a:r>
          </a:p>
          <a:p>
            <a:pPr>
              <a:lnSpc>
                <a:spcPct val="110000"/>
              </a:lnSpc>
            </a:pPr>
            <a:r>
              <a:rPr kumimoji="1" lang="zh-CN" altLang="en-US" sz="1400" dirty="0">
                <a:solidFill>
                  <a:schemeClr val="bg1"/>
                </a:solidFill>
                <a:latin typeface="微软雅黑"/>
                <a:ea typeface="微软雅黑"/>
                <a:cs typeface="微软雅黑"/>
              </a:rPr>
              <a:t>电话：</a:t>
            </a:r>
            <a:r>
              <a:rPr kumimoji="1" lang="en-US" altLang="zh-CN" sz="1400" dirty="0">
                <a:solidFill>
                  <a:schemeClr val="bg1"/>
                </a:solidFill>
                <a:latin typeface="微软雅黑"/>
                <a:ea typeface="微软雅黑"/>
                <a:cs typeface="微软雅黑"/>
              </a:rPr>
              <a:t>0571–88888888</a:t>
            </a:r>
            <a:endParaRPr kumimoji="1" lang="zh-CN" altLang="en-US" sz="1400" dirty="0">
              <a:solidFill>
                <a:schemeClr val="bg1"/>
              </a:solidFill>
              <a:latin typeface="微软雅黑"/>
              <a:ea typeface="微软雅黑"/>
              <a:cs typeface="微软雅黑"/>
            </a:endParaRPr>
          </a:p>
        </p:txBody>
      </p:sp>
      <p:pic>
        <p:nvPicPr>
          <p:cNvPr id="17" name="图片 16" descr="鑫合汇ppt设计-2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5114" y="5202021"/>
            <a:ext cx="1296044" cy="428311"/>
          </a:xfrm>
          <a:prstGeom prst="rect">
            <a:avLst/>
          </a:prstGeom>
        </p:spPr>
      </p:pic>
    </p:spTree>
    <p:extLst>
      <p:ext uri="{BB962C8B-B14F-4D97-AF65-F5344CB8AC3E}">
        <p14:creationId xmlns:p14="http://schemas.microsoft.com/office/powerpoint/2010/main" val="2284614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dirty="0"/>
          </a:p>
        </p:txBody>
      </p:sp>
      <p:sp>
        <p:nvSpPr>
          <p:cNvPr id="4" name="页脚占位符 3"/>
          <p:cNvSpPr>
            <a:spLocks noGrp="1"/>
          </p:cNvSpPr>
          <p:nvPr>
            <p:ph type="ftr" sz="quarter" idx="11"/>
          </p:nvPr>
        </p:nvSpPr>
        <p:spPr/>
        <p:txBody>
          <a:bodyPr/>
          <a:lstStyle/>
          <a:p>
            <a:endParaRPr kumimoji="1" lang="zh-CN" altLang="en-US" dirty="0"/>
          </a:p>
        </p:txBody>
      </p:sp>
      <p:sp>
        <p:nvSpPr>
          <p:cNvPr id="5" name="灯片编号占位符 4"/>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grpSp>
        <p:nvGrpSpPr>
          <p:cNvPr id="6" name="组合 5"/>
          <p:cNvGrpSpPr/>
          <p:nvPr userDrawn="1"/>
        </p:nvGrpSpPr>
        <p:grpSpPr>
          <a:xfrm>
            <a:off x="668093" y="537758"/>
            <a:ext cx="7857294" cy="534686"/>
            <a:chOff x="668093" y="537758"/>
            <a:chExt cx="7857294" cy="534686"/>
          </a:xfrm>
        </p:grpSpPr>
        <p:pic>
          <p:nvPicPr>
            <p:cNvPr id="7" name="图片 6" descr="鑫合汇logo-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770" y="537758"/>
              <a:ext cx="1023617" cy="337605"/>
            </a:xfrm>
            <a:prstGeom prst="rect">
              <a:avLst/>
            </a:prstGeom>
          </p:spPr>
        </p:pic>
        <p:cxnSp>
          <p:nvCxnSpPr>
            <p:cNvPr id="8" name="直线连接符 4"/>
            <p:cNvCxnSpPr/>
            <p:nvPr/>
          </p:nvCxnSpPr>
          <p:spPr>
            <a:xfrm>
              <a:off x="668093" y="1072444"/>
              <a:ext cx="7836203" cy="0"/>
            </a:xfrm>
            <a:prstGeom prst="line">
              <a:avLst/>
            </a:prstGeom>
            <a:ln w="28575" cmpd="sng">
              <a:solidFill>
                <a:srgbClr val="00A0E9"/>
              </a:solidFill>
            </a:ln>
            <a:effectLst/>
          </p:spPr>
          <p:style>
            <a:lnRef idx="2">
              <a:schemeClr val="accent1"/>
            </a:lnRef>
            <a:fillRef idx="0">
              <a:schemeClr val="accent1"/>
            </a:fillRef>
            <a:effectRef idx="1">
              <a:schemeClr val="accent1"/>
            </a:effectRef>
            <a:fontRef idx="minor">
              <a:schemeClr val="tx1"/>
            </a:fontRef>
          </p:style>
        </p:cxnSp>
      </p:grpSp>
      <p:sp>
        <p:nvSpPr>
          <p:cNvPr id="9" name="文本占位符 13"/>
          <p:cNvSpPr>
            <a:spLocks noGrp="1"/>
          </p:cNvSpPr>
          <p:nvPr>
            <p:ph type="body" sz="quarter" idx="13" hasCustomPrompt="1"/>
          </p:nvPr>
        </p:nvSpPr>
        <p:spPr>
          <a:xfrm>
            <a:off x="530946" y="254381"/>
            <a:ext cx="5448300" cy="928687"/>
          </a:xfrm>
          <a:noFill/>
        </p:spPr>
        <p:txBody>
          <a:bodyPr vert="horz" lIns="91440" tIns="45720" rIns="91440" bIns="45720" rtlCol="0" anchor="ctr">
            <a:normAutofit fontScale="92500"/>
          </a:bodyPr>
          <a:lstStyle>
            <a:lvl1pPr>
              <a:defRPr kumimoji="1" lang="zh-CN" altLang="en-US" sz="3200" b="1" i="0" u="none" strike="noStrike" kern="1200" cap="none" spc="0" normalizeH="0" baseline="0" noProof="0" dirty="0" smtClean="0">
                <a:ln>
                  <a:noFill/>
                </a:ln>
                <a:solidFill>
                  <a:srgbClr val="00A0E9"/>
                </a:solidFill>
                <a:effectLst/>
                <a:uLnTx/>
                <a:uFillTx/>
                <a:latin typeface="+mn-lt"/>
                <a:ea typeface="思源黑体 CN Bold" pitchFamily="34" charset="-122"/>
                <a:cs typeface="微软雅黑"/>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zh-CN" altLang="en-US" dirty="0"/>
              <a:t>目录 </a:t>
            </a:r>
            <a:r>
              <a:rPr lang="en-US" altLang="zh-CN" dirty="0"/>
              <a:t>CONTENTS</a:t>
            </a:r>
            <a:endParaRPr lang="zh-CN" altLang="en-US" dirty="0"/>
          </a:p>
        </p:txBody>
      </p:sp>
      <p:sp>
        <p:nvSpPr>
          <p:cNvPr id="27" name="标题 1"/>
          <p:cNvSpPr txBox="1">
            <a:spLocks/>
          </p:cNvSpPr>
          <p:nvPr userDrawn="1"/>
        </p:nvSpPr>
        <p:spPr>
          <a:xfrm>
            <a:off x="530946" y="254381"/>
            <a:ext cx="2895077" cy="604071"/>
          </a:xfrm>
          <a:prstGeom prst="rect">
            <a:avLst/>
          </a:prstGeom>
          <a:no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1" lang="zh-CN" altLang="en-US" sz="2800" b="1" i="0" u="none" strike="noStrike" kern="1200" cap="none" spc="0" normalizeH="0" baseline="0" noProof="0" dirty="0">
              <a:ln>
                <a:noFill/>
              </a:ln>
              <a:solidFill>
                <a:srgbClr val="00A0E9"/>
              </a:solidFill>
              <a:effectLst/>
              <a:uLnTx/>
              <a:uFillTx/>
              <a:latin typeface="+mj-lt"/>
              <a:ea typeface="微软雅黑"/>
              <a:cs typeface="微软雅黑"/>
            </a:endParaRPr>
          </a:p>
        </p:txBody>
      </p:sp>
      <p:sp>
        <p:nvSpPr>
          <p:cNvPr id="30" name="标题 1"/>
          <p:cNvSpPr txBox="1">
            <a:spLocks/>
          </p:cNvSpPr>
          <p:nvPr userDrawn="1"/>
        </p:nvSpPr>
        <p:spPr>
          <a:xfrm>
            <a:off x="683346" y="406781"/>
            <a:ext cx="2895077" cy="604071"/>
          </a:xfrm>
          <a:prstGeom prst="rect">
            <a:avLst/>
          </a:prstGeom>
          <a:no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1" lang="zh-CN" altLang="en-US" sz="2800" b="1" i="0" u="none" strike="noStrike" kern="1200" cap="none" spc="0" normalizeH="0" baseline="0" noProof="0" dirty="0">
              <a:ln>
                <a:noFill/>
              </a:ln>
              <a:solidFill>
                <a:srgbClr val="00A0E9"/>
              </a:solidFill>
              <a:effectLst/>
              <a:uLnTx/>
              <a:uFillTx/>
              <a:latin typeface="+mj-lt"/>
              <a:ea typeface="微软雅黑"/>
              <a:cs typeface="微软雅黑"/>
            </a:endParaRPr>
          </a:p>
        </p:txBody>
      </p:sp>
      <p:pic>
        <p:nvPicPr>
          <p:cNvPr id="31" name="Picture 9"/>
          <p:cNvPicPr>
            <a:picLocks noChangeAspect="1" noChangeArrowheads="1"/>
          </p:cNvPicPr>
          <p:nvPr userDrawn="1"/>
        </p:nvPicPr>
        <p:blipFill>
          <a:blip r:embed="rId3">
            <a:duotone>
              <a:schemeClr val="accent5">
                <a:shade val="45000"/>
                <a:satMod val="135000"/>
              </a:schemeClr>
              <a:prstClr val="white"/>
            </a:duotone>
          </a:blip>
          <a:srcRect/>
          <a:stretch>
            <a:fillRect/>
          </a:stretch>
        </p:blipFill>
        <p:spPr bwMode="auto">
          <a:xfrm>
            <a:off x="4789914" y="1742703"/>
            <a:ext cx="3597275" cy="4525963"/>
          </a:xfrm>
          <a:prstGeom prst="rect">
            <a:avLst/>
          </a:prstGeom>
          <a:noFill/>
          <a:ln w="9525">
            <a:noFill/>
            <a:miter lim="800000"/>
            <a:headEnd/>
            <a:tailEnd/>
          </a:ln>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文本占位符 13"/>
          <p:cNvSpPr>
            <a:spLocks noGrp="1"/>
          </p:cNvSpPr>
          <p:nvPr userDrawn="1">
            <p:ph type="body" sz="quarter" idx="13"/>
          </p:nvPr>
        </p:nvSpPr>
        <p:spPr>
          <a:xfrm>
            <a:off x="530946" y="254381"/>
            <a:ext cx="5448300" cy="928687"/>
          </a:xfrm>
          <a:noFill/>
        </p:spPr>
        <p:txBody>
          <a:bodyPr vert="horz" lIns="91440" tIns="45720" rIns="91440" bIns="45720" rtlCol="0" anchor="ctr">
            <a:normAutofit fontScale="92500"/>
          </a:bodyPr>
          <a:lstStyle>
            <a:lvl1pPr>
              <a:defRPr kumimoji="1" lang="zh-CN" altLang="en-US" sz="2800" b="1" i="0" u="none" strike="noStrike" kern="1200" cap="none" spc="0" normalizeH="0" baseline="0" noProof="0" dirty="0" smtClean="0">
                <a:ln>
                  <a:noFill/>
                </a:ln>
                <a:solidFill>
                  <a:srgbClr val="00A0E9"/>
                </a:solidFill>
                <a:effectLst/>
                <a:uLnTx/>
                <a:uFillTx/>
                <a:latin typeface="思源黑体 CN Bold" pitchFamily="34" charset="-122"/>
                <a:ea typeface="思源黑体 CN Bold" pitchFamily="34" charset="-122"/>
                <a:cs typeface="微软雅黑"/>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zh-CN" altLang="en-US" dirty="0"/>
              <a:t>单击此处编辑母版文本样式</a:t>
            </a:r>
          </a:p>
        </p:txBody>
      </p:sp>
      <p:sp>
        <p:nvSpPr>
          <p:cNvPr id="3" name="内容占位符 2"/>
          <p:cNvSpPr>
            <a:spLocks noGrp="1"/>
          </p:cNvSpPr>
          <p:nvPr>
            <p:ph idx="1"/>
          </p:nvPr>
        </p:nvSpPr>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cxnSp>
        <p:nvCxnSpPr>
          <p:cNvPr id="10" name="直线连接符 4"/>
          <p:cNvCxnSpPr/>
          <p:nvPr/>
        </p:nvCxnSpPr>
        <p:spPr>
          <a:xfrm>
            <a:off x="668093" y="1072444"/>
            <a:ext cx="7836203" cy="0"/>
          </a:xfrm>
          <a:prstGeom prst="line">
            <a:avLst/>
          </a:prstGeom>
          <a:ln w="28575" cmpd="sng">
            <a:solidFill>
              <a:srgbClr val="00A0E9"/>
            </a:solidFill>
          </a:ln>
          <a:effectLst/>
        </p:spPr>
        <p:style>
          <a:lnRef idx="2">
            <a:schemeClr val="accent1"/>
          </a:lnRef>
          <a:fillRef idx="0">
            <a:schemeClr val="accent1"/>
          </a:fillRef>
          <a:effectRef idx="1">
            <a:schemeClr val="accent1"/>
          </a:effectRef>
          <a:fontRef idx="minor">
            <a:schemeClr val="tx1"/>
          </a:fontRef>
        </p:style>
      </p:cxnSp>
      <p:pic>
        <p:nvPicPr>
          <p:cNvPr id="16" name="图片 15" descr="鑫合汇ppt设计-1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51448" y="5419344"/>
            <a:ext cx="2892552" cy="1438656"/>
          </a:xfrm>
          <a:prstGeom prst="rect">
            <a:avLst/>
          </a:prstGeom>
        </p:spPr>
      </p:pic>
    </p:spTree>
    <p:extLst>
      <p:ext uri="{BB962C8B-B14F-4D97-AF65-F5344CB8AC3E}">
        <p14:creationId xmlns:p14="http://schemas.microsoft.com/office/powerpoint/2010/main" val="33500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dirty="0"/>
              <a:t>单击此处编辑母版文本样式</a:t>
            </a:r>
          </a:p>
        </p:txBody>
      </p:sp>
      <p:sp>
        <p:nvSpPr>
          <p:cNvPr id="4" name="日期占位符 3"/>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grpSp>
        <p:nvGrpSpPr>
          <p:cNvPr id="7" name="组合 6"/>
          <p:cNvGrpSpPr/>
          <p:nvPr userDrawn="1"/>
        </p:nvGrpSpPr>
        <p:grpSpPr>
          <a:xfrm>
            <a:off x="668093" y="537758"/>
            <a:ext cx="7857294" cy="534686"/>
            <a:chOff x="668093" y="537758"/>
            <a:chExt cx="7857294" cy="534686"/>
          </a:xfrm>
        </p:grpSpPr>
        <p:pic>
          <p:nvPicPr>
            <p:cNvPr id="8" name="图片 7" descr="鑫合汇logo-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770" y="537758"/>
              <a:ext cx="1023617" cy="337605"/>
            </a:xfrm>
            <a:prstGeom prst="rect">
              <a:avLst/>
            </a:prstGeom>
          </p:spPr>
        </p:pic>
        <p:cxnSp>
          <p:nvCxnSpPr>
            <p:cNvPr id="10" name="直线连接符 4"/>
            <p:cNvCxnSpPr/>
            <p:nvPr/>
          </p:nvCxnSpPr>
          <p:spPr>
            <a:xfrm>
              <a:off x="668093" y="1072444"/>
              <a:ext cx="7836203" cy="0"/>
            </a:xfrm>
            <a:prstGeom prst="line">
              <a:avLst/>
            </a:prstGeom>
            <a:ln w="28575" cmpd="sng">
              <a:solidFill>
                <a:srgbClr val="00A0E9"/>
              </a:solidFill>
            </a:ln>
            <a:effectLst/>
          </p:spPr>
          <p:style>
            <a:lnRef idx="2">
              <a:schemeClr val="accent1"/>
            </a:lnRef>
            <a:fillRef idx="0">
              <a:schemeClr val="accent1"/>
            </a:fillRef>
            <a:effectRef idx="1">
              <a:schemeClr val="accent1"/>
            </a:effectRef>
            <a:fontRef idx="minor">
              <a:schemeClr val="tx1"/>
            </a:fontRef>
          </p:style>
        </p:cxnSp>
      </p:grpSp>
      <p:sp>
        <p:nvSpPr>
          <p:cNvPr id="11" name="文本占位符 13"/>
          <p:cNvSpPr>
            <a:spLocks noGrp="1"/>
          </p:cNvSpPr>
          <p:nvPr>
            <p:ph type="body" sz="quarter" idx="13"/>
          </p:nvPr>
        </p:nvSpPr>
        <p:spPr>
          <a:xfrm>
            <a:off x="530946" y="254381"/>
            <a:ext cx="5448300" cy="928687"/>
          </a:xfrm>
          <a:noFill/>
        </p:spPr>
        <p:txBody>
          <a:bodyPr vert="horz" lIns="91440" tIns="45720" rIns="91440" bIns="45720" rtlCol="0" anchor="ctr">
            <a:normAutofit fontScale="92500"/>
          </a:bodyPr>
          <a:lstStyle>
            <a:lvl1pPr>
              <a:defRPr kumimoji="1" lang="zh-CN" altLang="en-US" sz="2800" b="1" i="0" u="none" strike="noStrike" kern="1200" cap="none" spc="0" normalizeH="0" baseline="0" noProof="0" dirty="0" smtClean="0">
                <a:ln>
                  <a:noFill/>
                </a:ln>
                <a:solidFill>
                  <a:srgbClr val="00A0E9"/>
                </a:solidFill>
                <a:effectLst/>
                <a:uLnTx/>
                <a:uFillTx/>
                <a:latin typeface="思源黑体 CN Bold" pitchFamily="34" charset="-122"/>
                <a:ea typeface="思源黑体 CN Bold" pitchFamily="34" charset="-122"/>
                <a:cs typeface="微软雅黑"/>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zh-CN" altLang="en-US" dirty="0"/>
              <a:t>单击此处编辑母版文本样式</a:t>
            </a:r>
          </a:p>
        </p:txBody>
      </p:sp>
      <p:pic>
        <p:nvPicPr>
          <p:cNvPr id="12" name="图片 11" descr="鑫合汇ppt设计-1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1448" y="5419344"/>
            <a:ext cx="2892552" cy="1438656"/>
          </a:xfrm>
          <a:prstGeom prst="rect">
            <a:avLst/>
          </a:prstGeom>
        </p:spPr>
      </p:pic>
    </p:spTree>
    <p:extLst>
      <p:ext uri="{BB962C8B-B14F-4D97-AF65-F5344CB8AC3E}">
        <p14:creationId xmlns:p14="http://schemas.microsoft.com/office/powerpoint/2010/main" val="24161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grpSp>
        <p:nvGrpSpPr>
          <p:cNvPr id="8" name="组合 7"/>
          <p:cNvGrpSpPr/>
          <p:nvPr userDrawn="1"/>
        </p:nvGrpSpPr>
        <p:grpSpPr>
          <a:xfrm>
            <a:off x="668093" y="537758"/>
            <a:ext cx="7857294" cy="534686"/>
            <a:chOff x="668093" y="537758"/>
            <a:chExt cx="7857294" cy="534686"/>
          </a:xfrm>
        </p:grpSpPr>
        <p:pic>
          <p:nvPicPr>
            <p:cNvPr id="9" name="图片 8" descr="鑫合汇logo-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770" y="537758"/>
              <a:ext cx="1023617" cy="337605"/>
            </a:xfrm>
            <a:prstGeom prst="rect">
              <a:avLst/>
            </a:prstGeom>
          </p:spPr>
        </p:pic>
        <p:cxnSp>
          <p:nvCxnSpPr>
            <p:cNvPr id="11" name="直线连接符 4"/>
            <p:cNvCxnSpPr/>
            <p:nvPr/>
          </p:nvCxnSpPr>
          <p:spPr>
            <a:xfrm>
              <a:off x="668093" y="1072444"/>
              <a:ext cx="7836203" cy="0"/>
            </a:xfrm>
            <a:prstGeom prst="line">
              <a:avLst/>
            </a:prstGeom>
            <a:ln w="28575" cmpd="sng">
              <a:solidFill>
                <a:srgbClr val="00A0E9"/>
              </a:solidFill>
            </a:ln>
            <a:effectLst/>
          </p:spPr>
          <p:style>
            <a:lnRef idx="2">
              <a:schemeClr val="accent1"/>
            </a:lnRef>
            <a:fillRef idx="0">
              <a:schemeClr val="accent1"/>
            </a:fillRef>
            <a:effectRef idx="1">
              <a:schemeClr val="accent1"/>
            </a:effectRef>
            <a:fontRef idx="minor">
              <a:schemeClr val="tx1"/>
            </a:fontRef>
          </p:style>
        </p:cxnSp>
      </p:grpSp>
      <p:sp>
        <p:nvSpPr>
          <p:cNvPr id="12" name="文本占位符 13"/>
          <p:cNvSpPr>
            <a:spLocks noGrp="1"/>
          </p:cNvSpPr>
          <p:nvPr>
            <p:ph type="body" sz="quarter" idx="13"/>
          </p:nvPr>
        </p:nvSpPr>
        <p:spPr>
          <a:xfrm>
            <a:off x="530946" y="254381"/>
            <a:ext cx="5448300" cy="928687"/>
          </a:xfrm>
          <a:noFill/>
        </p:spPr>
        <p:txBody>
          <a:bodyPr vert="horz" lIns="91440" tIns="45720" rIns="91440" bIns="45720" rtlCol="0" anchor="ctr">
            <a:normAutofit fontScale="92500"/>
          </a:bodyPr>
          <a:lstStyle>
            <a:lvl1pPr>
              <a:defRPr kumimoji="1" lang="zh-CN" altLang="en-US" sz="2800" b="1" i="0" u="none" strike="noStrike" kern="1200" cap="none" spc="0" normalizeH="0" baseline="0" noProof="0" dirty="0" smtClean="0">
                <a:ln>
                  <a:noFill/>
                </a:ln>
                <a:solidFill>
                  <a:srgbClr val="00A0E9"/>
                </a:solidFill>
                <a:effectLst/>
                <a:uLnTx/>
                <a:uFillTx/>
                <a:latin typeface="思源黑体 CN Bold" pitchFamily="34" charset="-122"/>
                <a:ea typeface="思源黑体 CN Bold" pitchFamily="34" charset="-122"/>
                <a:cs typeface="微软雅黑"/>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zh-CN" altLang="en-US" dirty="0"/>
              <a:t>单击此处编辑母版文本样式</a:t>
            </a:r>
          </a:p>
        </p:txBody>
      </p:sp>
      <p:pic>
        <p:nvPicPr>
          <p:cNvPr id="13" name="图片 12" descr="鑫合汇ppt设计-1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1448" y="5419344"/>
            <a:ext cx="2892552" cy="1438656"/>
          </a:xfrm>
          <a:prstGeom prst="rect">
            <a:avLst/>
          </a:prstGeom>
        </p:spPr>
      </p:pic>
    </p:spTree>
    <p:extLst>
      <p:ext uri="{BB962C8B-B14F-4D97-AF65-F5344CB8AC3E}">
        <p14:creationId xmlns:p14="http://schemas.microsoft.com/office/powerpoint/2010/main" val="222629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dirty="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grpSp>
        <p:nvGrpSpPr>
          <p:cNvPr id="10" name="组合 9"/>
          <p:cNvGrpSpPr/>
          <p:nvPr userDrawn="1"/>
        </p:nvGrpSpPr>
        <p:grpSpPr>
          <a:xfrm>
            <a:off x="668093" y="537758"/>
            <a:ext cx="7857294" cy="534686"/>
            <a:chOff x="668093" y="537758"/>
            <a:chExt cx="7857294" cy="534686"/>
          </a:xfrm>
        </p:grpSpPr>
        <p:pic>
          <p:nvPicPr>
            <p:cNvPr id="11" name="图片 10" descr="鑫合汇logo-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770" y="537758"/>
              <a:ext cx="1023617" cy="337605"/>
            </a:xfrm>
            <a:prstGeom prst="rect">
              <a:avLst/>
            </a:prstGeom>
          </p:spPr>
        </p:pic>
        <p:cxnSp>
          <p:nvCxnSpPr>
            <p:cNvPr id="13" name="直线连接符 4"/>
            <p:cNvCxnSpPr/>
            <p:nvPr/>
          </p:nvCxnSpPr>
          <p:spPr>
            <a:xfrm>
              <a:off x="668093" y="1072444"/>
              <a:ext cx="7836203" cy="0"/>
            </a:xfrm>
            <a:prstGeom prst="line">
              <a:avLst/>
            </a:prstGeom>
            <a:ln w="28575" cmpd="sng">
              <a:solidFill>
                <a:srgbClr val="00A0E9"/>
              </a:solidFill>
            </a:ln>
            <a:effectLst/>
          </p:spPr>
          <p:style>
            <a:lnRef idx="2">
              <a:schemeClr val="accent1"/>
            </a:lnRef>
            <a:fillRef idx="0">
              <a:schemeClr val="accent1"/>
            </a:fillRef>
            <a:effectRef idx="1">
              <a:schemeClr val="accent1"/>
            </a:effectRef>
            <a:fontRef idx="minor">
              <a:schemeClr val="tx1"/>
            </a:fontRef>
          </p:style>
        </p:cxnSp>
      </p:grpSp>
      <p:sp>
        <p:nvSpPr>
          <p:cNvPr id="14" name="文本占位符 13"/>
          <p:cNvSpPr>
            <a:spLocks noGrp="1"/>
          </p:cNvSpPr>
          <p:nvPr>
            <p:ph type="body" sz="quarter" idx="13"/>
          </p:nvPr>
        </p:nvSpPr>
        <p:spPr>
          <a:xfrm>
            <a:off x="530946" y="254381"/>
            <a:ext cx="5448300" cy="928687"/>
          </a:xfrm>
          <a:noFill/>
        </p:spPr>
        <p:txBody>
          <a:bodyPr vert="horz" lIns="91440" tIns="45720" rIns="91440" bIns="45720" rtlCol="0" anchor="ctr">
            <a:normAutofit fontScale="92500"/>
          </a:bodyPr>
          <a:lstStyle>
            <a:lvl1pPr>
              <a:defRPr kumimoji="1" lang="zh-CN" altLang="en-US" sz="2800" b="1" i="0" u="none" strike="noStrike" kern="1200" cap="none" spc="0" normalizeH="0" baseline="0" noProof="0" dirty="0" smtClean="0">
                <a:ln>
                  <a:noFill/>
                </a:ln>
                <a:solidFill>
                  <a:srgbClr val="00A0E9"/>
                </a:solidFill>
                <a:effectLst/>
                <a:uLnTx/>
                <a:uFillTx/>
                <a:latin typeface="思源黑体 CN Bold" pitchFamily="34" charset="-122"/>
                <a:ea typeface="思源黑体 CN Bold" pitchFamily="34" charset="-122"/>
                <a:cs typeface="微软雅黑"/>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zh-CN" altLang="en-US" dirty="0"/>
              <a:t>单击此处编辑母版文本样式</a:t>
            </a:r>
          </a:p>
        </p:txBody>
      </p:sp>
      <p:pic>
        <p:nvPicPr>
          <p:cNvPr id="15" name="图片 14" descr="鑫合汇ppt设计-1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1448" y="5419344"/>
            <a:ext cx="2892552" cy="1438656"/>
          </a:xfrm>
          <a:prstGeom prst="rect">
            <a:avLst/>
          </a:prstGeom>
        </p:spPr>
      </p:pic>
    </p:spTree>
    <p:extLst>
      <p:ext uri="{BB962C8B-B14F-4D97-AF65-F5344CB8AC3E}">
        <p14:creationId xmlns:p14="http://schemas.microsoft.com/office/powerpoint/2010/main" val="180127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grpSp>
        <p:nvGrpSpPr>
          <p:cNvPr id="6" name="组合 5"/>
          <p:cNvGrpSpPr/>
          <p:nvPr userDrawn="1"/>
        </p:nvGrpSpPr>
        <p:grpSpPr>
          <a:xfrm>
            <a:off x="668093" y="537758"/>
            <a:ext cx="7857294" cy="534686"/>
            <a:chOff x="668093" y="537758"/>
            <a:chExt cx="7857294" cy="534686"/>
          </a:xfrm>
        </p:grpSpPr>
        <p:pic>
          <p:nvPicPr>
            <p:cNvPr id="7" name="图片 6" descr="鑫合汇logo-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770" y="537758"/>
              <a:ext cx="1023617" cy="337605"/>
            </a:xfrm>
            <a:prstGeom prst="rect">
              <a:avLst/>
            </a:prstGeom>
          </p:spPr>
        </p:pic>
        <p:cxnSp>
          <p:nvCxnSpPr>
            <p:cNvPr id="9" name="直线连接符 4"/>
            <p:cNvCxnSpPr/>
            <p:nvPr/>
          </p:nvCxnSpPr>
          <p:spPr>
            <a:xfrm>
              <a:off x="668093" y="1072444"/>
              <a:ext cx="7836203" cy="0"/>
            </a:xfrm>
            <a:prstGeom prst="line">
              <a:avLst/>
            </a:prstGeom>
            <a:ln w="28575" cmpd="sng">
              <a:solidFill>
                <a:srgbClr val="00A0E9"/>
              </a:solidFill>
            </a:ln>
            <a:effectLst/>
          </p:spPr>
          <p:style>
            <a:lnRef idx="2">
              <a:schemeClr val="accent1"/>
            </a:lnRef>
            <a:fillRef idx="0">
              <a:schemeClr val="accent1"/>
            </a:fillRef>
            <a:effectRef idx="1">
              <a:schemeClr val="accent1"/>
            </a:effectRef>
            <a:fontRef idx="minor">
              <a:schemeClr val="tx1"/>
            </a:fontRef>
          </p:style>
        </p:cxnSp>
      </p:grpSp>
      <p:sp>
        <p:nvSpPr>
          <p:cNvPr id="10" name="文本占位符 13"/>
          <p:cNvSpPr>
            <a:spLocks noGrp="1"/>
          </p:cNvSpPr>
          <p:nvPr>
            <p:ph type="body" sz="quarter" idx="13"/>
          </p:nvPr>
        </p:nvSpPr>
        <p:spPr>
          <a:xfrm>
            <a:off x="530946" y="254381"/>
            <a:ext cx="5448300" cy="928687"/>
          </a:xfrm>
          <a:noFill/>
        </p:spPr>
        <p:txBody>
          <a:bodyPr vert="horz" lIns="91440" tIns="45720" rIns="91440" bIns="45720" rtlCol="0" anchor="ctr">
            <a:normAutofit fontScale="92500"/>
          </a:bodyPr>
          <a:lstStyle>
            <a:lvl1pPr>
              <a:defRPr kumimoji="1" lang="zh-CN" altLang="en-US" sz="2800" b="1" i="0" u="none" strike="noStrike" kern="1200" cap="none" spc="0" normalizeH="0" baseline="0" noProof="0" dirty="0" smtClean="0">
                <a:ln>
                  <a:noFill/>
                </a:ln>
                <a:solidFill>
                  <a:srgbClr val="00A0E9"/>
                </a:solidFill>
                <a:effectLst/>
                <a:uLnTx/>
                <a:uFillTx/>
                <a:latin typeface="思源黑体 CN Bold" pitchFamily="34" charset="-122"/>
                <a:ea typeface="思源黑体 CN Bold" pitchFamily="34" charset="-122"/>
                <a:cs typeface="微软雅黑"/>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zh-CN" altLang="en-US" dirty="0"/>
              <a:t>单击此处编辑母版文本样式</a:t>
            </a:r>
          </a:p>
        </p:txBody>
      </p:sp>
      <p:pic>
        <p:nvPicPr>
          <p:cNvPr id="12" name="图片 11" descr="鑫合汇ppt设计-1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1448" y="5419344"/>
            <a:ext cx="2892552" cy="1438656"/>
          </a:xfrm>
          <a:prstGeom prst="rect">
            <a:avLst/>
          </a:prstGeom>
        </p:spPr>
      </p:pic>
    </p:spTree>
    <p:extLst>
      <p:ext uri="{BB962C8B-B14F-4D97-AF65-F5344CB8AC3E}">
        <p14:creationId xmlns:p14="http://schemas.microsoft.com/office/powerpoint/2010/main" val="50949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grpSp>
        <p:nvGrpSpPr>
          <p:cNvPr id="8" name="组合 7"/>
          <p:cNvGrpSpPr/>
          <p:nvPr userDrawn="1"/>
        </p:nvGrpSpPr>
        <p:grpSpPr>
          <a:xfrm>
            <a:off x="668093" y="537758"/>
            <a:ext cx="7857294" cy="534686"/>
            <a:chOff x="668093" y="537758"/>
            <a:chExt cx="7857294" cy="534686"/>
          </a:xfrm>
        </p:grpSpPr>
        <p:pic>
          <p:nvPicPr>
            <p:cNvPr id="9" name="图片 8" descr="鑫合汇logo-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770" y="537758"/>
              <a:ext cx="1023617" cy="337605"/>
            </a:xfrm>
            <a:prstGeom prst="rect">
              <a:avLst/>
            </a:prstGeom>
          </p:spPr>
        </p:pic>
        <p:cxnSp>
          <p:nvCxnSpPr>
            <p:cNvPr id="11" name="直线连接符 4"/>
            <p:cNvCxnSpPr/>
            <p:nvPr/>
          </p:nvCxnSpPr>
          <p:spPr>
            <a:xfrm>
              <a:off x="668093" y="1072444"/>
              <a:ext cx="7836203" cy="0"/>
            </a:xfrm>
            <a:prstGeom prst="line">
              <a:avLst/>
            </a:prstGeom>
            <a:ln w="28575" cmpd="sng">
              <a:solidFill>
                <a:srgbClr val="00A0E9"/>
              </a:solidFill>
            </a:ln>
            <a:effectLst/>
          </p:spPr>
          <p:style>
            <a:lnRef idx="2">
              <a:schemeClr val="accent1"/>
            </a:lnRef>
            <a:fillRef idx="0">
              <a:schemeClr val="accent1"/>
            </a:fillRef>
            <a:effectRef idx="1">
              <a:schemeClr val="accent1"/>
            </a:effectRef>
            <a:fontRef idx="minor">
              <a:schemeClr val="tx1"/>
            </a:fontRef>
          </p:style>
        </p:cxnSp>
      </p:grpSp>
      <p:sp>
        <p:nvSpPr>
          <p:cNvPr id="12" name="文本占位符 13"/>
          <p:cNvSpPr>
            <a:spLocks noGrp="1"/>
          </p:cNvSpPr>
          <p:nvPr>
            <p:ph type="body" sz="quarter" idx="13"/>
          </p:nvPr>
        </p:nvSpPr>
        <p:spPr>
          <a:xfrm>
            <a:off x="530946" y="254381"/>
            <a:ext cx="5448300" cy="928687"/>
          </a:xfrm>
          <a:noFill/>
        </p:spPr>
        <p:txBody>
          <a:bodyPr vert="horz" lIns="91440" tIns="45720" rIns="91440" bIns="45720" rtlCol="0" anchor="ctr">
            <a:normAutofit fontScale="92500"/>
          </a:bodyPr>
          <a:lstStyle>
            <a:lvl1pPr>
              <a:defRPr kumimoji="1" lang="zh-CN" altLang="en-US" sz="2800" b="1" i="0" u="none" strike="noStrike" kern="1200" cap="none" spc="0" normalizeH="0" baseline="0" noProof="0" dirty="0" smtClean="0">
                <a:ln>
                  <a:noFill/>
                </a:ln>
                <a:solidFill>
                  <a:srgbClr val="00A0E9"/>
                </a:solidFill>
                <a:effectLst/>
                <a:uLnTx/>
                <a:uFillTx/>
                <a:latin typeface="思源黑体 CN Bold" pitchFamily="34" charset="-122"/>
                <a:ea typeface="思源黑体 CN Bold" pitchFamily="34" charset="-122"/>
                <a:cs typeface="微软雅黑"/>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zh-CN" altLang="en-US" dirty="0"/>
              <a:t>单击此处编辑母版文本样式</a:t>
            </a:r>
          </a:p>
        </p:txBody>
      </p:sp>
      <p:pic>
        <p:nvPicPr>
          <p:cNvPr id="13" name="图片 12" descr="鑫合汇ppt设计-14.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51448" y="5419344"/>
            <a:ext cx="2892552" cy="1438656"/>
          </a:xfrm>
          <a:prstGeom prst="rect">
            <a:avLst/>
          </a:prstGeom>
        </p:spPr>
      </p:pic>
    </p:spTree>
    <p:extLst>
      <p:ext uri="{BB962C8B-B14F-4D97-AF65-F5344CB8AC3E}">
        <p14:creationId xmlns:p14="http://schemas.microsoft.com/office/powerpoint/2010/main" val="256696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97379F-F85A-1947-81AD-F7C02A90A0D1}" type="datetimeFigureOut">
              <a:rPr kumimoji="1" lang="zh-CN" altLang="en-US" smtClean="0"/>
              <a:pPr/>
              <a:t>2019/4/11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11696650-A0E2-544B-ABE2-C0709B2047D1}" type="slidenum">
              <a:rPr kumimoji="1" lang="zh-CN" altLang="en-US" smtClean="0"/>
              <a:p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7379F-F85A-1947-81AD-F7C02A90A0D1}" type="datetimeFigureOut">
              <a:rPr kumimoji="1" lang="zh-CN" altLang="en-US" smtClean="0"/>
              <a:pPr/>
              <a:t>2019/4/11</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696650-A0E2-544B-ABE2-C0709B2047D1}" type="slidenum">
              <a:rPr kumimoji="1" lang="zh-CN" altLang="en-US" smtClean="0"/>
              <a:pPr/>
              <a:t>‹#›</a:t>
            </a:fld>
            <a:endParaRPr kumimoji="1" lang="zh-CN" altLang="en-US"/>
          </a:p>
        </p:txBody>
      </p:sp>
    </p:spTree>
    <p:extLst>
      <p:ext uri="{BB962C8B-B14F-4D97-AF65-F5344CB8AC3E}">
        <p14:creationId xmlns:p14="http://schemas.microsoft.com/office/powerpoint/2010/main" val="307048876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6" r:id="rId8"/>
    <p:sldLayoutId id="2147483659" r:id="rId9"/>
    <p:sldLayoutId id="2147483657"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uysoft/Mock/wiki/Syntax-Specification"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rap2.taobao.org/organization/repository/editor?id=162662" TargetMode="External"/><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4294967295"/>
          </p:nvPr>
        </p:nvSpPr>
        <p:spPr>
          <a:xfrm>
            <a:off x="712050" y="4403165"/>
            <a:ext cx="6400800" cy="1752600"/>
          </a:xfrm>
        </p:spPr>
        <p:txBody>
          <a:bodyPr/>
          <a:lstStyle/>
          <a:p>
            <a:pPr algn="l"/>
            <a:r>
              <a:rPr kumimoji="1" lang="en-US" altLang="zh-CN" sz="2400" b="1" dirty="0">
                <a:solidFill>
                  <a:srgbClr val="FFFFFF"/>
                </a:solidFill>
                <a:latin typeface="微软雅黑"/>
                <a:ea typeface="微软雅黑"/>
                <a:cs typeface="微软雅黑"/>
              </a:rPr>
              <a:t>mock</a:t>
            </a:r>
            <a:r>
              <a:rPr kumimoji="1" lang="zh-CN" altLang="en-US" sz="2400" b="1" dirty="0">
                <a:solidFill>
                  <a:srgbClr val="FFFFFF"/>
                </a:solidFill>
                <a:latin typeface="微软雅黑"/>
                <a:ea typeface="微软雅黑"/>
                <a:cs typeface="微软雅黑"/>
              </a:rPr>
              <a:t>使用分享</a:t>
            </a:r>
            <a:endParaRPr kumimoji="1" lang="en-US" altLang="zh-CN" sz="2400" b="1" dirty="0">
              <a:solidFill>
                <a:srgbClr val="FFFFFF"/>
              </a:solidFill>
              <a:latin typeface="微软雅黑"/>
              <a:ea typeface="微软雅黑"/>
              <a:cs typeface="微软雅黑"/>
            </a:endParaRPr>
          </a:p>
          <a:p>
            <a:pPr algn="l">
              <a:lnSpc>
                <a:spcPct val="120000"/>
              </a:lnSpc>
            </a:pPr>
            <a:r>
              <a:rPr kumimoji="1" lang="zh-CN" altLang="en-US" sz="1600" dirty="0">
                <a:solidFill>
                  <a:srgbClr val="FFFFFF"/>
                </a:solidFill>
                <a:latin typeface="微软雅黑"/>
                <a:ea typeface="微软雅黑"/>
                <a:cs typeface="微软雅黑"/>
              </a:rPr>
              <a:t>主持人：叶剑锋</a:t>
            </a:r>
            <a:endParaRPr kumimoji="1" lang="en-US" altLang="zh-CN" sz="1600" dirty="0">
              <a:solidFill>
                <a:srgbClr val="FFFFFF"/>
              </a:solidFill>
              <a:latin typeface="微软雅黑"/>
              <a:ea typeface="微软雅黑"/>
              <a:cs typeface="微软雅黑"/>
            </a:endParaRPr>
          </a:p>
          <a:p>
            <a:pPr algn="l">
              <a:lnSpc>
                <a:spcPct val="120000"/>
              </a:lnSpc>
            </a:pPr>
            <a:r>
              <a:rPr kumimoji="1" lang="zh-CN" altLang="en-US" sz="1600" dirty="0">
                <a:solidFill>
                  <a:srgbClr val="FFFFFF"/>
                </a:solidFill>
                <a:latin typeface="微软雅黑"/>
                <a:ea typeface="微软雅黑"/>
                <a:cs typeface="微软雅黑"/>
              </a:rPr>
              <a:t>日期：</a:t>
            </a:r>
            <a:r>
              <a:rPr kumimoji="1" lang="is-IS" altLang="zh-CN" sz="1600" dirty="0">
                <a:solidFill>
                  <a:srgbClr val="FFFFFF"/>
                </a:solidFill>
                <a:latin typeface="微软雅黑"/>
                <a:ea typeface="微软雅黑"/>
                <a:cs typeface="微软雅黑"/>
              </a:rPr>
              <a:t>2019</a:t>
            </a:r>
            <a:r>
              <a:rPr kumimoji="1" lang="zh-CN" altLang="is-IS" sz="1600" dirty="0">
                <a:solidFill>
                  <a:srgbClr val="FFFFFF"/>
                </a:solidFill>
                <a:latin typeface="微软雅黑"/>
                <a:ea typeface="微软雅黑"/>
                <a:cs typeface="微软雅黑"/>
              </a:rPr>
              <a:t>年</a:t>
            </a:r>
            <a:r>
              <a:rPr kumimoji="1" lang="is-IS" altLang="zh-CN" sz="1600" dirty="0">
                <a:solidFill>
                  <a:srgbClr val="FFFFFF"/>
                </a:solidFill>
                <a:latin typeface="微软雅黑"/>
                <a:ea typeface="微软雅黑"/>
                <a:cs typeface="微软雅黑"/>
              </a:rPr>
              <a:t>4</a:t>
            </a:r>
            <a:r>
              <a:rPr kumimoji="1" lang="zh-CN" altLang="is-IS" sz="1600" dirty="0">
                <a:solidFill>
                  <a:srgbClr val="FFFFFF"/>
                </a:solidFill>
                <a:latin typeface="微软雅黑"/>
                <a:ea typeface="微软雅黑"/>
                <a:cs typeface="微软雅黑"/>
              </a:rPr>
              <a:t>月</a:t>
            </a:r>
            <a:r>
              <a:rPr kumimoji="1" lang="is-IS" altLang="zh-CN" sz="1600" dirty="0">
                <a:solidFill>
                  <a:srgbClr val="FFFFFF"/>
                </a:solidFill>
                <a:latin typeface="微软雅黑"/>
                <a:ea typeface="微软雅黑"/>
                <a:cs typeface="微软雅黑"/>
              </a:rPr>
              <a:t>8</a:t>
            </a:r>
            <a:r>
              <a:rPr kumimoji="1" lang="zh-CN" altLang="is-IS" sz="1600" dirty="0">
                <a:solidFill>
                  <a:srgbClr val="FFFFFF"/>
                </a:solidFill>
                <a:latin typeface="微软雅黑"/>
                <a:ea typeface="微软雅黑"/>
                <a:cs typeface="微软雅黑"/>
              </a:rPr>
              <a:t>日</a:t>
            </a:r>
            <a:endParaRPr kumimoji="1" lang="zh-CN" altLang="en-US" sz="1600" dirty="0">
              <a:solidFill>
                <a:srgbClr val="FFFFFF"/>
              </a:solidFill>
              <a:latin typeface="微软雅黑"/>
              <a:ea typeface="微软雅黑"/>
              <a:cs typeface="微软雅黑"/>
            </a:endParaRPr>
          </a:p>
        </p:txBody>
      </p:sp>
      <p:pic>
        <p:nvPicPr>
          <p:cNvPr id="2" name="图片 1"/>
          <p:cNvPicPr>
            <a:picLocks noChangeAspect="1"/>
          </p:cNvPicPr>
          <p:nvPr/>
        </p:nvPicPr>
        <p:blipFill rotWithShape="1">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l="-34468" r="32538"/>
          <a:stretch/>
        </p:blipFill>
        <p:spPr>
          <a:xfrm>
            <a:off x="-252000" y="566601"/>
            <a:ext cx="3816000" cy="723900"/>
          </a:xfrm>
          <a:prstGeom prst="rect">
            <a:avLst/>
          </a:prstGeom>
          <a:noFill/>
        </p:spPr>
      </p:pic>
    </p:spTree>
    <p:extLst>
      <p:ext uri="{BB962C8B-B14F-4D97-AF65-F5344CB8AC3E}">
        <p14:creationId xmlns:p14="http://schemas.microsoft.com/office/powerpoint/2010/main" val="3664149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pPr defTabSz="914400">
              <a:defRPr/>
            </a:pPr>
            <a:r>
              <a:rPr lang="zh-CN" altLang="en-US" dirty="0"/>
              <a:t>使用</a:t>
            </a:r>
            <a:r>
              <a:rPr lang="en-US" altLang="zh-CN" dirty="0"/>
              <a:t>postman</a:t>
            </a:r>
            <a:r>
              <a:rPr lang="zh-CN" altLang="en-US" dirty="0"/>
              <a:t>构造</a:t>
            </a:r>
            <a:r>
              <a:rPr lang="en-US" altLang="zh-CN" dirty="0"/>
              <a:t>Mock</a:t>
            </a:r>
            <a:r>
              <a:rPr lang="zh-CN" altLang="en-US" dirty="0"/>
              <a:t>数据</a:t>
            </a:r>
          </a:p>
        </p:txBody>
      </p:sp>
      <p:sp>
        <p:nvSpPr>
          <p:cNvPr id="5" name="文本框 4">
            <a:extLst>
              <a:ext uri="{FF2B5EF4-FFF2-40B4-BE49-F238E27FC236}">
                <a16:creationId xmlns:a16="http://schemas.microsoft.com/office/drawing/2014/main" id="{343AD4F6-13B9-4125-81E8-4151FBAAC4A3}"/>
              </a:ext>
            </a:extLst>
          </p:cNvPr>
          <p:cNvSpPr txBox="1"/>
          <p:nvPr/>
        </p:nvSpPr>
        <p:spPr>
          <a:xfrm>
            <a:off x="965026" y="1216565"/>
            <a:ext cx="6846974" cy="369332"/>
          </a:xfrm>
          <a:prstGeom prst="rect">
            <a:avLst/>
          </a:prstGeom>
          <a:noFill/>
        </p:spPr>
        <p:txBody>
          <a:bodyPr wrap="square" rtlCol="0">
            <a:spAutoFit/>
          </a:bodyPr>
          <a:lstStyle/>
          <a:p>
            <a:r>
              <a:rPr lang="en-US" altLang="zh-CN" dirty="0"/>
              <a:t>4.</a:t>
            </a:r>
            <a:r>
              <a:rPr lang="zh-CN" altLang="en-US" dirty="0"/>
              <a:t>生成</a:t>
            </a:r>
            <a:r>
              <a:rPr lang="en-US" altLang="zh-CN" dirty="0"/>
              <a:t>mock</a:t>
            </a:r>
            <a:r>
              <a:rPr lang="zh-CN" altLang="en-US" dirty="0"/>
              <a:t>地址</a:t>
            </a:r>
          </a:p>
        </p:txBody>
      </p:sp>
      <p:pic>
        <p:nvPicPr>
          <p:cNvPr id="3" name="图片 2">
            <a:extLst>
              <a:ext uri="{FF2B5EF4-FFF2-40B4-BE49-F238E27FC236}">
                <a16:creationId xmlns:a16="http://schemas.microsoft.com/office/drawing/2014/main" id="{B6C4760C-69A0-4FC4-A2D6-3AEE38FC37C1}"/>
              </a:ext>
            </a:extLst>
          </p:cNvPr>
          <p:cNvPicPr>
            <a:picLocks/>
          </p:cNvPicPr>
          <p:nvPr/>
        </p:nvPicPr>
        <p:blipFill>
          <a:blip r:embed="rId2"/>
          <a:stretch>
            <a:fillRect/>
          </a:stretch>
        </p:blipFill>
        <p:spPr>
          <a:xfrm>
            <a:off x="612000" y="1619998"/>
            <a:ext cx="7200000" cy="4680000"/>
          </a:xfrm>
          <a:prstGeom prst="rect">
            <a:avLst/>
          </a:prstGeom>
        </p:spPr>
      </p:pic>
    </p:spTree>
    <p:extLst>
      <p:ext uri="{BB962C8B-B14F-4D97-AF65-F5344CB8AC3E}">
        <p14:creationId xmlns:p14="http://schemas.microsoft.com/office/powerpoint/2010/main" val="108735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pPr defTabSz="914400">
              <a:defRPr/>
            </a:pPr>
            <a:r>
              <a:rPr lang="zh-CN" altLang="en-US" dirty="0"/>
              <a:t>使用</a:t>
            </a:r>
            <a:r>
              <a:rPr lang="en-US" altLang="zh-CN" dirty="0"/>
              <a:t>postman</a:t>
            </a:r>
            <a:r>
              <a:rPr lang="zh-CN" altLang="en-US" dirty="0"/>
              <a:t>构造</a:t>
            </a:r>
            <a:r>
              <a:rPr lang="en-US" altLang="zh-CN" dirty="0"/>
              <a:t>Mock</a:t>
            </a:r>
            <a:r>
              <a:rPr lang="zh-CN" altLang="en-US" dirty="0"/>
              <a:t>数据</a:t>
            </a:r>
          </a:p>
        </p:txBody>
      </p:sp>
      <p:sp>
        <p:nvSpPr>
          <p:cNvPr id="5" name="文本框 4">
            <a:extLst>
              <a:ext uri="{FF2B5EF4-FFF2-40B4-BE49-F238E27FC236}">
                <a16:creationId xmlns:a16="http://schemas.microsoft.com/office/drawing/2014/main" id="{343AD4F6-13B9-4125-81E8-4151FBAAC4A3}"/>
              </a:ext>
            </a:extLst>
          </p:cNvPr>
          <p:cNvSpPr txBox="1"/>
          <p:nvPr/>
        </p:nvSpPr>
        <p:spPr>
          <a:xfrm>
            <a:off x="965026" y="1216565"/>
            <a:ext cx="6846974" cy="369332"/>
          </a:xfrm>
          <a:prstGeom prst="rect">
            <a:avLst/>
          </a:prstGeom>
          <a:noFill/>
        </p:spPr>
        <p:txBody>
          <a:bodyPr wrap="square" rtlCol="0">
            <a:spAutoFit/>
          </a:bodyPr>
          <a:lstStyle/>
          <a:p>
            <a:r>
              <a:rPr lang="en-US" altLang="zh-CN" dirty="0"/>
              <a:t>5.</a:t>
            </a:r>
            <a:r>
              <a:rPr lang="zh-CN" altLang="en-US" dirty="0"/>
              <a:t>创建完成，自动生成</a:t>
            </a:r>
            <a:r>
              <a:rPr lang="en-US" altLang="zh-CN" dirty="0"/>
              <a:t>mock</a:t>
            </a:r>
            <a:r>
              <a:rPr lang="zh-CN" altLang="en-US" dirty="0"/>
              <a:t>请求和环境变量</a:t>
            </a:r>
          </a:p>
        </p:txBody>
      </p:sp>
      <p:pic>
        <p:nvPicPr>
          <p:cNvPr id="6" name="图片 5" descr="F:\QQ\635879794\FileRecv\MobileFile\Image\2E)(XONBTQJGRBH`4L88VGY.png">
            <a:extLst>
              <a:ext uri="{FF2B5EF4-FFF2-40B4-BE49-F238E27FC236}">
                <a16:creationId xmlns:a16="http://schemas.microsoft.com/office/drawing/2014/main" id="{FFED1FB0-CF48-4642-BA9D-2E3FEB3FE1A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000" y="1619998"/>
            <a:ext cx="7200000" cy="4680000"/>
          </a:xfrm>
          <a:prstGeom prst="rect">
            <a:avLst/>
          </a:prstGeom>
          <a:noFill/>
          <a:ln>
            <a:noFill/>
          </a:ln>
        </p:spPr>
      </p:pic>
    </p:spTree>
    <p:extLst>
      <p:ext uri="{BB962C8B-B14F-4D97-AF65-F5344CB8AC3E}">
        <p14:creationId xmlns:p14="http://schemas.microsoft.com/office/powerpoint/2010/main" val="346401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pPr defTabSz="914400">
              <a:defRPr/>
            </a:pPr>
            <a:r>
              <a:rPr lang="zh-CN" altLang="en-US" dirty="0"/>
              <a:t>使用</a:t>
            </a:r>
            <a:r>
              <a:rPr lang="en-US" altLang="zh-CN" dirty="0"/>
              <a:t>postman</a:t>
            </a:r>
            <a:r>
              <a:rPr lang="zh-CN" altLang="en-US" dirty="0"/>
              <a:t>构造</a:t>
            </a:r>
            <a:r>
              <a:rPr lang="en-US" altLang="zh-CN" dirty="0"/>
              <a:t>Mock</a:t>
            </a:r>
            <a:r>
              <a:rPr lang="zh-CN" altLang="en-US" dirty="0"/>
              <a:t>数据</a:t>
            </a:r>
          </a:p>
        </p:txBody>
      </p:sp>
      <p:sp>
        <p:nvSpPr>
          <p:cNvPr id="5" name="文本框 4">
            <a:extLst>
              <a:ext uri="{FF2B5EF4-FFF2-40B4-BE49-F238E27FC236}">
                <a16:creationId xmlns:a16="http://schemas.microsoft.com/office/drawing/2014/main" id="{343AD4F6-13B9-4125-81E8-4151FBAAC4A3}"/>
              </a:ext>
            </a:extLst>
          </p:cNvPr>
          <p:cNvSpPr txBox="1"/>
          <p:nvPr/>
        </p:nvSpPr>
        <p:spPr>
          <a:xfrm>
            <a:off x="965026" y="1216565"/>
            <a:ext cx="6846974" cy="369332"/>
          </a:xfrm>
          <a:prstGeom prst="rect">
            <a:avLst/>
          </a:prstGeom>
          <a:noFill/>
        </p:spPr>
        <p:txBody>
          <a:bodyPr wrap="square" rtlCol="0">
            <a:spAutoFit/>
          </a:bodyPr>
          <a:lstStyle/>
          <a:p>
            <a:r>
              <a:rPr lang="en-US" altLang="zh-CN" dirty="0"/>
              <a:t>6.</a:t>
            </a:r>
            <a:r>
              <a:rPr lang="zh-CN" altLang="en-US" dirty="0"/>
              <a:t>选择环境变量，验证</a:t>
            </a:r>
            <a:r>
              <a:rPr lang="en-US" altLang="zh-CN" dirty="0"/>
              <a:t>mock</a:t>
            </a:r>
            <a:r>
              <a:rPr lang="zh-CN" altLang="en-US" dirty="0"/>
              <a:t>数据是否正确</a:t>
            </a:r>
            <a:endParaRPr lang="en-US" altLang="zh-CN" dirty="0"/>
          </a:p>
        </p:txBody>
      </p:sp>
      <p:pic>
        <p:nvPicPr>
          <p:cNvPr id="4" name="图片 3">
            <a:extLst>
              <a:ext uri="{FF2B5EF4-FFF2-40B4-BE49-F238E27FC236}">
                <a16:creationId xmlns:a16="http://schemas.microsoft.com/office/drawing/2014/main" id="{75848947-2464-43EF-BA62-B25A2EC5A79C}"/>
              </a:ext>
            </a:extLst>
          </p:cNvPr>
          <p:cNvPicPr>
            <a:picLocks/>
          </p:cNvPicPr>
          <p:nvPr/>
        </p:nvPicPr>
        <p:blipFill>
          <a:blip r:embed="rId2"/>
          <a:stretch>
            <a:fillRect/>
          </a:stretch>
        </p:blipFill>
        <p:spPr>
          <a:xfrm>
            <a:off x="566115" y="1619998"/>
            <a:ext cx="7200000" cy="4680000"/>
          </a:xfrm>
          <a:prstGeom prst="rect">
            <a:avLst/>
          </a:prstGeom>
        </p:spPr>
      </p:pic>
    </p:spTree>
    <p:extLst>
      <p:ext uri="{BB962C8B-B14F-4D97-AF65-F5344CB8AC3E}">
        <p14:creationId xmlns:p14="http://schemas.microsoft.com/office/powerpoint/2010/main" val="145223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r>
              <a:rPr lang="zh-CN" altLang="en-US" dirty="0"/>
              <a:t>常用</a:t>
            </a:r>
            <a:r>
              <a:rPr lang="en-US" altLang="zh-CN" dirty="0"/>
              <a:t>Mock.js</a:t>
            </a:r>
            <a:r>
              <a:rPr lang="zh-CN" altLang="en-US" dirty="0"/>
              <a:t>语法</a:t>
            </a:r>
          </a:p>
        </p:txBody>
      </p:sp>
      <p:sp>
        <p:nvSpPr>
          <p:cNvPr id="4" name="内容占位符 3">
            <a:extLst>
              <a:ext uri="{FF2B5EF4-FFF2-40B4-BE49-F238E27FC236}">
                <a16:creationId xmlns:a16="http://schemas.microsoft.com/office/drawing/2014/main" id="{60562BC3-68D4-4604-BFC3-4208FF443E0B}"/>
              </a:ext>
            </a:extLst>
          </p:cNvPr>
          <p:cNvSpPr>
            <a:spLocks noGrp="1"/>
          </p:cNvSpPr>
          <p:nvPr>
            <p:ph idx="1"/>
          </p:nvPr>
        </p:nvSpPr>
        <p:spPr>
          <a:xfrm>
            <a:off x="566115" y="1323109"/>
            <a:ext cx="8229600" cy="4525963"/>
          </a:xfrm>
        </p:spPr>
        <p:txBody>
          <a:bodyPr/>
          <a:lstStyle/>
          <a:p>
            <a:r>
              <a:rPr lang="en-US" altLang="zh-CN" sz="1800" dirty="0"/>
              <a:t>Mock.js </a:t>
            </a:r>
            <a:r>
              <a:rPr lang="zh-CN" altLang="en-US" sz="1800" dirty="0"/>
              <a:t>的语法规范包括两部分：</a:t>
            </a:r>
          </a:p>
          <a:p>
            <a:r>
              <a:rPr lang="en-US" altLang="zh-CN" sz="1800" dirty="0"/>
              <a:t>1.</a:t>
            </a:r>
            <a:r>
              <a:rPr lang="zh-CN" altLang="en-US" sz="1800" dirty="0"/>
              <a:t>数据模板定义规范（</a:t>
            </a:r>
            <a:r>
              <a:rPr lang="en-US" altLang="zh-CN" sz="1800" dirty="0"/>
              <a:t>Data Template Definition</a:t>
            </a:r>
            <a:r>
              <a:rPr lang="zh-CN" altLang="en-US" sz="1800" dirty="0"/>
              <a:t>，</a:t>
            </a:r>
            <a:r>
              <a:rPr lang="en-US" altLang="zh-CN" sz="1800" dirty="0"/>
              <a:t>DTD</a:t>
            </a:r>
            <a:r>
              <a:rPr lang="zh-CN" altLang="en-US" sz="1800" dirty="0"/>
              <a:t>）</a:t>
            </a:r>
          </a:p>
          <a:p>
            <a:r>
              <a:rPr lang="en-US" altLang="zh-CN" sz="1800" dirty="0"/>
              <a:t>2.</a:t>
            </a:r>
            <a:r>
              <a:rPr lang="zh-CN" altLang="en-US" sz="1800" dirty="0"/>
              <a:t>数据占位符定义规范（</a:t>
            </a:r>
            <a:r>
              <a:rPr lang="en-US" altLang="zh-CN" sz="1800" dirty="0"/>
              <a:t>Data Placeholder Definition</a:t>
            </a:r>
            <a:r>
              <a:rPr lang="zh-CN" altLang="en-US" sz="1800" dirty="0"/>
              <a:t>，</a:t>
            </a:r>
            <a:r>
              <a:rPr lang="en-US" altLang="zh-CN" sz="1800" dirty="0"/>
              <a:t>DPD</a:t>
            </a:r>
            <a:r>
              <a:rPr lang="zh-CN" altLang="en-US" sz="1800" dirty="0"/>
              <a:t>）</a:t>
            </a:r>
          </a:p>
          <a:p>
            <a:r>
              <a:rPr lang="zh-CN" altLang="en-US" sz="1800" dirty="0"/>
              <a:t>数据模板定义规范</a:t>
            </a:r>
            <a:r>
              <a:rPr lang="en-US" altLang="zh-CN" sz="1800" dirty="0"/>
              <a:t>DTD</a:t>
            </a:r>
            <a:r>
              <a:rPr lang="zh-CN" altLang="en-US" sz="1800" dirty="0"/>
              <a:t>：</a:t>
            </a:r>
            <a:endParaRPr lang="en-US" altLang="zh-CN" sz="1800" dirty="0"/>
          </a:p>
          <a:p>
            <a:r>
              <a:rPr lang="zh-CN" altLang="en-US" sz="1800" dirty="0"/>
              <a:t>数据模板由 </a:t>
            </a:r>
            <a:r>
              <a:rPr lang="en-US" altLang="zh-CN" sz="1800" dirty="0"/>
              <a:t>3 </a:t>
            </a:r>
            <a:r>
              <a:rPr lang="zh-CN" altLang="en-US" sz="1800" dirty="0"/>
              <a:t>部分构成：属性名、生成规则、属性值：</a:t>
            </a:r>
            <a:r>
              <a:rPr lang="en-US" altLang="zh-CN" sz="1800" dirty="0"/>
              <a:t>'</a:t>
            </a:r>
            <a:r>
              <a:rPr lang="en-US" altLang="zh-CN" sz="1800" dirty="0" err="1"/>
              <a:t>name|rule</a:t>
            </a:r>
            <a:r>
              <a:rPr lang="en-US" altLang="zh-CN" sz="1800" dirty="0"/>
              <a:t>': value</a:t>
            </a:r>
          </a:p>
          <a:p>
            <a:r>
              <a:rPr lang="zh-CN" altLang="en-US" sz="1800" dirty="0"/>
              <a:t>如</a:t>
            </a:r>
            <a:r>
              <a:rPr lang="en-US" altLang="zh-CN" sz="1800" dirty="0"/>
              <a:t>”n|1-100”:1</a:t>
            </a:r>
            <a:r>
              <a:rPr lang="zh-CN" altLang="en-US" sz="1800" dirty="0"/>
              <a:t>随机生成</a:t>
            </a:r>
            <a:r>
              <a:rPr lang="en-US" altLang="zh-CN" sz="1800" dirty="0"/>
              <a:t>100</a:t>
            </a:r>
            <a:r>
              <a:rPr lang="zh-CN" altLang="en-US" sz="1800" dirty="0"/>
              <a:t>以内的数字，</a:t>
            </a:r>
            <a:r>
              <a:rPr lang="en-US" altLang="zh-CN" sz="1800" dirty="0"/>
              <a:t>”s|1-10”:”a””</a:t>
            </a:r>
            <a:r>
              <a:rPr lang="zh-CN" altLang="en-US" sz="1800" dirty="0"/>
              <a:t>随机生成</a:t>
            </a:r>
            <a:r>
              <a:rPr lang="en-US" altLang="zh-CN" sz="1800" dirty="0"/>
              <a:t>10</a:t>
            </a:r>
            <a:r>
              <a:rPr lang="zh-CN" altLang="en-US" sz="1800" dirty="0"/>
              <a:t>个以内重复</a:t>
            </a:r>
            <a:r>
              <a:rPr lang="en-US" altLang="zh-CN" sz="1800" dirty="0"/>
              <a:t>a</a:t>
            </a:r>
            <a:r>
              <a:rPr lang="zh-CN" altLang="en-US" sz="1800" dirty="0"/>
              <a:t>的字符串</a:t>
            </a:r>
            <a:endParaRPr lang="en-US" altLang="zh-CN" sz="1800" dirty="0"/>
          </a:p>
          <a:p>
            <a:r>
              <a:rPr lang="zh-CN" altLang="en-US" sz="1800" dirty="0"/>
              <a:t>数据站位定义规范</a:t>
            </a:r>
            <a:r>
              <a:rPr lang="en-US" altLang="zh-CN" sz="1800" dirty="0"/>
              <a:t>DPD</a:t>
            </a:r>
            <a:r>
              <a:rPr lang="zh-CN" altLang="en-US" sz="1800" dirty="0"/>
              <a:t>：</a:t>
            </a:r>
            <a:endParaRPr lang="en-US" altLang="zh-CN" sz="1800" dirty="0"/>
          </a:p>
          <a:p>
            <a:r>
              <a:rPr lang="zh-CN" altLang="en-US" sz="1800" dirty="0"/>
              <a:t>占位符只是在属性值字符串中占个位置，并不出现在最终的属性值中。</a:t>
            </a:r>
            <a:endParaRPr lang="en-US" altLang="zh-CN" sz="1800" dirty="0"/>
          </a:p>
          <a:p>
            <a:r>
              <a:rPr lang="zh-CN" altLang="en-US" sz="1800" dirty="0"/>
              <a:t>占位符的格式为：</a:t>
            </a:r>
            <a:r>
              <a:rPr lang="en-US" altLang="zh-CN" sz="1800" dirty="0"/>
              <a:t>@</a:t>
            </a:r>
            <a:r>
              <a:rPr lang="zh-CN" altLang="en-US" sz="1800" dirty="0"/>
              <a:t>占位符</a:t>
            </a:r>
            <a:r>
              <a:rPr lang="en-US" altLang="zh-CN" sz="1800" dirty="0"/>
              <a:t>(</a:t>
            </a:r>
            <a:r>
              <a:rPr lang="zh-CN" altLang="en-US" sz="1800" dirty="0"/>
              <a:t>参数 </a:t>
            </a:r>
            <a:r>
              <a:rPr lang="en-US" altLang="zh-CN" sz="1800" dirty="0"/>
              <a:t>[, </a:t>
            </a:r>
            <a:r>
              <a:rPr lang="zh-CN" altLang="en-US" sz="1800" dirty="0"/>
              <a:t>参数</a:t>
            </a:r>
            <a:r>
              <a:rPr lang="en-US" altLang="zh-CN" sz="1800" dirty="0"/>
              <a:t>])</a:t>
            </a:r>
          </a:p>
          <a:p>
            <a:r>
              <a:rPr lang="zh-CN" altLang="en-US" sz="1800" dirty="0"/>
              <a:t>如</a:t>
            </a:r>
            <a:r>
              <a:rPr lang="en-US" altLang="zh-CN" sz="1800" dirty="0"/>
              <a:t>@email</a:t>
            </a:r>
            <a:r>
              <a:rPr lang="zh-CN" altLang="en-US" sz="1800" dirty="0"/>
              <a:t>生成</a:t>
            </a:r>
            <a:r>
              <a:rPr lang="en-US" altLang="zh-CN" sz="1800" dirty="0"/>
              <a:t>email</a:t>
            </a:r>
            <a:r>
              <a:rPr lang="zh-CN" altLang="en-US" sz="1800" dirty="0"/>
              <a:t>，</a:t>
            </a:r>
            <a:r>
              <a:rPr lang="en-US" altLang="zh-CN" sz="1800" dirty="0"/>
              <a:t>@</a:t>
            </a:r>
            <a:r>
              <a:rPr lang="en-US" altLang="zh-CN" sz="1800" dirty="0" err="1"/>
              <a:t>cparagraph</a:t>
            </a:r>
            <a:r>
              <a:rPr lang="zh-CN" altLang="en-US" sz="1800" dirty="0"/>
              <a:t>生成中文段落，</a:t>
            </a:r>
            <a:r>
              <a:rPr lang="en-US" altLang="zh-CN" sz="1800" dirty="0"/>
              <a:t>@</a:t>
            </a:r>
            <a:r>
              <a:rPr lang="en-US" altLang="zh-CN" sz="1800" dirty="0" err="1"/>
              <a:t>cname</a:t>
            </a:r>
            <a:r>
              <a:rPr lang="zh-CN" altLang="en-US" sz="1800" dirty="0"/>
              <a:t>生成中文名</a:t>
            </a:r>
            <a:endParaRPr lang="en-US" altLang="zh-CN" sz="1800" dirty="0"/>
          </a:p>
          <a:p>
            <a:r>
              <a:rPr lang="zh-CN" altLang="en-US" sz="1800" dirty="0"/>
              <a:t>资料参考：</a:t>
            </a:r>
            <a:r>
              <a:rPr lang="en-US" altLang="zh-CN" sz="1800" dirty="0">
                <a:hlinkClick r:id="rId2"/>
              </a:rPr>
              <a:t>https://github.com/nuysoft/Mock/wiki/Syntax-Specification</a:t>
            </a:r>
            <a:endParaRPr lang="zh-CN" altLang="en-US" sz="1800" dirty="0"/>
          </a:p>
        </p:txBody>
      </p:sp>
    </p:spTree>
    <p:extLst>
      <p:ext uri="{BB962C8B-B14F-4D97-AF65-F5344CB8AC3E}">
        <p14:creationId xmlns:p14="http://schemas.microsoft.com/office/powerpoint/2010/main" val="4288229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r>
              <a:rPr lang="zh-CN" altLang="en-US" dirty="0"/>
              <a:t>常用</a:t>
            </a:r>
            <a:r>
              <a:rPr lang="en-US" altLang="zh-CN" dirty="0"/>
              <a:t>Mock.js</a:t>
            </a:r>
            <a:r>
              <a:rPr lang="zh-CN" altLang="en-US" dirty="0"/>
              <a:t>语法</a:t>
            </a:r>
          </a:p>
        </p:txBody>
      </p:sp>
      <p:sp>
        <p:nvSpPr>
          <p:cNvPr id="4" name="内容占位符 3">
            <a:extLst>
              <a:ext uri="{FF2B5EF4-FFF2-40B4-BE49-F238E27FC236}">
                <a16:creationId xmlns:a16="http://schemas.microsoft.com/office/drawing/2014/main" id="{60562BC3-68D4-4604-BFC3-4208FF443E0B}"/>
              </a:ext>
            </a:extLst>
          </p:cNvPr>
          <p:cNvSpPr>
            <a:spLocks noGrp="1"/>
          </p:cNvSpPr>
          <p:nvPr>
            <p:ph idx="1"/>
          </p:nvPr>
        </p:nvSpPr>
        <p:spPr>
          <a:xfrm>
            <a:off x="566115" y="1323110"/>
            <a:ext cx="8229600" cy="431800"/>
          </a:xfrm>
        </p:spPr>
        <p:txBody>
          <a:bodyPr/>
          <a:lstStyle/>
          <a:p>
            <a:r>
              <a:rPr lang="zh-CN" altLang="en-US" sz="1800" dirty="0"/>
              <a:t>小麦项目使用</a:t>
            </a:r>
            <a:r>
              <a:rPr lang="en-US" altLang="zh-CN" sz="1800" dirty="0"/>
              <a:t>Mock</a:t>
            </a:r>
            <a:r>
              <a:rPr lang="zh-CN" altLang="en-US" sz="1800" dirty="0"/>
              <a:t>示例：</a:t>
            </a:r>
          </a:p>
        </p:txBody>
      </p:sp>
      <p:pic>
        <p:nvPicPr>
          <p:cNvPr id="5" name="图片 4">
            <a:extLst>
              <a:ext uri="{FF2B5EF4-FFF2-40B4-BE49-F238E27FC236}">
                <a16:creationId xmlns:a16="http://schemas.microsoft.com/office/drawing/2014/main" id="{46E875D2-4F80-4904-B35E-C81D78370954}"/>
              </a:ext>
            </a:extLst>
          </p:cNvPr>
          <p:cNvPicPr/>
          <p:nvPr/>
        </p:nvPicPr>
        <p:blipFill>
          <a:blip r:embed="rId2"/>
          <a:stretch>
            <a:fillRect/>
          </a:stretch>
        </p:blipFill>
        <p:spPr>
          <a:xfrm>
            <a:off x="566115" y="1754911"/>
            <a:ext cx="7700430" cy="4350326"/>
          </a:xfrm>
          <a:prstGeom prst="rect">
            <a:avLst/>
          </a:prstGeom>
        </p:spPr>
      </p:pic>
      <p:sp>
        <p:nvSpPr>
          <p:cNvPr id="3" name="文本框 2">
            <a:extLst>
              <a:ext uri="{FF2B5EF4-FFF2-40B4-BE49-F238E27FC236}">
                <a16:creationId xmlns:a16="http://schemas.microsoft.com/office/drawing/2014/main" id="{08233419-BA93-4FCB-81BA-D217C24CBD44}"/>
              </a:ext>
            </a:extLst>
          </p:cNvPr>
          <p:cNvSpPr txBox="1"/>
          <p:nvPr/>
        </p:nvSpPr>
        <p:spPr>
          <a:xfrm>
            <a:off x="566115" y="6216134"/>
            <a:ext cx="7757252" cy="369332"/>
          </a:xfrm>
          <a:prstGeom prst="rect">
            <a:avLst/>
          </a:prstGeom>
          <a:noFill/>
        </p:spPr>
        <p:txBody>
          <a:bodyPr wrap="none" rtlCol="0">
            <a:spAutoFit/>
          </a:bodyPr>
          <a:lstStyle/>
          <a:p>
            <a:r>
              <a:rPr lang="zh-CN" altLang="en-US" dirty="0"/>
              <a:t>项目地址</a:t>
            </a:r>
            <a:r>
              <a:rPr lang="en-US" altLang="zh-CN" dirty="0"/>
              <a:t>:</a:t>
            </a:r>
            <a:r>
              <a:rPr lang="en-US" altLang="zh-CN" dirty="0">
                <a:hlinkClick r:id="rId3"/>
              </a:rPr>
              <a:t>http://rap2.taobao.org/organization/repository/editor?id=162662</a:t>
            </a:r>
            <a:endParaRPr lang="zh-CN" altLang="en-US" dirty="0"/>
          </a:p>
        </p:txBody>
      </p:sp>
    </p:spTree>
    <p:extLst>
      <p:ext uri="{BB962C8B-B14F-4D97-AF65-F5344CB8AC3E}">
        <p14:creationId xmlns:p14="http://schemas.microsoft.com/office/powerpoint/2010/main" val="171315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281680"/>
            <a:ext cx="9144000" cy="3576320"/>
          </a:xfrm>
          <a:prstGeom prst="rect">
            <a:avLst/>
          </a:prstGeom>
          <a:solidFill>
            <a:srgbClr val="00A0E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4" name="文本框 10"/>
          <p:cNvSpPr txBox="1"/>
          <p:nvPr/>
        </p:nvSpPr>
        <p:spPr>
          <a:xfrm>
            <a:off x="614687" y="506212"/>
            <a:ext cx="4975140" cy="1323439"/>
          </a:xfrm>
          <a:prstGeom prst="rect">
            <a:avLst/>
          </a:prstGeom>
          <a:noFill/>
        </p:spPr>
        <p:txBody>
          <a:bodyPr wrap="none" rtlCol="0">
            <a:spAutoFit/>
          </a:bodyPr>
          <a:lstStyle/>
          <a:p>
            <a:r>
              <a:rPr kumimoji="1" lang="en-US" altLang="zh-CN" sz="8000" dirty="0">
                <a:solidFill>
                  <a:srgbClr val="00A0E9"/>
                </a:solidFill>
                <a:latin typeface="Arial"/>
                <a:ea typeface="微软雅黑"/>
                <a:cs typeface="Arial"/>
              </a:rPr>
              <a:t>Thank you</a:t>
            </a:r>
            <a:endParaRPr kumimoji="1" lang="zh-CN" altLang="en-US" sz="8000" dirty="0">
              <a:solidFill>
                <a:srgbClr val="00A0E9"/>
              </a:solidFill>
              <a:latin typeface="Arial"/>
              <a:ea typeface="微软雅黑"/>
              <a:cs typeface="Arial"/>
            </a:endParaRPr>
          </a:p>
        </p:txBody>
      </p:sp>
      <p:sp>
        <p:nvSpPr>
          <p:cNvPr id="5" name="文本框 11"/>
          <p:cNvSpPr txBox="1"/>
          <p:nvPr/>
        </p:nvSpPr>
        <p:spPr>
          <a:xfrm>
            <a:off x="4436467" y="5302078"/>
            <a:ext cx="4621778" cy="553998"/>
          </a:xfrm>
          <a:prstGeom prst="rect">
            <a:avLst/>
          </a:prstGeom>
          <a:noFill/>
        </p:spPr>
        <p:txBody>
          <a:bodyPr wrap="none" rtlCol="0">
            <a:spAutoFit/>
          </a:bodyPr>
          <a:lstStyle/>
          <a:p>
            <a:r>
              <a:rPr kumimoji="1" lang="zh-CN" altLang="zh-CN" sz="1600" b="1" dirty="0">
                <a:solidFill>
                  <a:srgbClr val="FFFFFF"/>
                </a:solidFill>
                <a:latin typeface="微软雅黑"/>
                <a:ea typeface="微软雅黑"/>
              </a:rPr>
              <a:t>杭州宇泛智能科技有限公司</a:t>
            </a:r>
            <a:endParaRPr kumimoji="1" lang="en-US" altLang="zh-CN" sz="1600" b="1" dirty="0">
              <a:solidFill>
                <a:srgbClr val="FFFFFF"/>
              </a:solidFill>
              <a:latin typeface="微软雅黑"/>
              <a:ea typeface="微软雅黑"/>
            </a:endParaRPr>
          </a:p>
          <a:p>
            <a:r>
              <a:rPr kumimoji="1" lang="zh-CN" altLang="en-US" sz="1400" dirty="0">
                <a:solidFill>
                  <a:schemeClr val="bg1"/>
                </a:solidFill>
                <a:latin typeface="微软雅黑"/>
                <a:ea typeface="微软雅黑"/>
                <a:cs typeface="微软雅黑"/>
              </a:rPr>
              <a:t>地址：</a:t>
            </a:r>
            <a:r>
              <a:rPr kumimoji="1" lang="zh-CN" altLang="zh-CN" sz="1400" dirty="0">
                <a:solidFill>
                  <a:schemeClr val="bg1"/>
                </a:solidFill>
                <a:latin typeface="微软雅黑"/>
                <a:ea typeface="微软雅黑"/>
              </a:rPr>
              <a:t>杭州市余杭区文一西路</a:t>
            </a:r>
            <a:r>
              <a:rPr kumimoji="1" lang="en-US" altLang="zh-CN" sz="1400" dirty="0">
                <a:solidFill>
                  <a:schemeClr val="bg1"/>
                </a:solidFill>
                <a:latin typeface="微软雅黑"/>
                <a:ea typeface="微软雅黑"/>
              </a:rPr>
              <a:t>1217</a:t>
            </a:r>
            <a:r>
              <a:rPr kumimoji="1" lang="zh-CN" altLang="zh-CN" sz="1400" dirty="0">
                <a:solidFill>
                  <a:schemeClr val="bg1"/>
                </a:solidFill>
                <a:latin typeface="微软雅黑"/>
                <a:ea typeface="微软雅黑"/>
              </a:rPr>
              <a:t>号</a:t>
            </a:r>
            <a:r>
              <a:rPr kumimoji="1" lang="en-US" altLang="zh-CN" sz="1400" dirty="0">
                <a:solidFill>
                  <a:schemeClr val="bg1"/>
                </a:solidFill>
                <a:latin typeface="微软雅黑"/>
                <a:ea typeface="微软雅黑"/>
              </a:rPr>
              <a:t>IT</a:t>
            </a:r>
            <a:r>
              <a:rPr kumimoji="1" lang="zh-CN" altLang="zh-CN" sz="1400" dirty="0">
                <a:solidFill>
                  <a:schemeClr val="bg1"/>
                </a:solidFill>
                <a:latin typeface="微软雅黑"/>
                <a:ea typeface="微软雅黑"/>
              </a:rPr>
              <a:t>公园</a:t>
            </a:r>
            <a:r>
              <a:rPr kumimoji="1" lang="en-US" altLang="zh-CN" sz="1400" dirty="0">
                <a:solidFill>
                  <a:schemeClr val="bg1"/>
                </a:solidFill>
                <a:latin typeface="微软雅黑"/>
                <a:ea typeface="微软雅黑"/>
              </a:rPr>
              <a:t>A</a:t>
            </a:r>
            <a:r>
              <a:rPr kumimoji="1" lang="zh-CN" altLang="zh-CN" sz="1400" dirty="0">
                <a:solidFill>
                  <a:schemeClr val="bg1"/>
                </a:solidFill>
                <a:latin typeface="微软雅黑"/>
                <a:ea typeface="微软雅黑"/>
              </a:rPr>
              <a:t>幢</a:t>
            </a:r>
            <a:r>
              <a:rPr kumimoji="1" lang="en-US" altLang="zh-CN" sz="1400" dirty="0">
                <a:solidFill>
                  <a:schemeClr val="bg1"/>
                </a:solidFill>
                <a:latin typeface="微软雅黑"/>
                <a:ea typeface="微软雅黑"/>
              </a:rPr>
              <a:t>10-13</a:t>
            </a:r>
            <a:r>
              <a:rPr kumimoji="1" lang="zh-CN" altLang="zh-CN" sz="1400" dirty="0">
                <a:solidFill>
                  <a:schemeClr val="bg1"/>
                </a:solidFill>
                <a:latin typeface="微软雅黑"/>
                <a:ea typeface="微软雅黑"/>
              </a:rPr>
              <a:t>楼</a:t>
            </a:r>
            <a:endParaRPr kumimoji="1" lang="en-US" altLang="zh-CN" sz="1400" dirty="0">
              <a:solidFill>
                <a:schemeClr val="bg1"/>
              </a:solidFill>
              <a:latin typeface="微软雅黑"/>
              <a:ea typeface="微软雅黑"/>
              <a:cs typeface="微软雅黑"/>
            </a:endParaRPr>
          </a:p>
        </p:txBody>
      </p:sp>
      <p:sp>
        <p:nvSpPr>
          <p:cNvPr id="7" name="文本框 6"/>
          <p:cNvSpPr txBox="1"/>
          <p:nvPr/>
        </p:nvSpPr>
        <p:spPr>
          <a:xfrm>
            <a:off x="783800" y="1644985"/>
            <a:ext cx="3991400" cy="369332"/>
          </a:xfrm>
          <a:prstGeom prst="rect">
            <a:avLst/>
          </a:prstGeom>
          <a:noFill/>
        </p:spPr>
        <p:txBody>
          <a:bodyPr wrap="square" rtlCol="0">
            <a:spAutoFit/>
          </a:bodyPr>
          <a:lstStyle/>
          <a:p>
            <a:r>
              <a:rPr lang="en-US" altLang="zh-CN" dirty="0">
                <a:solidFill>
                  <a:srgbClr val="00A0E9"/>
                </a:solidFill>
                <a:latin typeface="微软雅黑" panose="020B0503020204020204" pitchFamily="34" charset="-122"/>
                <a:ea typeface="微软雅黑" panose="020B0503020204020204" pitchFamily="34" charset="-122"/>
              </a:rPr>
              <a:t>FOR YOUR WATCHING</a:t>
            </a:r>
            <a:endParaRPr lang="zh-CN" altLang="en-US" dirty="0">
              <a:solidFill>
                <a:srgbClr val="00A0E9"/>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D378C951-B7AF-4C0A-90C0-C5995BAC007B}"/>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rcRect l="-34468" r="32538"/>
          <a:stretch/>
        </p:blipFill>
        <p:spPr>
          <a:xfrm>
            <a:off x="-584509" y="5202963"/>
            <a:ext cx="3816000" cy="723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3"/>
          </p:nvPr>
        </p:nvSpPr>
        <p:spPr/>
        <p:txBody>
          <a:bodyPr>
            <a:normAutofit/>
          </a:bodyPr>
          <a:lstStyle/>
          <a:p>
            <a:r>
              <a:rPr lang="zh-CN" altLang="en-US" dirty="0">
                <a:solidFill>
                  <a:srgbClr val="01ACE9"/>
                </a:solidFill>
                <a:latin typeface="+mj-ea"/>
                <a:ea typeface="+mj-ea"/>
              </a:rPr>
              <a:t>会议内容</a:t>
            </a:r>
          </a:p>
        </p:txBody>
      </p:sp>
      <p:sp>
        <p:nvSpPr>
          <p:cNvPr id="8" name="矩形 7"/>
          <p:cNvSpPr/>
          <p:nvPr/>
        </p:nvSpPr>
        <p:spPr>
          <a:xfrm>
            <a:off x="1152889" y="1322677"/>
            <a:ext cx="612000" cy="612000"/>
          </a:xfrm>
          <a:prstGeom prst="rect">
            <a:avLst/>
          </a:prstGeom>
          <a:solidFill>
            <a:srgbClr val="4F4D4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chemeClr val="bg1"/>
                </a:solidFill>
                <a:effectLst/>
                <a:uLnTx/>
                <a:uFillTx/>
                <a:latin typeface="Broadway" panose="04040905080B02020502" pitchFamily="82" charset="0"/>
                <a:ea typeface="微软雅黑"/>
                <a:cs typeface="+mn-cs"/>
              </a:rPr>
              <a:t>1</a:t>
            </a:r>
            <a:endParaRPr kumimoji="0" lang="zh-CN" altLang="en-US" sz="2400" b="0" i="0" u="none" strike="noStrike" kern="0" cap="none" spc="0" normalizeH="0" baseline="0" noProof="0" dirty="0">
              <a:ln>
                <a:noFill/>
              </a:ln>
              <a:solidFill>
                <a:schemeClr val="bg1"/>
              </a:solidFill>
              <a:effectLst/>
              <a:uLnTx/>
              <a:uFillTx/>
              <a:latin typeface="Broadway" panose="04040905080B02020502" pitchFamily="82" charset="0"/>
              <a:ea typeface="微软雅黑"/>
              <a:cs typeface="+mn-cs"/>
            </a:endParaRPr>
          </a:p>
        </p:txBody>
      </p:sp>
      <p:sp>
        <p:nvSpPr>
          <p:cNvPr id="9" name="矩形 8"/>
          <p:cNvSpPr/>
          <p:nvPr/>
        </p:nvSpPr>
        <p:spPr>
          <a:xfrm>
            <a:off x="1152889" y="2181220"/>
            <a:ext cx="612000" cy="612000"/>
          </a:xfrm>
          <a:prstGeom prst="rect">
            <a:avLst/>
          </a:prstGeom>
          <a:solidFill>
            <a:srgbClr val="4F4D4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 lastClr="FFFFFF"/>
                </a:solidFill>
                <a:effectLst/>
                <a:uLnTx/>
                <a:uFillTx/>
                <a:latin typeface="Broadway" panose="04040905080B02020502" pitchFamily="82" charset="0"/>
                <a:ea typeface="微软雅黑"/>
                <a:cs typeface="+mn-cs"/>
              </a:rPr>
              <a:t>2</a:t>
            </a:r>
            <a:endParaRPr kumimoji="0" lang="zh-CN" altLang="en-US" sz="2400" b="0" i="0" u="none" strike="noStrike" kern="0" cap="none" spc="0" normalizeH="0" baseline="0" noProof="0" dirty="0">
              <a:ln>
                <a:noFill/>
              </a:ln>
              <a:solidFill>
                <a:sysClr val="window" lastClr="FFFFFF"/>
              </a:solidFill>
              <a:effectLst/>
              <a:uLnTx/>
              <a:uFillTx/>
              <a:latin typeface="Broadway" panose="04040905080B02020502" pitchFamily="82" charset="0"/>
              <a:ea typeface="微软雅黑"/>
              <a:cs typeface="+mn-cs"/>
            </a:endParaRPr>
          </a:p>
        </p:txBody>
      </p:sp>
      <p:sp>
        <p:nvSpPr>
          <p:cNvPr id="10" name="矩形 9"/>
          <p:cNvSpPr/>
          <p:nvPr/>
        </p:nvSpPr>
        <p:spPr>
          <a:xfrm>
            <a:off x="1152889" y="3019635"/>
            <a:ext cx="612000" cy="612000"/>
          </a:xfrm>
          <a:prstGeom prst="rect">
            <a:avLst/>
          </a:prstGeom>
          <a:solidFill>
            <a:srgbClr val="4F4D4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 lastClr="FFFFFF"/>
                </a:solidFill>
                <a:effectLst/>
                <a:uLnTx/>
                <a:uFillTx/>
                <a:latin typeface="Broadway" panose="04040905080B02020502" pitchFamily="82" charset="0"/>
                <a:ea typeface="微软雅黑"/>
                <a:cs typeface="+mn-cs"/>
              </a:rPr>
              <a:t>3</a:t>
            </a:r>
            <a:endParaRPr kumimoji="0" lang="zh-CN" altLang="en-US" sz="2400" b="0" i="0" u="none" strike="noStrike" kern="0" cap="none" spc="0" normalizeH="0" baseline="0" noProof="0" dirty="0">
              <a:ln>
                <a:noFill/>
              </a:ln>
              <a:solidFill>
                <a:sysClr val="window" lastClr="FFFFFF"/>
              </a:solidFill>
              <a:effectLst/>
              <a:uLnTx/>
              <a:uFillTx/>
              <a:latin typeface="Broadway" panose="04040905080B02020502" pitchFamily="82" charset="0"/>
              <a:ea typeface="微软雅黑"/>
              <a:cs typeface="+mn-cs"/>
            </a:endParaRPr>
          </a:p>
        </p:txBody>
      </p:sp>
      <p:sp>
        <p:nvSpPr>
          <p:cNvPr id="18" name="文本占位符 46"/>
          <p:cNvSpPr txBox="1">
            <a:spLocks/>
          </p:cNvSpPr>
          <p:nvPr/>
        </p:nvSpPr>
        <p:spPr>
          <a:xfrm>
            <a:off x="1914369" y="1425513"/>
            <a:ext cx="4439517" cy="461665"/>
          </a:xfrm>
          <a:prstGeom prst="rect">
            <a:avLst/>
          </a:prstGeom>
        </p:spPr>
        <p:txBody>
          <a:bodyPr wrap="square">
            <a:spAutoFit/>
          </a:bodyPr>
          <a:lstStyle>
            <a:lvl1pPr>
              <a:defRPr lang="zh-CN" altLang="en-US" sz="2400" b="1" kern="0" dirty="0" smtClean="0">
                <a:solidFill>
                  <a:srgbClr val="7A7A7A"/>
                </a:solidFill>
                <a:latin typeface="思源黑体 CN Bold" pitchFamily="34" charset="-122"/>
                <a:ea typeface="思源黑体 CN Bold" pitchFamily="34" charset="-122"/>
                <a:cs typeface="+mn-cs"/>
              </a:defRPr>
            </a:lvl1pPr>
          </a:lstStyle>
          <a:p>
            <a:pPr indent="-342900" defTabSz="914400">
              <a:spcBef>
                <a:spcPct val="20000"/>
              </a:spcBef>
              <a:defRPr/>
            </a:pPr>
            <a:r>
              <a:rPr lang="zh-CN" altLang="en-US" dirty="0"/>
              <a:t>什么是</a:t>
            </a:r>
            <a:r>
              <a:rPr lang="en-US" altLang="zh-CN" dirty="0"/>
              <a:t>Mock</a:t>
            </a:r>
            <a:r>
              <a:rPr lang="zh-CN" altLang="en-US" dirty="0"/>
              <a:t>测试？</a:t>
            </a:r>
          </a:p>
        </p:txBody>
      </p:sp>
      <p:sp>
        <p:nvSpPr>
          <p:cNvPr id="19" name="文本占位符 46"/>
          <p:cNvSpPr txBox="1">
            <a:spLocks/>
          </p:cNvSpPr>
          <p:nvPr/>
        </p:nvSpPr>
        <p:spPr>
          <a:xfrm>
            <a:off x="1909913" y="2256387"/>
            <a:ext cx="4439517" cy="461665"/>
          </a:xfrm>
          <a:prstGeom prst="rect">
            <a:avLst/>
          </a:prstGeom>
        </p:spPr>
        <p:txBody>
          <a:bodyPr wrap="square">
            <a:spAutoFit/>
          </a:bodyPr>
          <a:lstStyle>
            <a:lvl1pPr>
              <a:defRPr lang="zh-CN" altLang="en-US" sz="2400" b="1" kern="0" dirty="0" smtClean="0">
                <a:solidFill>
                  <a:srgbClr val="7A7A7A"/>
                </a:solidFill>
                <a:latin typeface="思源黑体 CN Bold" pitchFamily="34" charset="-122"/>
                <a:ea typeface="思源黑体 CN Bold" pitchFamily="34" charset="-122"/>
                <a:cs typeface="+mn-cs"/>
              </a:defRPr>
            </a:lvl1pPr>
          </a:lstStyle>
          <a:p>
            <a:pPr indent="-342900" defTabSz="914400">
              <a:spcBef>
                <a:spcPct val="20000"/>
              </a:spcBef>
              <a:defRPr/>
            </a:pPr>
            <a:r>
              <a:rPr lang="en-US" altLang="zh-CN" dirty="0"/>
              <a:t>Mock</a:t>
            </a:r>
            <a:r>
              <a:rPr lang="zh-CN" altLang="en-US" dirty="0"/>
              <a:t>应用场景</a:t>
            </a:r>
          </a:p>
        </p:txBody>
      </p:sp>
      <p:sp>
        <p:nvSpPr>
          <p:cNvPr id="14" name="矩形 13"/>
          <p:cNvSpPr/>
          <p:nvPr/>
        </p:nvSpPr>
        <p:spPr>
          <a:xfrm>
            <a:off x="1173707" y="4822281"/>
            <a:ext cx="591182" cy="591856"/>
          </a:xfrm>
          <a:prstGeom prst="rect">
            <a:avLst/>
          </a:prstGeom>
          <a:solidFill>
            <a:srgbClr val="4F4D4D"/>
          </a:solidFill>
          <a:ln w="12700" cap="flat" cmpd="sng" algn="ctr">
            <a:noFill/>
            <a:prstDash val="solid"/>
            <a:miter lim="800000"/>
          </a:ln>
          <a:effectLst/>
        </p:spPr>
        <p:txBody>
          <a:bodyPr rtlCol="0" anchor="ctr"/>
          <a:lstStyle/>
          <a:p>
            <a:pPr algn="ctr" defTabSz="914400">
              <a:defRPr/>
            </a:pPr>
            <a:r>
              <a:rPr lang="en-US" altLang="zh-CN" sz="2400" kern="0" dirty="0">
                <a:solidFill>
                  <a:sysClr val="window" lastClr="FFFFFF"/>
                </a:solidFill>
                <a:latin typeface="Broadway" panose="04040905080B02020502" pitchFamily="82" charset="0"/>
                <a:ea typeface="微软雅黑"/>
              </a:rPr>
              <a:t>5</a:t>
            </a:r>
            <a:endParaRPr lang="zh-CN" altLang="en-US" sz="2400" kern="0" dirty="0">
              <a:solidFill>
                <a:sysClr val="window" lastClr="FFFFFF"/>
              </a:solidFill>
              <a:latin typeface="Broadway" panose="04040905080B02020502" pitchFamily="82" charset="0"/>
            </a:endParaRPr>
          </a:p>
        </p:txBody>
      </p:sp>
      <p:sp>
        <p:nvSpPr>
          <p:cNvPr id="15" name="TextBox 14"/>
          <p:cNvSpPr txBox="1"/>
          <p:nvPr/>
        </p:nvSpPr>
        <p:spPr>
          <a:xfrm>
            <a:off x="1869461" y="4887376"/>
            <a:ext cx="2771269" cy="461665"/>
          </a:xfrm>
          <a:prstGeom prst="rect">
            <a:avLst/>
          </a:prstGeom>
          <a:noFill/>
        </p:spPr>
        <p:txBody>
          <a:bodyPr wrap="square" rtlCol="0">
            <a:spAutoFit/>
          </a:bodyPr>
          <a:lstStyle/>
          <a:p>
            <a:pPr indent="-342900" defTabSz="914400">
              <a:spcBef>
                <a:spcPct val="20000"/>
              </a:spcBef>
              <a:defRPr/>
            </a:pPr>
            <a:r>
              <a:rPr lang="zh-CN" altLang="en-US" sz="2400" b="1" kern="0" dirty="0">
                <a:solidFill>
                  <a:srgbClr val="7A7A7A"/>
                </a:solidFill>
                <a:latin typeface="思源黑体 CN Bold" pitchFamily="34" charset="-122"/>
                <a:ea typeface="思源黑体 CN Bold" pitchFamily="34" charset="-122"/>
              </a:rPr>
              <a:t>常用</a:t>
            </a:r>
            <a:r>
              <a:rPr lang="en-US" altLang="zh-CN" sz="2400" b="1" kern="0" dirty="0">
                <a:solidFill>
                  <a:srgbClr val="7A7A7A"/>
                </a:solidFill>
                <a:latin typeface="思源黑体 CN Bold" pitchFamily="34" charset="-122"/>
                <a:ea typeface="思源黑体 CN Bold" pitchFamily="34" charset="-122"/>
              </a:rPr>
              <a:t>Mock.js</a:t>
            </a:r>
            <a:r>
              <a:rPr lang="zh-CN" altLang="en-US" sz="2400" b="1" kern="0" dirty="0">
                <a:solidFill>
                  <a:srgbClr val="7A7A7A"/>
                </a:solidFill>
                <a:latin typeface="思源黑体 CN Bold" pitchFamily="34" charset="-122"/>
                <a:ea typeface="思源黑体 CN Bold" pitchFamily="34" charset="-122"/>
              </a:rPr>
              <a:t>语法</a:t>
            </a:r>
            <a:endParaRPr lang="en-US" altLang="zh-CN" sz="2400" b="1" kern="0" dirty="0">
              <a:solidFill>
                <a:srgbClr val="7A7A7A"/>
              </a:solidFill>
              <a:latin typeface="思源黑体 CN Bold" pitchFamily="34" charset="-122"/>
              <a:ea typeface="思源黑体 CN Bold" pitchFamily="34" charset="-122"/>
            </a:endParaRPr>
          </a:p>
        </p:txBody>
      </p:sp>
      <p:sp>
        <p:nvSpPr>
          <p:cNvPr id="20" name="矩形 19"/>
          <p:cNvSpPr/>
          <p:nvPr/>
        </p:nvSpPr>
        <p:spPr>
          <a:xfrm>
            <a:off x="1152889" y="3920958"/>
            <a:ext cx="612000" cy="612000"/>
          </a:xfrm>
          <a:prstGeom prst="rect">
            <a:avLst/>
          </a:prstGeom>
          <a:solidFill>
            <a:srgbClr val="4F4D4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ysClr val="window" lastClr="FFFFFF"/>
                </a:solidFill>
                <a:effectLst/>
                <a:uLnTx/>
                <a:uFillTx/>
                <a:latin typeface="Broadway" panose="04040905080B02020502" pitchFamily="82" charset="0"/>
                <a:ea typeface="微软雅黑"/>
                <a:cs typeface="+mn-cs"/>
              </a:rPr>
              <a:t>4</a:t>
            </a:r>
            <a:endParaRPr kumimoji="0" lang="zh-CN" altLang="en-US" sz="2400" b="0" i="0" u="none" strike="noStrike" kern="0" cap="none" spc="0" normalizeH="0" baseline="0" noProof="0" dirty="0">
              <a:ln>
                <a:noFill/>
              </a:ln>
              <a:solidFill>
                <a:sysClr val="window" lastClr="FFFFFF"/>
              </a:solidFill>
              <a:effectLst/>
              <a:uLnTx/>
              <a:uFillTx/>
              <a:latin typeface="Broadway" panose="04040905080B02020502" pitchFamily="82" charset="0"/>
              <a:ea typeface="微软雅黑"/>
              <a:cs typeface="+mn-cs"/>
            </a:endParaRPr>
          </a:p>
        </p:txBody>
      </p:sp>
      <p:sp>
        <p:nvSpPr>
          <p:cNvPr id="21" name="文本占位符 46"/>
          <p:cNvSpPr txBox="1">
            <a:spLocks/>
          </p:cNvSpPr>
          <p:nvPr/>
        </p:nvSpPr>
        <p:spPr>
          <a:xfrm>
            <a:off x="1869461" y="3952433"/>
            <a:ext cx="4439517" cy="461665"/>
          </a:xfrm>
          <a:prstGeom prst="rect">
            <a:avLst/>
          </a:prstGeom>
        </p:spPr>
        <p:txBody>
          <a:bodyPr wrap="square">
            <a:spAutoFit/>
          </a:bodyPr>
          <a:lstStyle>
            <a:lvl1pPr>
              <a:defRPr lang="zh-CN" altLang="en-US" sz="2400" b="1" kern="0" dirty="0" smtClean="0">
                <a:solidFill>
                  <a:srgbClr val="7A7A7A"/>
                </a:solidFill>
                <a:latin typeface="思源黑体 CN Bold" pitchFamily="34" charset="-122"/>
                <a:ea typeface="思源黑体 CN Bold" pitchFamily="34" charset="-122"/>
                <a:cs typeface="+mn-cs"/>
              </a:defRPr>
            </a:lvl1pPr>
          </a:lstStyle>
          <a:p>
            <a:pPr indent="-342900" defTabSz="914400">
              <a:spcBef>
                <a:spcPct val="20000"/>
              </a:spcBef>
              <a:defRPr/>
            </a:pPr>
            <a:r>
              <a:rPr lang="zh-CN" altLang="en-US" dirty="0"/>
              <a:t>使用</a:t>
            </a:r>
            <a:r>
              <a:rPr lang="en-US" altLang="zh-CN" dirty="0"/>
              <a:t>postman</a:t>
            </a:r>
            <a:r>
              <a:rPr lang="zh-CN" altLang="en-US" dirty="0"/>
              <a:t>构造</a:t>
            </a:r>
            <a:r>
              <a:rPr lang="en-US" altLang="zh-CN" dirty="0"/>
              <a:t>Mock</a:t>
            </a:r>
            <a:r>
              <a:rPr lang="zh-CN" altLang="en-US" dirty="0"/>
              <a:t>数据</a:t>
            </a:r>
          </a:p>
        </p:txBody>
      </p:sp>
      <p:sp>
        <p:nvSpPr>
          <p:cNvPr id="13" name="文本占位符 46"/>
          <p:cNvSpPr txBox="1">
            <a:spLocks/>
          </p:cNvSpPr>
          <p:nvPr/>
        </p:nvSpPr>
        <p:spPr>
          <a:xfrm>
            <a:off x="1909912" y="3094802"/>
            <a:ext cx="4439517" cy="461665"/>
          </a:xfrm>
          <a:prstGeom prst="rect">
            <a:avLst/>
          </a:prstGeom>
        </p:spPr>
        <p:txBody>
          <a:bodyPr wrap="square">
            <a:spAutoFit/>
          </a:bodyPr>
          <a:lstStyle>
            <a:lvl1pPr>
              <a:defRPr lang="zh-CN" altLang="en-US" sz="2400" b="1" kern="0" dirty="0" smtClean="0">
                <a:solidFill>
                  <a:srgbClr val="7A7A7A"/>
                </a:solidFill>
                <a:latin typeface="思源黑体 CN Bold" pitchFamily="34" charset="-122"/>
                <a:ea typeface="思源黑体 CN Bold" pitchFamily="34" charset="-122"/>
                <a:cs typeface="+mn-cs"/>
              </a:defRPr>
            </a:lvl1pPr>
          </a:lstStyle>
          <a:p>
            <a:pPr indent="-342900" defTabSz="914400">
              <a:spcBef>
                <a:spcPct val="20000"/>
              </a:spcBef>
              <a:defRPr/>
            </a:pPr>
            <a:r>
              <a:rPr lang="zh-CN" altLang="en-US" dirty="0"/>
              <a:t>小麦心跳机制介绍</a:t>
            </a:r>
            <a:endParaRPr lang="en-US" altLang="zh-CN" dirty="0"/>
          </a:p>
        </p:txBody>
      </p:sp>
    </p:spTree>
    <p:extLst>
      <p:ext uri="{BB962C8B-B14F-4D97-AF65-F5344CB8AC3E}">
        <p14:creationId xmlns:p14="http://schemas.microsoft.com/office/powerpoint/2010/main" val="85037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30945" y="190404"/>
            <a:ext cx="5448300" cy="928687"/>
          </a:xfrm>
        </p:spPr>
        <p:txBody>
          <a:bodyPr>
            <a:normAutofit/>
          </a:bodyPr>
          <a:lstStyle/>
          <a:p>
            <a:r>
              <a:rPr lang="zh-CN" altLang="en-US" dirty="0"/>
              <a:t>什么是</a:t>
            </a:r>
            <a:r>
              <a:rPr lang="en-US" altLang="zh-CN" dirty="0"/>
              <a:t>Mock</a:t>
            </a:r>
            <a:r>
              <a:rPr lang="zh-CN" altLang="en-US" dirty="0"/>
              <a:t>测试？</a:t>
            </a:r>
          </a:p>
        </p:txBody>
      </p:sp>
      <p:sp>
        <p:nvSpPr>
          <p:cNvPr id="3" name="内容占位符 2"/>
          <p:cNvSpPr>
            <a:spLocks noGrp="1"/>
          </p:cNvSpPr>
          <p:nvPr>
            <p:ph idx="1"/>
          </p:nvPr>
        </p:nvSpPr>
        <p:spPr>
          <a:xfrm>
            <a:off x="530945" y="1391728"/>
            <a:ext cx="8402039" cy="4525963"/>
          </a:xfrm>
        </p:spPr>
        <p:txBody>
          <a:bodyPr>
            <a:normAutofit/>
          </a:bodyPr>
          <a:lstStyle/>
          <a:p>
            <a:pPr marL="0" indent="0">
              <a:spcBef>
                <a:spcPts val="0"/>
              </a:spcBef>
            </a:pPr>
            <a:r>
              <a:rPr lang="en-US" altLang="zh-CN" sz="1800" dirty="0"/>
              <a:t>	Mock</a:t>
            </a:r>
            <a:r>
              <a:rPr lang="zh-CN" altLang="en-US" sz="1800" dirty="0"/>
              <a:t>通常是指，在测试一个对象</a:t>
            </a:r>
            <a:r>
              <a:rPr lang="en-US" altLang="zh-CN" sz="1800" dirty="0"/>
              <a:t>A</a:t>
            </a:r>
            <a:r>
              <a:rPr lang="zh-CN" altLang="en-US" sz="1800" dirty="0"/>
              <a:t>时，我们构造一些假的对象来模拟与</a:t>
            </a:r>
            <a:r>
              <a:rPr lang="en-US" altLang="zh-CN" sz="1800" dirty="0"/>
              <a:t>A</a:t>
            </a:r>
            <a:r>
              <a:rPr lang="zh-CN" altLang="en-US" sz="1800" dirty="0"/>
              <a:t>之间的交互，而这些</a:t>
            </a:r>
            <a:r>
              <a:rPr lang="en-US" altLang="zh-CN" sz="1800" dirty="0"/>
              <a:t>Mock</a:t>
            </a:r>
            <a:r>
              <a:rPr lang="zh-CN" altLang="en-US" sz="1800" dirty="0"/>
              <a:t>对象的行为是我们事先设定且符合预期。通过这些</a:t>
            </a:r>
            <a:r>
              <a:rPr lang="en-US" altLang="zh-CN" sz="1800" dirty="0"/>
              <a:t>Mock</a:t>
            </a:r>
            <a:r>
              <a:rPr lang="zh-CN" altLang="en-US" sz="1800" dirty="0"/>
              <a:t>对象来测试</a:t>
            </a:r>
            <a:r>
              <a:rPr lang="en-US" altLang="zh-CN" sz="1800" dirty="0"/>
              <a:t>A</a:t>
            </a:r>
            <a:r>
              <a:rPr lang="zh-CN" altLang="en-US" sz="1800" dirty="0"/>
              <a:t>在正常逻辑，异常逻辑或压力情况下工作是否正常。</a:t>
            </a:r>
            <a:br>
              <a:rPr lang="zh-CN" altLang="en-US" sz="1800" dirty="0"/>
            </a:br>
            <a:r>
              <a:rPr lang="zh-CN" altLang="en-US" sz="1800" dirty="0"/>
              <a:t>引入</a:t>
            </a:r>
            <a:r>
              <a:rPr lang="en-US" altLang="zh-CN" sz="1800" dirty="0"/>
              <a:t>Mock</a:t>
            </a:r>
            <a:r>
              <a:rPr lang="zh-CN" altLang="en-US" sz="1800" dirty="0"/>
              <a:t>最大的</a:t>
            </a:r>
            <a:r>
              <a:rPr lang="zh-CN" altLang="en-US" sz="1900" dirty="0"/>
              <a:t>优势</a:t>
            </a:r>
            <a:r>
              <a:rPr lang="zh-CN" altLang="en-US" sz="1800" dirty="0"/>
              <a:t>在于：</a:t>
            </a:r>
            <a:r>
              <a:rPr lang="en-US" altLang="zh-CN" sz="1800" dirty="0"/>
              <a:t>Mock</a:t>
            </a:r>
            <a:r>
              <a:rPr lang="zh-CN" altLang="en-US" sz="1800" dirty="0"/>
              <a:t>的行为固定，它确保当你访问该</a:t>
            </a:r>
            <a:r>
              <a:rPr lang="en-US" altLang="zh-CN" sz="1800" dirty="0"/>
              <a:t>Mock</a:t>
            </a:r>
            <a:r>
              <a:rPr lang="zh-CN" altLang="en-US" sz="1800" dirty="0"/>
              <a:t>的某个方法时总是能够获得一个没有任何逻辑的直接就返回的预期结果。</a:t>
            </a:r>
            <a:endParaRPr lang="en-US" altLang="zh-CN" sz="1800" dirty="0"/>
          </a:p>
          <a:p>
            <a:pPr marL="0" indent="0">
              <a:spcBef>
                <a:spcPts val="0"/>
              </a:spcBef>
            </a:pPr>
            <a:endParaRPr lang="en-US" altLang="zh-CN" sz="1800" dirty="0"/>
          </a:p>
          <a:p>
            <a:pPr marL="0" indent="0">
              <a:spcBef>
                <a:spcPts val="0"/>
              </a:spcBef>
            </a:pPr>
            <a:r>
              <a:rPr lang="en-US" altLang="zh-CN" sz="1800" dirty="0">
                <a:solidFill>
                  <a:schemeClr val="tx1">
                    <a:lumMod val="95000"/>
                    <a:lumOff val="5000"/>
                  </a:schemeClr>
                </a:solidFill>
                <a:latin typeface="+mn-ea"/>
              </a:rPr>
              <a:t>	</a:t>
            </a:r>
            <a:r>
              <a:rPr lang="zh-CN" altLang="en-US" sz="1800" dirty="0">
                <a:solidFill>
                  <a:schemeClr val="tx1">
                    <a:lumMod val="95000"/>
                    <a:lumOff val="5000"/>
                  </a:schemeClr>
                </a:solidFill>
                <a:latin typeface="+mn-ea"/>
              </a:rPr>
              <a:t>使用</a:t>
            </a:r>
            <a:r>
              <a:rPr lang="en-US" altLang="zh-CN" sz="1800" dirty="0">
                <a:solidFill>
                  <a:schemeClr val="tx1">
                    <a:lumMod val="95000"/>
                    <a:lumOff val="5000"/>
                  </a:schemeClr>
                </a:solidFill>
                <a:latin typeface="+mn-ea"/>
              </a:rPr>
              <a:t>Mock</a:t>
            </a:r>
            <a:r>
              <a:rPr lang="zh-CN" altLang="en-US" sz="1800" dirty="0">
                <a:solidFill>
                  <a:schemeClr val="tx1">
                    <a:lumMod val="95000"/>
                    <a:lumOff val="5000"/>
                  </a:schemeClr>
                </a:solidFill>
                <a:latin typeface="+mn-ea"/>
              </a:rPr>
              <a:t>的好处：</a:t>
            </a:r>
            <a:endParaRPr lang="en-US" altLang="zh-CN" sz="1800" dirty="0">
              <a:solidFill>
                <a:schemeClr val="tx1">
                  <a:lumMod val="95000"/>
                  <a:lumOff val="5000"/>
                </a:schemeClr>
              </a:solidFill>
              <a:latin typeface="+mn-ea"/>
            </a:endParaRPr>
          </a:p>
          <a:p>
            <a:pPr marL="0" indent="0">
              <a:spcBef>
                <a:spcPts val="0"/>
              </a:spcBef>
            </a:pPr>
            <a:r>
              <a:rPr lang="en-US" altLang="zh-CN" sz="1800" dirty="0">
                <a:solidFill>
                  <a:schemeClr val="tx1">
                    <a:lumMod val="95000"/>
                    <a:lumOff val="5000"/>
                  </a:schemeClr>
                </a:solidFill>
                <a:latin typeface="+mn-ea"/>
              </a:rPr>
              <a:t>	</a:t>
            </a:r>
            <a:r>
              <a:rPr lang="zh-CN" altLang="en-US" sz="1800" dirty="0">
                <a:solidFill>
                  <a:schemeClr val="tx1">
                    <a:lumMod val="95000"/>
                    <a:lumOff val="5000"/>
                  </a:schemeClr>
                </a:solidFill>
                <a:latin typeface="+mn-ea"/>
              </a:rPr>
              <a:t>隔绝其他模块出错引起本模块的测试错误。</a:t>
            </a:r>
            <a:br>
              <a:rPr lang="zh-CN" altLang="en-US" sz="1800" dirty="0">
                <a:solidFill>
                  <a:schemeClr val="tx1">
                    <a:lumMod val="95000"/>
                    <a:lumOff val="5000"/>
                  </a:schemeClr>
                </a:solidFill>
                <a:latin typeface="+mn-ea"/>
              </a:rPr>
            </a:br>
            <a:r>
              <a:rPr lang="en-US" altLang="zh-CN" sz="1800" dirty="0">
                <a:solidFill>
                  <a:schemeClr val="tx1">
                    <a:lumMod val="95000"/>
                    <a:lumOff val="5000"/>
                  </a:schemeClr>
                </a:solidFill>
                <a:latin typeface="+mn-ea"/>
              </a:rPr>
              <a:t>	</a:t>
            </a:r>
            <a:r>
              <a:rPr lang="zh-CN" altLang="en-US" sz="1800" dirty="0">
                <a:solidFill>
                  <a:schemeClr val="tx1">
                    <a:lumMod val="95000"/>
                    <a:lumOff val="5000"/>
                  </a:schemeClr>
                </a:solidFill>
                <a:latin typeface="+mn-ea"/>
              </a:rPr>
              <a:t>隔绝其他模块的开发状态，只要定义好接口，不用管他们开发有没有完成。</a:t>
            </a:r>
            <a:br>
              <a:rPr lang="zh-CN" altLang="en-US" sz="1800" dirty="0">
                <a:solidFill>
                  <a:schemeClr val="tx1">
                    <a:lumMod val="95000"/>
                    <a:lumOff val="5000"/>
                  </a:schemeClr>
                </a:solidFill>
                <a:latin typeface="+mn-ea"/>
              </a:rPr>
            </a:br>
            <a:r>
              <a:rPr lang="en-US" altLang="zh-CN" sz="1800" dirty="0">
                <a:solidFill>
                  <a:schemeClr val="tx1">
                    <a:lumMod val="95000"/>
                    <a:lumOff val="5000"/>
                  </a:schemeClr>
                </a:solidFill>
                <a:latin typeface="+mn-ea"/>
              </a:rPr>
              <a:t>	</a:t>
            </a:r>
            <a:r>
              <a:rPr lang="zh-CN" altLang="en-US" sz="1800" dirty="0">
                <a:solidFill>
                  <a:schemeClr val="tx1">
                    <a:lumMod val="95000"/>
                    <a:lumOff val="5000"/>
                  </a:schemeClr>
                </a:solidFill>
                <a:latin typeface="+mn-ea"/>
              </a:rPr>
              <a:t>一些速度较慢的操作，可以用</a:t>
            </a:r>
            <a:r>
              <a:rPr lang="en-US" altLang="zh-CN" sz="1800" dirty="0">
                <a:solidFill>
                  <a:schemeClr val="tx1">
                    <a:lumMod val="95000"/>
                    <a:lumOff val="5000"/>
                  </a:schemeClr>
                </a:solidFill>
                <a:latin typeface="+mn-ea"/>
              </a:rPr>
              <a:t>Mock</a:t>
            </a:r>
            <a:r>
              <a:rPr lang="zh-CN" altLang="en-US" sz="1800" dirty="0">
                <a:solidFill>
                  <a:schemeClr val="tx1">
                    <a:lumMod val="95000"/>
                    <a:lumOff val="5000"/>
                  </a:schemeClr>
                </a:solidFill>
                <a:latin typeface="+mn-ea"/>
              </a:rPr>
              <a:t>代替，快速返回</a:t>
            </a:r>
            <a:endParaRPr lang="en-US" altLang="zh-CN" sz="1800" dirty="0">
              <a:solidFill>
                <a:schemeClr val="tx1">
                  <a:lumMod val="95000"/>
                  <a:lumOff val="5000"/>
                </a:schemeClr>
              </a:solidFill>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normAutofit/>
          </a:bodyPr>
          <a:lstStyle/>
          <a:p>
            <a:r>
              <a:rPr lang="en-US" altLang="zh-CN" dirty="0"/>
              <a:t>Mock</a:t>
            </a:r>
            <a:r>
              <a:rPr lang="zh-CN" altLang="en-US" dirty="0"/>
              <a:t>应用场景</a:t>
            </a:r>
            <a:endParaRPr lang="en-US" altLang="zh-CN" dirty="0"/>
          </a:p>
        </p:txBody>
      </p:sp>
      <p:sp>
        <p:nvSpPr>
          <p:cNvPr id="3" name="内容占位符 2"/>
          <p:cNvSpPr>
            <a:spLocks noGrp="1"/>
          </p:cNvSpPr>
          <p:nvPr>
            <p:ph idx="1"/>
          </p:nvPr>
        </p:nvSpPr>
        <p:spPr>
          <a:xfrm>
            <a:off x="530946" y="1345223"/>
            <a:ext cx="8229600" cy="4525963"/>
          </a:xfrm>
        </p:spPr>
        <p:txBody>
          <a:bodyPr>
            <a:normAutofit/>
          </a:bodyPr>
          <a:lstStyle/>
          <a:p>
            <a:r>
              <a:rPr lang="en-US" altLang="zh-CN" sz="1800" dirty="0"/>
              <a:t>	</a:t>
            </a:r>
            <a:r>
              <a:rPr lang="zh-CN" altLang="en-US" sz="1800" dirty="0"/>
              <a:t>使用</a:t>
            </a:r>
            <a:r>
              <a:rPr lang="en-US" altLang="zh-CN" sz="1800" dirty="0"/>
              <a:t>Mock</a:t>
            </a:r>
            <a:r>
              <a:rPr lang="zh-CN" altLang="en-US" sz="1800" dirty="0"/>
              <a:t>的过程中，发现</a:t>
            </a:r>
            <a:r>
              <a:rPr lang="en-US" altLang="zh-CN" sz="1800" dirty="0"/>
              <a:t>Mock</a:t>
            </a:r>
            <a:r>
              <a:rPr lang="zh-CN" altLang="en-US" sz="1800" dirty="0"/>
              <a:t>是有一些通用性的，对于一些应用场景，是非常适合使用</a:t>
            </a:r>
            <a:r>
              <a:rPr lang="en-US" altLang="zh-CN" sz="1800" dirty="0"/>
              <a:t>Mock</a:t>
            </a:r>
            <a:r>
              <a:rPr lang="zh-CN" altLang="en-US" sz="1800" dirty="0"/>
              <a:t>的：</a:t>
            </a:r>
            <a:r>
              <a:rPr lang="en-US" altLang="zh-CN" sz="1800" dirty="0"/>
              <a:t>	</a:t>
            </a:r>
          </a:p>
          <a:p>
            <a:r>
              <a:rPr lang="en-US" altLang="zh-CN" sz="1800" dirty="0"/>
              <a:t>	1. </a:t>
            </a:r>
            <a:r>
              <a:rPr lang="zh-CN" altLang="en-US" sz="1800" dirty="0"/>
              <a:t>真实对象具有不可确定的行为 </a:t>
            </a:r>
            <a:br>
              <a:rPr lang="zh-CN" altLang="en-US" sz="1800" dirty="0"/>
            </a:br>
            <a:r>
              <a:rPr lang="en-US" altLang="zh-CN" sz="1800" dirty="0"/>
              <a:t>2. </a:t>
            </a:r>
            <a:r>
              <a:rPr lang="zh-CN" altLang="en-US" sz="1800" dirty="0"/>
              <a:t>真实对象很难被创建 </a:t>
            </a:r>
            <a:br>
              <a:rPr lang="zh-CN" altLang="en-US" sz="1800" dirty="0"/>
            </a:br>
            <a:r>
              <a:rPr lang="en-US" altLang="zh-CN" sz="1800" dirty="0"/>
              <a:t>3. </a:t>
            </a:r>
            <a:r>
              <a:rPr lang="zh-CN" altLang="en-US" sz="1800" dirty="0"/>
              <a:t>真实对象某些行为很难触发 </a:t>
            </a:r>
            <a:br>
              <a:rPr lang="zh-CN" altLang="en-US" sz="1800" dirty="0"/>
            </a:br>
            <a:r>
              <a:rPr lang="en-US" altLang="zh-CN" sz="1800" dirty="0"/>
              <a:t>4. </a:t>
            </a:r>
            <a:r>
              <a:rPr lang="zh-CN" altLang="en-US" sz="1800" dirty="0"/>
              <a:t>真实情况令程序的运行速度变慢 </a:t>
            </a:r>
            <a:br>
              <a:rPr lang="zh-CN" altLang="en-US" sz="1800" dirty="0"/>
            </a:br>
            <a:r>
              <a:rPr lang="en-US" altLang="zh-CN" sz="1800" dirty="0"/>
              <a:t>5. </a:t>
            </a:r>
            <a:r>
              <a:rPr lang="zh-CN" altLang="en-US" sz="1800" dirty="0"/>
              <a:t>测试时需要了解真实对象如何被调用 </a:t>
            </a:r>
            <a:br>
              <a:rPr lang="zh-CN" altLang="en-US" sz="1800" dirty="0"/>
            </a:br>
            <a:r>
              <a:rPr lang="en-US" altLang="zh-CN" sz="1800" dirty="0"/>
              <a:t>6. </a:t>
            </a:r>
            <a:r>
              <a:rPr lang="zh-CN" altLang="en-US" sz="1800" dirty="0"/>
              <a:t>真实对象实际上不存在</a:t>
            </a:r>
            <a:endParaRPr lang="en-US" altLang="zh-CN" sz="1800" dirty="0"/>
          </a:p>
          <a:p>
            <a:r>
              <a:rPr lang="en-US" altLang="zh-CN" sz="1800" dirty="0"/>
              <a:t>	</a:t>
            </a:r>
            <a:r>
              <a:rPr lang="zh-CN" altLang="en-US" sz="1800" dirty="0"/>
              <a:t>也有一些不得不</a:t>
            </a:r>
            <a:r>
              <a:rPr lang="en-US" altLang="zh-CN" sz="1800" dirty="0"/>
              <a:t>Mock</a:t>
            </a:r>
            <a:r>
              <a:rPr lang="zh-CN" altLang="en-US" sz="1800" dirty="0"/>
              <a:t>的场景：</a:t>
            </a:r>
            <a:endParaRPr lang="en-US" altLang="zh-CN" sz="1800" dirty="0"/>
          </a:p>
          <a:p>
            <a:r>
              <a:rPr lang="en-US" altLang="zh-CN" sz="1800" dirty="0"/>
              <a:t>	</a:t>
            </a:r>
            <a:r>
              <a:rPr lang="zh-CN" altLang="en-US" sz="1800" dirty="0"/>
              <a:t> 执行操作的时间较长</a:t>
            </a:r>
            <a:r>
              <a:rPr lang="en-US" altLang="zh-CN" sz="1800" dirty="0"/>
              <a:t>Object</a:t>
            </a:r>
            <a:r>
              <a:rPr lang="zh-CN" altLang="en-US" sz="1800" dirty="0"/>
              <a:t>：有一些</a:t>
            </a:r>
            <a:r>
              <a:rPr lang="en-US" altLang="zh-CN" sz="1800" dirty="0"/>
              <a:t>Object</a:t>
            </a:r>
            <a:r>
              <a:rPr lang="zh-CN" altLang="en-US" sz="1800" dirty="0"/>
              <a:t>的操作费时，而被测对象依赖于这一个操作的执行结果，例如大文件写操作，数据的更新等等，出于测试的需求，通常将这类操作进行</a:t>
            </a:r>
            <a:r>
              <a:rPr lang="en-US" altLang="zh-CN" sz="1800" dirty="0"/>
              <a:t>Mock</a:t>
            </a:r>
            <a:r>
              <a:rPr lang="zh-CN" altLang="en-US" sz="1800" dirty="0"/>
              <a:t>。</a:t>
            </a:r>
            <a:br>
              <a:rPr lang="zh-CN" altLang="en-US" sz="1800" dirty="0"/>
            </a:br>
            <a:r>
              <a:rPr lang="zh-CN" altLang="en-US" sz="1800" dirty="0"/>
              <a:t> 异常逻辑：一些异常的逻辑往往在正常测试中是很难触发的，通过</a:t>
            </a:r>
            <a:r>
              <a:rPr lang="en-US" altLang="zh-CN" sz="1800" dirty="0"/>
              <a:t>Mock</a:t>
            </a:r>
            <a:r>
              <a:rPr lang="zh-CN" altLang="en-US" sz="1800" dirty="0"/>
              <a:t>可以人为的控制触发异常逻辑。</a:t>
            </a:r>
          </a:p>
        </p:txBody>
      </p:sp>
    </p:spTree>
    <p:extLst>
      <p:ext uri="{BB962C8B-B14F-4D97-AF65-F5344CB8AC3E}">
        <p14:creationId xmlns:p14="http://schemas.microsoft.com/office/powerpoint/2010/main" val="135293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r>
              <a:rPr lang="zh-CN" altLang="en-US" dirty="0"/>
              <a:t>小麦心跳机制</a:t>
            </a:r>
          </a:p>
        </p:txBody>
      </p:sp>
      <p:sp>
        <p:nvSpPr>
          <p:cNvPr id="3" name="内容占位符 2"/>
          <p:cNvSpPr>
            <a:spLocks noGrp="1"/>
          </p:cNvSpPr>
          <p:nvPr>
            <p:ph idx="1"/>
          </p:nvPr>
        </p:nvSpPr>
        <p:spPr>
          <a:xfrm>
            <a:off x="457200" y="1441940"/>
            <a:ext cx="8229600" cy="3913496"/>
          </a:xfrm>
        </p:spPr>
        <p:txBody>
          <a:bodyPr>
            <a:normAutofit/>
          </a:bodyPr>
          <a:lstStyle/>
          <a:p>
            <a:r>
              <a:rPr lang="en-US" altLang="zh-CN" sz="1800" dirty="0"/>
              <a:t>	</a:t>
            </a:r>
            <a:r>
              <a:rPr lang="zh-CN" altLang="en-US" sz="1800" dirty="0"/>
              <a:t>小麦机器搭载离线版系统，用户会在局域网中使用设备。公司局域网存在这样的场景：内网可以访问公网，但是公网不能访问公司内网。针对这种情况，小麦设计了任务心跳机制，让设备主动获取需要执行的任务（传统方式是用户主动调用接口操作设备），理论上所有接口都需要支持任务心跳机制的方式。</a:t>
            </a:r>
          </a:p>
        </p:txBody>
      </p:sp>
    </p:spTree>
    <p:extLst>
      <p:ext uri="{BB962C8B-B14F-4D97-AF65-F5344CB8AC3E}">
        <p14:creationId xmlns:p14="http://schemas.microsoft.com/office/powerpoint/2010/main" val="266974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r>
              <a:rPr lang="zh-CN" altLang="en-US" dirty="0"/>
              <a:t>小麦心跳机制</a:t>
            </a:r>
          </a:p>
        </p:txBody>
      </p:sp>
      <p:pic>
        <p:nvPicPr>
          <p:cNvPr id="4" name="内容占位符 4"/>
          <p:cNvPicPr>
            <a:picLocks noGrp="1" noChangeAspect="1"/>
          </p:cNvPicPr>
          <p:nvPr>
            <p:ph idx="1"/>
          </p:nvPr>
        </p:nvPicPr>
        <p:blipFill>
          <a:blip r:embed="rId2"/>
          <a:stretch>
            <a:fillRect/>
          </a:stretch>
        </p:blipFill>
        <p:spPr>
          <a:xfrm>
            <a:off x="662476" y="1450914"/>
            <a:ext cx="7819048" cy="3895238"/>
          </a:xfrm>
          <a:prstGeom prst="rect">
            <a:avLst/>
          </a:prstGeom>
        </p:spPr>
      </p:pic>
    </p:spTree>
    <p:extLst>
      <p:ext uri="{BB962C8B-B14F-4D97-AF65-F5344CB8AC3E}">
        <p14:creationId xmlns:p14="http://schemas.microsoft.com/office/powerpoint/2010/main" val="223082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pPr defTabSz="914400">
              <a:defRPr/>
            </a:pPr>
            <a:r>
              <a:rPr lang="zh-CN" altLang="en-US" dirty="0"/>
              <a:t>使用</a:t>
            </a:r>
            <a:r>
              <a:rPr lang="en-US" altLang="zh-CN" dirty="0"/>
              <a:t>postman</a:t>
            </a:r>
            <a:r>
              <a:rPr lang="zh-CN" altLang="en-US" dirty="0"/>
              <a:t>构造</a:t>
            </a:r>
            <a:r>
              <a:rPr lang="en-US" altLang="zh-CN" dirty="0"/>
              <a:t>Mock</a:t>
            </a:r>
            <a:r>
              <a:rPr lang="zh-CN" altLang="en-US" dirty="0"/>
              <a:t>数据</a:t>
            </a:r>
          </a:p>
        </p:txBody>
      </p:sp>
      <p:pic>
        <p:nvPicPr>
          <p:cNvPr id="12" name="图片 11">
            <a:extLst>
              <a:ext uri="{FF2B5EF4-FFF2-40B4-BE49-F238E27FC236}">
                <a16:creationId xmlns:a16="http://schemas.microsoft.com/office/drawing/2014/main" id="{AC7FA4F3-8357-4209-B5EF-2D3AC4E2CF95}"/>
              </a:ext>
            </a:extLst>
          </p:cNvPr>
          <p:cNvPicPr preferRelativeResize="0">
            <a:picLocks/>
          </p:cNvPicPr>
          <p:nvPr/>
        </p:nvPicPr>
        <p:blipFill>
          <a:blip r:embed="rId2"/>
          <a:stretch>
            <a:fillRect/>
          </a:stretch>
        </p:blipFill>
        <p:spPr>
          <a:xfrm>
            <a:off x="646547" y="1581814"/>
            <a:ext cx="7200000" cy="4680000"/>
          </a:xfrm>
          <a:prstGeom prst="rect">
            <a:avLst/>
          </a:prstGeom>
        </p:spPr>
      </p:pic>
      <p:sp>
        <p:nvSpPr>
          <p:cNvPr id="13" name="文本框 12">
            <a:extLst>
              <a:ext uri="{FF2B5EF4-FFF2-40B4-BE49-F238E27FC236}">
                <a16:creationId xmlns:a16="http://schemas.microsoft.com/office/drawing/2014/main" id="{F93CFE0D-FD18-41A0-B563-5AE504AE6D07}"/>
              </a:ext>
            </a:extLst>
          </p:cNvPr>
          <p:cNvSpPr txBox="1"/>
          <p:nvPr/>
        </p:nvSpPr>
        <p:spPr>
          <a:xfrm>
            <a:off x="932874" y="1182464"/>
            <a:ext cx="4012637" cy="369332"/>
          </a:xfrm>
          <a:prstGeom prst="rect">
            <a:avLst/>
          </a:prstGeom>
          <a:noFill/>
        </p:spPr>
        <p:txBody>
          <a:bodyPr wrap="none" rtlCol="0">
            <a:spAutoFit/>
          </a:bodyPr>
          <a:lstStyle/>
          <a:p>
            <a:r>
              <a:rPr lang="en-US" altLang="zh-CN" dirty="0"/>
              <a:t>1.</a:t>
            </a:r>
            <a:r>
              <a:rPr lang="zh-CN" altLang="en-US" dirty="0"/>
              <a:t>新建</a:t>
            </a:r>
            <a:r>
              <a:rPr lang="en-US" altLang="zh-CN" dirty="0"/>
              <a:t>mock</a:t>
            </a:r>
            <a:r>
              <a:rPr lang="zh-CN" altLang="en-US" dirty="0"/>
              <a:t>服务，</a:t>
            </a:r>
            <a:r>
              <a:rPr lang="en-US" altLang="zh-CN" dirty="0"/>
              <a:t>new-&gt;Mock Server</a:t>
            </a:r>
            <a:endParaRPr lang="zh-CN" altLang="en-US" dirty="0"/>
          </a:p>
        </p:txBody>
      </p:sp>
    </p:spTree>
    <p:extLst>
      <p:ext uri="{BB962C8B-B14F-4D97-AF65-F5344CB8AC3E}">
        <p14:creationId xmlns:p14="http://schemas.microsoft.com/office/powerpoint/2010/main" val="103938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pPr defTabSz="914400">
              <a:defRPr/>
            </a:pPr>
            <a:r>
              <a:rPr lang="zh-CN" altLang="en-US" dirty="0"/>
              <a:t>使用</a:t>
            </a:r>
            <a:r>
              <a:rPr lang="en-US" altLang="zh-CN" dirty="0"/>
              <a:t>postman</a:t>
            </a:r>
            <a:r>
              <a:rPr lang="zh-CN" altLang="en-US" dirty="0"/>
              <a:t>构造</a:t>
            </a:r>
            <a:r>
              <a:rPr lang="en-US" altLang="zh-CN" dirty="0"/>
              <a:t>Mock</a:t>
            </a:r>
            <a:r>
              <a:rPr lang="zh-CN" altLang="en-US" dirty="0"/>
              <a:t>数据</a:t>
            </a:r>
          </a:p>
        </p:txBody>
      </p:sp>
      <p:pic>
        <p:nvPicPr>
          <p:cNvPr id="6" name="图片 5">
            <a:extLst>
              <a:ext uri="{FF2B5EF4-FFF2-40B4-BE49-F238E27FC236}">
                <a16:creationId xmlns:a16="http://schemas.microsoft.com/office/drawing/2014/main" id="{AFB0ADC9-40BA-4A44-9FE5-BD80D04BD7B9}"/>
              </a:ext>
            </a:extLst>
          </p:cNvPr>
          <p:cNvPicPr/>
          <p:nvPr/>
        </p:nvPicPr>
        <p:blipFill>
          <a:blip r:embed="rId2"/>
          <a:stretch>
            <a:fillRect/>
          </a:stretch>
        </p:blipFill>
        <p:spPr>
          <a:xfrm>
            <a:off x="566115" y="1585897"/>
            <a:ext cx="7200000" cy="4680000"/>
          </a:xfrm>
          <a:prstGeom prst="rect">
            <a:avLst/>
          </a:prstGeom>
        </p:spPr>
      </p:pic>
      <p:sp>
        <p:nvSpPr>
          <p:cNvPr id="5" name="文本框 4">
            <a:extLst>
              <a:ext uri="{FF2B5EF4-FFF2-40B4-BE49-F238E27FC236}">
                <a16:creationId xmlns:a16="http://schemas.microsoft.com/office/drawing/2014/main" id="{343AD4F6-13B9-4125-81E8-4151FBAAC4A3}"/>
              </a:ext>
            </a:extLst>
          </p:cNvPr>
          <p:cNvSpPr txBox="1"/>
          <p:nvPr/>
        </p:nvSpPr>
        <p:spPr>
          <a:xfrm>
            <a:off x="965026" y="1216565"/>
            <a:ext cx="6846974" cy="369332"/>
          </a:xfrm>
          <a:prstGeom prst="rect">
            <a:avLst/>
          </a:prstGeom>
          <a:noFill/>
        </p:spPr>
        <p:txBody>
          <a:bodyPr wrap="square" rtlCol="0">
            <a:spAutoFit/>
          </a:bodyPr>
          <a:lstStyle/>
          <a:p>
            <a:r>
              <a:rPr lang="en-US" altLang="zh-CN" dirty="0"/>
              <a:t>2.</a:t>
            </a:r>
            <a:r>
              <a:rPr lang="zh-CN" altLang="en-US" dirty="0"/>
              <a:t>填写请求方式、请求路径、返回状态码、返回参数</a:t>
            </a:r>
          </a:p>
        </p:txBody>
      </p:sp>
    </p:spTree>
    <p:extLst>
      <p:ext uri="{BB962C8B-B14F-4D97-AF65-F5344CB8AC3E}">
        <p14:creationId xmlns:p14="http://schemas.microsoft.com/office/powerpoint/2010/main" val="278680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566115" y="253777"/>
            <a:ext cx="5448300" cy="928687"/>
          </a:xfrm>
        </p:spPr>
        <p:txBody>
          <a:bodyPr>
            <a:normAutofit/>
          </a:bodyPr>
          <a:lstStyle/>
          <a:p>
            <a:pPr defTabSz="914400">
              <a:defRPr/>
            </a:pPr>
            <a:r>
              <a:rPr lang="zh-CN" altLang="en-US" dirty="0"/>
              <a:t>使用</a:t>
            </a:r>
            <a:r>
              <a:rPr lang="en-US" altLang="zh-CN" dirty="0"/>
              <a:t>postman</a:t>
            </a:r>
            <a:r>
              <a:rPr lang="zh-CN" altLang="en-US" dirty="0"/>
              <a:t>构造</a:t>
            </a:r>
            <a:r>
              <a:rPr lang="en-US" altLang="zh-CN" dirty="0"/>
              <a:t>Mock</a:t>
            </a:r>
            <a:r>
              <a:rPr lang="zh-CN" altLang="en-US" dirty="0"/>
              <a:t>数据</a:t>
            </a:r>
          </a:p>
        </p:txBody>
      </p:sp>
      <p:sp>
        <p:nvSpPr>
          <p:cNvPr id="5" name="文本框 4">
            <a:extLst>
              <a:ext uri="{FF2B5EF4-FFF2-40B4-BE49-F238E27FC236}">
                <a16:creationId xmlns:a16="http://schemas.microsoft.com/office/drawing/2014/main" id="{343AD4F6-13B9-4125-81E8-4151FBAAC4A3}"/>
              </a:ext>
            </a:extLst>
          </p:cNvPr>
          <p:cNvSpPr txBox="1"/>
          <p:nvPr/>
        </p:nvSpPr>
        <p:spPr>
          <a:xfrm>
            <a:off x="965026" y="1216565"/>
            <a:ext cx="6846974" cy="369332"/>
          </a:xfrm>
          <a:prstGeom prst="rect">
            <a:avLst/>
          </a:prstGeom>
          <a:noFill/>
        </p:spPr>
        <p:txBody>
          <a:bodyPr wrap="square" rtlCol="0">
            <a:spAutoFit/>
          </a:bodyPr>
          <a:lstStyle/>
          <a:p>
            <a:r>
              <a:rPr lang="en-US" altLang="zh-CN" dirty="0"/>
              <a:t>3.</a:t>
            </a:r>
            <a:r>
              <a:rPr lang="zh-CN" altLang="en-US" dirty="0"/>
              <a:t>填写</a:t>
            </a:r>
            <a:r>
              <a:rPr lang="en-US" altLang="zh-CN" dirty="0"/>
              <a:t>name</a:t>
            </a:r>
            <a:endParaRPr lang="zh-CN" altLang="en-US" dirty="0"/>
          </a:p>
        </p:txBody>
      </p:sp>
      <p:pic>
        <p:nvPicPr>
          <p:cNvPr id="7" name="图片 6">
            <a:extLst>
              <a:ext uri="{FF2B5EF4-FFF2-40B4-BE49-F238E27FC236}">
                <a16:creationId xmlns:a16="http://schemas.microsoft.com/office/drawing/2014/main" id="{E88B4828-4D03-4411-8DCD-AA4F47B842AF}"/>
              </a:ext>
            </a:extLst>
          </p:cNvPr>
          <p:cNvPicPr/>
          <p:nvPr/>
        </p:nvPicPr>
        <p:blipFill>
          <a:blip r:embed="rId2"/>
          <a:stretch>
            <a:fillRect/>
          </a:stretch>
        </p:blipFill>
        <p:spPr>
          <a:xfrm>
            <a:off x="687574" y="1619998"/>
            <a:ext cx="7200000" cy="4680000"/>
          </a:xfrm>
          <a:prstGeom prst="rect">
            <a:avLst/>
          </a:prstGeom>
        </p:spPr>
      </p:pic>
    </p:spTree>
    <p:extLst>
      <p:ext uri="{BB962C8B-B14F-4D97-AF65-F5344CB8AC3E}">
        <p14:creationId xmlns:p14="http://schemas.microsoft.com/office/powerpoint/2010/main" val="1377783049"/>
      </p:ext>
    </p:extLst>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4313</TotalTime>
  <Words>381</Words>
  <Application>Microsoft Office PowerPoint</Application>
  <PresentationFormat>全屏显示(4:3)</PresentationFormat>
  <Paragraphs>58</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思源黑体 CN Bold</vt:lpstr>
      <vt:lpstr>微软雅黑</vt:lpstr>
      <vt:lpstr>Arial</vt:lpstr>
      <vt:lpstr>Broadway</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 huang</dc:creator>
  <cp:lastModifiedBy>admin</cp:lastModifiedBy>
  <cp:revision>198</cp:revision>
  <dcterms:created xsi:type="dcterms:W3CDTF">2015-12-28T09:18:03Z</dcterms:created>
  <dcterms:modified xsi:type="dcterms:W3CDTF">2019-04-11T02:13:28Z</dcterms:modified>
</cp:coreProperties>
</file>