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2" r:id="rId3"/>
    <p:sldId id="303" r:id="rId5"/>
    <p:sldId id="306" r:id="rId6"/>
    <p:sldId id="308" r:id="rId7"/>
    <p:sldId id="309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6" r:id="rId21"/>
    <p:sldId id="327" r:id="rId22"/>
    <p:sldId id="328" r:id="rId23"/>
    <p:sldId id="329" r:id="rId24"/>
    <p:sldId id="330" r:id="rId25"/>
    <p:sldId id="332" r:id="rId26"/>
    <p:sldId id="331" r:id="rId27"/>
    <p:sldId id="30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8F90"/>
    <a:srgbClr val="F6F0E1"/>
    <a:srgbClr val="82C3C3"/>
    <a:srgbClr val="ECC261"/>
    <a:srgbClr val="AEC8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-102" y="-13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6BCC-200C-4D92-B317-FC051C29FAF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48640-275A-47DB-86DC-425DB83474C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8F0FB-8466-4EF2-868D-D8C5CC054A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006601"/>
            <a:ext cx="9144000" cy="1503362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7200" b="1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87024" y="365125"/>
            <a:ext cx="86677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55357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BB34228-C879-4F9F-A3D5-15E4064FED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9F2B990-54D4-489C-8006-7A7248FD206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.xml"/><Relationship Id="rId3" Type="http://schemas.openxmlformats.org/officeDocument/2006/relationships/image" Target="../media/image8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5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6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8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0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5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6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7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.xml"/><Relationship Id="rId3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6000" smtClean="0"/>
              <a:t>Postman</a:t>
            </a:r>
            <a:r>
              <a:rPr lang="zh-CN" altLang="en-US" sz="6000" smtClean="0"/>
              <a:t>进阶知识分享</a:t>
            </a:r>
            <a:endParaRPr lang="zh-CN" altLang="en-US" sz="600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sz="1800" smtClean="0"/>
              <a:t>Lorem ipsum dolor sit amet, consectetur adipisicing elit.</a:t>
            </a:r>
            <a:endParaRPr lang="en-US" altLang="zh-CN" sz="1800" smtClean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 fontScale="90000"/>
          </a:bodyPr>
          <a:p>
            <a:pPr algn="l"/>
            <a:r>
              <a:rPr lang="en-US" sz="2400"/>
              <a:t>3.</a:t>
            </a:r>
            <a:r>
              <a:rPr lang="zh-CN" altLang="en-US" sz="2400"/>
              <a:t>监控报告提供了两种视图模式，Monitor Summary 和 Request Split，切换视图模式变化的是响应时间的统计方式；View 可以查看单个接口的响应时间；底部的TestResults和Console log可以查看具体的接口测试结果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1386840"/>
            <a:ext cx="10046335" cy="4952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9275" y="-292867"/>
            <a:ext cx="10515600" cy="2483115"/>
          </a:xfrm>
        </p:spPr>
        <p:txBody>
          <a:bodyPr/>
          <a:lstStyle/>
          <a:p>
            <a:r>
              <a:rPr lang="zh-CN" altLang="en-US" sz="3200" smtClean="0"/>
              <a:t>四</a:t>
            </a:r>
            <a:r>
              <a:rPr lang="en-US" altLang="zh-CN" sz="3200" smtClean="0"/>
              <a:t>.postman</a:t>
            </a:r>
            <a:r>
              <a:rPr lang="zh-CN" altLang="en-US" sz="3200" smtClean="0"/>
              <a:t>中的</a:t>
            </a:r>
            <a:r>
              <a:rPr lang="en-US" altLang="zh-CN" sz="3200" smtClean="0"/>
              <a:t>mockserver</a:t>
            </a:r>
            <a:r>
              <a:rPr lang="zh-CN" altLang="en-US" sz="3200" smtClean="0"/>
              <a:t>用法</a:t>
            </a:r>
            <a:endParaRPr lang="zh-CN" altLang="en-US" sz="3200" smtClean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237496" y="2038204"/>
            <a:ext cx="6941038" cy="297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700" b="1" smtClean="0"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en-US" altLang="zh-CN" sz="28700" b="1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230" y="1412875"/>
            <a:ext cx="10935970" cy="20300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mtClean="0">
                <a:solidFill>
                  <a:schemeClr val="bg1"/>
                </a:solidFill>
                <a:sym typeface="+mn-ea"/>
              </a:rPr>
              <a:t>mockserver</a:t>
            </a:r>
            <a:r>
              <a:rPr lang="zh-CN" altLang="en-US" smtClean="0">
                <a:solidFill>
                  <a:schemeClr val="bg1"/>
                </a:solidFill>
                <a:sym typeface="+mn-ea"/>
              </a:rPr>
              <a:t>的作用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mockserver是一个针对某个特定的接口，返回自定义的返回值的工具，主要用于客户端对后台数据验证的模拟上。具体步骤如图所示：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新建一个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mock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服务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8815" y="1967230"/>
            <a:ext cx="10834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5" y="2959735"/>
            <a:ext cx="9741535" cy="36531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sz="2400"/>
              <a:t>2.</a:t>
            </a:r>
            <a:r>
              <a:rPr sz="2400"/>
              <a:t>配置请求url路径，域名地址系统自己生成，然后自定义返回内容</a:t>
            </a:r>
            <a:br>
              <a:rPr sz="2400"/>
            </a:br>
            <a:endParaRPr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340" y="895985"/>
            <a:ext cx="9239250" cy="506539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sz="2400"/>
              <a:t>3.</a:t>
            </a:r>
            <a:r>
              <a:rPr lang="zh-CN" altLang="en-US" sz="2400"/>
              <a:t>自定义设置一个分类目录</a:t>
            </a:r>
            <a:br>
              <a:rPr lang="zh-CN" altLang="en-US" sz="2400"/>
            </a:b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15" y="1005205"/>
            <a:ext cx="9921875" cy="5576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sz="2400"/>
              <a:t>4.</a:t>
            </a:r>
            <a:r>
              <a:rPr lang="zh-CN" altLang="en-US" sz="2400"/>
              <a:t>创建成功会产生一个</a:t>
            </a:r>
            <a:r>
              <a:rPr lang="en-US" altLang="zh-CN" sz="2400"/>
              <a:t>mock</a:t>
            </a:r>
            <a:r>
              <a:rPr lang="zh-CN" altLang="en-US" sz="2400"/>
              <a:t>的</a:t>
            </a:r>
            <a:r>
              <a:rPr lang="en-US" altLang="zh-CN" sz="2400"/>
              <a:t>url</a:t>
            </a:r>
            <a:br>
              <a:rPr lang="zh-CN" altLang="en-US" sz="2400"/>
            </a:b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890" y="1075055"/>
            <a:ext cx="9844405" cy="5293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sz="2400"/>
              <a:t>5.</a:t>
            </a:r>
            <a:r>
              <a:rPr lang="zh-CN" altLang="en-US" sz="2400"/>
              <a:t>创建成功会产生一个</a:t>
            </a:r>
            <a:r>
              <a:rPr lang="en-US" altLang="zh-CN" sz="2400"/>
              <a:t>mock</a:t>
            </a:r>
            <a:r>
              <a:rPr lang="zh-CN" altLang="en-US" sz="2400"/>
              <a:t>的</a:t>
            </a:r>
            <a:r>
              <a:rPr lang="en-US" altLang="zh-CN" sz="2400"/>
              <a:t>url</a:t>
            </a:r>
            <a:br>
              <a:rPr lang="zh-CN" altLang="en-US" sz="2400"/>
            </a:b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890" y="1075055"/>
            <a:ext cx="9844405" cy="52939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sz="2400"/>
              <a:t>6.mock</a:t>
            </a:r>
            <a:r>
              <a:rPr lang="zh-CN" altLang="en-US" sz="2400"/>
              <a:t>服务创建完成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4835" y="1319530"/>
            <a:ext cx="11469370" cy="36302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sz="2400"/>
              <a:t>7.</a:t>
            </a:r>
            <a:r>
              <a:rPr lang="zh-CN" altLang="en-US" sz="2400"/>
              <a:t>点击运行，便可查看自己设置的返回值（设置返回值时设置成哪种格式查看时便要选择哪种格式，否则返回值会报错）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0920" y="1386840"/>
            <a:ext cx="10170160" cy="28232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015" y="35623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sz="2400"/>
              <a:t>8.</a:t>
            </a:r>
            <a:r>
              <a:rPr lang="zh-CN" sz="2400"/>
              <a:t>设置私有的</a:t>
            </a:r>
            <a:r>
              <a:rPr lang="en-US" altLang="zh-CN" sz="2400"/>
              <a:t>mock</a:t>
            </a:r>
            <a:r>
              <a:rPr lang="zh-CN" altLang="en-US" sz="2400"/>
              <a:t>服务</a:t>
            </a:r>
            <a:endParaRPr lang="zh-CN" altLang="en-US" sz="2400"/>
          </a:p>
        </p:txBody>
      </p:sp>
      <p:pic>
        <p:nvPicPr>
          <p:cNvPr id="3" name="图片 2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135" y="1191895"/>
            <a:ext cx="7826375" cy="3568065"/>
          </a:xfrm>
          <a:prstGeom prst="rect">
            <a:avLst/>
          </a:prstGeom>
        </p:spPr>
      </p:pic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280" y="1333500"/>
            <a:ext cx="3451860" cy="32842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840" y="821055"/>
            <a:ext cx="10681970" cy="1030605"/>
          </a:xfrm>
        </p:spPr>
        <p:txBody>
          <a:bodyPr>
            <a:normAutofit/>
          </a:bodyPr>
          <a:p>
            <a:pPr algn="l"/>
            <a:endParaRPr lang="zh-CN" altLang="en-US" sz="2400"/>
          </a:p>
        </p:txBody>
      </p:sp>
      <p:pic>
        <p:nvPicPr>
          <p:cNvPr id="5" name="图片 4" descr="clipbo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45720"/>
            <a:ext cx="6776720" cy="3937635"/>
          </a:xfrm>
          <a:prstGeom prst="rect">
            <a:avLst/>
          </a:prstGeom>
        </p:spPr>
      </p:pic>
      <p:pic>
        <p:nvPicPr>
          <p:cNvPr id="6" name="图片 5" descr="clipboar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20" y="2863850"/>
            <a:ext cx="7882890" cy="38531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9275" y="-292867"/>
            <a:ext cx="10515600" cy="2483115"/>
          </a:xfrm>
        </p:spPr>
        <p:txBody>
          <a:bodyPr/>
          <a:lstStyle/>
          <a:p>
            <a:r>
              <a:rPr lang="zh-CN" altLang="en-US" sz="3200" smtClean="0"/>
              <a:t>一</a:t>
            </a:r>
            <a:r>
              <a:rPr lang="en-US" altLang="zh-CN" sz="3200" smtClean="0"/>
              <a:t>.postman</a:t>
            </a:r>
            <a:r>
              <a:rPr lang="zh-CN" altLang="en-US" sz="3200" smtClean="0"/>
              <a:t>中分享</a:t>
            </a:r>
            <a:r>
              <a:rPr lang="en-US" altLang="zh-CN" sz="3200" smtClean="0"/>
              <a:t>url</a:t>
            </a:r>
            <a:endParaRPr lang="en-US" altLang="zh-CN" sz="3200" smtClean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237496" y="2038204"/>
            <a:ext cx="6941038" cy="297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700" b="1" smtClean="0"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en-US" altLang="zh-CN" sz="28700" b="1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230" y="1412875"/>
            <a:ext cx="10935970" cy="23069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之前有讲过如何用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newman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运行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postman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集合，就是将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postman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中的用例导出，然后在控制台中输入命令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newman run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postman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测试用例导出的路径）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-e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（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postman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测试用例环境变量导出的路径）；然而，这种方法会比较麻烦，一不小心就会出错导致脚本没法运行，现在发现可以通过分享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postman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集合的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URL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来运行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postman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测试用例，会方便很多，如图：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415" y="2679700"/>
            <a:ext cx="6986905" cy="4011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840" y="82105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altLang="zh-CN" sz="2400"/>
              <a:t>9.</a:t>
            </a:r>
            <a:r>
              <a:rPr lang="zh-CN" altLang="en-US" sz="2400"/>
              <a:t>关于访问权限，创建时私有访问 通过x-api-key 访问调用</a:t>
            </a:r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1589405"/>
            <a:ext cx="10457815" cy="26377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4293235"/>
            <a:ext cx="10456545" cy="22707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840" y="821055"/>
            <a:ext cx="10681970" cy="1030605"/>
          </a:xfrm>
        </p:spPr>
        <p:txBody>
          <a:bodyPr>
            <a:normAutofit/>
          </a:bodyPr>
          <a:p>
            <a:pPr algn="l"/>
            <a:r>
              <a:rPr lang="en-US" altLang="zh-CN" sz="2400"/>
              <a:t>10.</a:t>
            </a:r>
            <a:r>
              <a:rPr lang="zh-CN" altLang="en-US" sz="2400"/>
              <a:t>编辑mock接口的返回数据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60070" y="1537970"/>
            <a:ext cx="10746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</a:rPr>
              <a:t>打开mock的接口，点击右上角“Examples”按钮，下拉展示了基于这个接口刚刚保存的examples，点击“我的数据”（我刚刚保存命名的名称，可以自定义）</a:t>
            </a:r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3878580"/>
            <a:ext cx="10076815" cy="28625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05" y="2244090"/>
            <a:ext cx="10810875" cy="15151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840" y="821055"/>
            <a:ext cx="10681970" cy="1030605"/>
          </a:xfrm>
        </p:spPr>
        <p:txBody>
          <a:bodyPr>
            <a:normAutofit/>
          </a:bodyPr>
          <a:p>
            <a:pPr algn="l"/>
            <a:r>
              <a:rPr lang="zh-CN" altLang="en-US" sz="1800"/>
              <a:t>保存之后再次访问刚刚的mock服务，运行一下，可以看到返回数据中展示了刚刚自定义的内容</a:t>
            </a:r>
            <a:endParaRPr lang="zh-CN" altLang="en-US" sz="1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2046605"/>
            <a:ext cx="11243945" cy="25577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640" y="319405"/>
            <a:ext cx="10681970" cy="1030605"/>
          </a:xfrm>
        </p:spPr>
        <p:txBody>
          <a:bodyPr>
            <a:normAutofit fontScale="90000"/>
          </a:bodyPr>
          <a:p>
            <a:pPr algn="l"/>
            <a:r>
              <a:rPr lang="zh-CN" altLang="en-US" sz="1800"/>
              <a:t>同一个接口多个返回的处理：</a:t>
            </a:r>
            <a:br>
              <a:rPr lang="zh-CN" altLang="en-US" sz="1800"/>
            </a:br>
            <a:r>
              <a:rPr lang="zh-CN" altLang="en-US" sz="1800"/>
              <a:t>      当同一接口mock 拥有多个返回结果时 ，可以预先设定好返回数据的或者请求的方法返回对应的mock结果，如请求的数据返回成功的，返回失败的，请求方法不同的返回结果如get，post，delete等</a:t>
            </a:r>
            <a:br>
              <a:rPr lang="zh-CN" altLang="en-US" sz="1800"/>
            </a:br>
            <a:br>
              <a:rPr lang="zh-CN" altLang="en-US" sz="1800"/>
            </a:br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421640" y="5142230"/>
            <a:ext cx="109372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/>
                </a:solidFill>
                <a:sym typeface="+mn-ea"/>
              </a:rPr>
              <a:t>常见的使用场景：</a:t>
            </a:r>
            <a:br>
              <a:rPr lang="zh-CN" altLang="en-US">
                <a:solidFill>
                  <a:schemeClr val="bg2"/>
                </a:solidFill>
                <a:sym typeface="+mn-ea"/>
              </a:rPr>
            </a:br>
            <a:r>
              <a:rPr lang="zh-CN" altLang="en-US">
                <a:solidFill>
                  <a:schemeClr val="bg2"/>
                </a:solidFill>
                <a:sym typeface="+mn-ea"/>
              </a:rPr>
              <a:t>    当业务接口前后之间有依赖关系，但因为开发进度或者BUG原因使中间业务流程某个接口不可使用时，可以通过Mock解决，更可以提高前端工程师开发效率，也可以编写为接口规范，便于前后端约定数据传输结构，避免因为数据结构字段名称的错误，导致后期调整需要额外消耗人力，比较适用于多方合作的场景，互相之间接口依赖比较严重，可以约定好接口规范通过mock提前开发，最后联调的方式提示效率！</a:t>
            </a:r>
            <a:endParaRPr lang="zh-CN" altLang="en-US">
              <a:solidFill>
                <a:schemeClr val="bg2"/>
              </a:solidFill>
            </a:endParaRPr>
          </a:p>
          <a:p>
            <a:endParaRPr lang="zh-CN" altLang="en-US">
              <a:solidFill>
                <a:schemeClr val="bg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" y="3477895"/>
            <a:ext cx="10549890" cy="16643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047750"/>
            <a:ext cx="10493375" cy="23164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840" y="821055"/>
            <a:ext cx="10681970" cy="1030605"/>
          </a:xfrm>
        </p:spPr>
        <p:txBody>
          <a:bodyPr>
            <a:normAutofit/>
          </a:bodyPr>
          <a:p>
            <a:pPr algn="l"/>
            <a:r>
              <a:rPr lang="zh-CN" altLang="en-US" sz="1800"/>
              <a:t>备注：</a:t>
            </a:r>
            <a:r>
              <a:rPr lang="en-US" altLang="zh-CN" sz="1800"/>
              <a:t>mock</a:t>
            </a:r>
            <a:r>
              <a:rPr lang="zh-CN" altLang="en-US" sz="1800"/>
              <a:t>可以单独创建也可以为测试集创建一个</a:t>
            </a:r>
            <a:r>
              <a:rPr lang="en-US" altLang="zh-CN" sz="1800"/>
              <a:t>mock</a:t>
            </a:r>
            <a:endParaRPr lang="zh-CN" altLang="en-US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1588770"/>
            <a:ext cx="8533130" cy="40855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152140" y="2014855"/>
            <a:ext cx="5715000" cy="1382450"/>
          </a:xfrm>
        </p:spPr>
        <p:txBody>
          <a:bodyPr>
            <a:normAutofit/>
          </a:bodyPr>
          <a:lstStyle/>
          <a:p>
            <a:r>
              <a:rPr lang="en-US" altLang="zh-CN" sz="8000" b="1" smtClean="0"/>
              <a:t>END</a:t>
            </a:r>
            <a:endParaRPr lang="en-US" altLang="zh-CN" sz="8000" b="1" smtClean="0"/>
          </a:p>
        </p:txBody>
      </p:sp>
      <p:sp>
        <p:nvSpPr>
          <p:cNvPr id="5" name="副标题 4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3238500" y="3752886"/>
            <a:ext cx="5715000" cy="1185937"/>
          </a:xfrm>
        </p:spPr>
        <p:txBody>
          <a:bodyPr/>
          <a:lstStyle/>
          <a:p>
            <a:r>
              <a:rPr lang="en-US" altLang="zh-CN" sz="4800" smtClean="0"/>
              <a:t>THANKS</a:t>
            </a:r>
            <a:endParaRPr lang="en-US" altLang="zh-CN" sz="4800" smtClean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760" y="745490"/>
            <a:ext cx="1623060" cy="1364615"/>
          </a:xfrm>
        </p:spPr>
        <p:txBody>
          <a:bodyPr/>
          <a:p>
            <a:r>
              <a:rPr lang="en-US" altLang="zh-CN" sz="2400"/>
              <a:t>2.</a:t>
            </a:r>
            <a:endParaRPr lang="en-US" altLang="zh-CN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2280" y="1240155"/>
            <a:ext cx="4596130" cy="54876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725" y="1240155"/>
            <a:ext cx="4624705" cy="54952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6215" y="803275"/>
            <a:ext cx="8698865" cy="4161790"/>
          </a:xfrm>
        </p:spPr>
        <p:txBody>
          <a:bodyPr>
            <a:normAutofit/>
          </a:bodyPr>
          <a:p>
            <a:r>
              <a:rPr lang="zh-CN" altLang="en-US" sz="2400"/>
              <a:t>在控制台输入命令时需注意：如果有设置环境变量</a:t>
            </a:r>
            <a:br>
              <a:rPr lang="zh-CN" altLang="en-US" sz="2400"/>
            </a:br>
            <a:br>
              <a:rPr lang="zh-CN" altLang="en-US" sz="2400"/>
            </a:br>
            <a:r>
              <a:rPr lang="zh-CN" altLang="en-US" sz="2400"/>
              <a:t> </a:t>
            </a:r>
            <a:br>
              <a:rPr lang="zh-CN" altLang="en-US" sz="2400"/>
            </a:br>
            <a:r>
              <a:rPr lang="en-US" altLang="zh-CN" sz="2400"/>
              <a:t>URL</a:t>
            </a:r>
            <a:r>
              <a:rPr lang="zh-CN" altLang="en-US" sz="2400"/>
              <a:t>后面依旧要加</a:t>
            </a:r>
            <a:r>
              <a:rPr lang="en-US" altLang="zh-CN" sz="2400"/>
              <a:t>-e postman</a:t>
            </a:r>
            <a:r>
              <a:rPr lang="zh-CN" altLang="en-US" sz="2400"/>
              <a:t>环境变量的路径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9275" y="-292867"/>
            <a:ext cx="10515600" cy="2483115"/>
          </a:xfrm>
        </p:spPr>
        <p:txBody>
          <a:bodyPr/>
          <a:lstStyle/>
          <a:p>
            <a:r>
              <a:rPr lang="zh-CN" altLang="en-US" sz="3200" smtClean="0"/>
              <a:t>二</a:t>
            </a:r>
            <a:r>
              <a:rPr lang="en-US" altLang="zh-CN" sz="3200" smtClean="0"/>
              <a:t>.postman</a:t>
            </a:r>
            <a:r>
              <a:rPr lang="zh-CN" altLang="en-US" sz="3200" smtClean="0"/>
              <a:t>自定义接口执行顺序</a:t>
            </a:r>
            <a:endParaRPr lang="zh-CN" altLang="en-US" sz="3200" smtClean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237496" y="2038204"/>
            <a:ext cx="6941038" cy="297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700" b="1" smtClean="0"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en-US" altLang="zh-CN" sz="28700" b="1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230" y="1412875"/>
            <a:ext cx="10935970" cy="9220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之前接口执行顺序都是默认从上往下依次执行，把需要优先执行的接口放前面即可，有时候业务比较复杂可能这种方式就没办法满足我们的需求，所以需要用脚本（postman.setNextRequest("") ）来自定义它的执行顺序，这样我们就可以完成接口间的跳转，只运行自己需要的接口了，具体步骤如图：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030" y="2190115"/>
            <a:ext cx="10834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05" y="2475230"/>
            <a:ext cx="6733540" cy="38017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" y="782955"/>
            <a:ext cx="11958955" cy="4161790"/>
          </a:xfrm>
        </p:spPr>
        <p:txBody>
          <a:bodyPr>
            <a:normAutofit fontScale="90000"/>
          </a:bodyPr>
          <a:p>
            <a:pPr algn="l"/>
            <a:br>
              <a:rPr lang="en-US" altLang="zh-CN" sz="2400" smtClean="0">
                <a:sym typeface="+mn-ea"/>
              </a:rPr>
            </a:br>
            <a:r>
              <a:rPr lang="en-US" altLang="zh-CN" sz="2800" smtClean="0">
                <a:sym typeface="+mn-ea"/>
              </a:rPr>
              <a:t>这里需要注意几点：</a:t>
            </a:r>
            <a:br>
              <a:rPr lang="en-US" altLang="zh-CN" sz="2800" smtClean="0">
                <a:sym typeface="+mn-ea"/>
              </a:rPr>
            </a:br>
            <a:br>
              <a:rPr lang="en-US" altLang="zh-CN" sz="2400" smtClean="0">
                <a:sym typeface="+mn-ea"/>
              </a:rPr>
            </a:br>
            <a:r>
              <a:rPr lang="en-US" altLang="zh-CN" sz="2400" smtClean="0">
                <a:sym typeface="+mn-ea"/>
              </a:rPr>
              <a:t>1.postman.setNextRequest() 只在运行集合测试的时候生效，也就是说我们单独运行                  (Send) </a:t>
            </a:r>
            <a:r>
              <a:rPr lang="zh-CN" altLang="en-US" sz="2400" smtClean="0">
                <a:sym typeface="+mn-ea"/>
              </a:rPr>
              <a:t>一个接口</a:t>
            </a:r>
            <a:r>
              <a:rPr lang="en-US" altLang="zh-CN" sz="2400" smtClean="0">
                <a:sym typeface="+mn-ea"/>
              </a:rPr>
              <a:t>时，函数是不起作用的</a:t>
            </a:r>
            <a:r>
              <a:rPr lang="zh-CN" altLang="en-US" sz="2400" smtClean="0">
                <a:sym typeface="+mn-ea"/>
              </a:rPr>
              <a:t>；</a:t>
            </a:r>
            <a:br>
              <a:rPr lang="zh-CN" altLang="en-US" sz="2400" smtClean="0">
                <a:sym typeface="+mn-ea"/>
              </a:rPr>
            </a:br>
            <a:br>
              <a:rPr lang="zh-CN" altLang="en-US" sz="2400" smtClean="0">
                <a:sym typeface="+mn-ea"/>
              </a:rPr>
            </a:br>
            <a:r>
              <a:rPr lang="en-US" altLang="zh-CN" sz="2400" smtClean="0">
                <a:sym typeface="+mn-ea"/>
              </a:rPr>
              <a:t>2.当我们运行集合测试成功从</a:t>
            </a:r>
            <a:r>
              <a:rPr lang="zh-CN" altLang="en-US" sz="2400" smtClean="0">
                <a:sym typeface="+mn-ea"/>
              </a:rPr>
              <a:t>一个接口跳转到另一个接口</a:t>
            </a:r>
            <a:r>
              <a:rPr lang="en-US" altLang="zh-CN" sz="2400" smtClean="0">
                <a:sym typeface="+mn-ea"/>
              </a:rPr>
              <a:t>后，如果</a:t>
            </a:r>
            <a:r>
              <a:rPr lang="zh-CN" altLang="en-US" sz="2400" smtClean="0">
                <a:sym typeface="+mn-ea"/>
              </a:rPr>
              <a:t>另一个接口</a:t>
            </a:r>
            <a:r>
              <a:rPr lang="en-US" altLang="zh-CN" sz="2400" smtClean="0">
                <a:sym typeface="+mn-ea"/>
              </a:rPr>
              <a:t>后面还有接口，                                                                     那么后面的接口仍然继续按默认顺序执行</a:t>
            </a:r>
            <a:r>
              <a:rPr lang="zh-CN" altLang="en-US" sz="2400" smtClean="0">
                <a:sym typeface="+mn-ea"/>
              </a:rPr>
              <a:t>。</a:t>
            </a:r>
            <a:br>
              <a:rPr lang="en-US" altLang="zh-CN" sz="2400" smtClean="0">
                <a:sym typeface="+mn-ea"/>
              </a:rPr>
            </a:br>
            <a:br>
              <a:rPr lang="en-US" altLang="zh-CN" sz="2400" smtClean="0">
                <a:sym typeface="+mn-ea"/>
              </a:rPr>
            </a:br>
            <a:r>
              <a:rPr lang="en-US" altLang="zh-CN" sz="2400" smtClean="0">
                <a:sym typeface="+mn-ea"/>
              </a:rPr>
              <a:t>3.指定的跳转接口必须属于同一个集合中。</a:t>
            </a:r>
            <a:br>
              <a:rPr lang="en-US" altLang="zh-CN" sz="2400" smtClean="0">
                <a:sym typeface="+mn-ea"/>
              </a:rPr>
            </a:br>
            <a:br>
              <a:rPr lang="en-US" altLang="zh-CN" sz="2400" smtClean="0">
                <a:sym typeface="+mn-ea"/>
              </a:rPr>
            </a:br>
            <a:r>
              <a:rPr lang="en-US" altLang="zh-CN" sz="2400" smtClean="0">
                <a:sym typeface="+mn-ea"/>
              </a:rPr>
              <a:t>4.setNextRequest()函数不管在 Tests 脚本中何处被调用</a:t>
            </a:r>
            <a:r>
              <a:rPr lang="zh-CN" altLang="en-US" sz="2400" smtClean="0">
                <a:sym typeface="+mn-ea"/>
              </a:rPr>
              <a:t>，</a:t>
            </a:r>
            <a:r>
              <a:rPr lang="en-US" altLang="zh-CN" sz="2400" smtClean="0">
                <a:sym typeface="+mn-ea"/>
              </a:rPr>
              <a:t>它都只在当前脚本最后才被真正执行。比如我们将</a:t>
            </a:r>
            <a:r>
              <a:rPr lang="zh-CN" altLang="en-US" sz="2400" smtClean="0">
                <a:sym typeface="+mn-ea"/>
              </a:rPr>
              <a:t>第二个接口和第一个接口</a:t>
            </a:r>
            <a:r>
              <a:rPr lang="en-US" altLang="zh-CN" sz="2400" smtClean="0">
                <a:sym typeface="+mn-ea"/>
              </a:rPr>
              <a:t>互调后，那么在运行跳转函数后第二</a:t>
            </a:r>
            <a:r>
              <a:rPr lang="zh-CN" altLang="en-US" sz="2400" smtClean="0">
                <a:sym typeface="+mn-ea"/>
              </a:rPr>
              <a:t>个接口</a:t>
            </a:r>
            <a:r>
              <a:rPr lang="en-US" altLang="zh-CN" sz="2400" smtClean="0">
                <a:sym typeface="+mn-ea"/>
              </a:rPr>
              <a:t>仍会被执行。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49275" y="-292867"/>
            <a:ext cx="10515600" cy="2483115"/>
          </a:xfrm>
        </p:spPr>
        <p:txBody>
          <a:bodyPr/>
          <a:lstStyle/>
          <a:p>
            <a:r>
              <a:rPr lang="zh-CN" altLang="en-US" sz="3200" smtClean="0"/>
              <a:t>三</a:t>
            </a:r>
            <a:r>
              <a:rPr lang="en-US" altLang="zh-CN" sz="3200" smtClean="0"/>
              <a:t>.postman</a:t>
            </a:r>
            <a:r>
              <a:rPr lang="zh-CN" altLang="en-US" sz="3200" smtClean="0"/>
              <a:t>中的监视器（Monitors）功能</a:t>
            </a:r>
            <a:endParaRPr lang="zh-CN" altLang="en-US" sz="3200" smtClean="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237496" y="2038204"/>
            <a:ext cx="6941038" cy="2972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700" b="1" smtClean="0">
                <a:solidFill>
                  <a:schemeClr val="bg1">
                    <a:alpha val="20000"/>
                  </a:schemeClr>
                </a:solidFill>
              </a:rPr>
              <a:t>1</a:t>
            </a:r>
            <a:endParaRPr lang="en-US" altLang="zh-CN" sz="28700" b="1" smtClean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230" y="1412875"/>
            <a:ext cx="10935970" cy="34150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monitors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简介：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、是基于Postman集合API的灵活监控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2、监控API的正常运行时间、响应能力和正确性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3、提供监测结果的详细报告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4、对所有Postman用户每月提供1000个免费的监控请求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8030" y="2129790"/>
            <a:ext cx="108343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66215" y="295910"/>
            <a:ext cx="9487535" cy="850900"/>
          </a:xfrm>
        </p:spPr>
        <p:txBody>
          <a:bodyPr>
            <a:normAutofit fontScale="90000"/>
          </a:bodyPr>
          <a:p>
            <a:r>
              <a:rPr lang="en-US" altLang="zh-CN" sz="2400"/>
              <a:t>1点击需要监控集合右侧箭头，选择Monitors，点击“Add a monitor”</a:t>
            </a:r>
            <a:r>
              <a:rPr lang="zh-CN" altLang="en-US" sz="2400"/>
              <a:t>并</a:t>
            </a:r>
            <a:br>
              <a:rPr lang="en-US" altLang="zh-CN" sz="2400"/>
            </a:br>
            <a:r>
              <a:rPr lang="en-US" altLang="zh-CN" sz="2400"/>
              <a:t> </a:t>
            </a:r>
            <a:r>
              <a:rPr lang="zh-CN" altLang="en-US" sz="2400">
                <a:sym typeface="+mn-ea"/>
              </a:rPr>
              <a:t>输入监控名称、选择运行环境以及定时类别（各种级别：分钟、小时、一周）</a:t>
            </a:r>
            <a:endParaRPr lang="en-US" altLang="zh-CN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340" y="1146810"/>
            <a:ext cx="8783320" cy="5502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5740" y="455295"/>
            <a:ext cx="8698865" cy="1030605"/>
          </a:xfrm>
        </p:spPr>
        <p:txBody>
          <a:bodyPr>
            <a:normAutofit/>
          </a:bodyPr>
          <a:p>
            <a:pPr algn="l"/>
            <a:r>
              <a:rPr lang="en-US" sz="2400"/>
              <a:t>2.</a:t>
            </a:r>
            <a:r>
              <a:rPr lang="zh-CN" altLang="en-US" sz="2400"/>
              <a:t>添加成功后，点击去集合的Monitors下查找设置的监控，点击后跳转到web页面查看监控报告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795" y="1290320"/>
            <a:ext cx="7228840" cy="55143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5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2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6*a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ONE"/>
</p:tagLst>
</file>

<file path=ppt/tags/tag1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UNIT_TYPE" val="e"/>
  <p:tag name="KSO_WM_UNIT_INDEX" val="1"/>
  <p:tag name="KSO_WM_UNIT_ID" val="custom20184555_6*e*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UNIT_PRESET_TEXT" val="1"/>
</p:tagLst>
</file>

<file path=ppt/tags/tag14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16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6*a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ONE"/>
</p:tagLst>
</file>

<file path=ppt/tags/tag17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UNIT_TYPE" val="e"/>
  <p:tag name="KSO_WM_UNIT_INDEX" val="1"/>
  <p:tag name="KSO_WM_UNIT_ID" val="custom20184555_6*e*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UNIT_PRESET_TEXT" val="1"/>
</p:tagLst>
</file>

<file path=ppt/tags/tag18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5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2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6*a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ONE"/>
</p:tagLst>
</file>

<file path=ppt/tags/tag2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UNIT_TYPE" val="e"/>
  <p:tag name="KSO_WM_UNIT_INDEX" val="1"/>
  <p:tag name="KSO_WM_UNIT_ID" val="custom20184555_6*e*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UNIT_PRESET_TEXT" val="1"/>
</p:tagLst>
</file>

<file path=ppt/tags/tag24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BEAUTIFY_FLAG" val="#wm#"/>
  <p:tag name="KSO_WM_TEMPLATE_THUMBS_INDEX" val="1、6、12、16、22、24、25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5"/>
</p:tagLst>
</file>

<file path=ppt/tags/tag38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25*a*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谢谢观看"/>
</p:tagLst>
</file>

<file path=ppt/tags/tag39.xml><?xml version="1.0" encoding="utf-8"?>
<p:tagLst xmlns:p="http://schemas.openxmlformats.org/presentationml/2006/main">
  <p:tag name="KSO_WM_TEMPLATE_CATEGORY" val="custom"/>
  <p:tag name="KSO_WM_TEMPLATE_INDEX" val="20184555"/>
  <p:tag name="KSO_WM_UNIT_TYPE" val="b"/>
  <p:tag name="KSO_WM_UNIT_INDEX" val="1"/>
  <p:tag name="KSO_WM_UNIT_ID" val="custom20184555_25*b*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 YOU"/>
</p:tagLst>
</file>

<file path=ppt/tags/tag4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蓝色通用"/>
</p:tagLst>
</file>

<file path=ppt/tags/tag40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25"/>
  <p:tag name="KSO_WM_SLIDE_INDEX" val="25"/>
  <p:tag name="KSO_WM_SLIDE_ITEM_CNT" val="2"/>
  <p:tag name="KSO_WM_SLIDE_LAYOUT" val="a_b"/>
  <p:tag name="KSO_WM_SLIDE_LAYOUT_CNT" val="1_1"/>
  <p:tag name="KSO_WM_SLIDE_TYPE" val="endPage"/>
  <p:tag name="KSO_WM_BEAUTIFY_FLAG" val="#wm#"/>
  <p:tag name="KSO_WM_SLIDE_POSITION" val="66*144"/>
  <p:tag name="KSO_WM_SLIDE_SIZE" val="828*343"/>
  <p:tag name="KSO_WM_TEMPLATE_THUMBS_INDEX" val="1、2、3、4、5、6、7、8、9、10、11、12"/>
  <p:tag name="KSO_WM_SLIDE_SUBTYPE" val="pureTxt"/>
</p:tagLst>
</file>

<file path=ppt/tags/tag5.xml><?xml version="1.0" encoding="utf-8"?>
<p:tagLst xmlns:p="http://schemas.openxmlformats.org/presentationml/2006/main">
  <p:tag name="KSO_WM_TEMPLATE_CATEGORY" val="custom"/>
  <p:tag name="KSO_WM_TEMPLATE_INDEX" val="20184555"/>
  <p:tag name="KSO_WM_UNIT_TYPE" val="b"/>
  <p:tag name="KSO_WM_UNIT_INDEX" val="1"/>
  <p:tag name="KSO_WM_UNIT_ID" val="custom20184555_1*b*1"/>
  <p:tag name="KSO_WM_UNIT_LAYERLEVEL" val="1"/>
  <p:tag name="KSO_WM_UNIT_VALUE" val="23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SLIDE_POSITION" val="66*144"/>
  <p:tag name="KSO_WM_SLIDE_SIZE" val="828*343"/>
  <p:tag name="KSO_WM_TEMPLATE_THUMBS_INDEX" val="1、6、12、16、22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</p:tagLst>
</file>

<file path=ppt/tags/tag7.xml><?xml version="1.0" encoding="utf-8"?>
<p:tagLst xmlns:p="http://schemas.openxmlformats.org/presentationml/2006/main">
  <p:tag name="KSO_WM_TEMPLATE_CATEGORY" val="custom"/>
  <p:tag name="KSO_WM_TEMPLATE_INDEX" val="20184555"/>
  <p:tag name="KSO_WM_UNIT_TYPE" val="a"/>
  <p:tag name="KSO_WM_UNIT_INDEX" val="1"/>
  <p:tag name="KSO_WM_UNIT_ID" val="custom20184555_6*a*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PART ONE"/>
</p:tagLst>
</file>

<file path=ppt/tags/tag8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UNIT_TYPE" val="e"/>
  <p:tag name="KSO_WM_UNIT_INDEX" val="1"/>
  <p:tag name="KSO_WM_UNIT_ID" val="custom20184555_6*e*1"/>
  <p:tag name="KSO_WM_UNIT_LAYERLEVEL" val="1"/>
  <p:tag name="KSO_WM_UNIT_VALUE" val="6"/>
  <p:tag name="KSO_WM_UNIT_HIGHLIGHT" val="0"/>
  <p:tag name="KSO_WM_UNIT_COMPATIBLE" val="1"/>
  <p:tag name="KSO_WM_UNIT_CLEAR" val="0"/>
  <p:tag name="KSO_WM_BEAUTIFY_FLAG" val="#wm#"/>
  <p:tag name="KSO_WM_UNIT_PRESET_TEXT" val="1"/>
</p:tagLst>
</file>

<file path=ppt/tags/tag9.xml><?xml version="1.0" encoding="utf-8"?>
<p:tagLst xmlns:p="http://schemas.openxmlformats.org/presentationml/2006/main">
  <p:tag name="KSO_WM_TEMPLATE_CATEGORY" val="custom"/>
  <p:tag name="KSO_WM_TEMPLATE_INDEX" val="20184555"/>
  <p:tag name="KSO_WM_TAG_VERSION" val="1.0"/>
  <p:tag name="KSO_WM_SLIDE_ID" val="custom20184555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  <p:tag name="KSO_WM_SLIDE_SUBTYPE" val="pureTxt"/>
</p:tagLst>
</file>

<file path=ppt/theme/theme1.xml><?xml version="1.0" encoding="utf-8"?>
<a:theme xmlns:a="http://schemas.openxmlformats.org/drawingml/2006/main" name="自定义设计方案">
  <a:themeElements>
    <a:clrScheme name="自定义 101">
      <a:dk1>
        <a:srgbClr val="000000"/>
      </a:dk1>
      <a:lt1>
        <a:srgbClr val="FFFFFF"/>
      </a:lt1>
      <a:dk2>
        <a:srgbClr val="016C9E"/>
      </a:dk2>
      <a:lt2>
        <a:srgbClr val="FFFFFF"/>
      </a:lt2>
      <a:accent1>
        <a:srgbClr val="FFFFFF"/>
      </a:accent1>
      <a:accent2>
        <a:srgbClr val="016C9E"/>
      </a:accent2>
      <a:accent3>
        <a:srgbClr val="016C9E"/>
      </a:accent3>
      <a:accent4>
        <a:srgbClr val="016C9E"/>
      </a:accent4>
      <a:accent5>
        <a:srgbClr val="016C9E"/>
      </a:accent5>
      <a:accent6>
        <a:srgbClr val="016C9E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2059</Words>
  <Application>WPS 演示</Application>
  <PresentationFormat>自定义</PresentationFormat>
  <Paragraphs>102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自定义设计方案</vt:lpstr>
      <vt:lpstr>Postman进阶知识分享</vt:lpstr>
      <vt:lpstr>一.postman中分享url</vt:lpstr>
      <vt:lpstr>2.</vt:lpstr>
      <vt:lpstr>在控制台输入命令时需注意：如果有设置环境变量    URL后面依旧要加-e postman环境变量的路径</vt:lpstr>
      <vt:lpstr>二.postman自定义接口执行顺序</vt:lpstr>
      <vt:lpstr> 这里需要注意几点：  1.postman.setNextRequest() 只在运行集合测试的时候生效，也就是说我们单独运行                  (Send) 一个接口时，函数是不起作用的；  2.当我们运行集合测试成功从一个接口跳转到另一个接口后，如果另一个接口后面还有接口，                                                                     那么后面的接口仍然继续按默认顺序执行。  3.指定的跳转接口必须属于同一个集合中。  4.setNextRequest()函数不管在 Tests 脚本中何处被调用，它都只在当前脚本最后才被真正执行。比如我们将第二个接口和第一个接口互调后，那么在运行跳转函数后第二个接口仍会被执行。</vt:lpstr>
      <vt:lpstr>三.postman中的监视器（Monitors）功能</vt:lpstr>
      <vt:lpstr>1点击需要监控集合右侧箭头，选择Monitors，点击“Add a monitor”并  输入监控名称、选择运行环境以及定时类别（各种级别：分钟、小时、一周）</vt:lpstr>
      <vt:lpstr>2.添加成功后，点击去集合的Monitors下查找设置的监控，点击后跳转到web页面查看监控报告</vt:lpstr>
      <vt:lpstr>3.监控报告提供了两种视图模式，Monitor Summary 和 Request Split，切换视图模式变化的是响应时间的统计方式；View 可以查看单个接口的响应时间；底部的TestResults和Console log可以查看具体的接口测试结果</vt:lpstr>
      <vt:lpstr>四.postman中的mockserver用法</vt:lpstr>
      <vt:lpstr>2.配置请求url路径，域名地址系统自己生成，然后自定义返回内容 </vt:lpstr>
      <vt:lpstr>3.自定义设置一个分类目录 </vt:lpstr>
      <vt:lpstr>4.创建成功会产生一个mock的url </vt:lpstr>
      <vt:lpstr>5.创建成功会产生一个mock的url </vt:lpstr>
      <vt:lpstr>6.mock服务创建完成</vt:lpstr>
      <vt:lpstr>7.点击运行，便可查看自己设置的返回值（设置返回值时设置成哪种格式查看时便要选择哪种格式，否则返回值会报错）</vt:lpstr>
      <vt:lpstr>7.点击运行，便可查看自己设置的返回值（设置返回值时设置成哪种格式查看时便要选择哪种格式，否则返回值会报错）</vt:lpstr>
      <vt:lpstr>8.设置私有的mock服务</vt:lpstr>
      <vt:lpstr>PowerPoint 演示文稿</vt:lpstr>
      <vt:lpstr>9.关于访问权限，创建时私有访问 通过x-api-key 访问调用</vt:lpstr>
      <vt:lpstr>10.编辑mock接口的返回数据</vt:lpstr>
      <vt:lpstr>备注：mock可以单独创建也可以为测试集创建一个mock</vt:lpstr>
      <vt:lpstr>保存之后再次访问刚刚的mock服务，运行一下，可以看到返回数据中展示了刚刚自定义的内容</vt:lpstr>
      <vt:lpstr>谢谢观看</vt:lpstr>
    </vt:vector>
  </TitlesOfParts>
  <Company>http://www.ypppt.com/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彩色卡通</dc:title>
  <dc:creator>第一PPT模板网-WWW.1PPT.COM</dc:creator>
  <cp:keywords>第一PPT模板网-WWW.1PPT.COM</cp:keywords>
  <dc:description>www.1ppt.com</dc:description>
  <cp:lastModifiedBy>嫣然花开§</cp:lastModifiedBy>
  <cp:revision>254</cp:revision>
  <dcterms:created xsi:type="dcterms:W3CDTF">2017-06-27T02:07:00Z</dcterms:created>
  <dcterms:modified xsi:type="dcterms:W3CDTF">2018-07-31T03:48:33Z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