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2" r:id="rId3"/>
    <p:sldId id="303" r:id="rId5"/>
    <p:sldId id="306" r:id="rId6"/>
    <p:sldId id="308" r:id="rId7"/>
    <p:sldId id="309" r:id="rId8"/>
    <p:sldId id="326" r:id="rId9"/>
    <p:sldId id="314" r:id="rId10"/>
    <p:sldId id="313" r:id="rId11"/>
    <p:sldId id="336" r:id="rId12"/>
    <p:sldId id="337" r:id="rId13"/>
    <p:sldId id="338" r:id="rId14"/>
    <p:sldId id="315" r:id="rId15"/>
    <p:sldId id="316" r:id="rId16"/>
    <p:sldId id="317" r:id="rId17"/>
    <p:sldId id="339" r:id="rId18"/>
    <p:sldId id="342" r:id="rId19"/>
    <p:sldId id="344" r:id="rId20"/>
    <p:sldId id="318" r:id="rId21"/>
    <p:sldId id="319" r:id="rId22"/>
    <p:sldId id="345" r:id="rId23"/>
    <p:sldId id="346" r:id="rId24"/>
    <p:sldId id="324" r:id="rId25"/>
    <p:sldId id="343" r:id="rId26"/>
    <p:sldId id="347" r:id="rId27"/>
    <p:sldId id="348" r:id="rId28"/>
    <p:sldId id="349" r:id="rId29"/>
    <p:sldId id="354" r:id="rId30"/>
    <p:sldId id="355" r:id="rId31"/>
    <p:sldId id="350" r:id="rId32"/>
    <p:sldId id="351" r:id="rId33"/>
    <p:sldId id="352" r:id="rId34"/>
    <p:sldId id="353" r:id="rId35"/>
    <p:sldId id="304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8F90"/>
    <a:srgbClr val="F6F0E1"/>
    <a:srgbClr val="82C3C3"/>
    <a:srgbClr val="ECC261"/>
    <a:srgbClr val="AEC8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-102" y="-13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E6BCC-200C-4D92-B317-FC051C29FA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48640-275A-47DB-86DC-425DB83474C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8F0FB-8466-4EF2-868D-D8C5CC054A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8F0FB-8466-4EF2-868D-D8C5CC054A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8F0FB-8466-4EF2-868D-D8C5CC054A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8F0FB-8466-4EF2-868D-D8C5CC054A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8F0FB-8466-4EF2-868D-D8C5CC054A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8F0FB-8466-4EF2-868D-D8C5CC054A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2006601"/>
            <a:ext cx="9144000" cy="1503362"/>
          </a:xfrm>
        </p:spPr>
        <p:txBody>
          <a:bodyPr anchor="b">
            <a:normAutofit/>
          </a:bodyPr>
          <a:lstStyle>
            <a:lvl1pPr algn="ctr">
              <a:defRPr sz="72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4228-C879-4F9F-A3D5-15E4064FED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B990-54D4-489C-8006-7A7248FD20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7200" b="1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4228-C879-4F9F-A3D5-15E4064FED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B990-54D4-489C-8006-7A7248FD20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4228-C879-4F9F-A3D5-15E4064FED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B990-54D4-489C-8006-7A7248FD20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4228-C879-4F9F-A3D5-15E4064FED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B990-54D4-489C-8006-7A7248FD20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87024" y="365125"/>
            <a:ext cx="866775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55357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4228-C879-4F9F-A3D5-15E4064FED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B990-54D4-489C-8006-7A7248FD20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BB34228-C879-4F9F-A3D5-15E4064FED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9F2B990-54D4-489C-8006-7A7248FD206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5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26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27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28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29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30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33.xml"/><Relationship Id="rId3" Type="http://schemas.openxmlformats.org/officeDocument/2006/relationships/image" Target="../media/image21.png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4.xml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9.xml"/><Relationship Id="rId3" Type="http://schemas.openxmlformats.org/officeDocument/2006/relationships/image" Target="../media/image1.png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37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8.xml"/><Relationship Id="rId1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9.xml"/><Relationship Id="rId1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0.xml"/><Relationship Id="rId1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41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4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43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4.xml"/><Relationship Id="rId1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5.xml"/><Relationship Id="rId1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6.xml"/><Relationship Id="rId1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0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47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48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9.xml"/><Relationship Id="rId1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52.xml"/><Relationship Id="rId3" Type="http://schemas.openxmlformats.org/officeDocument/2006/relationships/image" Target="../media/image42.png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4.xml"/><Relationship Id="rId3" Type="http://schemas.openxmlformats.org/officeDocument/2006/relationships/image" Target="../media/image4.png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7.xml"/><Relationship Id="rId3" Type="http://schemas.openxmlformats.org/officeDocument/2006/relationships/image" Target="../media/image5.png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0.xml"/><Relationship Id="rId3" Type="http://schemas.openxmlformats.org/officeDocument/2006/relationships/image" Target="../media/image6.png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1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2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6000" smtClean="0"/>
              <a:t>Python</a:t>
            </a:r>
            <a:r>
              <a:rPr lang="zh-CN" altLang="en-US" sz="6000" smtClean="0"/>
              <a:t>入门</a:t>
            </a:r>
            <a:endParaRPr lang="zh-CN" altLang="en-US" sz="6000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1800" smtClean="0"/>
              <a:t>Lorem ipsum dolor sit amet, consectetur adipisicing elit.</a:t>
            </a:r>
            <a:endParaRPr lang="en-US" altLang="zh-CN" sz="1800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0355" y="673735"/>
            <a:ext cx="11430635" cy="3953510"/>
          </a:xfrm>
        </p:spPr>
        <p:txBody>
          <a:bodyPr>
            <a:normAutofit fontScale="90000"/>
          </a:bodyPr>
          <a:p>
            <a:pPr algn="l"/>
            <a:br>
              <a:rPr lang="en-US" altLang="zh-CN" sz="2400" smtClean="0">
                <a:sym typeface="+mn-ea"/>
              </a:rPr>
            </a:br>
            <a:br>
              <a:rPr lang="en-US" altLang="zh-CN" sz="2800" smtClean="0">
                <a:sym typeface="+mn-ea"/>
              </a:rPr>
            </a:br>
            <a:r>
              <a:rPr lang="en-US" altLang="zh-CN" sz="2400" b="0" smtClean="0">
                <a:sym typeface="+mn-ea"/>
              </a:rPr>
              <a:t>4.</a:t>
            </a:r>
            <a:r>
              <a:rPr lang="zh-CN" altLang="en-US" sz="2400" b="0" smtClean="0">
                <a:sym typeface="+mn-ea"/>
              </a:rPr>
              <a:t>函数：</a:t>
            </a:r>
            <a:br>
              <a:rPr lang="zh-CN" altLang="en-US" sz="2400" b="0" smtClean="0">
                <a:sym typeface="+mn-ea"/>
              </a:rPr>
            </a:br>
            <a:r>
              <a:rPr lang="en-US" altLang="zh-CN" sz="2400"/>
              <a:t>	</a:t>
            </a:r>
            <a:r>
              <a:rPr lang="zh-CN" altLang="en-US" sz="2400"/>
              <a:t>函数定义基本形式</a:t>
            </a:r>
            <a:r>
              <a:rPr lang="zh-CN" altLang="en-US" sz="2000" b="0"/>
              <a:t>：</a:t>
            </a:r>
            <a:br>
              <a:rPr lang="zh-CN" altLang="en-US" sz="2000" b="0"/>
            </a:br>
            <a:r>
              <a:rPr lang="en-US" altLang="zh-CN" sz="2000" b="0"/>
              <a:t>		</a:t>
            </a:r>
            <a:r>
              <a:rPr lang="en-US" altLang="zh-CN" sz="2000" b="0">
                <a:solidFill>
                  <a:srgbClr val="FF0000"/>
                </a:solidFill>
              </a:rPr>
              <a:t>def   function </a:t>
            </a:r>
            <a:r>
              <a:rPr lang="zh-CN" altLang="en-US" sz="2000" b="0">
                <a:solidFill>
                  <a:srgbClr val="FF0000"/>
                </a:solidFill>
              </a:rPr>
              <a:t>（</a:t>
            </a:r>
            <a:r>
              <a:rPr lang="en-US" altLang="zh-CN" sz="2000" b="0">
                <a:solidFill>
                  <a:srgbClr val="FF0000"/>
                </a:solidFill>
              </a:rPr>
              <a:t>params</a:t>
            </a:r>
            <a:r>
              <a:rPr lang="zh-CN" altLang="en-US" sz="2000" b="0">
                <a:solidFill>
                  <a:srgbClr val="FF0000"/>
                </a:solidFill>
              </a:rPr>
              <a:t>）：</a:t>
            </a:r>
            <a:r>
              <a:rPr lang="en-US" altLang="zh-CN" sz="2000" b="0">
                <a:solidFill>
                  <a:srgbClr val="FF0000"/>
                </a:solidFill>
              </a:rPr>
              <a:t>#</a:t>
            </a:r>
            <a:r>
              <a:rPr lang="zh-CN" altLang="en-US" sz="2000" b="0">
                <a:solidFill>
                  <a:srgbClr val="FF0000"/>
                </a:solidFill>
              </a:rPr>
              <a:t>函数后面都要用冒号结尾</a:t>
            </a:r>
            <a:br>
              <a:rPr lang="zh-CN" altLang="en-US" sz="2000" b="0">
                <a:solidFill>
                  <a:srgbClr val="FF0000"/>
                </a:solidFill>
              </a:rPr>
            </a:br>
            <a:r>
              <a:rPr lang="en-US" altLang="zh-CN" sz="2000" b="0">
                <a:solidFill>
                  <a:srgbClr val="FF0000"/>
                </a:solidFill>
              </a:rPr>
              <a:t>			#</a:t>
            </a:r>
            <a:r>
              <a:rPr lang="zh-CN" altLang="en-US" sz="2000" b="0">
                <a:solidFill>
                  <a:srgbClr val="FF0000"/>
                </a:solidFill>
              </a:rPr>
              <a:t>代码段</a:t>
            </a:r>
            <a:br>
              <a:rPr lang="zh-CN" altLang="en-US" sz="2000" b="0">
                <a:solidFill>
                  <a:srgbClr val="FF0000"/>
                </a:solidFill>
              </a:rPr>
            </a:br>
            <a:r>
              <a:rPr lang="en-US" altLang="zh-CN" sz="2000" b="0">
                <a:solidFill>
                  <a:srgbClr val="FF0000"/>
                </a:solidFill>
              </a:rPr>
              <a:t>			return  expression</a:t>
            </a:r>
            <a:br>
              <a:rPr lang="en-US" altLang="zh-CN" sz="2000" b="0"/>
            </a:br>
            <a:r>
              <a:rPr lang="en-US" altLang="zh-CN" sz="2000" b="0"/>
              <a:t>	</a:t>
            </a:r>
            <a:br>
              <a:rPr lang="zh-CN" altLang="en-US" sz="2400"/>
            </a:br>
            <a:r>
              <a:rPr lang="zh-CN" altLang="en-US" sz="2400"/>
              <a:t>             注：（</a:t>
            </a:r>
            <a:r>
              <a:rPr lang="en-US" altLang="zh-CN" sz="2400"/>
              <a:t>1</a:t>
            </a:r>
            <a:r>
              <a:rPr lang="zh-CN" altLang="en-US" sz="2400"/>
              <a:t>）</a:t>
            </a:r>
            <a:r>
              <a:rPr lang="en-US" altLang="zh-CN" sz="2400"/>
              <a:t>.python</a:t>
            </a:r>
            <a:r>
              <a:rPr lang="zh-CN" altLang="en-US" sz="2400"/>
              <a:t>中采用</a:t>
            </a:r>
            <a:r>
              <a:rPr lang="en-US" altLang="zh-CN" sz="2400"/>
              <a:t>def</a:t>
            </a:r>
            <a:r>
              <a:rPr lang="zh-CN" altLang="en-US" sz="2400"/>
              <a:t>关键字进行函数的定义，不用指定返回值的类型</a:t>
            </a:r>
            <a:br>
              <a:rPr lang="zh-CN" altLang="en-US" sz="2400"/>
            </a:br>
            <a:r>
              <a:rPr lang="en-US" altLang="zh-CN" sz="2400"/>
              <a:t>	         </a:t>
            </a:r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</a:t>
            </a:r>
            <a:r>
              <a:rPr lang="en-US" altLang="zh-CN" sz="2400"/>
              <a:t>.</a:t>
            </a:r>
            <a:r>
              <a:rPr lang="zh-CN" altLang="en-US" sz="2400"/>
              <a:t>函数参数</a:t>
            </a:r>
            <a:r>
              <a:rPr lang="en-US" altLang="zh-CN" sz="2400"/>
              <a:t>params</a:t>
            </a:r>
            <a:r>
              <a:rPr lang="zh-CN" altLang="en-US" sz="2400"/>
              <a:t>可以是零个、一个或者多个，同样的，函数参数也不用                指定参数类型，因为在</a:t>
            </a:r>
            <a:r>
              <a:rPr lang="en-US" altLang="zh-CN" sz="2400"/>
              <a:t>python</a:t>
            </a:r>
            <a:r>
              <a:rPr lang="zh-CN" altLang="en-US" sz="2400"/>
              <a:t>中变量都是弱类型，</a:t>
            </a:r>
            <a:r>
              <a:rPr lang="en-US" altLang="zh-CN" sz="2400"/>
              <a:t>python</a:t>
            </a:r>
            <a:r>
              <a:rPr lang="zh-CN" altLang="en-US" sz="2400"/>
              <a:t>会自动根据值来维护其类型。</a:t>
            </a:r>
            <a:br>
              <a:rPr lang="zh-CN" altLang="en-US" sz="2400"/>
            </a:br>
            <a:r>
              <a:rPr lang="en-US" altLang="zh-CN" sz="2400"/>
              <a:t>	         </a:t>
            </a:r>
            <a:r>
              <a:rPr lang="zh-CN" altLang="en-US" sz="2400"/>
              <a:t>（</a:t>
            </a:r>
            <a:r>
              <a:rPr lang="en-US" altLang="zh-CN" sz="2400"/>
              <a:t>3</a:t>
            </a:r>
            <a:r>
              <a:rPr lang="zh-CN" altLang="en-US" sz="2400"/>
              <a:t>）</a:t>
            </a:r>
            <a:r>
              <a:rPr lang="en-US" altLang="zh-CN" sz="2400"/>
              <a:t>.return</a:t>
            </a:r>
            <a:r>
              <a:rPr lang="zh-CN" altLang="en-US" sz="2400"/>
              <a:t>语句是可选的，它可以在函数体内任何地方出现，表示函数调用执行到此结束；如果没有</a:t>
            </a:r>
            <a:r>
              <a:rPr lang="en-US" altLang="zh-CN" sz="2400"/>
              <a:t>return</a:t>
            </a:r>
            <a:r>
              <a:rPr lang="zh-CN" altLang="en-US" sz="2400"/>
              <a:t>语句，会自动返回</a:t>
            </a:r>
            <a:r>
              <a:rPr lang="en-US" altLang="zh-CN" sz="2400"/>
              <a:t>none</a:t>
            </a:r>
            <a:r>
              <a:rPr lang="zh-CN" altLang="en-US" sz="2400"/>
              <a:t>，如果有</a:t>
            </a:r>
            <a:r>
              <a:rPr lang="en-US" altLang="zh-CN" sz="2400"/>
              <a:t>return</a:t>
            </a:r>
            <a:r>
              <a:rPr lang="zh-CN" altLang="en-US" sz="2400"/>
              <a:t>语句，但是</a:t>
            </a:r>
            <a:r>
              <a:rPr lang="en-US" altLang="zh-CN" sz="2400"/>
              <a:t>return</a:t>
            </a:r>
            <a:r>
              <a:rPr lang="zh-CN" altLang="en-US" sz="2400"/>
              <a:t>后面没有接表达式或者值的话也是返回</a:t>
            </a:r>
            <a:r>
              <a:rPr lang="en-US" altLang="zh-CN" sz="2400"/>
              <a:t>none</a:t>
            </a:r>
            <a:br>
              <a:rPr lang="zh-CN" altLang="en-US" sz="2400"/>
            </a:b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1005840" y="3898265"/>
            <a:ext cx="74866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solidFill>
                <a:schemeClr val="bg2"/>
              </a:solidFill>
            </a:endParaRPr>
          </a:p>
          <a:p>
            <a:endParaRPr lang="zh-CN" altLang="en-US">
              <a:solidFill>
                <a:schemeClr val="bg2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300" y="2946400"/>
            <a:ext cx="11430635" cy="793115"/>
          </a:xfrm>
        </p:spPr>
        <p:txBody>
          <a:bodyPr>
            <a:normAutofit fontScale="90000"/>
          </a:bodyPr>
          <a:p>
            <a:pPr algn="l"/>
            <a:br>
              <a:rPr lang="en-US" altLang="zh-CN" sz="2400" smtClean="0">
                <a:sym typeface="+mn-ea"/>
              </a:rPr>
            </a:br>
            <a:br>
              <a:rPr lang="en-US" altLang="zh-CN" sz="2800" smtClean="0">
                <a:sym typeface="+mn-ea"/>
              </a:rPr>
            </a:br>
            <a:r>
              <a:rPr lang="en-US" altLang="zh-CN" sz="2400" b="0" smtClean="0">
                <a:sym typeface="+mn-ea"/>
              </a:rPr>
              <a:t>5.</a:t>
            </a:r>
            <a:r>
              <a:rPr lang="zh-CN" altLang="en-US" sz="2400" b="0" smtClean="0">
                <a:sym typeface="+mn-ea"/>
              </a:rPr>
              <a:t>错误处理：</a:t>
            </a:r>
            <a:br>
              <a:rPr lang="zh-CN" altLang="en-US" sz="2400" b="0" smtClean="0">
                <a:sym typeface="+mn-ea"/>
              </a:rPr>
            </a:br>
            <a:r>
              <a:rPr lang="en-US" altLang="zh-CN" sz="2400" b="0" smtClean="0">
                <a:sym typeface="+mn-ea"/>
              </a:rPr>
              <a:t>	</a:t>
            </a:r>
            <a:r>
              <a:rPr lang="zh-CN" altLang="en-US" sz="2400" b="0" smtClean="0">
                <a:sym typeface="+mn-ea"/>
              </a:rPr>
              <a:t>错误和异常：</a:t>
            </a:r>
            <a:r>
              <a:rPr lang="en-US" altLang="zh-CN" sz="2400" b="0" smtClean="0">
                <a:sym typeface="+mn-ea"/>
              </a:rPr>
              <a:t>try  -- except</a:t>
            </a:r>
            <a:br>
              <a:rPr lang="en-US" altLang="zh-CN" sz="2400" b="0" smtClean="0">
                <a:sym typeface="+mn-ea"/>
              </a:rPr>
            </a:br>
            <a:r>
              <a:rPr lang="en-US" altLang="zh-CN" sz="2400" b="0" smtClean="0">
                <a:sym typeface="+mn-ea"/>
              </a:rPr>
              <a:t>		python</a:t>
            </a:r>
            <a:r>
              <a:rPr lang="zh-CN" altLang="en-US" sz="2400" b="0" smtClean="0">
                <a:sym typeface="+mn-ea"/>
              </a:rPr>
              <a:t>编译时会检查语法错误，运行时检测其他错误，当遇到错误时，</a:t>
            </a:r>
            <a:r>
              <a:rPr lang="en-US" altLang="zh-CN" sz="2400" b="0" smtClean="0">
                <a:sym typeface="+mn-ea"/>
              </a:rPr>
              <a:t>	python</a:t>
            </a:r>
            <a:r>
              <a:rPr lang="zh-CN" altLang="en-US" sz="2400" b="0" smtClean="0">
                <a:sym typeface="+mn-ea"/>
              </a:rPr>
              <a:t>解释器就会引发异常，并显示详细信息</a:t>
            </a:r>
            <a:br>
              <a:rPr lang="zh-CN" altLang="en-US" sz="2400" b="0" smtClean="0">
                <a:sym typeface="+mn-ea"/>
              </a:rPr>
            </a:br>
            <a:r>
              <a:rPr lang="en-US" altLang="zh-CN" sz="2400" b="0" smtClean="0">
                <a:sym typeface="+mn-ea"/>
              </a:rPr>
              <a:t>		try</a:t>
            </a:r>
            <a:r>
              <a:rPr lang="zh-CN" altLang="en-US" sz="2400" b="0" smtClean="0">
                <a:sym typeface="+mn-ea"/>
              </a:rPr>
              <a:t>：</a:t>
            </a:r>
            <a:br>
              <a:rPr lang="zh-CN" altLang="en-US" sz="2400" b="0" smtClean="0">
                <a:sym typeface="+mn-ea"/>
              </a:rPr>
            </a:br>
            <a:r>
              <a:rPr lang="en-US" altLang="zh-CN" sz="2400" b="0" smtClean="0">
                <a:sym typeface="+mn-ea"/>
              </a:rPr>
              <a:t>			#</a:t>
            </a:r>
            <a:r>
              <a:rPr lang="zh-CN" altLang="en-US" sz="2400" b="0" smtClean="0">
                <a:sym typeface="+mn-ea"/>
              </a:rPr>
              <a:t>打算管理的代码段</a:t>
            </a:r>
            <a:br>
              <a:rPr lang="zh-CN" altLang="en-US" sz="2400" b="0" smtClean="0">
                <a:sym typeface="+mn-ea"/>
              </a:rPr>
            </a:br>
            <a:r>
              <a:rPr lang="en-US" altLang="zh-CN" sz="2400" b="0" smtClean="0">
                <a:sym typeface="+mn-ea"/>
              </a:rPr>
              <a:t>		except IOError</a:t>
            </a:r>
            <a:r>
              <a:rPr lang="zh-CN" altLang="en-US" sz="2400" b="0" smtClean="0">
                <a:sym typeface="+mn-ea"/>
              </a:rPr>
              <a:t>：</a:t>
            </a:r>
            <a:br>
              <a:rPr lang="zh-CN" altLang="en-US" sz="2400" b="0" smtClean="0">
                <a:sym typeface="+mn-ea"/>
              </a:rPr>
            </a:br>
            <a:r>
              <a:rPr lang="en-US" altLang="zh-CN" sz="2400" b="0" smtClean="0">
                <a:sym typeface="+mn-ea"/>
              </a:rPr>
              <a:t>			print “</a:t>
            </a:r>
            <a:r>
              <a:rPr lang="zh-CN" altLang="en-US" sz="2400" b="0" smtClean="0">
                <a:sym typeface="+mn-ea"/>
              </a:rPr>
              <a:t>出错原因</a:t>
            </a:r>
            <a:r>
              <a:rPr lang="en-US" altLang="zh-CN" sz="2400" b="0" smtClean="0">
                <a:sym typeface="+mn-ea"/>
              </a:rPr>
              <a:t>”</a:t>
            </a:r>
            <a:br>
              <a:rPr lang="en-US" altLang="zh-CN" sz="2400" b="0" smtClean="0">
                <a:sym typeface="+mn-ea"/>
              </a:rPr>
            </a:br>
            <a:r>
              <a:rPr lang="en-US" altLang="zh-CN" sz="2400" b="0" smtClean="0">
                <a:sym typeface="+mn-ea"/>
              </a:rPr>
              <a:t>	try except </a:t>
            </a:r>
            <a:r>
              <a:rPr lang="zh-CN" altLang="en-US" sz="2400" b="0" smtClean="0">
                <a:sym typeface="+mn-ea"/>
              </a:rPr>
              <a:t>也可以跨越多层调用，例如：</a:t>
            </a:r>
            <a:br>
              <a:rPr lang="zh-CN" altLang="en-US" sz="2400" b="0" smtClean="0">
                <a:sym typeface="+mn-ea"/>
              </a:rPr>
            </a:br>
            <a:r>
              <a:rPr lang="en-US" altLang="zh-CN" sz="2400" b="0" smtClean="0">
                <a:sym typeface="+mn-ea"/>
              </a:rPr>
              <a:t>		def foo</a:t>
            </a:r>
            <a:r>
              <a:rPr lang="zh-CN" altLang="en-US" sz="2400" b="0" smtClean="0">
                <a:sym typeface="+mn-ea"/>
              </a:rPr>
              <a:t>（</a:t>
            </a:r>
            <a:r>
              <a:rPr lang="en-US" altLang="zh-CN" sz="2400" b="0" smtClean="0">
                <a:sym typeface="+mn-ea"/>
              </a:rPr>
              <a:t>s</a:t>
            </a:r>
            <a:r>
              <a:rPr lang="zh-CN" altLang="en-US" sz="2400" b="0" smtClean="0">
                <a:sym typeface="+mn-ea"/>
              </a:rPr>
              <a:t>）</a:t>
            </a:r>
            <a:br>
              <a:rPr lang="zh-CN" altLang="en-US" sz="2400" b="0" smtClean="0">
                <a:sym typeface="+mn-ea"/>
              </a:rPr>
            </a:br>
            <a:r>
              <a:rPr lang="en-US" altLang="zh-CN" sz="2400" b="0" smtClean="0">
                <a:sym typeface="+mn-ea"/>
              </a:rPr>
              <a:t>			return 10/int(s)</a:t>
            </a:r>
            <a:br>
              <a:rPr lang="en-US" altLang="zh-CN" sz="2400" b="0" smtClean="0">
                <a:sym typeface="+mn-ea"/>
              </a:rPr>
            </a:br>
            <a:r>
              <a:rPr lang="en-US" altLang="zh-CN" sz="2400" b="0" smtClean="0">
                <a:sym typeface="+mn-ea"/>
              </a:rPr>
              <a:t>		def bar(s)</a:t>
            </a:r>
            <a:br>
              <a:rPr lang="en-US" altLang="zh-CN" sz="2400" b="0" smtClean="0">
                <a:sym typeface="+mn-ea"/>
              </a:rPr>
            </a:br>
            <a:r>
              <a:rPr lang="en-US" altLang="zh-CN" sz="2400" b="0" smtClean="0">
                <a:sym typeface="+mn-ea"/>
              </a:rPr>
              <a:t>			return foo(s)*2</a:t>
            </a:r>
            <a:br>
              <a:rPr lang="en-US" altLang="zh-CN" sz="2400" b="0" smtClean="0">
                <a:sym typeface="+mn-ea"/>
              </a:rPr>
            </a:br>
            <a:r>
              <a:rPr lang="en-US" altLang="zh-CN" sz="2400" b="0" smtClean="0">
                <a:sym typeface="+mn-ea"/>
              </a:rPr>
              <a:t>		def main()</a:t>
            </a:r>
            <a:br>
              <a:rPr lang="en-US" altLang="zh-CN" sz="2400" b="0" smtClean="0">
                <a:sym typeface="+mn-ea"/>
              </a:rPr>
            </a:br>
            <a:r>
              <a:rPr lang="en-US" altLang="zh-CN" sz="2400" b="0" smtClean="0">
                <a:sym typeface="+mn-ea"/>
              </a:rPr>
              <a:t>			try:</a:t>
            </a:r>
            <a:br>
              <a:rPr lang="en-US" altLang="zh-CN" sz="2400" b="0" smtClean="0">
                <a:sym typeface="+mn-ea"/>
              </a:rPr>
            </a:br>
            <a:r>
              <a:rPr lang="en-US" altLang="zh-CN" sz="2400" b="0" smtClean="0">
                <a:sym typeface="+mn-ea"/>
              </a:rPr>
              <a:t>				bar(“0”)</a:t>
            </a:r>
            <a:br>
              <a:rPr lang="en-US" altLang="zh-CN" sz="2400" b="0" smtClean="0">
                <a:sym typeface="+mn-ea"/>
              </a:rPr>
            </a:br>
            <a:r>
              <a:rPr lang="en-US" altLang="zh-CN" sz="2400" b="0" smtClean="0">
                <a:sym typeface="+mn-ea"/>
              </a:rPr>
              <a:t>			except Exception as e:</a:t>
            </a:r>
            <a:br>
              <a:rPr lang="en-US" altLang="zh-CN" sz="2400" b="0" smtClean="0">
                <a:sym typeface="+mn-ea"/>
              </a:rPr>
            </a:br>
            <a:r>
              <a:rPr lang="en-US" altLang="zh-CN" sz="2400" b="0" smtClean="0">
                <a:sym typeface="+mn-ea"/>
              </a:rPr>
              <a:t>				print('Error:',e)</a:t>
            </a:r>
            <a:br>
              <a:rPr lang="en-US" altLang="zh-CN" sz="2400" b="0" smtClean="0">
                <a:sym typeface="+mn-ea"/>
              </a:rPr>
            </a:br>
            <a:r>
              <a:rPr lang="en-US" altLang="zh-CN" sz="2400" b="0" smtClean="0">
                <a:sym typeface="+mn-ea"/>
              </a:rPr>
              <a:t>           </a:t>
            </a:r>
            <a:br>
              <a:rPr lang="zh-CN" altLang="en-US" sz="2400" b="0" smtClean="0">
                <a:sym typeface="+mn-ea"/>
              </a:rPr>
            </a:br>
            <a:r>
              <a:rPr lang="en-US" altLang="zh-CN" sz="2400"/>
              <a:t>	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1005840" y="3898265"/>
            <a:ext cx="74866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solidFill>
                <a:schemeClr val="bg2"/>
              </a:solidFill>
            </a:endParaRPr>
          </a:p>
          <a:p>
            <a:endParaRPr lang="zh-CN" altLang="en-US">
              <a:solidFill>
                <a:schemeClr val="bg2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5" y="445770"/>
            <a:ext cx="11221720" cy="552450"/>
          </a:xfrm>
        </p:spPr>
        <p:txBody>
          <a:bodyPr>
            <a:normAutofit/>
          </a:bodyPr>
          <a:p>
            <a:r>
              <a:rPr lang="zh-CN" altLang="en-US" sz="2400"/>
              <a:t>三</a:t>
            </a:r>
            <a:r>
              <a:rPr lang="en-US" altLang="zh-CN" sz="2400"/>
              <a:t>.</a:t>
            </a:r>
            <a:r>
              <a:rPr lang="zh-CN" altLang="en-US" sz="2400"/>
              <a:t>数据结构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956310" y="1379855"/>
            <a:ext cx="105670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2"/>
                </a:solidFill>
              </a:rPr>
              <a:t>1.</a:t>
            </a:r>
            <a:r>
              <a:rPr lang="zh-CN" altLang="en-US">
                <a:solidFill>
                  <a:schemeClr val="bg2"/>
                </a:solidFill>
              </a:rPr>
              <a:t>列表：</a:t>
            </a:r>
            <a:r>
              <a:rPr lang="en-US" altLang="zh-CN">
                <a:solidFill>
                  <a:schemeClr val="bg2"/>
                </a:solidFill>
              </a:rPr>
              <a:t>list</a:t>
            </a:r>
            <a:endParaRPr lang="en-US" altLang="zh-CN">
              <a:solidFill>
                <a:schemeClr val="bg2"/>
              </a:solidFill>
            </a:endParaRPr>
          </a:p>
          <a:p>
            <a:r>
              <a:rPr lang="en-US" altLang="zh-CN">
                <a:solidFill>
                  <a:schemeClr val="bg2"/>
                </a:solidFill>
              </a:rPr>
              <a:t>	list</a:t>
            </a:r>
            <a:r>
              <a:rPr lang="zh-CN" altLang="en-US">
                <a:solidFill>
                  <a:schemeClr val="bg2"/>
                </a:solidFill>
              </a:rPr>
              <a:t>是一种有序的集合，可以随时添加和删除其中的元素。</a:t>
            </a:r>
            <a:r>
              <a:rPr lang="en-US" altLang="zh-CN">
                <a:solidFill>
                  <a:schemeClr val="bg2"/>
                </a:solidFill>
              </a:rPr>
              <a:t>list</a:t>
            </a:r>
            <a:r>
              <a:rPr lang="zh-CN" altLang="en-US">
                <a:solidFill>
                  <a:schemeClr val="bg2"/>
                </a:solidFill>
              </a:rPr>
              <a:t>可以调用函数，如</a:t>
            </a:r>
            <a:r>
              <a:rPr lang="en-US" altLang="zh-CN">
                <a:solidFill>
                  <a:schemeClr val="bg2"/>
                </a:solidFill>
              </a:rPr>
              <a:t>len</a:t>
            </a:r>
            <a:r>
              <a:rPr lang="zh-CN" altLang="en-US">
                <a:solidFill>
                  <a:schemeClr val="bg2"/>
                </a:solidFill>
              </a:rPr>
              <a:t>（）等，进行各种操作，而且</a:t>
            </a:r>
            <a:r>
              <a:rPr lang="en-US" altLang="zh-CN">
                <a:solidFill>
                  <a:schemeClr val="bg2"/>
                </a:solidFill>
              </a:rPr>
              <a:t>list</a:t>
            </a:r>
            <a:r>
              <a:rPr lang="zh-CN" altLang="en-US">
                <a:solidFill>
                  <a:schemeClr val="bg2"/>
                </a:solidFill>
              </a:rPr>
              <a:t>里面可以嵌套</a:t>
            </a:r>
            <a:r>
              <a:rPr lang="en-US" altLang="zh-CN">
                <a:solidFill>
                  <a:schemeClr val="bg2"/>
                </a:solidFill>
              </a:rPr>
              <a:t>list</a:t>
            </a:r>
            <a:r>
              <a:rPr lang="zh-CN" altLang="en-US">
                <a:solidFill>
                  <a:schemeClr val="bg2"/>
                </a:solidFill>
              </a:rPr>
              <a:t>，例如：</a:t>
            </a:r>
            <a:endParaRPr lang="zh-CN" altLang="en-US">
              <a:solidFill>
                <a:schemeClr val="bg2"/>
              </a:solidFill>
            </a:endParaRPr>
          </a:p>
          <a:p>
            <a:r>
              <a:rPr lang="en-US" altLang="zh-CN">
                <a:solidFill>
                  <a:schemeClr val="bg2"/>
                </a:solidFill>
              </a:rPr>
              <a:t>	</a:t>
            </a:r>
            <a:endParaRPr lang="zh-CN" altLang="en-US">
              <a:solidFill>
                <a:schemeClr val="bg2"/>
              </a:solidFill>
            </a:endParaRPr>
          </a:p>
          <a:p>
            <a:r>
              <a:rPr lang="zh-CN" altLang="en-US">
                <a:solidFill>
                  <a:schemeClr val="bg2"/>
                </a:solidFill>
              </a:rPr>
              <a:t>              </a:t>
            </a:r>
            <a:endParaRPr lang="zh-CN" altLang="en-US">
              <a:solidFill>
                <a:schemeClr val="bg2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1885" y="2587625"/>
            <a:ext cx="6260465" cy="27616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16355" y="643890"/>
            <a:ext cx="9186545" cy="382905"/>
          </a:xfrm>
        </p:spPr>
        <p:txBody>
          <a:bodyPr>
            <a:normAutofit fontScale="90000"/>
          </a:bodyPr>
          <a:p>
            <a:pPr algn="l"/>
            <a:r>
              <a:rPr lang="zh-CN" altLang="en-US" sz="1800" b="0"/>
              <a:t>用索引来访问list中每一个位置的元素，一般索引是从0开始的，例如：</a:t>
            </a:r>
            <a:br>
              <a:rPr lang="zh-CN" altLang="en-US" sz="1800" b="0"/>
            </a:br>
            <a:br>
              <a:rPr lang="zh-CN" altLang="en-US" sz="1800" b="0"/>
            </a:br>
            <a:endParaRPr lang="zh-CN" altLang="en-US" sz="1800" b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6355" y="1026795"/>
            <a:ext cx="5904865" cy="29140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455" y="3154045"/>
            <a:ext cx="6104890" cy="27425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5350" y="3267710"/>
            <a:ext cx="10681970" cy="472440"/>
          </a:xfrm>
        </p:spPr>
        <p:txBody>
          <a:bodyPr>
            <a:normAutofit/>
          </a:bodyPr>
          <a:p>
            <a:pPr algn="l"/>
            <a:r>
              <a:rPr lang="zh-CN" altLang="en-US" sz="1800" b="0"/>
              <a:t>也可以把元素插入到指定的位置，比如索引号为1的位置，例如：</a:t>
            </a:r>
            <a:endParaRPr lang="zh-CN" altLang="en-US" sz="1800" b="0"/>
          </a:p>
        </p:txBody>
      </p:sp>
      <p:sp>
        <p:nvSpPr>
          <p:cNvPr id="3" name="文本框 2"/>
          <p:cNvSpPr txBox="1"/>
          <p:nvPr/>
        </p:nvSpPr>
        <p:spPr>
          <a:xfrm>
            <a:off x="1145540" y="512445"/>
            <a:ext cx="83439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2"/>
                </a:solidFill>
                <a:sym typeface="+mn-ea"/>
              </a:rPr>
              <a:t>l</a:t>
            </a:r>
            <a:r>
              <a:rPr lang="zh-CN" altLang="en-US">
                <a:solidFill>
                  <a:schemeClr val="bg2"/>
                </a:solidFill>
                <a:sym typeface="+mn-ea"/>
              </a:rPr>
              <a:t>ist是一个可变的有序表，所以，可以往list中追加元素到末尾，例如：</a:t>
            </a:r>
            <a:endParaRPr lang="zh-CN" altLang="en-US">
              <a:solidFill>
                <a:schemeClr val="bg2"/>
              </a:solidFill>
            </a:endParaRPr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3530" y="1090930"/>
            <a:ext cx="6171565" cy="18478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030" y="3853180"/>
            <a:ext cx="6362065" cy="19431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5540" y="3441700"/>
            <a:ext cx="10681970" cy="472440"/>
          </a:xfrm>
        </p:spPr>
        <p:txBody>
          <a:bodyPr>
            <a:normAutofit/>
          </a:bodyPr>
          <a:p>
            <a:pPr algn="l"/>
            <a:r>
              <a:rPr lang="zh-CN" altLang="en-US" sz="1800" b="0"/>
              <a:t>要删除指定位置的元素，用pop(i)方法，其中i是索引位置，例如：</a:t>
            </a:r>
            <a:endParaRPr lang="zh-CN" altLang="en-US" sz="1800" b="0"/>
          </a:p>
        </p:txBody>
      </p:sp>
      <p:sp>
        <p:nvSpPr>
          <p:cNvPr id="3" name="文本框 2"/>
          <p:cNvSpPr txBox="1"/>
          <p:nvPr/>
        </p:nvSpPr>
        <p:spPr>
          <a:xfrm>
            <a:off x="1145540" y="512445"/>
            <a:ext cx="8343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/>
                </a:solidFill>
              </a:rPr>
              <a:t>要删除list末尾的元素，用pop()方法，例如：</a:t>
            </a:r>
            <a:endParaRPr lang="zh-CN" altLang="en-US">
              <a:solidFill>
                <a:schemeClr val="bg2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2405" y="880745"/>
            <a:ext cx="5708650" cy="24612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405" y="4133850"/>
            <a:ext cx="6314440" cy="22383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5540" y="3441700"/>
            <a:ext cx="10681970" cy="472440"/>
          </a:xfrm>
        </p:spPr>
        <p:txBody>
          <a:bodyPr>
            <a:normAutofit/>
          </a:bodyPr>
          <a:p>
            <a:pPr algn="l"/>
            <a:r>
              <a:rPr lang="zh-CN" altLang="en-US" sz="1800" b="0"/>
              <a:t>list里面的元素的数据类型也可以不同，例如：</a:t>
            </a:r>
            <a:endParaRPr lang="zh-CN" altLang="en-US" sz="1800" b="0"/>
          </a:p>
        </p:txBody>
      </p:sp>
      <p:sp>
        <p:nvSpPr>
          <p:cNvPr id="3" name="文本框 2"/>
          <p:cNvSpPr txBox="1"/>
          <p:nvPr/>
        </p:nvSpPr>
        <p:spPr>
          <a:xfrm>
            <a:off x="1145540" y="512445"/>
            <a:ext cx="8343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/>
                </a:solidFill>
              </a:rPr>
              <a:t>要把某个元素替换成别的元素，可以直接赋值给对应的索引位置，例如：</a:t>
            </a:r>
            <a:endParaRPr lang="zh-CN" altLang="en-US">
              <a:solidFill>
                <a:schemeClr val="bg2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3685" y="1066165"/>
            <a:ext cx="6352540" cy="2190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570" y="4002405"/>
            <a:ext cx="6581140" cy="20935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4715" y="286385"/>
            <a:ext cx="10681970" cy="782320"/>
          </a:xfrm>
        </p:spPr>
        <p:txBody>
          <a:bodyPr>
            <a:normAutofit/>
          </a:bodyPr>
          <a:p>
            <a:pPr algn="l"/>
            <a:r>
              <a:rPr lang="zh-CN" altLang="en-US" sz="2000" b="0"/>
              <a:t>列表函数和常用方法</a:t>
            </a:r>
            <a:endParaRPr lang="zh-CN" altLang="en-US" sz="2000" b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630" y="878840"/>
            <a:ext cx="7980680" cy="34855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065" y="624840"/>
            <a:ext cx="7866380" cy="60477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49275" y="702945"/>
            <a:ext cx="4469130" cy="501015"/>
          </a:xfrm>
        </p:spPr>
        <p:txBody>
          <a:bodyPr>
            <a:normAutofit/>
          </a:bodyPr>
          <a:lstStyle/>
          <a:p>
            <a:r>
              <a:rPr lang="en-US" altLang="zh-CN" sz="2400" b="0" smtClean="0"/>
              <a:t>2.</a:t>
            </a:r>
            <a:r>
              <a:rPr lang="zh-CN" altLang="en-US" sz="2400" b="0" smtClean="0"/>
              <a:t>元组：</a:t>
            </a:r>
            <a:r>
              <a:rPr lang="en-US" altLang="zh-CN" sz="2400" b="0" smtClean="0"/>
              <a:t>tuple</a:t>
            </a:r>
            <a:endParaRPr lang="en-US" altLang="zh-CN" sz="2400" b="0" smtClean="0"/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2237496" y="2038204"/>
            <a:ext cx="6941038" cy="2972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700" b="1" smtClean="0">
                <a:solidFill>
                  <a:schemeClr val="bg1">
                    <a:alpha val="20000"/>
                  </a:schemeClr>
                </a:solidFill>
              </a:rPr>
              <a:t>1</a:t>
            </a:r>
            <a:endParaRPr lang="en-US" altLang="zh-CN" sz="28700" b="1" smtClean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8815" y="1509395"/>
            <a:ext cx="108343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60195" y="1141095"/>
            <a:ext cx="100590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	</a:t>
            </a:r>
            <a:r>
              <a:rPr lang="en-US" altLang="zh-CN">
                <a:solidFill>
                  <a:schemeClr val="bg2"/>
                </a:solidFill>
              </a:rPr>
              <a:t>tuple</a:t>
            </a:r>
            <a:r>
              <a:rPr lang="zh-CN" altLang="en-US">
                <a:solidFill>
                  <a:schemeClr val="bg2"/>
                </a:solidFill>
              </a:rPr>
              <a:t>与</a:t>
            </a:r>
            <a:r>
              <a:rPr lang="en-US" altLang="zh-CN">
                <a:solidFill>
                  <a:schemeClr val="bg2"/>
                </a:solidFill>
              </a:rPr>
              <a:t>list</a:t>
            </a:r>
            <a:r>
              <a:rPr lang="zh-CN" altLang="en-US">
                <a:solidFill>
                  <a:schemeClr val="bg2"/>
                </a:solidFill>
              </a:rPr>
              <a:t>比较相似，但是</a:t>
            </a:r>
            <a:r>
              <a:rPr lang="en-US" altLang="zh-CN">
                <a:solidFill>
                  <a:schemeClr val="bg2"/>
                </a:solidFill>
              </a:rPr>
              <a:t>tuple</a:t>
            </a:r>
            <a:r>
              <a:rPr lang="zh-CN" altLang="en-US">
                <a:solidFill>
                  <a:schemeClr val="bg2"/>
                </a:solidFill>
              </a:rPr>
              <a:t>一旦初始化就不可以修改了，并且元组用的是小括号（），列表使用的是方括号，例如：</a:t>
            </a:r>
            <a:endParaRPr lang="zh-CN" altLang="en-US">
              <a:solidFill>
                <a:schemeClr val="bg2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960" y="2186305"/>
            <a:ext cx="6570980" cy="354393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015" y="784860"/>
            <a:ext cx="10681970" cy="392430"/>
          </a:xfrm>
        </p:spPr>
        <p:txBody>
          <a:bodyPr>
            <a:normAutofit fontScale="90000"/>
          </a:bodyPr>
          <a:p>
            <a:pPr algn="l"/>
            <a:r>
              <a:rPr lang="zh-CN" altLang="en-US" sz="2000" b="0"/>
              <a:t>定义元组时应注意：如果元组中只有一个元素时小括号中必须加一个逗号，因为括号即表示元组，也可</a:t>
            </a:r>
            <a:r>
              <a:rPr lang="en-US" altLang="zh-CN" sz="2000" b="0"/>
              <a:t>	</a:t>
            </a:r>
            <a:r>
              <a:rPr lang="zh-CN" altLang="en-US" sz="2000" b="0"/>
              <a:t>以表示数学公式中的小括号，容易产生歧义，如果不加逗号就会按小括号进行计算，结果就会</a:t>
            </a:r>
            <a:r>
              <a:rPr lang="en-US" altLang="zh-CN" sz="2000" b="0"/>
              <a:t>	</a:t>
            </a:r>
            <a:r>
              <a:rPr lang="zh-CN" altLang="en-US" sz="2000" b="0"/>
              <a:t>为</a:t>
            </a:r>
            <a:r>
              <a:rPr lang="en-US" altLang="zh-CN" sz="2000" b="0"/>
              <a:t>1</a:t>
            </a:r>
            <a:endParaRPr lang="en-US" altLang="zh-CN" sz="2000" b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5670" y="1871345"/>
            <a:ext cx="6304915" cy="28759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49275" y="-292867"/>
            <a:ext cx="10515600" cy="2483115"/>
          </a:xfrm>
        </p:spPr>
        <p:txBody>
          <a:bodyPr/>
          <a:lstStyle/>
          <a:p>
            <a:r>
              <a:rPr lang="zh-CN" altLang="en-US" sz="3200" smtClean="0"/>
              <a:t>一</a:t>
            </a:r>
            <a:r>
              <a:rPr lang="en-US" altLang="zh-CN" sz="3200" smtClean="0"/>
              <a:t>.Python</a:t>
            </a:r>
            <a:r>
              <a:rPr lang="zh-CN" altLang="en-US" sz="3200" smtClean="0"/>
              <a:t>环境搭建</a:t>
            </a:r>
            <a:endParaRPr lang="zh-CN" altLang="en-US" sz="3200" smtClean="0"/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2270760" y="1518920"/>
            <a:ext cx="8014335" cy="4559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700" b="1" smtClean="0">
                <a:solidFill>
                  <a:schemeClr val="bg1">
                    <a:alpha val="20000"/>
                  </a:schemeClr>
                </a:solidFill>
              </a:rPr>
              <a:t>1</a:t>
            </a:r>
            <a:endParaRPr lang="en-US" altLang="zh-CN" sz="28700" b="1" smtClean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9320" y="2006600"/>
            <a:ext cx="10737215" cy="50774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1.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安装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python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：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   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地址：https://www.python.org/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环境变量配置：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   2.1Windows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上配置：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     	2.1.1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第一种方法：在命令提示框中（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cmd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）输入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path=%path%;C:\Python 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	2.1.2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第二种方法：计算机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—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》右键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—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》属性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—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》高级系统设置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—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》系统变量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—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》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path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		—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》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python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的安装路径（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</a:t>
            </a:r>
            <a:r>
              <a:rPr lang="zh-CN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路径直接用；隔开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	2.1.3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第三种方法：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	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设置成功，在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cmd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命令行输入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“python”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，会显示版本号等相关信息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     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9630" y="4350385"/>
            <a:ext cx="4363720" cy="172783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49275" y="702945"/>
            <a:ext cx="10339705" cy="501015"/>
          </a:xfrm>
        </p:spPr>
        <p:txBody>
          <a:bodyPr>
            <a:normAutofit/>
          </a:bodyPr>
          <a:lstStyle/>
          <a:p>
            <a:r>
              <a:rPr lang="en-US" altLang="zh-CN" sz="2000" b="0" smtClean="0"/>
              <a:t>元组中的元素值</a:t>
            </a:r>
            <a:r>
              <a:rPr lang="zh-CN" altLang="en-US" sz="2000" b="0" smtClean="0"/>
              <a:t>虽然</a:t>
            </a:r>
            <a:r>
              <a:rPr lang="en-US" altLang="zh-CN" sz="2000" b="0" smtClean="0"/>
              <a:t>是不允许修改的，但我们可以对元组进行连接组合</a:t>
            </a:r>
            <a:r>
              <a:rPr lang="zh-CN" altLang="en-US" sz="2000" b="0" smtClean="0"/>
              <a:t>，例如：</a:t>
            </a:r>
            <a:endParaRPr lang="zh-CN" altLang="en-US" sz="2000" b="0" smtClean="0"/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2237496" y="2038204"/>
            <a:ext cx="6941038" cy="2972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700" b="1" smtClean="0">
                <a:solidFill>
                  <a:schemeClr val="bg1">
                    <a:alpha val="20000"/>
                  </a:schemeClr>
                </a:solidFill>
              </a:rPr>
              <a:t>1</a:t>
            </a:r>
            <a:endParaRPr lang="en-US" altLang="zh-CN" sz="28700" b="1" smtClean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8815" y="1509395"/>
            <a:ext cx="108343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60195" y="1141095"/>
            <a:ext cx="10059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	</a:t>
            </a:r>
            <a:endParaRPr lang="zh-CN" altLang="en-US">
              <a:solidFill>
                <a:schemeClr val="bg2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855" y="1285875"/>
            <a:ext cx="6257290" cy="19526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275080" y="3314065"/>
            <a:ext cx="8402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/>
                </a:solidFill>
              </a:rPr>
              <a:t>元组中的元素值也是不允许删除的，但是可以使用del语句来删除整个元组，例如：</a:t>
            </a:r>
            <a:endParaRPr lang="zh-CN" altLang="en-US">
              <a:solidFill>
                <a:schemeClr val="bg2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3560" y="4007485"/>
            <a:ext cx="6152515" cy="227647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4235" y="605155"/>
            <a:ext cx="10681970" cy="362585"/>
          </a:xfrm>
        </p:spPr>
        <p:txBody>
          <a:bodyPr>
            <a:normAutofit fontScale="90000"/>
          </a:bodyPr>
          <a:p>
            <a:pPr algn="l"/>
            <a:r>
              <a:rPr lang="zh-CN" altLang="en-US" sz="2400"/>
              <a:t>元组内置函数</a:t>
            </a: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4105" y="1426210"/>
            <a:ext cx="7866380" cy="34474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015" y="1383030"/>
            <a:ext cx="10681970" cy="1030605"/>
          </a:xfrm>
        </p:spPr>
        <p:txBody>
          <a:bodyPr>
            <a:normAutofit fontScale="90000"/>
          </a:bodyPr>
          <a:p>
            <a:pPr algn="l"/>
            <a:r>
              <a:rPr lang="en-US" altLang="zh-CN" sz="2400"/>
              <a:t>3.</a:t>
            </a:r>
            <a:r>
              <a:rPr lang="zh-CN" altLang="en-US" sz="2400"/>
              <a:t>字典</a:t>
            </a:r>
            <a:r>
              <a:rPr lang="en-US" altLang="zh-CN" sz="2400"/>
              <a:t>:dictionary</a:t>
            </a:r>
            <a:br>
              <a:rPr lang="en-US" altLang="zh-CN" sz="2400"/>
            </a:br>
            <a:r>
              <a:rPr lang="en-US" altLang="zh-CN" sz="2400"/>
              <a:t>	</a:t>
            </a:r>
            <a:r>
              <a:rPr lang="zh-CN" altLang="en-US" sz="2400"/>
              <a:t>字典是一种可变容器模型，可以任意存储任意类型对象，一般有键值对（</a:t>
            </a:r>
            <a:r>
              <a:rPr lang="en-US" altLang="zh-CN" sz="2400"/>
              <a:t>key-value</a:t>
            </a:r>
            <a:r>
              <a:rPr lang="zh-CN" altLang="en-US" sz="2400"/>
              <a:t>）构成，每个键值对用冒号：分割，两个键值对之间用逗号，分割，字典用花括号表示，格式例如：</a:t>
            </a:r>
            <a:br>
              <a:rPr lang="zh-CN" altLang="en-US" sz="2400"/>
            </a:br>
            <a:r>
              <a:rPr lang="en-US" altLang="zh-CN" sz="2400"/>
              <a:t>		d={key1</a:t>
            </a:r>
            <a:r>
              <a:rPr lang="zh-CN" altLang="en-US" sz="2400"/>
              <a:t>：</a:t>
            </a:r>
            <a:r>
              <a:rPr lang="en-US" altLang="zh-CN" sz="2400"/>
              <a:t>value1</a:t>
            </a:r>
            <a:r>
              <a:rPr lang="zh-CN" altLang="en-US" sz="2400"/>
              <a:t>，</a:t>
            </a:r>
            <a:r>
              <a:rPr lang="en-US" altLang="zh-CN" sz="2400"/>
              <a:t>key2</a:t>
            </a:r>
            <a:r>
              <a:rPr lang="zh-CN" altLang="en-US" sz="2400"/>
              <a:t>：</a:t>
            </a:r>
            <a:r>
              <a:rPr lang="en-US" altLang="zh-CN" sz="2400"/>
              <a:t>value2}</a:t>
            </a:r>
            <a:br>
              <a:rPr lang="en-US" altLang="zh-CN" sz="2400"/>
            </a:br>
            <a:br>
              <a:rPr lang="en-US" altLang="zh-CN" sz="2400"/>
            </a:br>
            <a:r>
              <a:rPr lang="en-US" altLang="zh-CN" sz="2400"/>
              <a:t>	</a:t>
            </a:r>
            <a:r>
              <a:rPr lang="zh-CN" altLang="en-US" sz="2400"/>
              <a:t>键一般都是唯一的，如果重复，最后的一个键值对会替换掉前面的，值可以重复，例如：</a:t>
            </a:r>
            <a:br>
              <a:rPr lang="zh-CN" altLang="en-US" sz="2400"/>
            </a:br>
            <a:r>
              <a:rPr lang="zh-CN" altLang="en-US" sz="2400"/>
              <a:t>             </a:t>
            </a: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2875" y="3455670"/>
            <a:ext cx="6285865" cy="17621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015" y="575310"/>
            <a:ext cx="10681970" cy="1030605"/>
          </a:xfrm>
        </p:spPr>
        <p:txBody>
          <a:bodyPr>
            <a:normAutofit/>
          </a:bodyPr>
          <a:p>
            <a:pPr algn="l"/>
            <a:r>
              <a:rPr lang="en-US" altLang="zh-CN" sz="2000" b="0"/>
              <a:t>要删除一个key，用pop(key)方法，对应的value也会从dict中删除,</a:t>
            </a:r>
            <a:r>
              <a:rPr lang="zh-CN" altLang="en-US" sz="2000" b="0"/>
              <a:t>例如：</a:t>
            </a:r>
            <a:endParaRPr lang="zh-CN" altLang="en-US" sz="2000" b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1532890"/>
            <a:ext cx="6352540" cy="2057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86155" y="3812540"/>
            <a:ext cx="797496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/>
                </a:solidFill>
              </a:rPr>
              <a:t>和list比较，dict有以下几个特点：</a:t>
            </a:r>
            <a:endParaRPr lang="zh-CN" altLang="en-US">
              <a:solidFill>
                <a:schemeClr val="bg2"/>
              </a:solidFill>
            </a:endParaRPr>
          </a:p>
          <a:p>
            <a:endParaRPr lang="zh-CN" altLang="en-US">
              <a:solidFill>
                <a:schemeClr val="bg2"/>
              </a:solidFill>
            </a:endParaRPr>
          </a:p>
          <a:p>
            <a:r>
              <a:rPr lang="zh-CN" altLang="en-US">
                <a:solidFill>
                  <a:schemeClr val="bg2"/>
                </a:solidFill>
              </a:rPr>
              <a:t>查找和插入的速度极快，不会随着key的增加而变慢；</a:t>
            </a:r>
            <a:endParaRPr lang="zh-CN" altLang="en-US">
              <a:solidFill>
                <a:schemeClr val="bg2"/>
              </a:solidFill>
            </a:endParaRPr>
          </a:p>
          <a:p>
            <a:r>
              <a:rPr lang="zh-CN" altLang="en-US">
                <a:solidFill>
                  <a:schemeClr val="bg2"/>
                </a:solidFill>
              </a:rPr>
              <a:t>需要占用大量的内存，内存浪费多。</a:t>
            </a:r>
            <a:endParaRPr lang="zh-CN" altLang="en-US">
              <a:solidFill>
                <a:schemeClr val="bg2"/>
              </a:solidFill>
            </a:endParaRPr>
          </a:p>
          <a:p>
            <a:r>
              <a:rPr lang="zh-CN" altLang="en-US">
                <a:solidFill>
                  <a:schemeClr val="bg2"/>
                </a:solidFill>
              </a:rPr>
              <a:t>而list相反：</a:t>
            </a:r>
            <a:endParaRPr lang="zh-CN" altLang="en-US">
              <a:solidFill>
                <a:schemeClr val="bg2"/>
              </a:solidFill>
            </a:endParaRPr>
          </a:p>
          <a:p>
            <a:endParaRPr lang="zh-CN" altLang="en-US">
              <a:solidFill>
                <a:schemeClr val="bg2"/>
              </a:solidFill>
            </a:endParaRPr>
          </a:p>
          <a:p>
            <a:r>
              <a:rPr lang="zh-CN" altLang="en-US">
                <a:solidFill>
                  <a:schemeClr val="bg2"/>
                </a:solidFill>
              </a:rPr>
              <a:t>查找和插入的时间随着元素的增加而增加；</a:t>
            </a:r>
            <a:endParaRPr lang="zh-CN" altLang="en-US">
              <a:solidFill>
                <a:schemeClr val="bg2"/>
              </a:solidFill>
            </a:endParaRPr>
          </a:p>
          <a:p>
            <a:r>
              <a:rPr lang="zh-CN" altLang="en-US">
                <a:solidFill>
                  <a:schemeClr val="bg2"/>
                </a:solidFill>
              </a:rPr>
              <a:t>占用空间小，浪费内存很少。</a:t>
            </a:r>
            <a:endParaRPr lang="zh-CN" altLang="en-US">
              <a:solidFill>
                <a:schemeClr val="bg2"/>
              </a:solidFill>
            </a:endParaRPr>
          </a:p>
          <a:p>
            <a:r>
              <a:rPr lang="zh-CN" altLang="en-US">
                <a:solidFill>
                  <a:schemeClr val="bg2"/>
                </a:solidFill>
              </a:rPr>
              <a:t>所以，dict是用空间来换取时间的一种方法</a:t>
            </a:r>
            <a:endParaRPr lang="zh-CN" altLang="en-US">
              <a:solidFill>
                <a:schemeClr val="bg2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015" y="575310"/>
            <a:ext cx="10681970" cy="1030605"/>
          </a:xfrm>
        </p:spPr>
        <p:txBody>
          <a:bodyPr>
            <a:normAutofit/>
          </a:bodyPr>
          <a:p>
            <a:pPr algn="l"/>
            <a:r>
              <a:rPr lang="zh-CN" altLang="en-US" sz="2000" b="0"/>
              <a:t>字典内置函数和常用方法</a:t>
            </a:r>
            <a:endParaRPr lang="zh-CN" altLang="en-US" sz="2000" b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020" y="1409065"/>
            <a:ext cx="7181215" cy="27425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360" y="330835"/>
            <a:ext cx="5866130" cy="63938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015" y="575310"/>
            <a:ext cx="10681970" cy="1030605"/>
          </a:xfrm>
        </p:spPr>
        <p:txBody>
          <a:bodyPr>
            <a:normAutofit/>
          </a:bodyPr>
          <a:p>
            <a:pPr algn="l"/>
            <a:r>
              <a:rPr lang="en-US" altLang="zh-CN" sz="2000" b="0"/>
              <a:t>4.set</a:t>
            </a:r>
            <a:r>
              <a:rPr lang="zh-CN" altLang="en-US" sz="2000" b="0"/>
              <a:t>：</a:t>
            </a:r>
            <a:br>
              <a:rPr lang="zh-CN" altLang="en-US" sz="2000" b="0"/>
            </a:br>
            <a:r>
              <a:rPr lang="en-US" altLang="zh-CN" sz="2000" b="0"/>
              <a:t>	set和dict类似，也是一组key的集合，但不存储value</a:t>
            </a:r>
            <a:r>
              <a:rPr lang="zh-CN" altLang="en-US" sz="2000" b="0"/>
              <a:t>，</a:t>
            </a:r>
            <a:r>
              <a:rPr lang="en-US" altLang="zh-CN" sz="2000" b="0"/>
              <a:t>key</a:t>
            </a:r>
            <a:r>
              <a:rPr lang="zh-CN" altLang="en-US" sz="2000" b="0"/>
              <a:t>也</a:t>
            </a:r>
            <a:r>
              <a:rPr lang="en-US" altLang="zh-CN" sz="2000" b="0"/>
              <a:t>不能重复</a:t>
            </a:r>
            <a:r>
              <a:rPr lang="zh-CN" altLang="en-US" sz="2000" b="0"/>
              <a:t>，重复元素在set中自动被过滤，要创建一个</a:t>
            </a:r>
            <a:r>
              <a:rPr lang="en-US" altLang="zh-CN" sz="2000" b="0"/>
              <a:t>set</a:t>
            </a:r>
            <a:r>
              <a:rPr lang="zh-CN" altLang="en-US" sz="2000" b="0"/>
              <a:t>，需要提供一个</a:t>
            </a:r>
            <a:r>
              <a:rPr lang="en-US" altLang="zh-CN" sz="2000" b="0"/>
              <a:t>list</a:t>
            </a:r>
            <a:r>
              <a:rPr lang="zh-CN" altLang="en-US" sz="2000" b="0"/>
              <a:t>作为输入集合，</a:t>
            </a:r>
            <a:r>
              <a:rPr lang="zh-CN" altLang="en-US" sz="2000" b="0"/>
              <a:t>例如：</a:t>
            </a:r>
            <a:endParaRPr lang="zh-CN" altLang="en-US" sz="2000" b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5190" y="1605915"/>
            <a:ext cx="6285865" cy="21431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34465" y="3982085"/>
            <a:ext cx="9191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/>
                </a:solidFill>
              </a:rPr>
              <a:t>通过add(key)方法可以添加元素到set中，可以重复添加，但会自动去重，例如：</a:t>
            </a:r>
            <a:endParaRPr lang="zh-CN" altLang="en-US">
              <a:solidFill>
                <a:schemeClr val="bg2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615" y="4508500"/>
            <a:ext cx="6314440" cy="18097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015" y="575310"/>
            <a:ext cx="10681970" cy="1030605"/>
          </a:xfrm>
        </p:spPr>
        <p:txBody>
          <a:bodyPr>
            <a:normAutofit/>
          </a:bodyPr>
          <a:p>
            <a:pPr algn="l"/>
            <a:r>
              <a:rPr lang="zh-CN" altLang="en-US" sz="2000" b="0"/>
              <a:t>通过remove(key)方法可以删除元素，例如：</a:t>
            </a:r>
            <a:endParaRPr lang="zh-CN" altLang="en-US" sz="2000" b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3385" y="1487170"/>
            <a:ext cx="6333490" cy="24669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05840" y="4121150"/>
            <a:ext cx="7018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/>
                </a:solidFill>
              </a:rPr>
              <a:t>用</a:t>
            </a:r>
            <a:r>
              <a:rPr lang="en-US" altLang="zh-CN">
                <a:solidFill>
                  <a:schemeClr val="bg2"/>
                </a:solidFill>
              </a:rPr>
              <a:t>set</a:t>
            </a:r>
            <a:r>
              <a:rPr lang="zh-CN" altLang="en-US">
                <a:solidFill>
                  <a:schemeClr val="bg2"/>
                </a:solidFill>
              </a:rPr>
              <a:t>做交集并集操作，例如：</a:t>
            </a:r>
            <a:endParaRPr lang="zh-CN" altLang="en-US">
              <a:solidFill>
                <a:schemeClr val="bg2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230" y="4572635"/>
            <a:ext cx="5857240" cy="20002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015" y="365760"/>
            <a:ext cx="10681970" cy="1030605"/>
          </a:xfrm>
        </p:spPr>
        <p:txBody>
          <a:bodyPr>
            <a:normAutofit fontScale="90000"/>
          </a:bodyPr>
          <a:p>
            <a:pPr algn="l"/>
            <a:r>
              <a:rPr lang="en-US" altLang="zh-CN" sz="2000" b="0"/>
              <a:t>5.</a:t>
            </a:r>
            <a:r>
              <a:rPr lang="zh-CN" altLang="en-US" sz="2000" b="0"/>
              <a:t>切片：</a:t>
            </a:r>
            <a:br>
              <a:rPr lang="zh-CN" altLang="en-US" sz="2000" b="0"/>
            </a:br>
            <a:r>
              <a:rPr lang="en-US" altLang="zh-CN" sz="2000" b="0"/>
              <a:t>	</a:t>
            </a:r>
            <a:r>
              <a:rPr lang="zh-CN" altLang="en-US" sz="2000" b="0"/>
              <a:t>一般用来取一个列表或元组中的部分元素，虽然方法有很多，比如：循环或者取指定的索引，但是这样既繁琐又比较笨重，然后</a:t>
            </a:r>
            <a:r>
              <a:rPr lang="en-US" altLang="zh-CN" sz="2000" b="0"/>
              <a:t>python</a:t>
            </a:r>
            <a:r>
              <a:rPr lang="zh-CN" altLang="en-US" sz="2000" b="0"/>
              <a:t>提供的切片操作符就大大简化了这种操作，例如：</a:t>
            </a:r>
            <a:endParaRPr lang="zh-CN" altLang="en-US" sz="2000" b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3755" y="1609725"/>
            <a:ext cx="6304915" cy="36379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015" y="365760"/>
            <a:ext cx="10681970" cy="1030605"/>
          </a:xfrm>
        </p:spPr>
        <p:txBody>
          <a:bodyPr>
            <a:normAutofit/>
          </a:bodyPr>
          <a:p>
            <a:pPr algn="l"/>
            <a:r>
              <a:rPr lang="zh-CN" altLang="en-US" sz="2000" b="0"/>
              <a:t>切片直观例子：</a:t>
            </a:r>
            <a:br>
              <a:rPr lang="zh-CN" altLang="en-US" sz="2000" b="0"/>
            </a:br>
            <a:r>
              <a:rPr lang="en-US" altLang="zh-CN" sz="2000" b="0"/>
              <a:t>	</a:t>
            </a:r>
            <a:r>
              <a:rPr lang="zh-CN" altLang="en-US" sz="2000" b="0"/>
              <a:t>创建一个数列（</a:t>
            </a:r>
            <a:r>
              <a:rPr lang="en-US" altLang="zh-CN" sz="2000" b="0"/>
              <a:t>0-20</a:t>
            </a:r>
            <a:r>
              <a:rPr lang="zh-CN" altLang="en-US" sz="2000" b="0"/>
              <a:t>），如图：</a:t>
            </a:r>
            <a:endParaRPr lang="en-US" altLang="zh-CN" sz="2000" b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7790" y="1296670"/>
            <a:ext cx="8936355" cy="45078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015" y="575310"/>
            <a:ext cx="10681970" cy="1030605"/>
          </a:xfrm>
        </p:spPr>
        <p:txBody>
          <a:bodyPr>
            <a:normAutofit/>
          </a:bodyPr>
          <a:p>
            <a:pPr algn="l"/>
            <a:r>
              <a:rPr lang="en-US" altLang="zh-CN" sz="2000" b="0"/>
              <a:t>6.python</a:t>
            </a:r>
            <a:r>
              <a:rPr lang="zh-CN" altLang="en-US" sz="2000" b="0"/>
              <a:t>常用字符型内置函数：</a:t>
            </a:r>
            <a:br>
              <a:rPr lang="zh-CN" altLang="en-US" sz="2000" b="0"/>
            </a:br>
            <a:endParaRPr lang="zh-CN" altLang="en-US" sz="2000" b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3520" y="1346835"/>
            <a:ext cx="6752590" cy="34855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435" y="287655"/>
            <a:ext cx="4303395" cy="2032000"/>
          </a:xfrm>
        </p:spPr>
        <p:txBody>
          <a:bodyPr/>
          <a:p>
            <a:r>
              <a:rPr lang="en-US" altLang="zh-CN" sz="2400" b="0"/>
              <a:t>2.2.Unix/Linux</a:t>
            </a:r>
            <a:r>
              <a:rPr lang="zh-CN" altLang="en-US" sz="2400" b="0"/>
              <a:t>下配置：</a:t>
            </a:r>
            <a:br>
              <a:rPr lang="zh-CN" altLang="en-US" sz="2400" b="0"/>
            </a:br>
            <a:endParaRPr lang="zh-CN" altLang="en-US" sz="2400" b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4660" y="1510030"/>
            <a:ext cx="8742680" cy="38379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015" y="575310"/>
            <a:ext cx="10681970" cy="1030605"/>
          </a:xfrm>
        </p:spPr>
        <p:txBody>
          <a:bodyPr>
            <a:normAutofit/>
          </a:bodyPr>
          <a:p>
            <a:pPr algn="l"/>
            <a:br>
              <a:rPr lang="zh-CN" altLang="en-US" sz="2000" b="0"/>
            </a:br>
            <a:endParaRPr lang="zh-CN" altLang="en-US" sz="2000" b="0"/>
          </a:p>
        </p:txBody>
      </p:sp>
      <p:sp>
        <p:nvSpPr>
          <p:cNvPr id="3" name="文本框 2"/>
          <p:cNvSpPr txBox="1"/>
          <p:nvPr/>
        </p:nvSpPr>
        <p:spPr>
          <a:xfrm>
            <a:off x="4284980" y="438785"/>
            <a:ext cx="4367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2"/>
                </a:solidFill>
              </a:rPr>
              <a:t>四</a:t>
            </a:r>
            <a:r>
              <a:rPr lang="en-US" altLang="zh-CN" sz="2400">
                <a:solidFill>
                  <a:schemeClr val="bg2"/>
                </a:solidFill>
              </a:rPr>
              <a:t>.</a:t>
            </a:r>
            <a:r>
              <a:rPr lang="zh-CN" altLang="en-US" sz="2400">
                <a:solidFill>
                  <a:schemeClr val="bg2"/>
                </a:solidFill>
              </a:rPr>
              <a:t>常用操作运算符</a:t>
            </a:r>
            <a:endParaRPr lang="zh-CN" altLang="en-US" sz="2400">
              <a:solidFill>
                <a:schemeClr val="bg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46785" y="1237615"/>
            <a:ext cx="6459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2"/>
                </a:solidFill>
              </a:rPr>
              <a:t>1.</a:t>
            </a:r>
            <a:r>
              <a:rPr lang="zh-CN" altLang="en-US">
                <a:solidFill>
                  <a:schemeClr val="bg2"/>
                </a:solidFill>
              </a:rPr>
              <a:t>算术操作符</a:t>
            </a:r>
            <a:endParaRPr lang="zh-CN" altLang="en-US">
              <a:solidFill>
                <a:schemeClr val="bg2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2860" y="1605915"/>
            <a:ext cx="6695440" cy="23336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25220" y="4071620"/>
            <a:ext cx="3070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2"/>
                </a:solidFill>
              </a:rPr>
              <a:t>2.</a:t>
            </a:r>
            <a:r>
              <a:rPr lang="zh-CN" altLang="en-US">
                <a:solidFill>
                  <a:schemeClr val="bg2"/>
                </a:solidFill>
              </a:rPr>
              <a:t>比较操作符</a:t>
            </a:r>
            <a:endParaRPr lang="zh-CN" altLang="en-US">
              <a:solidFill>
                <a:schemeClr val="bg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860" y="4439920"/>
            <a:ext cx="6912610" cy="23806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015" y="575310"/>
            <a:ext cx="10681970" cy="1030605"/>
          </a:xfrm>
        </p:spPr>
        <p:txBody>
          <a:bodyPr>
            <a:normAutofit/>
          </a:bodyPr>
          <a:p>
            <a:pPr algn="l"/>
            <a:br>
              <a:rPr lang="zh-CN" altLang="en-US" sz="2000" b="0"/>
            </a:br>
            <a:endParaRPr lang="zh-CN" altLang="en-US" sz="2000" b="0"/>
          </a:p>
        </p:txBody>
      </p:sp>
      <p:sp>
        <p:nvSpPr>
          <p:cNvPr id="5" name="文本框 4"/>
          <p:cNvSpPr txBox="1"/>
          <p:nvPr/>
        </p:nvSpPr>
        <p:spPr>
          <a:xfrm>
            <a:off x="1125220" y="647700"/>
            <a:ext cx="6459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2"/>
                </a:solidFill>
              </a:rPr>
              <a:t>3.</a:t>
            </a:r>
            <a:r>
              <a:rPr lang="zh-CN" altLang="en-US">
                <a:solidFill>
                  <a:schemeClr val="bg2"/>
                </a:solidFill>
              </a:rPr>
              <a:t>赋值</a:t>
            </a:r>
            <a:r>
              <a:rPr lang="zh-CN" altLang="en-US">
                <a:solidFill>
                  <a:schemeClr val="bg2"/>
                </a:solidFill>
              </a:rPr>
              <a:t>操作符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15390" y="4321175"/>
            <a:ext cx="3070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2"/>
                </a:solidFill>
              </a:rPr>
              <a:t>4.</a:t>
            </a:r>
            <a:r>
              <a:rPr lang="zh-CN" altLang="en-US">
                <a:solidFill>
                  <a:schemeClr val="bg2"/>
                </a:solidFill>
              </a:rPr>
              <a:t>逻辑操作符</a:t>
            </a:r>
            <a:endParaRPr lang="zh-CN" altLang="en-US">
              <a:solidFill>
                <a:schemeClr val="bg2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4300" y="1097280"/>
            <a:ext cx="6990715" cy="31426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725" y="4848860"/>
            <a:ext cx="7047865" cy="14668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015" y="575310"/>
            <a:ext cx="10681970" cy="1030605"/>
          </a:xfrm>
        </p:spPr>
        <p:txBody>
          <a:bodyPr>
            <a:normAutofit/>
          </a:bodyPr>
          <a:p>
            <a:pPr algn="l"/>
            <a:br>
              <a:rPr lang="zh-CN" altLang="en-US" sz="2000" b="0"/>
            </a:br>
            <a:endParaRPr lang="zh-CN" altLang="en-US" sz="2000" b="0"/>
          </a:p>
        </p:txBody>
      </p:sp>
      <p:sp>
        <p:nvSpPr>
          <p:cNvPr id="5" name="文本框 4"/>
          <p:cNvSpPr txBox="1"/>
          <p:nvPr/>
        </p:nvSpPr>
        <p:spPr>
          <a:xfrm>
            <a:off x="1341755" y="906145"/>
            <a:ext cx="6459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2"/>
                </a:solidFill>
              </a:rPr>
              <a:t>5.</a:t>
            </a:r>
            <a:r>
              <a:rPr lang="zh-CN" altLang="en-US">
                <a:solidFill>
                  <a:schemeClr val="bg2"/>
                </a:solidFill>
              </a:rPr>
              <a:t>按位</a:t>
            </a:r>
            <a:r>
              <a:rPr lang="zh-CN" altLang="en-US">
                <a:solidFill>
                  <a:schemeClr val="bg2"/>
                </a:solidFill>
              </a:rPr>
              <a:t>操作符</a:t>
            </a:r>
            <a:endParaRPr lang="zh-CN" altLang="en-US">
              <a:solidFill>
                <a:schemeClr val="bg2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8120" y="1546225"/>
            <a:ext cx="6333490" cy="30473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875915" y="619760"/>
            <a:ext cx="5715000" cy="1382450"/>
          </a:xfrm>
        </p:spPr>
        <p:txBody>
          <a:bodyPr>
            <a:normAutofit/>
          </a:bodyPr>
          <a:lstStyle/>
          <a:p>
            <a:r>
              <a:rPr lang="en-US" altLang="zh-CN" sz="8000" b="1" smtClean="0"/>
              <a:t>END</a:t>
            </a:r>
            <a:endParaRPr lang="en-US" altLang="zh-CN" sz="8000" b="1" smtClean="0"/>
          </a:p>
        </p:txBody>
      </p:sp>
      <p:sp>
        <p:nvSpPr>
          <p:cNvPr id="5" name="副标题 4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5385435" y="1600236"/>
            <a:ext cx="5715000" cy="1185937"/>
          </a:xfrm>
        </p:spPr>
        <p:txBody>
          <a:bodyPr/>
          <a:lstStyle/>
          <a:p>
            <a:r>
              <a:rPr lang="en-US" altLang="zh-CN" sz="4800" smtClean="0"/>
              <a:t>THANKS</a:t>
            </a:r>
            <a:endParaRPr lang="en-US" altLang="zh-CN" sz="480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615" y="2280285"/>
            <a:ext cx="5742940" cy="317119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6215" y="803275"/>
            <a:ext cx="9505315" cy="1131570"/>
          </a:xfrm>
        </p:spPr>
        <p:txBody>
          <a:bodyPr>
            <a:normAutofit/>
          </a:bodyPr>
          <a:p>
            <a:r>
              <a:rPr lang="zh-CN" altLang="en-US" sz="2400"/>
              <a:t>二</a:t>
            </a:r>
            <a:r>
              <a:rPr lang="en-US" altLang="zh-CN" sz="2400"/>
              <a:t>.</a:t>
            </a:r>
            <a:r>
              <a:rPr lang="zh-CN" altLang="en-US" sz="2400"/>
              <a:t>运行</a:t>
            </a:r>
            <a:r>
              <a:rPr lang="en-US" altLang="zh-CN" sz="2400"/>
              <a:t>python</a:t>
            </a:r>
            <a:endParaRPr lang="en-US" altLang="zh-CN" sz="2400"/>
          </a:p>
        </p:txBody>
      </p:sp>
      <p:sp>
        <p:nvSpPr>
          <p:cNvPr id="3" name="文本框 2"/>
          <p:cNvSpPr txBox="1"/>
          <p:nvPr/>
        </p:nvSpPr>
        <p:spPr>
          <a:xfrm>
            <a:off x="1466215" y="1934845"/>
            <a:ext cx="89782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2"/>
                </a:solidFill>
              </a:rPr>
              <a:t>1.</a:t>
            </a:r>
            <a:r>
              <a:rPr lang="zh-CN" altLang="en-US">
                <a:solidFill>
                  <a:schemeClr val="bg2"/>
                </a:solidFill>
              </a:rPr>
              <a:t>交互式解释器：</a:t>
            </a:r>
            <a:endParaRPr lang="zh-CN" altLang="en-US">
              <a:solidFill>
                <a:schemeClr val="bg2"/>
              </a:solidFill>
            </a:endParaRPr>
          </a:p>
          <a:p>
            <a:r>
              <a:rPr lang="en-US" altLang="zh-CN">
                <a:solidFill>
                  <a:schemeClr val="bg2"/>
                </a:solidFill>
              </a:rPr>
              <a:t>	</a:t>
            </a:r>
            <a:r>
              <a:rPr lang="zh-CN" altLang="en-US">
                <a:solidFill>
                  <a:schemeClr val="bg2"/>
                </a:solidFill>
              </a:rPr>
              <a:t>在命令行敲如</a:t>
            </a:r>
            <a:r>
              <a:rPr lang="en-US" altLang="zh-CN">
                <a:solidFill>
                  <a:schemeClr val="bg2"/>
                </a:solidFill>
              </a:rPr>
              <a:t>python</a:t>
            </a:r>
            <a:r>
              <a:rPr lang="zh-CN" altLang="en-US">
                <a:solidFill>
                  <a:schemeClr val="bg2"/>
                </a:solidFill>
              </a:rPr>
              <a:t>命令进入</a:t>
            </a:r>
            <a:r>
              <a:rPr lang="en-US" altLang="zh-CN">
                <a:solidFill>
                  <a:schemeClr val="bg2"/>
                </a:solidFill>
              </a:rPr>
              <a:t>python</a:t>
            </a:r>
            <a:r>
              <a:rPr lang="zh-CN" altLang="en-US">
                <a:solidFill>
                  <a:schemeClr val="bg2"/>
                </a:solidFill>
              </a:rPr>
              <a:t>交互模式，提示符是&gt;&gt;&gt;。（退出</a:t>
            </a:r>
            <a:r>
              <a:rPr lang="en-US" altLang="zh-CN">
                <a:solidFill>
                  <a:schemeClr val="bg2"/>
                </a:solidFill>
              </a:rPr>
              <a:t>python</a:t>
            </a:r>
            <a:r>
              <a:rPr lang="zh-CN" altLang="en-US">
                <a:solidFill>
                  <a:schemeClr val="bg2"/>
                </a:solidFill>
              </a:rPr>
              <a:t>交互模式直接敲</a:t>
            </a:r>
            <a:r>
              <a:rPr lang="en-US" altLang="zh-CN">
                <a:solidFill>
                  <a:schemeClr val="bg2"/>
                </a:solidFill>
              </a:rPr>
              <a:t>exit</a:t>
            </a:r>
            <a:r>
              <a:rPr lang="zh-CN" altLang="en-US">
                <a:solidFill>
                  <a:schemeClr val="bg2"/>
                </a:solidFill>
              </a:rPr>
              <a:t>（））</a:t>
            </a:r>
            <a:endParaRPr lang="zh-CN" altLang="en-US">
              <a:solidFill>
                <a:schemeClr val="bg2"/>
              </a:solidFill>
            </a:endParaRPr>
          </a:p>
          <a:p>
            <a:endParaRPr lang="zh-CN" altLang="en-US">
              <a:solidFill>
                <a:schemeClr val="bg2"/>
              </a:solidFill>
            </a:endParaRPr>
          </a:p>
          <a:p>
            <a:r>
              <a:rPr lang="en-US" altLang="zh-CN">
                <a:solidFill>
                  <a:schemeClr val="bg2"/>
                </a:solidFill>
              </a:rPr>
              <a:t>	</a:t>
            </a:r>
            <a:endParaRPr lang="en-US" altLang="zh-CN">
              <a:solidFill>
                <a:schemeClr val="bg2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9310" y="3174365"/>
            <a:ext cx="6457315" cy="25425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446530" y="342265"/>
            <a:ext cx="9698355" cy="1696085"/>
          </a:xfrm>
        </p:spPr>
        <p:txBody>
          <a:bodyPr/>
          <a:lstStyle/>
          <a:p>
            <a:br>
              <a:rPr lang="en-US" altLang="zh-CN" sz="2000" smtClean="0"/>
            </a:br>
            <a:endParaRPr lang="en-US" altLang="zh-CN" sz="2000" smtClean="0"/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2237496" y="2038204"/>
            <a:ext cx="6941038" cy="2972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700" b="1" smtClean="0">
                <a:solidFill>
                  <a:schemeClr val="bg1">
                    <a:alpha val="20000"/>
                  </a:schemeClr>
                </a:solidFill>
              </a:rPr>
              <a:t>1</a:t>
            </a:r>
            <a:endParaRPr lang="en-US" altLang="zh-CN" sz="28700" b="1" smtClean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8030" y="631825"/>
            <a:ext cx="10935970" cy="1476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2.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命令行模式运行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python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文件：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   使用文本编辑器将编写好的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python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脚本保存成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.py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文件，然后在命令行中直接运行该文件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	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8030" y="2190115"/>
            <a:ext cx="108343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610" y="1619250"/>
            <a:ext cx="8500745" cy="460311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446530" y="342265"/>
            <a:ext cx="9698355" cy="1696085"/>
          </a:xfrm>
        </p:spPr>
        <p:txBody>
          <a:bodyPr/>
          <a:lstStyle/>
          <a:p>
            <a:br>
              <a:rPr lang="en-US" altLang="zh-CN" sz="2000" smtClean="0"/>
            </a:br>
            <a:endParaRPr lang="en-US" altLang="zh-CN" sz="2000" smtClean="0"/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2237496" y="2038204"/>
            <a:ext cx="6941038" cy="2972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700" b="1" smtClean="0">
                <a:solidFill>
                  <a:schemeClr val="bg1">
                    <a:alpha val="20000"/>
                  </a:schemeClr>
                </a:solidFill>
              </a:rPr>
              <a:t>1</a:t>
            </a:r>
            <a:endParaRPr lang="en-US" altLang="zh-CN" sz="28700" b="1" smtClean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8030" y="631825"/>
            <a:ext cx="10935970" cy="20300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3.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集成开发环境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PyCharm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：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3.1PyCharm 下载地址 : https://www.jetbrains.com/pycharm/download/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3.2PyCharm 安装地址：http://www.runoob.com/w3cnote/pycharm-windows-install.html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   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	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8030" y="2190115"/>
            <a:ext cx="108343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965" y="1640205"/>
            <a:ext cx="9138920" cy="470789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146810" y="284480"/>
            <a:ext cx="9658985" cy="1517015"/>
          </a:xfrm>
        </p:spPr>
        <p:txBody>
          <a:bodyPr/>
          <a:lstStyle/>
          <a:p>
            <a:r>
              <a:rPr lang="zh-CN" altLang="en-US" sz="2000" smtClean="0"/>
              <a:t>三</a:t>
            </a:r>
            <a:r>
              <a:rPr lang="en-US" altLang="zh-CN" sz="2000" smtClean="0"/>
              <a:t>.python</a:t>
            </a:r>
            <a:r>
              <a:rPr lang="zh-CN" altLang="en-US" sz="2000" smtClean="0"/>
              <a:t>的基础语法</a:t>
            </a:r>
            <a:endParaRPr lang="zh-CN" altLang="en-US" sz="2000" smtClean="0"/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2237496" y="2038204"/>
            <a:ext cx="6941038" cy="2972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700" b="1" smtClean="0">
                <a:solidFill>
                  <a:schemeClr val="bg1">
                    <a:alpha val="20000"/>
                  </a:schemeClr>
                </a:solidFill>
              </a:rPr>
              <a:t>1</a:t>
            </a:r>
            <a:endParaRPr lang="en-US" altLang="zh-CN" sz="28700" b="1" smtClean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8030" y="2129790"/>
            <a:ext cx="1083437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1.</a:t>
            </a:r>
            <a:r>
              <a:rPr lang="zh-CN" altLang="en-US">
                <a:solidFill>
                  <a:schemeClr val="bg1"/>
                </a:solidFill>
              </a:rPr>
              <a:t>语法格式（缩进）：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	a.</a:t>
            </a:r>
            <a:r>
              <a:rPr lang="zh-CN" altLang="en-US">
                <a:solidFill>
                  <a:schemeClr val="bg1"/>
                </a:solidFill>
              </a:rPr>
              <a:t>类定义、函数定义、选择结构、循环结构，行尾的冒号表示缩进的开始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b.python</a:t>
            </a:r>
            <a:r>
              <a:rPr lang="zh-CN" altLang="en-US">
                <a:solidFill>
                  <a:schemeClr val="bg1"/>
                </a:solidFill>
              </a:rPr>
              <a:t>程序是依靠代码块的缩进来体现代码之间的逻辑关系的，缩进结束就表示一个代码块结束了（相当于</a:t>
            </a:r>
            <a:r>
              <a:rPr lang="en-US" altLang="zh-CN">
                <a:solidFill>
                  <a:schemeClr val="bg1"/>
                </a:solidFill>
              </a:rPr>
              <a:t>c</a:t>
            </a:r>
            <a:r>
              <a:rPr lang="zh-CN" altLang="en-US">
                <a:solidFill>
                  <a:schemeClr val="bg1"/>
                </a:solidFill>
              </a:rPr>
              <a:t>语言里同一个花括号中的关系）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c.</a:t>
            </a:r>
            <a:r>
              <a:rPr lang="zh-CN" altLang="en-US">
                <a:solidFill>
                  <a:schemeClr val="bg1"/>
                </a:solidFill>
              </a:rPr>
              <a:t>同一个级别的代码块缩进量必须相同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d.</a:t>
            </a:r>
            <a:r>
              <a:rPr lang="zh-CN" altLang="en-US">
                <a:solidFill>
                  <a:schemeClr val="bg1"/>
                </a:solidFill>
              </a:rPr>
              <a:t>一般以四个空格或一个</a:t>
            </a:r>
            <a:r>
              <a:rPr lang="en-US" altLang="zh-CN">
                <a:solidFill>
                  <a:schemeClr val="bg1"/>
                </a:solidFill>
              </a:rPr>
              <a:t>tab</a:t>
            </a:r>
            <a:r>
              <a:rPr lang="zh-CN" altLang="en-US">
                <a:solidFill>
                  <a:schemeClr val="bg1"/>
                </a:solidFill>
              </a:rPr>
              <a:t>键为基本缩进单位</a:t>
            </a:r>
            <a:endParaRPr lang="zh-CN" altLang="en-US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435" y="4172585"/>
            <a:ext cx="5492750" cy="22002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640" y="872490"/>
            <a:ext cx="11430635" cy="584200"/>
          </a:xfrm>
        </p:spPr>
        <p:txBody>
          <a:bodyPr>
            <a:normAutofit fontScale="90000"/>
          </a:bodyPr>
          <a:p>
            <a:pPr algn="l"/>
            <a:br>
              <a:rPr lang="en-US" altLang="zh-CN" sz="2400" smtClean="0">
                <a:sym typeface="+mn-ea"/>
              </a:rPr>
            </a:br>
            <a:br>
              <a:rPr lang="en-US" altLang="zh-CN" sz="2800" smtClean="0">
                <a:sym typeface="+mn-ea"/>
              </a:rPr>
            </a:br>
            <a:r>
              <a:rPr lang="en-US" altLang="zh-CN" sz="2800" b="0" smtClean="0">
                <a:sym typeface="+mn-ea"/>
              </a:rPr>
              <a:t>2</a:t>
            </a:r>
            <a:r>
              <a:rPr lang="en-US" altLang="zh-CN" sz="2800" smtClean="0">
                <a:sym typeface="+mn-ea"/>
              </a:rPr>
              <a:t>.</a:t>
            </a:r>
            <a:r>
              <a:rPr lang="zh-CN" altLang="en-US" sz="2400" b="0" smtClean="0">
                <a:sym typeface="+mn-ea"/>
              </a:rPr>
              <a:t>注释：</a:t>
            </a:r>
            <a:br>
              <a:rPr lang="zh-CN" altLang="en-US" sz="2400" b="0" smtClean="0">
                <a:sym typeface="+mn-ea"/>
              </a:rPr>
            </a:br>
            <a:r>
              <a:rPr lang="en-US" altLang="zh-CN" sz="2400" b="0" smtClean="0">
                <a:sym typeface="+mn-ea"/>
              </a:rPr>
              <a:t>	#</a:t>
            </a:r>
            <a:r>
              <a:rPr lang="zh-CN" altLang="en-US" sz="2400" b="0" smtClean="0">
                <a:sym typeface="+mn-ea"/>
              </a:rPr>
              <a:t>代表单行注释；</a:t>
            </a:r>
            <a:r>
              <a:rPr lang="en-US" altLang="zh-CN" sz="2400" b="0" smtClean="0">
                <a:sym typeface="+mn-ea"/>
              </a:rPr>
              <a:t>”””.......”””</a:t>
            </a:r>
            <a:r>
              <a:rPr lang="zh-CN" altLang="en-US" sz="2400" b="0" smtClean="0">
                <a:sym typeface="+mn-ea"/>
              </a:rPr>
              <a:t>代表多行注释（</a:t>
            </a:r>
            <a:r>
              <a:rPr lang="en-US" altLang="zh-CN" sz="2400" b="0" smtClean="0">
                <a:sym typeface="+mn-ea"/>
              </a:rPr>
              <a:t>'''....'''</a:t>
            </a:r>
            <a:r>
              <a:rPr lang="zh-CN" altLang="en-US" sz="2400" b="0" smtClean="0">
                <a:sym typeface="+mn-ea"/>
              </a:rPr>
              <a:t>）</a:t>
            </a:r>
            <a:r>
              <a:rPr lang="en-US" altLang="zh-CN" sz="2400" b="0" smtClean="0">
                <a:sym typeface="+mn-ea"/>
              </a:rPr>
              <a:t>,</a:t>
            </a:r>
            <a:r>
              <a:rPr lang="zh-CN" altLang="en-US" sz="2400" b="0" smtClean="0">
                <a:sym typeface="+mn-ea"/>
              </a:rPr>
              <a:t>如下图：</a:t>
            </a:r>
            <a:br>
              <a:rPr lang="en-US" altLang="zh-CN" sz="2400" smtClean="0">
                <a:sym typeface="+mn-ea"/>
              </a:rPr>
            </a:b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9610" y="1922145"/>
            <a:ext cx="6687185" cy="43872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640" y="872490"/>
            <a:ext cx="11430635" cy="584200"/>
          </a:xfrm>
        </p:spPr>
        <p:txBody>
          <a:bodyPr>
            <a:normAutofit fontScale="90000"/>
          </a:bodyPr>
          <a:p>
            <a:pPr algn="l"/>
            <a:br>
              <a:rPr lang="en-US" altLang="zh-CN" sz="2400" smtClean="0">
                <a:sym typeface="+mn-ea"/>
              </a:rPr>
            </a:br>
            <a:br>
              <a:rPr lang="en-US" altLang="zh-CN" sz="2800" smtClean="0">
                <a:sym typeface="+mn-ea"/>
              </a:rPr>
            </a:br>
            <a:r>
              <a:rPr lang="en-US" altLang="zh-CN" sz="2400" b="0" smtClean="0">
                <a:sym typeface="+mn-ea"/>
              </a:rPr>
              <a:t>3.</a:t>
            </a:r>
            <a:r>
              <a:rPr lang="zh-CN" altLang="en-US" sz="2400" b="0" smtClean="0">
                <a:sym typeface="+mn-ea"/>
              </a:rPr>
              <a:t>变量：</a:t>
            </a:r>
            <a:br>
              <a:rPr lang="zh-CN" altLang="en-US" sz="2400" b="0" smtClean="0">
                <a:sym typeface="+mn-ea"/>
              </a:rPr>
            </a:br>
            <a:r>
              <a:rPr lang="en-US" altLang="zh-CN" sz="2400"/>
              <a:t>	</a:t>
            </a:r>
            <a:r>
              <a:rPr lang="zh-CN" altLang="en-US" sz="2000" b="0"/>
              <a:t>变量不需要声明，可直接赋值使用，例如：</a:t>
            </a:r>
            <a:br>
              <a:rPr lang="zh-CN" altLang="en-US" sz="2400"/>
            </a:br>
            <a:r>
              <a:rPr lang="zh-CN" altLang="en-US" sz="2400"/>
              <a:t>             </a:t>
            </a:r>
            <a:br>
              <a:rPr lang="zh-CN" altLang="en-US" sz="2400"/>
            </a:b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3035" y="1546860"/>
            <a:ext cx="6352540" cy="21907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05840" y="3898265"/>
            <a:ext cx="74866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</a:t>
            </a:r>
            <a:r>
              <a:rPr lang="en-US" altLang="zh-CN">
                <a:solidFill>
                  <a:schemeClr val="bg2"/>
                </a:solidFill>
              </a:rPr>
              <a:t> </a:t>
            </a:r>
            <a:r>
              <a:rPr lang="zh-CN" altLang="en-US">
                <a:solidFill>
                  <a:schemeClr val="bg2"/>
                </a:solidFill>
              </a:rPr>
              <a:t>变量一次可以赋多个值，例如：</a:t>
            </a:r>
            <a:endParaRPr lang="zh-CN" altLang="en-US">
              <a:solidFill>
                <a:schemeClr val="bg2"/>
              </a:solidFill>
            </a:endParaRPr>
          </a:p>
          <a:p>
            <a:endParaRPr lang="zh-CN" altLang="en-US">
              <a:solidFill>
                <a:schemeClr val="bg2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035" y="4285615"/>
            <a:ext cx="5248275" cy="24733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5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5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5"/>
</p:tagLst>
</file>

<file path=ppt/tags/tag12.xml><?xml version="1.0" encoding="utf-8"?>
<p:tagLst xmlns:p="http://schemas.openxmlformats.org/presentationml/2006/main">
  <p:tag name="KSO_WM_TEMPLATE_CATEGORY" val="custom"/>
  <p:tag name="KSO_WM_TEMPLATE_INDEX" val="20184555"/>
  <p:tag name="KSO_WM_UNIT_TYPE" val="a"/>
  <p:tag name="KSO_WM_UNIT_INDEX" val="1"/>
  <p:tag name="KSO_WM_UNIT_ID" val="custom20184555_6*a*1"/>
  <p:tag name="KSO_WM_UNIT_LAYERLEVEL" val="1"/>
  <p:tag name="KSO_WM_UNIT_VALUE" val="24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PART ONE"/>
</p:tagLst>
</file>

<file path=ppt/tags/tag13.xml><?xml version="1.0" encoding="utf-8"?>
<p:tagLst xmlns:p="http://schemas.openxmlformats.org/presentationml/2006/main">
  <p:tag name="KSO_WM_TEMPLATE_CATEGORY" val="custom"/>
  <p:tag name="KSO_WM_TEMPLATE_INDEX" val="20184555"/>
  <p:tag name="KSO_WM_TAG_VERSION" val="1.0"/>
  <p:tag name="KSO_WM_UNIT_TYPE" val="e"/>
  <p:tag name="KSO_WM_UNIT_INDEX" val="1"/>
  <p:tag name="KSO_WM_UNIT_ID" val="custom20184555_6*e*1"/>
  <p:tag name="KSO_WM_UNIT_LAYERLEVEL" val="1"/>
  <p:tag name="KSO_WM_UNIT_VALUE" val="6"/>
  <p:tag name="KSO_WM_UNIT_HIGHLIGHT" val="0"/>
  <p:tag name="KSO_WM_UNIT_COMPATIBLE" val="1"/>
  <p:tag name="KSO_WM_UNIT_CLEAR" val="0"/>
  <p:tag name="KSO_WM_BEAUTIFY_FLAG" val="#wm#"/>
  <p:tag name="KSO_WM_UNIT_PRESET_TEXT" val="1"/>
</p:tagLst>
</file>

<file path=ppt/tags/tag14.xml><?xml version="1.0" encoding="utf-8"?>
<p:tagLst xmlns:p="http://schemas.openxmlformats.org/presentationml/2006/main">
  <p:tag name="KSO_WM_TEMPLATE_CATEGORY" val="custom"/>
  <p:tag name="KSO_WM_TEMPLATE_INDEX" val="20184555"/>
  <p:tag name="KSO_WM_TAG_VERSION" val="1.0"/>
  <p:tag name="KSO_WM_SLIDE_ID" val="custom20184555_6"/>
  <p:tag name="KSO_WM_SLIDE_INDEX" val="6"/>
  <p:tag name="KSO_WM_SLIDE_ITEM_CNT" val="1"/>
  <p:tag name="KSO_WM_SLIDE_LAYOUT" val="a_e"/>
  <p:tag name="KSO_WM_SLIDE_LAYOUT_CNT" val="1_1"/>
  <p:tag name="KSO_WM_SLIDE_TYPE" val="sectionTitle"/>
  <p:tag name="KSO_WM_BEAUTIFY_FLAG" val="#wm#"/>
  <p:tag name="KSO_WM_SLIDE_SUBTYPE" val="pureTxt"/>
</p:tagLst>
</file>

<file path=ppt/tags/tag15.xml><?xml version="1.0" encoding="utf-8"?>
<p:tagLst xmlns:p="http://schemas.openxmlformats.org/presentationml/2006/main">
  <p:tag name="KSO_WM_TEMPLATE_CATEGORY" val="custom"/>
  <p:tag name="KSO_WM_TEMPLATE_INDEX" val="20184555"/>
  <p:tag name="KSO_WM_UNIT_TYPE" val="a"/>
  <p:tag name="KSO_WM_UNIT_INDEX" val="1"/>
  <p:tag name="KSO_WM_UNIT_ID" val="custom20184555_6*a*1"/>
  <p:tag name="KSO_WM_UNIT_LAYERLEVEL" val="1"/>
  <p:tag name="KSO_WM_UNIT_VALUE" val="24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PART ONE"/>
</p:tagLst>
</file>

<file path=ppt/tags/tag16.xml><?xml version="1.0" encoding="utf-8"?>
<p:tagLst xmlns:p="http://schemas.openxmlformats.org/presentationml/2006/main">
  <p:tag name="KSO_WM_TEMPLATE_CATEGORY" val="custom"/>
  <p:tag name="KSO_WM_TEMPLATE_INDEX" val="20184555"/>
  <p:tag name="KSO_WM_TAG_VERSION" val="1.0"/>
  <p:tag name="KSO_WM_UNIT_TYPE" val="e"/>
  <p:tag name="KSO_WM_UNIT_INDEX" val="1"/>
  <p:tag name="KSO_WM_UNIT_ID" val="custom20184555_6*e*1"/>
  <p:tag name="KSO_WM_UNIT_LAYERLEVEL" val="1"/>
  <p:tag name="KSO_WM_UNIT_VALUE" val="6"/>
  <p:tag name="KSO_WM_UNIT_HIGHLIGHT" val="0"/>
  <p:tag name="KSO_WM_UNIT_COMPATIBLE" val="1"/>
  <p:tag name="KSO_WM_UNIT_CLEAR" val="0"/>
  <p:tag name="KSO_WM_BEAUTIFY_FLAG" val="#wm#"/>
  <p:tag name="KSO_WM_UNIT_PRESET_TEXT" val="1"/>
</p:tagLst>
</file>

<file path=ppt/tags/tag17.xml><?xml version="1.0" encoding="utf-8"?>
<p:tagLst xmlns:p="http://schemas.openxmlformats.org/presentationml/2006/main">
  <p:tag name="KSO_WM_TEMPLATE_CATEGORY" val="custom"/>
  <p:tag name="KSO_WM_TEMPLATE_INDEX" val="20184555"/>
  <p:tag name="KSO_WM_TAG_VERSION" val="1.0"/>
  <p:tag name="KSO_WM_SLIDE_ID" val="custom20184555_6"/>
  <p:tag name="KSO_WM_SLIDE_INDEX" val="6"/>
  <p:tag name="KSO_WM_SLIDE_ITEM_CNT" val="1"/>
  <p:tag name="KSO_WM_SLIDE_LAYOUT" val="a_e"/>
  <p:tag name="KSO_WM_SLIDE_LAYOUT_CNT" val="1_1"/>
  <p:tag name="KSO_WM_SLIDE_TYPE" val="sectionTitle"/>
  <p:tag name="KSO_WM_BEAUTIFY_FLAG" val="#wm#"/>
  <p:tag name="KSO_WM_SLIDE_SUBTYPE" val="pureTxt"/>
</p:tagLst>
</file>

<file path=ppt/tags/tag18.xml><?xml version="1.0" encoding="utf-8"?>
<p:tagLst xmlns:p="http://schemas.openxmlformats.org/presentationml/2006/main">
  <p:tag name="KSO_WM_TEMPLATE_CATEGORY" val="custom"/>
  <p:tag name="KSO_WM_TEMPLATE_INDEX" val="20184555"/>
  <p:tag name="KSO_WM_UNIT_TYPE" val="a"/>
  <p:tag name="KSO_WM_UNIT_INDEX" val="1"/>
  <p:tag name="KSO_WM_UNIT_ID" val="custom20184555_6*a*1"/>
  <p:tag name="KSO_WM_UNIT_LAYERLEVEL" val="1"/>
  <p:tag name="KSO_WM_UNIT_VALUE" val="24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PART ONE"/>
</p:tagLst>
</file>

<file path=ppt/tags/tag19.xml><?xml version="1.0" encoding="utf-8"?>
<p:tagLst xmlns:p="http://schemas.openxmlformats.org/presentationml/2006/main">
  <p:tag name="KSO_WM_TEMPLATE_CATEGORY" val="custom"/>
  <p:tag name="KSO_WM_TEMPLATE_INDEX" val="20184555"/>
  <p:tag name="KSO_WM_TAG_VERSION" val="1.0"/>
  <p:tag name="KSO_WM_UNIT_TYPE" val="e"/>
  <p:tag name="KSO_WM_UNIT_INDEX" val="1"/>
  <p:tag name="KSO_WM_UNIT_ID" val="custom20184555_6*e*1"/>
  <p:tag name="KSO_WM_UNIT_LAYERLEVEL" val="1"/>
  <p:tag name="KSO_WM_UNIT_VALUE" val="6"/>
  <p:tag name="KSO_WM_UNIT_HIGHLIGHT" val="0"/>
  <p:tag name="KSO_WM_UNIT_COMPATIBLE" val="1"/>
  <p:tag name="KSO_WM_UNIT_CLEAR" val="0"/>
  <p:tag name="KSO_WM_BEAUTIFY_FLAG" val="#wm#"/>
  <p:tag name="KSO_WM_UNIT_PRESET_TEXT" val="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5"/>
</p:tagLst>
</file>

<file path=ppt/tags/tag20.xml><?xml version="1.0" encoding="utf-8"?>
<p:tagLst xmlns:p="http://schemas.openxmlformats.org/presentationml/2006/main">
  <p:tag name="KSO_WM_TEMPLATE_CATEGORY" val="custom"/>
  <p:tag name="KSO_WM_TEMPLATE_INDEX" val="20184555"/>
  <p:tag name="KSO_WM_TAG_VERSION" val="1.0"/>
  <p:tag name="KSO_WM_SLIDE_ID" val="custom20184555_6"/>
  <p:tag name="KSO_WM_SLIDE_INDEX" val="6"/>
  <p:tag name="KSO_WM_SLIDE_ITEM_CNT" val="1"/>
  <p:tag name="KSO_WM_SLIDE_LAYOUT" val="a_e"/>
  <p:tag name="KSO_WM_SLIDE_LAYOUT_CNT" val="1_1"/>
  <p:tag name="KSO_WM_SLIDE_TYPE" val="sectionTitle"/>
  <p:tag name="KSO_WM_BEAUTIFY_FLAG" val="#wm#"/>
  <p:tag name="KSO_WM_SLIDE_SUBTYPE" val="pureTxt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5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5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5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5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5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5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5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5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5"/>
</p:tagLst>
</file>

<file path=ppt/tags/tag3.xml><?xml version="1.0" encoding="utf-8"?>
<p:tagLst xmlns:p="http://schemas.openxmlformats.org/presentationml/2006/main">
  <p:tag name="KSO_WM_TEMPLATE_CATEGORY" val="custom"/>
  <p:tag name="KSO_WM_TEMPLATE_INDEX" val="20184555"/>
  <p:tag name="KSO_WM_TAG_VERSION" val="1.0"/>
  <p:tag name="KSO_WM_BEAUTIFY_FLAG" val="#wm#"/>
  <p:tag name="KSO_WM_TEMPLATE_THUMBS_INDEX" val="1、6、12、16、22、24、25"/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5"/>
</p:tagLst>
</file>

<file path=ppt/tags/tag31.xml><?xml version="1.0" encoding="utf-8"?>
<p:tagLst xmlns:p="http://schemas.openxmlformats.org/presentationml/2006/main">
  <p:tag name="KSO_WM_TEMPLATE_CATEGORY" val="custom"/>
  <p:tag name="KSO_WM_TEMPLATE_INDEX" val="20184555"/>
  <p:tag name="KSO_WM_UNIT_TYPE" val="a"/>
  <p:tag name="KSO_WM_UNIT_INDEX" val="1"/>
  <p:tag name="KSO_WM_UNIT_ID" val="custom20184555_6*a*1"/>
  <p:tag name="KSO_WM_UNIT_LAYERLEVEL" val="1"/>
  <p:tag name="KSO_WM_UNIT_VALUE" val="24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PART ONE"/>
</p:tagLst>
</file>

<file path=ppt/tags/tag32.xml><?xml version="1.0" encoding="utf-8"?>
<p:tagLst xmlns:p="http://schemas.openxmlformats.org/presentationml/2006/main">
  <p:tag name="KSO_WM_TEMPLATE_CATEGORY" val="custom"/>
  <p:tag name="KSO_WM_TEMPLATE_INDEX" val="20184555"/>
  <p:tag name="KSO_WM_TAG_VERSION" val="1.0"/>
  <p:tag name="KSO_WM_UNIT_TYPE" val="e"/>
  <p:tag name="KSO_WM_UNIT_INDEX" val="1"/>
  <p:tag name="KSO_WM_UNIT_ID" val="custom20184555_6*e*1"/>
  <p:tag name="KSO_WM_UNIT_LAYERLEVEL" val="1"/>
  <p:tag name="KSO_WM_UNIT_VALUE" val="6"/>
  <p:tag name="KSO_WM_UNIT_HIGHLIGHT" val="0"/>
  <p:tag name="KSO_WM_UNIT_COMPATIBLE" val="1"/>
  <p:tag name="KSO_WM_UNIT_CLEAR" val="0"/>
  <p:tag name="KSO_WM_BEAUTIFY_FLAG" val="#wm#"/>
  <p:tag name="KSO_WM_UNIT_PRESET_TEXT" val="1"/>
</p:tagLst>
</file>

<file path=ppt/tags/tag33.xml><?xml version="1.0" encoding="utf-8"?>
<p:tagLst xmlns:p="http://schemas.openxmlformats.org/presentationml/2006/main">
  <p:tag name="KSO_WM_TEMPLATE_CATEGORY" val="custom"/>
  <p:tag name="KSO_WM_TEMPLATE_INDEX" val="20184555"/>
  <p:tag name="KSO_WM_TAG_VERSION" val="1.0"/>
  <p:tag name="KSO_WM_SLIDE_ID" val="custom20184555_6"/>
  <p:tag name="KSO_WM_SLIDE_INDEX" val="6"/>
  <p:tag name="KSO_WM_SLIDE_ITEM_CNT" val="1"/>
  <p:tag name="KSO_WM_SLIDE_LAYOUT" val="a_e"/>
  <p:tag name="KSO_WM_SLIDE_LAYOUT_CNT" val="1_1"/>
  <p:tag name="KSO_WM_SLIDE_TYPE" val="sectionTitle"/>
  <p:tag name="KSO_WM_BEAUTIFY_FLAG" val="#wm#"/>
  <p:tag name="KSO_WM_SLIDE_SUBTYPE" val="pureTxt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5"/>
</p:tagLst>
</file>

<file path=ppt/tags/tag35.xml><?xml version="1.0" encoding="utf-8"?>
<p:tagLst xmlns:p="http://schemas.openxmlformats.org/presentationml/2006/main">
  <p:tag name="KSO_WM_TEMPLATE_CATEGORY" val="custom"/>
  <p:tag name="KSO_WM_TEMPLATE_INDEX" val="20184555"/>
  <p:tag name="KSO_WM_UNIT_TYPE" val="a"/>
  <p:tag name="KSO_WM_UNIT_INDEX" val="1"/>
  <p:tag name="KSO_WM_UNIT_ID" val="custom20184555_6*a*1"/>
  <p:tag name="KSO_WM_UNIT_LAYERLEVEL" val="1"/>
  <p:tag name="KSO_WM_UNIT_VALUE" val="24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PART ONE"/>
</p:tagLst>
</file>

<file path=ppt/tags/tag36.xml><?xml version="1.0" encoding="utf-8"?>
<p:tagLst xmlns:p="http://schemas.openxmlformats.org/presentationml/2006/main">
  <p:tag name="KSO_WM_TEMPLATE_CATEGORY" val="custom"/>
  <p:tag name="KSO_WM_TEMPLATE_INDEX" val="20184555"/>
  <p:tag name="KSO_WM_TAG_VERSION" val="1.0"/>
  <p:tag name="KSO_WM_UNIT_TYPE" val="e"/>
  <p:tag name="KSO_WM_UNIT_INDEX" val="1"/>
  <p:tag name="KSO_WM_UNIT_ID" val="custom20184555_6*e*1"/>
  <p:tag name="KSO_WM_UNIT_LAYERLEVEL" val="1"/>
  <p:tag name="KSO_WM_UNIT_VALUE" val="6"/>
  <p:tag name="KSO_WM_UNIT_HIGHLIGHT" val="0"/>
  <p:tag name="KSO_WM_UNIT_COMPATIBLE" val="1"/>
  <p:tag name="KSO_WM_UNIT_CLEAR" val="0"/>
  <p:tag name="KSO_WM_BEAUTIFY_FLAG" val="#wm#"/>
  <p:tag name="KSO_WM_UNIT_PRESET_TEXT" val="1"/>
</p:tagLst>
</file>

<file path=ppt/tags/tag37.xml><?xml version="1.0" encoding="utf-8"?>
<p:tagLst xmlns:p="http://schemas.openxmlformats.org/presentationml/2006/main">
  <p:tag name="KSO_WM_TEMPLATE_CATEGORY" val="custom"/>
  <p:tag name="KSO_WM_TEMPLATE_INDEX" val="20184555"/>
  <p:tag name="KSO_WM_TAG_VERSION" val="1.0"/>
  <p:tag name="KSO_WM_SLIDE_ID" val="custom20184555_6"/>
  <p:tag name="KSO_WM_SLIDE_INDEX" val="6"/>
  <p:tag name="KSO_WM_SLIDE_ITEM_CNT" val="1"/>
  <p:tag name="KSO_WM_SLIDE_LAYOUT" val="a_e"/>
  <p:tag name="KSO_WM_SLIDE_LAYOUT_CNT" val="1_1"/>
  <p:tag name="KSO_WM_SLIDE_TYPE" val="sectionTitle"/>
  <p:tag name="KSO_WM_BEAUTIFY_FLAG" val="#wm#"/>
  <p:tag name="KSO_WM_SLIDE_SUBTYPE" val="pureTxt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5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5"/>
</p:tagLst>
</file>

<file path=ppt/tags/tag4.xml><?xml version="1.0" encoding="utf-8"?>
<p:tagLst xmlns:p="http://schemas.openxmlformats.org/presentationml/2006/main">
  <p:tag name="KSO_WM_TEMPLATE_CATEGORY" val="custom"/>
  <p:tag name="KSO_WM_TEMPLATE_INDEX" val="20184555"/>
  <p:tag name="KSO_WM_UNIT_TYPE" val="a"/>
  <p:tag name="KSO_WM_UNIT_INDEX" val="1"/>
  <p:tag name="KSO_WM_UNIT_ID" val="custom20184555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蓝色通用"/>
</p:tagLst>
</file>

<file path=ppt/tags/tag4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5"/>
</p:tagLst>
</file>

<file path=ppt/tags/tag4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5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5"/>
</p:tagLst>
</file>

<file path=ppt/tags/tag4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5"/>
</p:tagLst>
</file>

<file path=ppt/tags/tag4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5"/>
</p:tagLst>
</file>

<file path=ppt/tags/tag4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5"/>
</p:tagLst>
</file>

<file path=ppt/tags/tag4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5"/>
</p:tagLst>
</file>

<file path=ppt/tags/tag4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5"/>
</p:tagLst>
</file>

<file path=ppt/tags/tag4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5"/>
</p:tagLst>
</file>

<file path=ppt/tags/tag4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5"/>
</p:tagLst>
</file>

<file path=ppt/tags/tag5.xml><?xml version="1.0" encoding="utf-8"?>
<p:tagLst xmlns:p="http://schemas.openxmlformats.org/presentationml/2006/main">
  <p:tag name="KSO_WM_TEMPLATE_CATEGORY" val="custom"/>
  <p:tag name="KSO_WM_TEMPLATE_INDEX" val="20184555"/>
  <p:tag name="KSO_WM_UNIT_TYPE" val="b"/>
  <p:tag name="KSO_WM_UNIT_INDEX" val="1"/>
  <p:tag name="KSO_WM_UNIT_ID" val="custom20184555_1*b*1"/>
  <p:tag name="KSO_WM_UNIT_LAYERLEVEL" val="1"/>
  <p:tag name="KSO_WM_UNIT_VALUE" val="234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Lorem ipsum dolor sit amet, consectetur adipisicing elit."/>
</p:tagLst>
</file>

<file path=ppt/tags/tag50.xml><?xml version="1.0" encoding="utf-8"?>
<p:tagLst xmlns:p="http://schemas.openxmlformats.org/presentationml/2006/main">
  <p:tag name="KSO_WM_TEMPLATE_CATEGORY" val="custom"/>
  <p:tag name="KSO_WM_TEMPLATE_INDEX" val="20184555"/>
  <p:tag name="KSO_WM_UNIT_TYPE" val="a"/>
  <p:tag name="KSO_WM_UNIT_INDEX" val="1"/>
  <p:tag name="KSO_WM_UNIT_ID" val="custom20184555_25*a*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谢谢观看"/>
</p:tagLst>
</file>

<file path=ppt/tags/tag51.xml><?xml version="1.0" encoding="utf-8"?>
<p:tagLst xmlns:p="http://schemas.openxmlformats.org/presentationml/2006/main">
  <p:tag name="KSO_WM_TEMPLATE_CATEGORY" val="custom"/>
  <p:tag name="KSO_WM_TEMPLATE_INDEX" val="20184555"/>
  <p:tag name="KSO_WM_UNIT_TYPE" val="b"/>
  <p:tag name="KSO_WM_UNIT_INDEX" val="1"/>
  <p:tag name="KSO_WM_UNIT_ID" val="custom20184555_25*b*1"/>
  <p:tag name="KSO_WM_UNIT_LAYERLEVEL" val="1"/>
  <p:tag name="KSO_WM_UNIT_VALUE" val="30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THANK YOU"/>
</p:tagLst>
</file>

<file path=ppt/tags/tag52.xml><?xml version="1.0" encoding="utf-8"?>
<p:tagLst xmlns:p="http://schemas.openxmlformats.org/presentationml/2006/main">
  <p:tag name="KSO_WM_TEMPLATE_CATEGORY" val="custom"/>
  <p:tag name="KSO_WM_TEMPLATE_INDEX" val="20184555"/>
  <p:tag name="KSO_WM_TAG_VERSION" val="1.0"/>
  <p:tag name="KSO_WM_SLIDE_ID" val="custom20184555_25"/>
  <p:tag name="KSO_WM_SLIDE_INDEX" val="25"/>
  <p:tag name="KSO_WM_SLIDE_ITEM_CNT" val="2"/>
  <p:tag name="KSO_WM_SLIDE_LAYOUT" val="a_b"/>
  <p:tag name="KSO_WM_SLIDE_LAYOUT_CNT" val="1_1"/>
  <p:tag name="KSO_WM_SLIDE_TYPE" val="endPage"/>
  <p:tag name="KSO_WM_BEAUTIFY_FLAG" val="#wm#"/>
  <p:tag name="KSO_WM_SLIDE_POSITION" val="66*144"/>
  <p:tag name="KSO_WM_SLIDE_SIZE" val="828*343"/>
  <p:tag name="KSO_WM_TEMPLATE_THUMBS_INDEX" val="1、2、3、4、5、6、7、8、9、10、11、12"/>
  <p:tag name="KSO_WM_SLIDE_SUBTYPE" val="pureTxt"/>
</p:tagLst>
</file>

<file path=ppt/tags/tag6.xml><?xml version="1.0" encoding="utf-8"?>
<p:tagLst xmlns:p="http://schemas.openxmlformats.org/presentationml/2006/main">
  <p:tag name="KSO_WM_TEMPLATE_CATEGORY" val="custom"/>
  <p:tag name="KSO_WM_TEMPLATE_INDEX" val="20184555"/>
  <p:tag name="KSO_WM_TAG_VERSION" val="1.0"/>
  <p:tag name="KSO_WM_SLIDE_ID" val="custom2018455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6、12、16、22、24、25、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SLIDE_SUBTYPE" val="pureTxt"/>
</p:tagLst>
</file>

<file path=ppt/tags/tag7.xml><?xml version="1.0" encoding="utf-8"?>
<p:tagLst xmlns:p="http://schemas.openxmlformats.org/presentationml/2006/main">
  <p:tag name="KSO_WM_TEMPLATE_CATEGORY" val="custom"/>
  <p:tag name="KSO_WM_TEMPLATE_INDEX" val="20184555"/>
  <p:tag name="KSO_WM_UNIT_TYPE" val="a"/>
  <p:tag name="KSO_WM_UNIT_INDEX" val="1"/>
  <p:tag name="KSO_WM_UNIT_ID" val="custom20184555_6*a*1"/>
  <p:tag name="KSO_WM_UNIT_LAYERLEVEL" val="1"/>
  <p:tag name="KSO_WM_UNIT_VALUE" val="24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PART ONE"/>
</p:tagLst>
</file>

<file path=ppt/tags/tag8.xml><?xml version="1.0" encoding="utf-8"?>
<p:tagLst xmlns:p="http://schemas.openxmlformats.org/presentationml/2006/main">
  <p:tag name="KSO_WM_TEMPLATE_CATEGORY" val="custom"/>
  <p:tag name="KSO_WM_TEMPLATE_INDEX" val="20184555"/>
  <p:tag name="KSO_WM_TAG_VERSION" val="1.0"/>
  <p:tag name="KSO_WM_UNIT_TYPE" val="e"/>
  <p:tag name="KSO_WM_UNIT_INDEX" val="1"/>
  <p:tag name="KSO_WM_UNIT_ID" val="custom20184555_6*e*1"/>
  <p:tag name="KSO_WM_UNIT_LAYERLEVEL" val="1"/>
  <p:tag name="KSO_WM_UNIT_VALUE" val="6"/>
  <p:tag name="KSO_WM_UNIT_HIGHLIGHT" val="0"/>
  <p:tag name="KSO_WM_UNIT_COMPATIBLE" val="1"/>
  <p:tag name="KSO_WM_UNIT_CLEAR" val="0"/>
  <p:tag name="KSO_WM_BEAUTIFY_FLAG" val="#wm#"/>
  <p:tag name="KSO_WM_UNIT_PRESET_TEXT" val="1"/>
</p:tagLst>
</file>

<file path=ppt/tags/tag9.xml><?xml version="1.0" encoding="utf-8"?>
<p:tagLst xmlns:p="http://schemas.openxmlformats.org/presentationml/2006/main">
  <p:tag name="KSO_WM_TEMPLATE_CATEGORY" val="custom"/>
  <p:tag name="KSO_WM_TEMPLATE_INDEX" val="20184555"/>
  <p:tag name="KSO_WM_TAG_VERSION" val="1.0"/>
  <p:tag name="KSO_WM_SLIDE_ID" val="custom20184555_6"/>
  <p:tag name="KSO_WM_SLIDE_INDEX" val="6"/>
  <p:tag name="KSO_WM_SLIDE_ITEM_CNT" val="1"/>
  <p:tag name="KSO_WM_SLIDE_LAYOUT" val="a_e"/>
  <p:tag name="KSO_WM_SLIDE_LAYOUT_CNT" val="1_1"/>
  <p:tag name="KSO_WM_SLIDE_TYPE" val="sectionTitle"/>
  <p:tag name="KSO_WM_BEAUTIFY_FLAG" val="#wm#"/>
  <p:tag name="KSO_WM_SLIDE_SUBTYPE" val="pureTxt"/>
</p:tagLst>
</file>

<file path=ppt/theme/theme1.xml><?xml version="1.0" encoding="utf-8"?>
<a:theme xmlns:a="http://schemas.openxmlformats.org/drawingml/2006/main" name="自定义设计方案">
  <a:themeElements>
    <a:clrScheme name="自定义 101">
      <a:dk1>
        <a:srgbClr val="000000"/>
      </a:dk1>
      <a:lt1>
        <a:srgbClr val="FFFFFF"/>
      </a:lt1>
      <a:dk2>
        <a:srgbClr val="016C9E"/>
      </a:dk2>
      <a:lt2>
        <a:srgbClr val="FFFFFF"/>
      </a:lt2>
      <a:accent1>
        <a:srgbClr val="FFFFFF"/>
      </a:accent1>
      <a:accent2>
        <a:srgbClr val="016C9E"/>
      </a:accent2>
      <a:accent3>
        <a:srgbClr val="016C9E"/>
      </a:accent3>
      <a:accent4>
        <a:srgbClr val="016C9E"/>
      </a:accent4>
      <a:accent5>
        <a:srgbClr val="016C9E"/>
      </a:accent5>
      <a:accent6>
        <a:srgbClr val="016C9E"/>
      </a:accent6>
      <a:hlink>
        <a:srgbClr val="0563C1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3042</Words>
  <Application>WPS 演示</Application>
  <PresentationFormat>自定义</PresentationFormat>
  <Paragraphs>191</Paragraphs>
  <Slides>33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Arial</vt:lpstr>
      <vt:lpstr>宋体</vt:lpstr>
      <vt:lpstr>Wingdings</vt:lpstr>
      <vt:lpstr>Calibri</vt:lpstr>
      <vt:lpstr>微软雅黑</vt:lpstr>
      <vt:lpstr>Arial Unicode MS</vt:lpstr>
      <vt:lpstr>等线</vt:lpstr>
      <vt:lpstr>自定义设计方案</vt:lpstr>
      <vt:lpstr>Python入门</vt:lpstr>
      <vt:lpstr>一.Python环境搭建</vt:lpstr>
      <vt:lpstr>2.2.Unix/Linux下配置： </vt:lpstr>
      <vt:lpstr>二.运行python</vt:lpstr>
      <vt:lpstr> </vt:lpstr>
      <vt:lpstr> </vt:lpstr>
      <vt:lpstr>三.python的基础语法</vt:lpstr>
      <vt:lpstr>  2.注释： 	#代表单行注释；”””.......”””代表多行注释（'''....'''）,如下图： </vt:lpstr>
      <vt:lpstr>  2.注释： 	#代表单行注释；”””.......”””代表多行注释（'''....'''）,如下图： </vt:lpstr>
      <vt:lpstr>  3.变量： 	变量不需要声明，可直接赋值使用，例如：               </vt:lpstr>
      <vt:lpstr>  4.函数： 	函数定义基本形式： 		def   function （params）：#函数后面都要用冒号结尾 			#代码段 			return  expression 	              注：（1）.python中采用def关键字进行函数的定义，不用指定返回值的类型 	         （2）.函数参数params可以是零个、一个或者多个，同样的，函数参数也不用                指定参数类型，因为在python中变量都是弱类型，python会自动根据值来维护其类型。 	         （3）.return语句是可选的，它可以在函数体内任何地方出现，表示函数调用执行到此结束；如果没有return语句，会自动返回none，如果有return语句，但是return后面没有接表达式或者值的话也是返回none </vt:lpstr>
      <vt:lpstr>PowerPoint 演示文稿</vt:lpstr>
      <vt:lpstr>PowerPoint 演示文稿</vt:lpstr>
      <vt:lpstr>PowerPoint 演示文稿</vt:lpstr>
      <vt:lpstr>也可以把元素插入到指定的位置，比如索引号为1的位置，例如：</vt:lpstr>
      <vt:lpstr>要删除指定位置的元素，用pop(i)方法，其中i是索引位置，例如</vt:lpstr>
      <vt:lpstr>3.字典:dictionary 	字典是一种可变容器模型，可以任意存储任意类型对象，一般有键值对（key-value）构成，每个键值对用冒号：分割，两个键值对之间用逗号，分割，字典用花括号表示，格式例如： 		d={key1：value1，key2：value2}  	键一般都是唯一的，如果重复，最后的一个键值对会替换掉前面的，值可以重复，例如：              </vt:lpstr>
      <vt:lpstr>PART ONE</vt:lpstr>
      <vt:lpstr>PowerPoint 演示文稿</vt:lpstr>
      <vt:lpstr>2.元组：tuple</vt:lpstr>
      <vt:lpstr>PowerPoint 演示文稿</vt:lpstr>
      <vt:lpstr>PowerPoint 演示文稿</vt:lpstr>
      <vt:lpstr>3.字典:dictionary 	字典是一种可变容器模型，可以任意存储任意类型对象，一般有键值对（key-value）构成，每个键值对用冒号：分割，两个键值对之间用逗号，分割，字典用花括号表示，格式例如： 		d={key1：value1，key2：value2}  	键一般都是唯一的，如果重复，最后的一个键值对会替换掉前面的，值可以重复，例如：              </vt:lpstr>
      <vt:lpstr>要删除一个key，用pop(key)方法，对应的value也会从dict中删除,例如：</vt:lpstr>
      <vt:lpstr>字典内置函数和常用方法</vt:lpstr>
      <vt:lpstr>4.set： 	set和dict类似，也是一组key的集合，但不存储value，key也不能重复，重复元素在set中自动被过滤，要创建一个set，需要提供一个list作为输入集合，例如：</vt:lpstr>
      <vt:lpstr>通过remove(key)方法可以删除元素，例如：</vt:lpstr>
      <vt:lpstr>5.切片： 	一般用来取一个列表或元组中的部分元素，虽然方法有很多，比如：循环或者取指定的索引，但是这样既繁琐又比较笨重，然后python提供的切片操作符就大大简化了这种操作，例如：</vt:lpstr>
      <vt:lpstr>通过remove(key)方法可以删除元素，例如：</vt:lpstr>
      <vt:lpstr>python常用字符型内置函数： </vt:lpstr>
      <vt:lpstr> </vt:lpstr>
      <vt:lpstr> </vt:lpstr>
      <vt:lpstr>END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彩色卡通</dc:title>
  <dc:creator>第一PPT模板网-WWW.1PPT.COM</dc:creator>
  <cp:keywords>第一PPT模板网-WWW.1PPT.COM</cp:keywords>
  <dc:description>www.1ppt.com</dc:description>
  <cp:lastModifiedBy>嫣然花开§</cp:lastModifiedBy>
  <cp:revision>314</cp:revision>
  <dcterms:created xsi:type="dcterms:W3CDTF">2017-06-27T02:07:00Z</dcterms:created>
  <dcterms:modified xsi:type="dcterms:W3CDTF">2018-10-23T12:06:52Z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