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3"/>
    <p:sldId id="338" r:id="rId4"/>
    <p:sldId id="320" r:id="rId5"/>
    <p:sldId id="354" r:id="rId6"/>
    <p:sldId id="304" r:id="rId7"/>
    <p:sldId id="357" r:id="rId8"/>
    <p:sldId id="319" r:id="rId9"/>
    <p:sldId id="295" r:id="rId10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66"/>
    <p:restoredTop sz="95982"/>
  </p:normalViewPr>
  <p:slideViewPr>
    <p:cSldViewPr showGuides="1">
      <p:cViewPr>
        <p:scale>
          <a:sx n="114" d="100"/>
          <a:sy n="114" d="100"/>
        </p:scale>
        <p:origin x="664" y="736"/>
      </p:cViewPr>
      <p:guideLst>
        <p:guide orient="horz" pos="1784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ECDD51-FCC0-C14F-A009-8BF3003B456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57FEE3-E0B5-1C4C-B1AE-9873374BC2A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2"/>
          <p:cNvSpPr/>
          <p:nvPr/>
        </p:nvSpPr>
        <p:spPr>
          <a:xfrm>
            <a:off x="9172575" y="1608138"/>
            <a:ext cx="1185863" cy="2090737"/>
          </a:xfrm>
          <a:prstGeom prst="rect">
            <a:avLst/>
          </a:prstGeom>
          <a:noFill/>
          <a:ln w="9525">
            <a:noFill/>
          </a:ln>
        </p:spPr>
        <p:txBody>
          <a:bodyPr lIns="87798" tIns="43900" rIns="87798" bIns="43900" anchor="t"/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配色参考方案：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建议同一页面内不超过四种颜色，以下是９组配色方案，同一页面内只选择一组使用。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（仅供参考）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51" name="Rectangle 60"/>
          <p:cNvSpPr/>
          <p:nvPr/>
        </p:nvSpPr>
        <p:spPr>
          <a:xfrm>
            <a:off x="9215438" y="3871913"/>
            <a:ext cx="1038225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1425" tIns="45712" rIns="91425" bIns="45712" anchor="ctr">
            <a:spAutoFit/>
          </a:bodyPr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Group 75"/>
          <p:cNvGrpSpPr/>
          <p:nvPr userDrawn="1"/>
        </p:nvGrpSpPr>
        <p:grpSpPr>
          <a:xfrm>
            <a:off x="9309100" y="3798888"/>
            <a:ext cx="836613" cy="142875"/>
            <a:chOff x="6657" y="3492"/>
            <a:chExt cx="527" cy="121"/>
          </a:xfrm>
        </p:grpSpPr>
        <p:sp>
          <p:nvSpPr>
            <p:cNvPr id="2053" name="Rectangle 24"/>
            <p:cNvSpPr/>
            <p:nvPr/>
          </p:nvSpPr>
          <p:spPr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" name="Rectangle 25"/>
            <p:cNvSpPr/>
            <p:nvPr/>
          </p:nvSpPr>
          <p:spPr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" name="Rectangle 26"/>
            <p:cNvSpPr/>
            <p:nvPr/>
          </p:nvSpPr>
          <p:spPr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" name="Rectangle 27"/>
            <p:cNvSpPr/>
            <p:nvPr/>
          </p:nvSpPr>
          <p:spPr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7" name="Group 72"/>
          <p:cNvGrpSpPr/>
          <p:nvPr userDrawn="1"/>
        </p:nvGrpSpPr>
        <p:grpSpPr>
          <a:xfrm>
            <a:off x="9309100" y="4525963"/>
            <a:ext cx="836613" cy="144462"/>
            <a:chOff x="6657" y="4103"/>
            <a:chExt cx="527" cy="121"/>
          </a:xfrm>
        </p:grpSpPr>
        <p:sp>
          <p:nvSpPr>
            <p:cNvPr id="2058" name="Rectangle 28"/>
            <p:cNvSpPr/>
            <p:nvPr/>
          </p:nvSpPr>
          <p:spPr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Rectangle 29"/>
            <p:cNvSpPr/>
            <p:nvPr/>
          </p:nvSpPr>
          <p:spPr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Rectangle 30"/>
            <p:cNvSpPr/>
            <p:nvPr/>
          </p:nvSpPr>
          <p:spPr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Rectangle 31"/>
            <p:cNvSpPr/>
            <p:nvPr/>
          </p:nvSpPr>
          <p:spPr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2" name="Group 71"/>
          <p:cNvGrpSpPr/>
          <p:nvPr userDrawn="1"/>
        </p:nvGrpSpPr>
        <p:grpSpPr>
          <a:xfrm>
            <a:off x="9309100" y="4719638"/>
            <a:ext cx="836613" cy="144462"/>
            <a:chOff x="6657" y="4266"/>
            <a:chExt cx="527" cy="121"/>
          </a:xfrm>
        </p:grpSpPr>
        <p:sp>
          <p:nvSpPr>
            <p:cNvPr id="2063" name="Rectangle 32"/>
            <p:cNvSpPr/>
            <p:nvPr/>
          </p:nvSpPr>
          <p:spPr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4" name="Rectangle 33"/>
            <p:cNvSpPr/>
            <p:nvPr/>
          </p:nvSpPr>
          <p:spPr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" name="Rectangle 34"/>
            <p:cNvSpPr/>
            <p:nvPr/>
          </p:nvSpPr>
          <p:spPr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6" name="Rectangle 35"/>
            <p:cNvSpPr/>
            <p:nvPr/>
          </p:nvSpPr>
          <p:spPr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7" name="Group 74"/>
          <p:cNvGrpSpPr/>
          <p:nvPr userDrawn="1"/>
        </p:nvGrpSpPr>
        <p:grpSpPr>
          <a:xfrm>
            <a:off x="9309100" y="3992563"/>
            <a:ext cx="836613" cy="144462"/>
            <a:chOff x="6657" y="3656"/>
            <a:chExt cx="527" cy="121"/>
          </a:xfrm>
        </p:grpSpPr>
        <p:sp>
          <p:nvSpPr>
            <p:cNvPr id="2068" name="Rectangle 36"/>
            <p:cNvSpPr/>
            <p:nvPr/>
          </p:nvSpPr>
          <p:spPr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9" name="Rectangle 37"/>
            <p:cNvSpPr/>
            <p:nvPr/>
          </p:nvSpPr>
          <p:spPr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0" name="Rectangle 38"/>
            <p:cNvSpPr/>
            <p:nvPr/>
          </p:nvSpPr>
          <p:spPr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1" name="Rectangle 39"/>
            <p:cNvSpPr/>
            <p:nvPr/>
          </p:nvSpPr>
          <p:spPr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72" name="Group 73"/>
          <p:cNvGrpSpPr/>
          <p:nvPr userDrawn="1"/>
        </p:nvGrpSpPr>
        <p:grpSpPr>
          <a:xfrm>
            <a:off x="9309100" y="4332288"/>
            <a:ext cx="836613" cy="144462"/>
            <a:chOff x="6657" y="3941"/>
            <a:chExt cx="527" cy="121"/>
          </a:xfrm>
        </p:grpSpPr>
        <p:sp>
          <p:nvSpPr>
            <p:cNvPr id="2073" name="Rectangle 40"/>
            <p:cNvSpPr/>
            <p:nvPr/>
          </p:nvSpPr>
          <p:spPr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4" name="Rectangle 41"/>
            <p:cNvSpPr/>
            <p:nvPr/>
          </p:nvSpPr>
          <p:spPr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5" name="Rectangle 42"/>
            <p:cNvSpPr/>
            <p:nvPr/>
          </p:nvSpPr>
          <p:spPr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6" name="Rectangle 43"/>
            <p:cNvSpPr/>
            <p:nvPr/>
          </p:nvSpPr>
          <p:spPr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77" name="Group 70"/>
          <p:cNvGrpSpPr/>
          <p:nvPr userDrawn="1"/>
        </p:nvGrpSpPr>
        <p:grpSpPr>
          <a:xfrm>
            <a:off x="9309100" y="4914900"/>
            <a:ext cx="836613" cy="144463"/>
            <a:chOff x="6657" y="4430"/>
            <a:chExt cx="527" cy="121"/>
          </a:xfrm>
        </p:grpSpPr>
        <p:sp>
          <p:nvSpPr>
            <p:cNvPr id="2078" name="Rectangle 44"/>
            <p:cNvSpPr/>
            <p:nvPr/>
          </p:nvSpPr>
          <p:spPr>
            <a:xfrm flipV="1">
              <a:off x="6789" y="4430"/>
              <a:ext cx="132" cy="121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Rectangle 45"/>
            <p:cNvSpPr/>
            <p:nvPr/>
          </p:nvSpPr>
          <p:spPr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0" name="Rectangle 46"/>
            <p:cNvSpPr/>
            <p:nvPr/>
          </p:nvSpPr>
          <p:spPr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1" name="Rectangle 47"/>
            <p:cNvSpPr/>
            <p:nvPr/>
          </p:nvSpPr>
          <p:spPr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82" name="Group 76"/>
          <p:cNvGrpSpPr/>
          <p:nvPr userDrawn="1"/>
        </p:nvGrpSpPr>
        <p:grpSpPr>
          <a:xfrm>
            <a:off x="9309100" y="3603625"/>
            <a:ext cx="836613" cy="146050"/>
            <a:chOff x="6657" y="3329"/>
            <a:chExt cx="527" cy="122"/>
          </a:xfrm>
        </p:grpSpPr>
        <p:sp>
          <p:nvSpPr>
            <p:cNvPr id="2083" name="Rectangle 48"/>
            <p:cNvSpPr/>
            <p:nvPr/>
          </p:nvSpPr>
          <p:spPr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4" name="Rectangle 49"/>
            <p:cNvSpPr/>
            <p:nvPr/>
          </p:nvSpPr>
          <p:spPr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5" name="Rectangle 50"/>
            <p:cNvSpPr/>
            <p:nvPr/>
          </p:nvSpPr>
          <p:spPr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6" name="Rectangle 51"/>
            <p:cNvSpPr/>
            <p:nvPr/>
          </p:nvSpPr>
          <p:spPr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87" name="Group 78"/>
          <p:cNvGrpSpPr/>
          <p:nvPr userDrawn="1"/>
        </p:nvGrpSpPr>
        <p:grpSpPr>
          <a:xfrm>
            <a:off x="9309100" y="3263900"/>
            <a:ext cx="836613" cy="144463"/>
            <a:chOff x="6657" y="3043"/>
            <a:chExt cx="527" cy="121"/>
          </a:xfrm>
        </p:grpSpPr>
        <p:sp>
          <p:nvSpPr>
            <p:cNvPr id="2088" name="Rectangle 52"/>
            <p:cNvSpPr/>
            <p:nvPr/>
          </p:nvSpPr>
          <p:spPr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9" name="Rectangle 53"/>
            <p:cNvSpPr/>
            <p:nvPr/>
          </p:nvSpPr>
          <p:spPr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0" name="Rectangle 54"/>
            <p:cNvSpPr/>
            <p:nvPr/>
          </p:nvSpPr>
          <p:spPr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1" name="Rectangle 55"/>
            <p:cNvSpPr/>
            <p:nvPr/>
          </p:nvSpPr>
          <p:spPr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92" name="Group 77"/>
          <p:cNvGrpSpPr/>
          <p:nvPr userDrawn="1"/>
        </p:nvGrpSpPr>
        <p:grpSpPr>
          <a:xfrm>
            <a:off x="9309100" y="3070225"/>
            <a:ext cx="836613" cy="144463"/>
            <a:chOff x="6657" y="2881"/>
            <a:chExt cx="527" cy="121"/>
          </a:xfrm>
        </p:grpSpPr>
        <p:sp>
          <p:nvSpPr>
            <p:cNvPr id="2093" name="Rectangle 56"/>
            <p:cNvSpPr/>
            <p:nvPr/>
          </p:nvSpPr>
          <p:spPr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4" name="Rectangle 57"/>
            <p:cNvSpPr/>
            <p:nvPr/>
          </p:nvSpPr>
          <p:spPr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5" name="Rectangle 58"/>
            <p:cNvSpPr/>
            <p:nvPr/>
          </p:nvSpPr>
          <p:spPr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6" name="Rectangle 59"/>
            <p:cNvSpPr/>
            <p:nvPr/>
          </p:nvSpPr>
          <p:spPr>
            <a:xfrm flipV="1">
              <a:off x="6789" y="288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97" name="Text Box 66"/>
          <p:cNvSpPr txBox="1"/>
          <p:nvPr/>
        </p:nvSpPr>
        <p:spPr>
          <a:xfrm>
            <a:off x="-2224087" y="1285875"/>
            <a:ext cx="2224087" cy="4105275"/>
          </a:xfrm>
          <a:prstGeom prst="rect">
            <a:avLst/>
          </a:prstGeom>
          <a:noFill/>
          <a:ln w="9525">
            <a:noFill/>
          </a:ln>
        </p:spPr>
        <p:txBody>
          <a:bodyPr lIns="87814" tIns="43906" rIns="87814" bIns="43906" anchor="t">
            <a:spAutoFit/>
          </a:bodyPr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:40-47pt  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副标题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:26-30pt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红色或者蓝色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FrutigerNext LT Medium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 Arial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:35-47pt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黑体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副标题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:24-28pt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红色或者蓝色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华文细黑体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spcBef>
                <a:spcPct val="50000"/>
              </a:spcBef>
            </a:pPr>
            <a:endParaRPr lang="zh-CN" altLang="en-US" sz="120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900B29-F050-1F43-9FF6-82E65E542F2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9"/>
          <p:cNvSpPr txBox="1"/>
          <p:nvPr/>
        </p:nvSpPr>
        <p:spPr>
          <a:xfrm>
            <a:off x="6804025" y="4843463"/>
            <a:ext cx="2016125" cy="307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1400" b="1">
                <a:solidFill>
                  <a:srgbClr val="37609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创新、沟通、追求卓越</a:t>
            </a:r>
            <a:endParaRPr lang="zh-CN" altLang="en-US" sz="1400" b="1">
              <a:solidFill>
                <a:srgbClr val="37609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5" name="Picture 8" descr="logo-短大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313" y="71438"/>
            <a:ext cx="1357312" cy="323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4803775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/>
          <p:cNvSpPr txBox="1">
            <a:spLocks noChangeArrowheads="1"/>
          </p:cNvSpPr>
          <p:nvPr/>
        </p:nvSpPr>
        <p:spPr bwMode="auto">
          <a:xfrm>
            <a:off x="7740650" y="4840288"/>
            <a:ext cx="13287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fld id="{E5CF6988-E679-6545-B256-B94BE2815B3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078" name="Rectangle 22"/>
          <p:cNvSpPr/>
          <p:nvPr/>
        </p:nvSpPr>
        <p:spPr>
          <a:xfrm>
            <a:off x="-2071687" y="428625"/>
            <a:ext cx="2071687" cy="4179888"/>
          </a:xfrm>
          <a:prstGeom prst="rect">
            <a:avLst/>
          </a:prstGeom>
          <a:noFill/>
          <a:ln w="9525">
            <a:noFill/>
          </a:ln>
        </p:spPr>
        <p:txBody>
          <a:bodyPr lIns="87798" tIns="43900" rIns="87798" bIns="43900" anchor="t"/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英文主标题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:32-35pt  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 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红色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FrutigerNext LT Medium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 Arial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7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中文主标题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:28-32pt  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 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红色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黑体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:20-22pt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子目录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) :18pt  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黑色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内部使用字体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FrutigerNext LT Regular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外部使用字体 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 Arial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7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:18-20pt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子目录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(2-5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级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):18pt 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黑色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华文细黑体或者宋体 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0" indent="0" algn="r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79" name="Rectangle 62"/>
          <p:cNvSpPr/>
          <p:nvPr/>
        </p:nvSpPr>
        <p:spPr>
          <a:xfrm>
            <a:off x="9172575" y="1231900"/>
            <a:ext cx="1185863" cy="2090738"/>
          </a:xfrm>
          <a:prstGeom prst="rect">
            <a:avLst/>
          </a:prstGeom>
          <a:noFill/>
          <a:ln w="9525">
            <a:noFill/>
          </a:ln>
        </p:spPr>
        <p:txBody>
          <a:bodyPr lIns="87798" tIns="43900" rIns="87798" bIns="43900" anchor="t"/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配色参考方案：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建议同一页面内不超过四种颜色，以下是９组配色方案，同一页面内只选择一组使用。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（仅供参考）</a:t>
            </a: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80" name="Rectangle 60"/>
          <p:cNvSpPr/>
          <p:nvPr/>
        </p:nvSpPr>
        <p:spPr>
          <a:xfrm>
            <a:off x="9215438" y="3495675"/>
            <a:ext cx="1038225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1425" tIns="45712" rIns="91425" bIns="45712" anchor="ctr">
            <a:spAutoFit/>
          </a:bodyPr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81" name="Group 75"/>
          <p:cNvGrpSpPr/>
          <p:nvPr userDrawn="1"/>
        </p:nvGrpSpPr>
        <p:grpSpPr>
          <a:xfrm>
            <a:off x="9309100" y="3422650"/>
            <a:ext cx="836613" cy="144463"/>
            <a:chOff x="6657" y="3492"/>
            <a:chExt cx="527" cy="121"/>
          </a:xfrm>
        </p:grpSpPr>
        <p:sp>
          <p:nvSpPr>
            <p:cNvPr id="3082" name="Rectangle 24"/>
            <p:cNvSpPr/>
            <p:nvPr/>
          </p:nvSpPr>
          <p:spPr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" name="Rectangle 25"/>
            <p:cNvSpPr/>
            <p:nvPr/>
          </p:nvSpPr>
          <p:spPr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" name="Rectangle 26"/>
            <p:cNvSpPr/>
            <p:nvPr/>
          </p:nvSpPr>
          <p:spPr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Rectangle 27"/>
            <p:cNvSpPr/>
            <p:nvPr/>
          </p:nvSpPr>
          <p:spPr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86" name="Group 72"/>
          <p:cNvGrpSpPr/>
          <p:nvPr userDrawn="1"/>
        </p:nvGrpSpPr>
        <p:grpSpPr>
          <a:xfrm>
            <a:off x="9309100" y="4151313"/>
            <a:ext cx="836613" cy="142875"/>
            <a:chOff x="6657" y="4103"/>
            <a:chExt cx="527" cy="121"/>
          </a:xfrm>
        </p:grpSpPr>
        <p:sp>
          <p:nvSpPr>
            <p:cNvPr id="3087" name="Rectangle 28"/>
            <p:cNvSpPr/>
            <p:nvPr/>
          </p:nvSpPr>
          <p:spPr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" name="Rectangle 29"/>
            <p:cNvSpPr/>
            <p:nvPr/>
          </p:nvSpPr>
          <p:spPr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" name="Rectangle 30"/>
            <p:cNvSpPr/>
            <p:nvPr/>
          </p:nvSpPr>
          <p:spPr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" name="Rectangle 31"/>
            <p:cNvSpPr/>
            <p:nvPr/>
          </p:nvSpPr>
          <p:spPr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91" name="Group 71"/>
          <p:cNvGrpSpPr/>
          <p:nvPr userDrawn="1"/>
        </p:nvGrpSpPr>
        <p:grpSpPr>
          <a:xfrm>
            <a:off x="9309100" y="4344988"/>
            <a:ext cx="836613" cy="144462"/>
            <a:chOff x="6657" y="4266"/>
            <a:chExt cx="527" cy="121"/>
          </a:xfrm>
        </p:grpSpPr>
        <p:sp>
          <p:nvSpPr>
            <p:cNvPr id="3092" name="Rectangle 32"/>
            <p:cNvSpPr/>
            <p:nvPr/>
          </p:nvSpPr>
          <p:spPr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" name="Rectangle 33"/>
            <p:cNvSpPr/>
            <p:nvPr/>
          </p:nvSpPr>
          <p:spPr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" name="Rectangle 34"/>
            <p:cNvSpPr/>
            <p:nvPr/>
          </p:nvSpPr>
          <p:spPr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" name="Rectangle 35"/>
            <p:cNvSpPr/>
            <p:nvPr/>
          </p:nvSpPr>
          <p:spPr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96" name="Group 74"/>
          <p:cNvGrpSpPr/>
          <p:nvPr userDrawn="1"/>
        </p:nvGrpSpPr>
        <p:grpSpPr>
          <a:xfrm>
            <a:off x="9309100" y="3617913"/>
            <a:ext cx="836613" cy="144462"/>
            <a:chOff x="6657" y="3656"/>
            <a:chExt cx="527" cy="121"/>
          </a:xfrm>
        </p:grpSpPr>
        <p:sp>
          <p:nvSpPr>
            <p:cNvPr id="3097" name="Rectangle 36"/>
            <p:cNvSpPr/>
            <p:nvPr/>
          </p:nvSpPr>
          <p:spPr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" name="Rectangle 37"/>
            <p:cNvSpPr/>
            <p:nvPr/>
          </p:nvSpPr>
          <p:spPr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" name="Rectangle 38"/>
            <p:cNvSpPr/>
            <p:nvPr/>
          </p:nvSpPr>
          <p:spPr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" name="Rectangle 39"/>
            <p:cNvSpPr/>
            <p:nvPr/>
          </p:nvSpPr>
          <p:spPr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01" name="Group 73"/>
          <p:cNvGrpSpPr/>
          <p:nvPr userDrawn="1"/>
        </p:nvGrpSpPr>
        <p:grpSpPr>
          <a:xfrm>
            <a:off x="9309100" y="3957638"/>
            <a:ext cx="836613" cy="144462"/>
            <a:chOff x="6657" y="3941"/>
            <a:chExt cx="527" cy="121"/>
          </a:xfrm>
        </p:grpSpPr>
        <p:sp>
          <p:nvSpPr>
            <p:cNvPr id="3102" name="Rectangle 40"/>
            <p:cNvSpPr/>
            <p:nvPr/>
          </p:nvSpPr>
          <p:spPr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" name="Rectangle 41"/>
            <p:cNvSpPr/>
            <p:nvPr/>
          </p:nvSpPr>
          <p:spPr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" name="Rectangle 42"/>
            <p:cNvSpPr/>
            <p:nvPr/>
          </p:nvSpPr>
          <p:spPr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5" name="Rectangle 43"/>
            <p:cNvSpPr/>
            <p:nvPr/>
          </p:nvSpPr>
          <p:spPr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06" name="Group 70"/>
          <p:cNvGrpSpPr/>
          <p:nvPr userDrawn="1"/>
        </p:nvGrpSpPr>
        <p:grpSpPr>
          <a:xfrm>
            <a:off x="9309100" y="4540250"/>
            <a:ext cx="836613" cy="144463"/>
            <a:chOff x="6657" y="4430"/>
            <a:chExt cx="527" cy="121"/>
          </a:xfrm>
        </p:grpSpPr>
        <p:sp>
          <p:nvSpPr>
            <p:cNvPr id="3107" name="Rectangle 44"/>
            <p:cNvSpPr/>
            <p:nvPr/>
          </p:nvSpPr>
          <p:spPr>
            <a:xfrm flipV="1">
              <a:off x="6789" y="4430"/>
              <a:ext cx="132" cy="121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8" name="Rectangle 45"/>
            <p:cNvSpPr/>
            <p:nvPr/>
          </p:nvSpPr>
          <p:spPr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9" name="Rectangle 46"/>
            <p:cNvSpPr/>
            <p:nvPr/>
          </p:nvSpPr>
          <p:spPr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0" name="Rectangle 47"/>
            <p:cNvSpPr/>
            <p:nvPr/>
          </p:nvSpPr>
          <p:spPr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11" name="Group 76"/>
          <p:cNvGrpSpPr/>
          <p:nvPr userDrawn="1"/>
        </p:nvGrpSpPr>
        <p:grpSpPr>
          <a:xfrm>
            <a:off x="9309100" y="3228975"/>
            <a:ext cx="836613" cy="146050"/>
            <a:chOff x="6657" y="3329"/>
            <a:chExt cx="527" cy="122"/>
          </a:xfrm>
        </p:grpSpPr>
        <p:sp>
          <p:nvSpPr>
            <p:cNvPr id="3112" name="Rectangle 48"/>
            <p:cNvSpPr/>
            <p:nvPr/>
          </p:nvSpPr>
          <p:spPr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3" name="Rectangle 49"/>
            <p:cNvSpPr/>
            <p:nvPr/>
          </p:nvSpPr>
          <p:spPr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4" name="Rectangle 50"/>
            <p:cNvSpPr/>
            <p:nvPr/>
          </p:nvSpPr>
          <p:spPr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5" name="Rectangle 51"/>
            <p:cNvSpPr/>
            <p:nvPr/>
          </p:nvSpPr>
          <p:spPr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16" name="Group 78"/>
          <p:cNvGrpSpPr/>
          <p:nvPr userDrawn="1"/>
        </p:nvGrpSpPr>
        <p:grpSpPr>
          <a:xfrm>
            <a:off x="9309100" y="2887663"/>
            <a:ext cx="836613" cy="144462"/>
            <a:chOff x="6657" y="3043"/>
            <a:chExt cx="527" cy="121"/>
          </a:xfrm>
        </p:grpSpPr>
        <p:sp>
          <p:nvSpPr>
            <p:cNvPr id="3117" name="Rectangle 52"/>
            <p:cNvSpPr/>
            <p:nvPr/>
          </p:nvSpPr>
          <p:spPr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8" name="Rectangle 53"/>
            <p:cNvSpPr/>
            <p:nvPr/>
          </p:nvSpPr>
          <p:spPr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9" name="Rectangle 54"/>
            <p:cNvSpPr/>
            <p:nvPr/>
          </p:nvSpPr>
          <p:spPr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0" name="Rectangle 55"/>
            <p:cNvSpPr/>
            <p:nvPr/>
          </p:nvSpPr>
          <p:spPr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21" name="Group 77"/>
          <p:cNvGrpSpPr/>
          <p:nvPr userDrawn="1"/>
        </p:nvGrpSpPr>
        <p:grpSpPr>
          <a:xfrm>
            <a:off x="9309100" y="2695575"/>
            <a:ext cx="836613" cy="144463"/>
            <a:chOff x="6657" y="2881"/>
            <a:chExt cx="527" cy="121"/>
          </a:xfrm>
        </p:grpSpPr>
        <p:sp>
          <p:nvSpPr>
            <p:cNvPr id="3122" name="Rectangle 56"/>
            <p:cNvSpPr/>
            <p:nvPr/>
          </p:nvSpPr>
          <p:spPr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3" name="Rectangle 57"/>
            <p:cNvSpPr/>
            <p:nvPr/>
          </p:nvSpPr>
          <p:spPr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4" name="Rectangle 58"/>
            <p:cNvSpPr/>
            <p:nvPr/>
          </p:nvSpPr>
          <p:spPr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5" name="Rectangle 59"/>
            <p:cNvSpPr/>
            <p:nvPr/>
          </p:nvSpPr>
          <p:spPr>
            <a:xfrm flipV="1">
              <a:off x="6789" y="2881"/>
              <a:ext cx="132" cy="12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26" name="Rectangle 65"/>
          <p:cNvSpPr/>
          <p:nvPr/>
        </p:nvSpPr>
        <p:spPr>
          <a:xfrm>
            <a:off x="9144000" y="90488"/>
            <a:ext cx="1185863" cy="660400"/>
          </a:xfrm>
          <a:prstGeom prst="rect">
            <a:avLst/>
          </a:prstGeom>
          <a:noFill/>
          <a:ln w="9525">
            <a:noFill/>
          </a:ln>
        </p:spPr>
        <p:txBody>
          <a:bodyPr lIns="87798" tIns="43900" rIns="87798" bIns="43900" anchor="t"/>
          <a:p>
            <a:pPr lvl="0" indent="0" defTabSz="878205"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客户或者合作伙伴的标志放在右上角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indent="0" defTabSz="878205">
              <a:lnSpc>
                <a:spcPct val="125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14313" y="447675"/>
            <a:ext cx="85725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8" name="TextBox 9"/>
          <p:cNvSpPr txBox="1"/>
          <p:nvPr/>
        </p:nvSpPr>
        <p:spPr>
          <a:xfrm>
            <a:off x="-36512" y="4843463"/>
            <a:ext cx="6840537" cy="307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1400" b="1">
                <a:solidFill>
                  <a:srgbClr val="37609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卓越的信息化服务提供商 </a:t>
            </a:r>
            <a:r>
              <a:rPr lang="en-US" altLang="zh-CN" sz="1400">
                <a:solidFill>
                  <a:srgbClr val="37609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The Excellent Provider Of Informationization Service</a:t>
            </a:r>
            <a:endParaRPr lang="zh-CN" altLang="en-US" sz="1400">
              <a:solidFill>
                <a:srgbClr val="37609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195" y="33468"/>
            <a:ext cx="4900618" cy="383367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0084"/>
            <a:ext cx="8229600" cy="3844541"/>
          </a:xfrm>
        </p:spPr>
        <p:txBody>
          <a:bodyPr/>
          <a:lstStyle>
            <a:lvl1pPr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18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18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18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8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5BE8C5-D1B1-B943-9514-AD5183F7168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CBA307-83DA-6646-93D6-4B3877B04705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E4E7AC-8C82-3746-AB4B-7BE4160F1656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684213" y="1574800"/>
            <a:ext cx="7772400" cy="830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1" i="0" u="none" strike="noStrike" kern="1200" cap="none" spc="0" normalizeH="0" baseline="0" noProof="1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CRUD代码编写加速</a:t>
            </a:r>
            <a:endParaRPr kumimoji="0" lang="zh-CN" sz="4400" b="1" i="0" u="none" strike="noStrike" kern="1200" cap="none" spc="0" normalizeH="0" baseline="0" noProof="1">
              <a:ln>
                <a:noFill/>
              </a:ln>
              <a:solidFill>
                <a:srgbClr val="558E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7170" name="Picture 2" descr="E:\01鸿程工作\研究院PPT模板\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374650"/>
            <a:ext cx="2201863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405063"/>
            <a:ext cx="7250113" cy="4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3"/>
          <p:cNvSpPr txBox="1"/>
          <p:nvPr/>
        </p:nvSpPr>
        <p:spPr>
          <a:xfrm>
            <a:off x="-1587" y="3181350"/>
            <a:ext cx="9144000" cy="12334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R="0" algn="ctr"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商业智能部</a:t>
            </a:r>
            <a:endParaRPr kumimoji="0" lang="zh-CN" altLang="en-US" sz="2000" b="1" kern="1200" cap="none" spc="0" normalizeH="0" baseline="0" noProof="1">
              <a:solidFill>
                <a:srgbClr val="558ED5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R="0" algn="ctr"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柳恩祥</a:t>
            </a:r>
            <a:endParaRPr kumimoji="0" lang="zh-CN" altLang="en-US" sz="2000" b="1" kern="1200" cap="none" spc="0" normalizeH="0" baseline="0" noProof="1">
              <a:solidFill>
                <a:srgbClr val="558ED5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R="0" algn="ctr"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2017</a:t>
            </a:r>
            <a:r>
              <a:rPr kumimoji="0" lang="zh-CN" altLang="en-US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年</a:t>
            </a:r>
            <a:r>
              <a:rPr kumimoji="0" lang="en-US" altLang="zh-CN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11</a:t>
            </a:r>
            <a:r>
              <a:rPr kumimoji="0" lang="zh-CN" altLang="en-US" sz="2000" b="1" kern="1200" cap="none" spc="0" normalizeH="0" baseline="0" noProof="1">
                <a:solidFill>
                  <a:srgbClr val="558ED5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月</a:t>
            </a:r>
            <a:endParaRPr kumimoji="0" lang="zh-CN" altLang="en-US" sz="2000" b="1" kern="1200" cap="none" spc="0" normalizeH="0" baseline="0" noProof="1">
              <a:solidFill>
                <a:srgbClr val="558ED5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/>
        </p:nvSpPr>
        <p:spPr>
          <a:xfrm>
            <a:off x="3886200" y="33338"/>
            <a:ext cx="4900613" cy="384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0" hangingPunct="0"/>
            <a:r>
              <a:rPr lang="zh-CN" altLang="en-US" sz="28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altLang="en-US" sz="28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AutoShape 50"/>
          <p:cNvSpPr/>
          <p:nvPr/>
        </p:nvSpPr>
        <p:spPr>
          <a:xfrm>
            <a:off x="971868" y="761365"/>
            <a:ext cx="6999287" cy="887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7DEE8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342000" tIns="36000" bIns="36000" anchor="ctr"/>
          <a:p>
            <a:pPr algn="l"/>
            <a:r>
              <a:rPr lang="en-US" altLang="zh-CN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、单表的增删改查。以及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前后端代码</a:t>
            </a:r>
            <a:endParaRPr lang="zh-CN" altLang="en-US" sz="140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AutoShape 50"/>
          <p:cNvSpPr/>
          <p:nvPr/>
        </p:nvSpPr>
        <p:spPr>
          <a:xfrm>
            <a:off x="971868" y="2025015"/>
            <a:ext cx="6999287" cy="887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7DEE8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342000" tIns="36000" bIns="36000" anchor="ctr"/>
          <a:p>
            <a:pPr algn="l"/>
            <a:r>
              <a:rPr lang="en-US" altLang="zh-CN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可以根据项目的不同，修改模板</a:t>
            </a:r>
            <a:endParaRPr lang="zh-CN" altLang="en-US" sz="140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AutoShape 50"/>
          <p:cNvSpPr/>
          <p:nvPr/>
        </p:nvSpPr>
        <p:spPr>
          <a:xfrm>
            <a:off x="971868" y="3159125"/>
            <a:ext cx="6999287" cy="8874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7DEE8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342000" tIns="36000" bIns="36000" anchor="ctr"/>
          <a:p>
            <a:pPr algn="l"/>
            <a:r>
              <a:rPr lang="en-US" altLang="zh-CN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、适合于单表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增删改查多的项目。只需要改好一份模板。</a:t>
            </a:r>
            <a:endParaRPr lang="zh-CN" altLang="en-US" sz="1400">
              <a:solidFill>
                <a:srgbClr val="40404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像旅游项目中的</a:t>
            </a:r>
            <a:r>
              <a:rPr lang="en-US" altLang="zh-CN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大类基础设施维护。</a:t>
            </a:r>
            <a:endParaRPr lang="zh-CN" altLang="en-US" sz="140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 wrap="square" lIns="91440" tIns="45720" rIns="91440" bIns="45720" anchor="ctr"/>
          <a:p>
            <a:endParaRPr lang="zh-CN" altLang="en-US" kern="120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71600" y="3416935"/>
            <a:ext cx="6400800" cy="1314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0243" name="Group 2"/>
          <p:cNvGrpSpPr/>
          <p:nvPr/>
        </p:nvGrpSpPr>
        <p:grpSpPr>
          <a:xfrm>
            <a:off x="9525" y="3517900"/>
            <a:ext cx="9144000" cy="1268413"/>
            <a:chOff x="247" y="4566"/>
            <a:chExt cx="3829" cy="1431"/>
          </a:xfrm>
        </p:grpSpPr>
        <p:grpSp>
          <p:nvGrpSpPr>
            <p:cNvPr id="10244" name="Group 3"/>
            <p:cNvGrpSpPr/>
            <p:nvPr/>
          </p:nvGrpSpPr>
          <p:grpSpPr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10245" name="Line 4"/>
              <p:cNvSpPr/>
              <p:nvPr/>
            </p:nvSpPr>
            <p:spPr>
              <a:xfrm>
                <a:off x="2854" y="1824"/>
                <a:ext cx="2622" cy="143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6" name="Line 5"/>
              <p:cNvSpPr/>
              <p:nvPr/>
            </p:nvSpPr>
            <p:spPr>
              <a:xfrm>
                <a:off x="2854" y="1824"/>
                <a:ext cx="2622" cy="168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7" name="Line 6"/>
              <p:cNvSpPr/>
              <p:nvPr/>
            </p:nvSpPr>
            <p:spPr>
              <a:xfrm>
                <a:off x="2854" y="1824"/>
                <a:ext cx="2487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8" name="Line 7"/>
              <p:cNvSpPr/>
              <p:nvPr/>
            </p:nvSpPr>
            <p:spPr>
              <a:xfrm>
                <a:off x="2854" y="1824"/>
                <a:ext cx="2083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9" name="Line 8"/>
              <p:cNvSpPr/>
              <p:nvPr/>
            </p:nvSpPr>
            <p:spPr>
              <a:xfrm>
                <a:off x="2854" y="1824"/>
                <a:ext cx="1704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0" name="Line 9"/>
              <p:cNvSpPr/>
              <p:nvPr/>
            </p:nvSpPr>
            <p:spPr>
              <a:xfrm>
                <a:off x="2854" y="1824"/>
                <a:ext cx="1322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1" name="Line 10"/>
              <p:cNvSpPr/>
              <p:nvPr/>
            </p:nvSpPr>
            <p:spPr>
              <a:xfrm>
                <a:off x="2854" y="1824"/>
                <a:ext cx="986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2" name="Line 11"/>
              <p:cNvSpPr/>
              <p:nvPr/>
            </p:nvSpPr>
            <p:spPr>
              <a:xfrm>
                <a:off x="2854" y="1824"/>
                <a:ext cx="65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3" name="Line 12"/>
              <p:cNvSpPr/>
              <p:nvPr/>
            </p:nvSpPr>
            <p:spPr>
              <a:xfrm>
                <a:off x="2854" y="1824"/>
                <a:ext cx="314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4" name="Line 13"/>
              <p:cNvSpPr/>
              <p:nvPr/>
            </p:nvSpPr>
            <p:spPr>
              <a:xfrm>
                <a:off x="2854" y="1824"/>
                <a:ext cx="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5" name="Line 14"/>
              <p:cNvSpPr/>
              <p:nvPr/>
            </p:nvSpPr>
            <p:spPr>
              <a:xfrm>
                <a:off x="2854" y="1824"/>
                <a:ext cx="2622" cy="123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6" name="Line 15"/>
              <p:cNvSpPr/>
              <p:nvPr/>
            </p:nvSpPr>
            <p:spPr>
              <a:xfrm>
                <a:off x="2854" y="1824"/>
                <a:ext cx="2622" cy="106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7" name="Line 16"/>
              <p:cNvSpPr/>
              <p:nvPr/>
            </p:nvSpPr>
            <p:spPr>
              <a:xfrm>
                <a:off x="2854" y="1824"/>
                <a:ext cx="2622" cy="91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8" name="Line 17"/>
              <p:cNvSpPr/>
              <p:nvPr/>
            </p:nvSpPr>
            <p:spPr>
              <a:xfrm>
                <a:off x="2854" y="1824"/>
                <a:ext cx="2622" cy="77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9" name="Line 18"/>
              <p:cNvSpPr/>
              <p:nvPr/>
            </p:nvSpPr>
            <p:spPr>
              <a:xfrm>
                <a:off x="2877" y="1824"/>
                <a:ext cx="2599" cy="64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0" name="Line 19"/>
              <p:cNvSpPr/>
              <p:nvPr/>
            </p:nvSpPr>
            <p:spPr>
              <a:xfrm>
                <a:off x="2854" y="1824"/>
                <a:ext cx="2622" cy="514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1" name="Line 20"/>
              <p:cNvSpPr/>
              <p:nvPr/>
            </p:nvSpPr>
            <p:spPr>
              <a:xfrm>
                <a:off x="2854" y="1824"/>
                <a:ext cx="2622" cy="405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2" name="Line 21"/>
              <p:cNvSpPr/>
              <p:nvPr/>
            </p:nvSpPr>
            <p:spPr>
              <a:xfrm>
                <a:off x="2854" y="1824"/>
                <a:ext cx="2622" cy="298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3" name="Line 22"/>
              <p:cNvSpPr/>
              <p:nvPr/>
            </p:nvSpPr>
            <p:spPr>
              <a:xfrm>
                <a:off x="2854" y="1824"/>
                <a:ext cx="2622" cy="21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4" name="Line 23"/>
              <p:cNvSpPr/>
              <p:nvPr/>
            </p:nvSpPr>
            <p:spPr>
              <a:xfrm>
                <a:off x="2854" y="1824"/>
                <a:ext cx="2622" cy="126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5" name="Line 24"/>
              <p:cNvSpPr/>
              <p:nvPr/>
            </p:nvSpPr>
            <p:spPr>
              <a:xfrm>
                <a:off x="2854" y="1824"/>
                <a:ext cx="2622" cy="6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0266" name="Group 25"/>
            <p:cNvGrpSpPr/>
            <p:nvPr/>
          </p:nvGrpSpPr>
          <p:grpSpPr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10267" name="Line 26"/>
              <p:cNvSpPr/>
              <p:nvPr/>
            </p:nvSpPr>
            <p:spPr>
              <a:xfrm flipH="1">
                <a:off x="235" y="1824"/>
                <a:ext cx="2619" cy="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8" name="Line 27"/>
              <p:cNvSpPr/>
              <p:nvPr/>
            </p:nvSpPr>
            <p:spPr>
              <a:xfrm flipH="1">
                <a:off x="235" y="1824"/>
                <a:ext cx="2619" cy="143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9" name="Line 28"/>
              <p:cNvSpPr/>
              <p:nvPr/>
            </p:nvSpPr>
            <p:spPr>
              <a:xfrm flipH="1">
                <a:off x="235" y="1824"/>
                <a:ext cx="2619" cy="168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0" name="Line 29"/>
              <p:cNvSpPr/>
              <p:nvPr/>
            </p:nvSpPr>
            <p:spPr>
              <a:xfrm flipH="1">
                <a:off x="371" y="1824"/>
                <a:ext cx="2483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1" name="Line 30"/>
              <p:cNvSpPr/>
              <p:nvPr/>
            </p:nvSpPr>
            <p:spPr>
              <a:xfrm flipH="1">
                <a:off x="774" y="1824"/>
                <a:ext cx="208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2" name="Line 31"/>
              <p:cNvSpPr/>
              <p:nvPr/>
            </p:nvSpPr>
            <p:spPr>
              <a:xfrm flipH="1">
                <a:off x="1153" y="1824"/>
                <a:ext cx="170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3" name="Line 32"/>
              <p:cNvSpPr/>
              <p:nvPr/>
            </p:nvSpPr>
            <p:spPr>
              <a:xfrm flipH="1">
                <a:off x="1534" y="1824"/>
                <a:ext cx="132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4" name="Line 33"/>
              <p:cNvSpPr/>
              <p:nvPr/>
            </p:nvSpPr>
            <p:spPr>
              <a:xfrm flipH="1">
                <a:off x="1872" y="1824"/>
                <a:ext cx="982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5" name="Line 34"/>
              <p:cNvSpPr/>
              <p:nvPr/>
            </p:nvSpPr>
            <p:spPr>
              <a:xfrm flipH="1">
                <a:off x="2206" y="1824"/>
                <a:ext cx="648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6" name="Line 35"/>
              <p:cNvSpPr/>
              <p:nvPr/>
            </p:nvSpPr>
            <p:spPr>
              <a:xfrm flipH="1">
                <a:off x="2543" y="1824"/>
                <a:ext cx="31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7" name="Line 36"/>
              <p:cNvSpPr/>
              <p:nvPr/>
            </p:nvSpPr>
            <p:spPr>
              <a:xfrm flipH="1">
                <a:off x="235" y="1824"/>
                <a:ext cx="2619" cy="123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8" name="Line 37"/>
              <p:cNvSpPr/>
              <p:nvPr/>
            </p:nvSpPr>
            <p:spPr>
              <a:xfrm flipH="1">
                <a:off x="235" y="1824"/>
                <a:ext cx="2619" cy="106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9" name="Line 38"/>
              <p:cNvSpPr/>
              <p:nvPr/>
            </p:nvSpPr>
            <p:spPr>
              <a:xfrm flipH="1">
                <a:off x="235" y="1824"/>
                <a:ext cx="2619" cy="91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0" name="Line 39"/>
              <p:cNvSpPr/>
              <p:nvPr/>
            </p:nvSpPr>
            <p:spPr>
              <a:xfrm flipH="1">
                <a:off x="235" y="1824"/>
                <a:ext cx="2619" cy="77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1" name="Line 40"/>
              <p:cNvSpPr/>
              <p:nvPr/>
            </p:nvSpPr>
            <p:spPr>
              <a:xfrm flipH="1">
                <a:off x="235" y="1824"/>
                <a:ext cx="2597" cy="64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2" name="Line 41"/>
              <p:cNvSpPr/>
              <p:nvPr/>
            </p:nvSpPr>
            <p:spPr>
              <a:xfrm flipH="1">
                <a:off x="235" y="1824"/>
                <a:ext cx="2619" cy="514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3" name="Line 42"/>
              <p:cNvSpPr/>
              <p:nvPr/>
            </p:nvSpPr>
            <p:spPr>
              <a:xfrm flipH="1">
                <a:off x="235" y="1824"/>
                <a:ext cx="2619" cy="405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4" name="Line 43"/>
              <p:cNvSpPr/>
              <p:nvPr/>
            </p:nvSpPr>
            <p:spPr>
              <a:xfrm flipH="1">
                <a:off x="235" y="1824"/>
                <a:ext cx="2619" cy="298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5" name="Line 44"/>
              <p:cNvSpPr/>
              <p:nvPr/>
            </p:nvSpPr>
            <p:spPr>
              <a:xfrm flipH="1">
                <a:off x="235" y="1824"/>
                <a:ext cx="2619" cy="21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6" name="Line 45"/>
              <p:cNvSpPr/>
              <p:nvPr/>
            </p:nvSpPr>
            <p:spPr>
              <a:xfrm flipH="1">
                <a:off x="235" y="1824"/>
                <a:ext cx="2619" cy="126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7" name="Line 46"/>
              <p:cNvSpPr/>
              <p:nvPr/>
            </p:nvSpPr>
            <p:spPr>
              <a:xfrm flipH="1">
                <a:off x="235" y="1824"/>
                <a:ext cx="2619" cy="6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0288" name="Group 47"/>
            <p:cNvGrpSpPr/>
            <p:nvPr/>
          </p:nvGrpSpPr>
          <p:grpSpPr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10289" name="Group 48"/>
              <p:cNvGrpSpPr/>
              <p:nvPr/>
            </p:nvGrpSpPr>
            <p:grpSpPr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0290" name="Line 49"/>
                <p:cNvSpPr/>
                <p:nvPr/>
              </p:nvSpPr>
              <p:spPr>
                <a:xfrm>
                  <a:off x="235" y="3449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1" name="Line 50"/>
                <p:cNvSpPr/>
                <p:nvPr/>
              </p:nvSpPr>
              <p:spPr>
                <a:xfrm>
                  <a:off x="235" y="3191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2" name="Line 51"/>
                <p:cNvSpPr/>
                <p:nvPr/>
              </p:nvSpPr>
              <p:spPr>
                <a:xfrm>
                  <a:off x="235" y="2958"/>
                  <a:ext cx="5239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3" name="Line 52"/>
                <p:cNvSpPr/>
                <p:nvPr/>
              </p:nvSpPr>
              <p:spPr>
                <a:xfrm>
                  <a:off x="235" y="2750"/>
                  <a:ext cx="5239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10294" name="Group 53"/>
              <p:cNvGrpSpPr/>
              <p:nvPr/>
            </p:nvGrpSpPr>
            <p:grpSpPr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10295" name="Line 54"/>
                <p:cNvSpPr/>
                <p:nvPr/>
              </p:nvSpPr>
              <p:spPr>
                <a:xfrm>
                  <a:off x="235" y="2572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6" name="Line 55"/>
                <p:cNvSpPr/>
                <p:nvPr/>
              </p:nvSpPr>
              <p:spPr>
                <a:xfrm flipV="1">
                  <a:off x="235" y="2401"/>
                  <a:ext cx="5241" cy="1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7" name="Line 56"/>
                <p:cNvSpPr/>
                <p:nvPr/>
              </p:nvSpPr>
              <p:spPr>
                <a:xfrm>
                  <a:off x="235" y="2245"/>
                  <a:ext cx="5241" cy="5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8" name="Line 57"/>
                <p:cNvSpPr/>
                <p:nvPr/>
              </p:nvSpPr>
              <p:spPr>
                <a:xfrm>
                  <a:off x="235" y="2121"/>
                  <a:ext cx="5217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9" name="Line 58"/>
                <p:cNvSpPr/>
                <p:nvPr/>
              </p:nvSpPr>
              <p:spPr>
                <a:xfrm flipV="1">
                  <a:off x="235" y="2015"/>
                  <a:ext cx="5241" cy="6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0" name="Line 59"/>
                <p:cNvSpPr/>
                <p:nvPr/>
              </p:nvSpPr>
              <p:spPr>
                <a:xfrm>
                  <a:off x="235" y="1946"/>
                  <a:ext cx="5241" cy="4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1" name="Line 60"/>
                <p:cNvSpPr/>
                <p:nvPr/>
              </p:nvSpPr>
              <p:spPr>
                <a:xfrm flipV="1">
                  <a:off x="235" y="1908"/>
                  <a:ext cx="5241" cy="1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2" name="Line 61"/>
                <p:cNvSpPr/>
                <p:nvPr/>
              </p:nvSpPr>
              <p:spPr>
                <a:xfrm>
                  <a:off x="258" y="1866"/>
                  <a:ext cx="5218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3" name="Line 62"/>
                <p:cNvSpPr/>
                <p:nvPr/>
              </p:nvSpPr>
              <p:spPr>
                <a:xfrm>
                  <a:off x="235" y="1844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135" name="圆角矩形 134"/>
          <p:cNvSpPr/>
          <p:nvPr/>
        </p:nvSpPr>
        <p:spPr>
          <a:xfrm>
            <a:off x="2702560" y="628015"/>
            <a:ext cx="2592070" cy="4226560"/>
          </a:xfrm>
          <a:prstGeom prst="round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ts val="19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810003" y="672053"/>
            <a:ext cx="2376264" cy="3780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</a:t>
            </a:r>
            <a:r>
              <a:rPr lang="zh-CN" altLang="en-US" sz="18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成代码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217" name="标题 1"/>
          <p:cNvSpPr>
            <a:spLocks noGrp="1"/>
          </p:cNvSpPr>
          <p:nvPr/>
        </p:nvSpPr>
        <p:spPr>
          <a:xfrm>
            <a:off x="3886200" y="33338"/>
            <a:ext cx="4900613" cy="384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0" hangingPunct="0"/>
            <a:r>
              <a:rPr lang="zh-CN" altLang="en-US" sz="28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第一种</a:t>
            </a:r>
            <a:endParaRPr lang="zh-CN" altLang="en-US" sz="28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1154430"/>
            <a:ext cx="1409700" cy="3576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 wrap="square" lIns="91440" tIns="45720" rIns="91440" bIns="45720" anchor="ctr"/>
          <a:p>
            <a:endParaRPr lang="zh-CN" altLang="en-US" kern="120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71600" y="3416935"/>
            <a:ext cx="6400800" cy="1314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0243" name="Group 2"/>
          <p:cNvGrpSpPr/>
          <p:nvPr/>
        </p:nvGrpSpPr>
        <p:grpSpPr>
          <a:xfrm>
            <a:off x="9525" y="3517900"/>
            <a:ext cx="9144000" cy="1268413"/>
            <a:chOff x="247" y="4566"/>
            <a:chExt cx="3829" cy="1431"/>
          </a:xfrm>
        </p:grpSpPr>
        <p:grpSp>
          <p:nvGrpSpPr>
            <p:cNvPr id="10244" name="Group 3"/>
            <p:cNvGrpSpPr/>
            <p:nvPr/>
          </p:nvGrpSpPr>
          <p:grpSpPr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10245" name="Line 4"/>
              <p:cNvSpPr/>
              <p:nvPr/>
            </p:nvSpPr>
            <p:spPr>
              <a:xfrm>
                <a:off x="2854" y="1824"/>
                <a:ext cx="2622" cy="143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6" name="Line 5"/>
              <p:cNvSpPr/>
              <p:nvPr/>
            </p:nvSpPr>
            <p:spPr>
              <a:xfrm>
                <a:off x="2854" y="1824"/>
                <a:ext cx="2622" cy="168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7" name="Line 6"/>
              <p:cNvSpPr/>
              <p:nvPr/>
            </p:nvSpPr>
            <p:spPr>
              <a:xfrm>
                <a:off x="2854" y="1824"/>
                <a:ext cx="2487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8" name="Line 7"/>
              <p:cNvSpPr/>
              <p:nvPr/>
            </p:nvSpPr>
            <p:spPr>
              <a:xfrm>
                <a:off x="2854" y="1824"/>
                <a:ext cx="2083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49" name="Line 8"/>
              <p:cNvSpPr/>
              <p:nvPr/>
            </p:nvSpPr>
            <p:spPr>
              <a:xfrm>
                <a:off x="2854" y="1824"/>
                <a:ext cx="1704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0" name="Line 9"/>
              <p:cNvSpPr/>
              <p:nvPr/>
            </p:nvSpPr>
            <p:spPr>
              <a:xfrm>
                <a:off x="2854" y="1824"/>
                <a:ext cx="1322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1" name="Line 10"/>
              <p:cNvSpPr/>
              <p:nvPr/>
            </p:nvSpPr>
            <p:spPr>
              <a:xfrm>
                <a:off x="2854" y="1824"/>
                <a:ext cx="986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2" name="Line 11"/>
              <p:cNvSpPr/>
              <p:nvPr/>
            </p:nvSpPr>
            <p:spPr>
              <a:xfrm>
                <a:off x="2854" y="1824"/>
                <a:ext cx="65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3" name="Line 12"/>
              <p:cNvSpPr/>
              <p:nvPr/>
            </p:nvSpPr>
            <p:spPr>
              <a:xfrm>
                <a:off x="2854" y="1824"/>
                <a:ext cx="314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4" name="Line 13"/>
              <p:cNvSpPr/>
              <p:nvPr/>
            </p:nvSpPr>
            <p:spPr>
              <a:xfrm>
                <a:off x="2854" y="1824"/>
                <a:ext cx="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5" name="Line 14"/>
              <p:cNvSpPr/>
              <p:nvPr/>
            </p:nvSpPr>
            <p:spPr>
              <a:xfrm>
                <a:off x="2854" y="1824"/>
                <a:ext cx="2622" cy="123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6" name="Line 15"/>
              <p:cNvSpPr/>
              <p:nvPr/>
            </p:nvSpPr>
            <p:spPr>
              <a:xfrm>
                <a:off x="2854" y="1824"/>
                <a:ext cx="2622" cy="106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7" name="Line 16"/>
              <p:cNvSpPr/>
              <p:nvPr/>
            </p:nvSpPr>
            <p:spPr>
              <a:xfrm>
                <a:off x="2854" y="1824"/>
                <a:ext cx="2622" cy="91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8" name="Line 17"/>
              <p:cNvSpPr/>
              <p:nvPr/>
            </p:nvSpPr>
            <p:spPr>
              <a:xfrm>
                <a:off x="2854" y="1824"/>
                <a:ext cx="2622" cy="77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59" name="Line 18"/>
              <p:cNvSpPr/>
              <p:nvPr/>
            </p:nvSpPr>
            <p:spPr>
              <a:xfrm>
                <a:off x="2877" y="1824"/>
                <a:ext cx="2599" cy="64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0" name="Line 19"/>
              <p:cNvSpPr/>
              <p:nvPr/>
            </p:nvSpPr>
            <p:spPr>
              <a:xfrm>
                <a:off x="2854" y="1824"/>
                <a:ext cx="2622" cy="514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1" name="Line 20"/>
              <p:cNvSpPr/>
              <p:nvPr/>
            </p:nvSpPr>
            <p:spPr>
              <a:xfrm>
                <a:off x="2854" y="1824"/>
                <a:ext cx="2622" cy="405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2" name="Line 21"/>
              <p:cNvSpPr/>
              <p:nvPr/>
            </p:nvSpPr>
            <p:spPr>
              <a:xfrm>
                <a:off x="2854" y="1824"/>
                <a:ext cx="2622" cy="298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3" name="Line 22"/>
              <p:cNvSpPr/>
              <p:nvPr/>
            </p:nvSpPr>
            <p:spPr>
              <a:xfrm>
                <a:off x="2854" y="1824"/>
                <a:ext cx="2622" cy="21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4" name="Line 23"/>
              <p:cNvSpPr/>
              <p:nvPr/>
            </p:nvSpPr>
            <p:spPr>
              <a:xfrm>
                <a:off x="2854" y="1824"/>
                <a:ext cx="2622" cy="126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5" name="Line 24"/>
              <p:cNvSpPr/>
              <p:nvPr/>
            </p:nvSpPr>
            <p:spPr>
              <a:xfrm>
                <a:off x="2854" y="1824"/>
                <a:ext cx="2622" cy="6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0266" name="Group 25"/>
            <p:cNvGrpSpPr/>
            <p:nvPr/>
          </p:nvGrpSpPr>
          <p:grpSpPr>
            <a:xfrm>
              <a:off x="247" y="4566"/>
              <a:ext cx="1914" cy="1431"/>
              <a:chOff x="235" y="1824"/>
              <a:chExt cx="2619" cy="1882"/>
            </a:xfrm>
          </p:grpSpPr>
          <p:sp>
            <p:nvSpPr>
              <p:cNvPr id="10267" name="Line 26"/>
              <p:cNvSpPr/>
              <p:nvPr/>
            </p:nvSpPr>
            <p:spPr>
              <a:xfrm flipH="1">
                <a:off x="235" y="1824"/>
                <a:ext cx="2619" cy="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8" name="Line 27"/>
              <p:cNvSpPr/>
              <p:nvPr/>
            </p:nvSpPr>
            <p:spPr>
              <a:xfrm flipH="1">
                <a:off x="235" y="1824"/>
                <a:ext cx="2619" cy="143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69" name="Line 28"/>
              <p:cNvSpPr/>
              <p:nvPr/>
            </p:nvSpPr>
            <p:spPr>
              <a:xfrm flipH="1">
                <a:off x="235" y="1824"/>
                <a:ext cx="2619" cy="168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0" name="Line 29"/>
              <p:cNvSpPr/>
              <p:nvPr/>
            </p:nvSpPr>
            <p:spPr>
              <a:xfrm flipH="1">
                <a:off x="371" y="1824"/>
                <a:ext cx="2483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1" name="Line 30"/>
              <p:cNvSpPr/>
              <p:nvPr/>
            </p:nvSpPr>
            <p:spPr>
              <a:xfrm flipH="1">
                <a:off x="774" y="1824"/>
                <a:ext cx="208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2" name="Line 31"/>
              <p:cNvSpPr/>
              <p:nvPr/>
            </p:nvSpPr>
            <p:spPr>
              <a:xfrm flipH="1">
                <a:off x="1153" y="1824"/>
                <a:ext cx="170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3" name="Line 32"/>
              <p:cNvSpPr/>
              <p:nvPr/>
            </p:nvSpPr>
            <p:spPr>
              <a:xfrm flipH="1">
                <a:off x="1534" y="1824"/>
                <a:ext cx="1320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4" name="Line 33"/>
              <p:cNvSpPr/>
              <p:nvPr/>
            </p:nvSpPr>
            <p:spPr>
              <a:xfrm flipH="1">
                <a:off x="1872" y="1824"/>
                <a:ext cx="982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5" name="Line 34"/>
              <p:cNvSpPr/>
              <p:nvPr/>
            </p:nvSpPr>
            <p:spPr>
              <a:xfrm flipH="1">
                <a:off x="2206" y="1824"/>
                <a:ext cx="648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6" name="Line 35"/>
              <p:cNvSpPr/>
              <p:nvPr/>
            </p:nvSpPr>
            <p:spPr>
              <a:xfrm flipH="1">
                <a:off x="2543" y="1824"/>
                <a:ext cx="311" cy="188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7" name="Line 36"/>
              <p:cNvSpPr/>
              <p:nvPr/>
            </p:nvSpPr>
            <p:spPr>
              <a:xfrm flipH="1">
                <a:off x="235" y="1824"/>
                <a:ext cx="2619" cy="123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8" name="Line 37"/>
              <p:cNvSpPr/>
              <p:nvPr/>
            </p:nvSpPr>
            <p:spPr>
              <a:xfrm flipH="1">
                <a:off x="235" y="1824"/>
                <a:ext cx="2619" cy="1067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79" name="Line 38"/>
              <p:cNvSpPr/>
              <p:nvPr/>
            </p:nvSpPr>
            <p:spPr>
              <a:xfrm flipH="1">
                <a:off x="235" y="1824"/>
                <a:ext cx="2619" cy="919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0" name="Line 39"/>
              <p:cNvSpPr/>
              <p:nvPr/>
            </p:nvSpPr>
            <p:spPr>
              <a:xfrm flipH="1">
                <a:off x="235" y="1824"/>
                <a:ext cx="2619" cy="770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1" name="Line 40"/>
              <p:cNvSpPr/>
              <p:nvPr/>
            </p:nvSpPr>
            <p:spPr>
              <a:xfrm flipH="1">
                <a:off x="235" y="1824"/>
                <a:ext cx="2597" cy="642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2" name="Line 41"/>
              <p:cNvSpPr/>
              <p:nvPr/>
            </p:nvSpPr>
            <p:spPr>
              <a:xfrm flipH="1">
                <a:off x="235" y="1824"/>
                <a:ext cx="2619" cy="514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3" name="Line 42"/>
              <p:cNvSpPr/>
              <p:nvPr/>
            </p:nvSpPr>
            <p:spPr>
              <a:xfrm flipH="1">
                <a:off x="235" y="1824"/>
                <a:ext cx="2619" cy="405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4" name="Line 43"/>
              <p:cNvSpPr/>
              <p:nvPr/>
            </p:nvSpPr>
            <p:spPr>
              <a:xfrm flipH="1">
                <a:off x="235" y="1824"/>
                <a:ext cx="2619" cy="298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5" name="Line 44"/>
              <p:cNvSpPr/>
              <p:nvPr/>
            </p:nvSpPr>
            <p:spPr>
              <a:xfrm flipH="1">
                <a:off x="235" y="1824"/>
                <a:ext cx="2619" cy="21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6" name="Line 45"/>
              <p:cNvSpPr/>
              <p:nvPr/>
            </p:nvSpPr>
            <p:spPr>
              <a:xfrm flipH="1">
                <a:off x="235" y="1824"/>
                <a:ext cx="2619" cy="126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287" name="Line 46"/>
              <p:cNvSpPr/>
              <p:nvPr/>
            </p:nvSpPr>
            <p:spPr>
              <a:xfrm flipH="1">
                <a:off x="235" y="1824"/>
                <a:ext cx="2619" cy="63"/>
              </a:xfrm>
              <a:prstGeom prst="line">
                <a:avLst/>
              </a:prstGeom>
              <a:ln w="3175" cap="flat" cmpd="sng">
                <a:solidFill>
                  <a:srgbClr val="DDDDDD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0288" name="Group 47"/>
            <p:cNvGrpSpPr/>
            <p:nvPr/>
          </p:nvGrpSpPr>
          <p:grpSpPr>
            <a:xfrm>
              <a:off x="247" y="4581"/>
              <a:ext cx="3829" cy="1220"/>
              <a:chOff x="235" y="1844"/>
              <a:chExt cx="5241" cy="1605"/>
            </a:xfrm>
          </p:grpSpPr>
          <p:grpSp>
            <p:nvGrpSpPr>
              <p:cNvPr id="10289" name="Group 48"/>
              <p:cNvGrpSpPr/>
              <p:nvPr/>
            </p:nvGrpSpPr>
            <p:grpSpPr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0290" name="Line 49"/>
                <p:cNvSpPr/>
                <p:nvPr/>
              </p:nvSpPr>
              <p:spPr>
                <a:xfrm>
                  <a:off x="235" y="3449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1" name="Line 50"/>
                <p:cNvSpPr/>
                <p:nvPr/>
              </p:nvSpPr>
              <p:spPr>
                <a:xfrm>
                  <a:off x="235" y="3191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2" name="Line 51"/>
                <p:cNvSpPr/>
                <p:nvPr/>
              </p:nvSpPr>
              <p:spPr>
                <a:xfrm>
                  <a:off x="235" y="2958"/>
                  <a:ext cx="5239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3" name="Line 52"/>
                <p:cNvSpPr/>
                <p:nvPr/>
              </p:nvSpPr>
              <p:spPr>
                <a:xfrm>
                  <a:off x="235" y="2750"/>
                  <a:ext cx="5239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10294" name="Group 53"/>
              <p:cNvGrpSpPr/>
              <p:nvPr/>
            </p:nvGrpSpPr>
            <p:grpSpPr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10295" name="Line 54"/>
                <p:cNvSpPr/>
                <p:nvPr/>
              </p:nvSpPr>
              <p:spPr>
                <a:xfrm>
                  <a:off x="235" y="2572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6" name="Line 55"/>
                <p:cNvSpPr/>
                <p:nvPr/>
              </p:nvSpPr>
              <p:spPr>
                <a:xfrm flipV="1">
                  <a:off x="235" y="2401"/>
                  <a:ext cx="5241" cy="1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7" name="Line 56"/>
                <p:cNvSpPr/>
                <p:nvPr/>
              </p:nvSpPr>
              <p:spPr>
                <a:xfrm>
                  <a:off x="235" y="2245"/>
                  <a:ext cx="5241" cy="5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8" name="Line 57"/>
                <p:cNvSpPr/>
                <p:nvPr/>
              </p:nvSpPr>
              <p:spPr>
                <a:xfrm>
                  <a:off x="235" y="2121"/>
                  <a:ext cx="5217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299" name="Line 58"/>
                <p:cNvSpPr/>
                <p:nvPr/>
              </p:nvSpPr>
              <p:spPr>
                <a:xfrm flipV="1">
                  <a:off x="235" y="2015"/>
                  <a:ext cx="5241" cy="6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0" name="Line 59"/>
                <p:cNvSpPr/>
                <p:nvPr/>
              </p:nvSpPr>
              <p:spPr>
                <a:xfrm>
                  <a:off x="235" y="1946"/>
                  <a:ext cx="5241" cy="4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1" name="Line 60"/>
                <p:cNvSpPr/>
                <p:nvPr/>
              </p:nvSpPr>
              <p:spPr>
                <a:xfrm flipV="1">
                  <a:off x="235" y="1908"/>
                  <a:ext cx="5241" cy="1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2" name="Line 61"/>
                <p:cNvSpPr/>
                <p:nvPr/>
              </p:nvSpPr>
              <p:spPr>
                <a:xfrm>
                  <a:off x="258" y="1866"/>
                  <a:ext cx="5218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10303" name="Line 62"/>
                <p:cNvSpPr/>
                <p:nvPr/>
              </p:nvSpPr>
              <p:spPr>
                <a:xfrm>
                  <a:off x="235" y="1844"/>
                  <a:ext cx="5241" cy="0"/>
                </a:xfrm>
                <a:prstGeom prst="line">
                  <a:avLst/>
                </a:prstGeom>
                <a:ln w="3175" cap="flat" cmpd="sng">
                  <a:solidFill>
                    <a:srgbClr val="DDDDD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135" name="圆角矩形 134"/>
          <p:cNvSpPr/>
          <p:nvPr/>
        </p:nvSpPr>
        <p:spPr>
          <a:xfrm>
            <a:off x="5429250" y="628015"/>
            <a:ext cx="2592070" cy="4226560"/>
          </a:xfrm>
          <a:prstGeom prst="round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ts val="19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348740" y="628015"/>
            <a:ext cx="2592070" cy="4312920"/>
          </a:xfrm>
          <a:prstGeom prst="round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ts val="19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1、开化服务器的日常维护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ts val="19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2、闸机数据接口程序的总体设计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ts val="19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3、景区车辆监控系统接口设计、开发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5536693" y="672053"/>
            <a:ext cx="2376264" cy="3780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第二步、</a:t>
            </a:r>
            <a:r>
              <a:rPr lang="zh-CN" altLang="en-US" sz="16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</a:t>
            </a:r>
            <a:r>
              <a:rPr lang="zh-CN" altLang="en-US" sz="18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成代码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1473835" y="671830"/>
            <a:ext cx="2376170" cy="44132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第一步、生成表字段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805" y="1254125"/>
            <a:ext cx="1895475" cy="348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05" y="1195070"/>
            <a:ext cx="1762125" cy="3536950"/>
          </a:xfrm>
          <a:prstGeom prst="rect">
            <a:avLst/>
          </a:prstGeom>
        </p:spPr>
      </p:pic>
      <p:sp>
        <p:nvSpPr>
          <p:cNvPr id="9217" name="标题 1"/>
          <p:cNvSpPr>
            <a:spLocks noGrp="1"/>
          </p:cNvSpPr>
          <p:nvPr/>
        </p:nvSpPr>
        <p:spPr>
          <a:xfrm>
            <a:off x="3886200" y="33338"/>
            <a:ext cx="4900613" cy="384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0" hangingPunct="0"/>
            <a:r>
              <a:rPr lang="zh-CN" altLang="en-US" sz="28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第二种</a:t>
            </a:r>
            <a:endParaRPr lang="zh-CN" altLang="en-US" sz="28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3886200" y="33338"/>
            <a:ext cx="4900613" cy="384175"/>
          </a:xfrm>
        </p:spPr>
        <p:txBody>
          <a:bodyPr wrap="square" lIns="91440" tIns="45720" rIns="91440" bIns="45720" anchor="ctr"/>
          <a:p>
            <a:r>
              <a:rPr lang="zh-CN" altLang="en-US" kern="120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配置文件config.xml（一）</a:t>
            </a:r>
            <a:endParaRPr lang="zh-CN" altLang="en-US" kern="120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657225" y="747713"/>
            <a:ext cx="8229600" cy="3844925"/>
          </a:xfrm>
        </p:spPr>
        <p:txBody>
          <a:bodyPr wrap="square" lIns="91440" tIns="45720" rIns="91440" bIns="45720" anchor="t"/>
          <a:p>
            <a:pPr>
              <a:buFont typeface="Arial" panose="020B0604020202020204" pitchFamily="34" charset="0"/>
              <a:buNone/>
            </a:pPr>
            <a:r>
              <a:rPr lang="en-US" altLang="zh-CN" kern="120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  <a:endParaRPr lang="zh-CN" altLang="en-US" kern="120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294" name="圆角矩形 30"/>
          <p:cNvSpPr/>
          <p:nvPr/>
        </p:nvSpPr>
        <p:spPr>
          <a:xfrm>
            <a:off x="299085" y="417830"/>
            <a:ext cx="8587740" cy="4489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5EEFF">
                  <a:alpha val="100000"/>
                </a:srgbClr>
              </a:gs>
              <a:gs pos="64999">
                <a:srgbClr val="BFD5FF">
                  <a:alpha val="100000"/>
                </a:srgbClr>
              </a:gs>
              <a:gs pos="100000">
                <a:srgbClr val="A3C4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  <a:effectLst>
            <a:outerShdw sy="23000" kx="-1200000" algn="bl" rotWithShape="0">
              <a:srgbClr val="808080">
                <a:alpha val="20000"/>
              </a:srgbClr>
            </a:outerShdw>
          </a:effectLst>
        </p:spPr>
        <p:txBody>
          <a:bodyPr anchor="ctr"/>
          <a:p>
            <a:pPr algn="l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795020"/>
            <a:ext cx="8114030" cy="1200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825" y="504825"/>
            <a:ext cx="391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3705" y="1979930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2277110"/>
            <a:ext cx="8124825" cy="2630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13200" y="160338"/>
            <a:ext cx="4900613" cy="384175"/>
          </a:xfrm>
        </p:spPr>
        <p:txBody>
          <a:bodyPr wrap="square" lIns="91440" tIns="45720" rIns="91440" bIns="45720" anchor="ctr"/>
          <a:p>
            <a:r>
              <a:rPr lang="zh-CN" altLang="en-US" sz="2800" kern="120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配置文件config.xml（二）</a:t>
            </a:r>
            <a:endParaRPr lang="zh-CN" altLang="en-US" sz="2800" kern="120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94" name="圆角矩形 30"/>
          <p:cNvSpPr/>
          <p:nvPr/>
        </p:nvSpPr>
        <p:spPr>
          <a:xfrm>
            <a:off x="299085" y="417830"/>
            <a:ext cx="8587740" cy="4489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5EEFF">
                  <a:alpha val="100000"/>
                </a:srgbClr>
              </a:gs>
              <a:gs pos="64999">
                <a:srgbClr val="BFD5FF">
                  <a:alpha val="100000"/>
                </a:srgbClr>
              </a:gs>
              <a:gs pos="100000">
                <a:srgbClr val="A3C4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  <a:effectLst>
            <a:outerShdw sy="23000" kx="-1200000" algn="bl" rotWithShape="0">
              <a:srgbClr val="808080">
                <a:alpha val="20000"/>
              </a:srgbClr>
            </a:outerShdw>
          </a:effectLst>
        </p:spPr>
        <p:txBody>
          <a:bodyPr anchor="ctr"/>
          <a:p>
            <a:pPr algn="l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75" y="498475"/>
            <a:ext cx="391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1175" y="2548255"/>
            <a:ext cx="46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916555"/>
            <a:ext cx="7505700" cy="2114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866775"/>
            <a:ext cx="7276465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3886200" y="33338"/>
            <a:ext cx="4900613" cy="384175"/>
          </a:xfrm>
        </p:spPr>
        <p:txBody>
          <a:bodyPr wrap="square" lIns="91440" tIns="45720" rIns="91440" bIns="45720" anchor="ctr"/>
          <a:p>
            <a:r>
              <a:rPr lang="zh-CN" altLang="en-US" kern="120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可以优化点</a:t>
            </a:r>
            <a:endParaRPr lang="zh-CN" altLang="en-US" kern="120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677988" y="485775"/>
            <a:ext cx="6872288" cy="8842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</a:ln>
        </p:spPr>
        <p:txBody>
          <a:bodyPr wrap="none" lIns="342000" tIns="36000" bIns="36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Oval 54"/>
          <p:cNvSpPr>
            <a:spLocks noChangeArrowheads="1"/>
          </p:cNvSpPr>
          <p:nvPr/>
        </p:nvSpPr>
        <p:spPr bwMode="auto">
          <a:xfrm>
            <a:off x="234307" y="485767"/>
            <a:ext cx="1656715" cy="781685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x-none" sz="1400" b="0" i="0" u="none" strike="noStrike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Times New Roman" panose="02020603050405020304" pitchFamily="18" charset="0"/>
                <a:cs typeface="+mn-cs"/>
                <a:sym typeface="+mn-ea"/>
              </a:rPr>
              <a:t>多表</a:t>
            </a:r>
            <a:endParaRPr kumimoji="0" lang="zh-CN" altLang="x-none" sz="1400" b="0" i="0" u="none" strike="noStrike" kern="1200" cap="none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sp>
        <p:nvSpPr>
          <p:cNvPr id="15367" name="TextBox 22"/>
          <p:cNvSpPr txBox="1"/>
          <p:nvPr/>
        </p:nvSpPr>
        <p:spPr>
          <a:xfrm>
            <a:off x="1995488" y="614363"/>
            <a:ext cx="5786437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增加多表关系的代码生成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5820" y="627525"/>
            <a:ext cx="2967479" cy="923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谢谢聆听</a:t>
            </a:r>
            <a:endParaRPr kumimoji="0" lang="zh-CN" altLang="en-US" sz="54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  <p:grpSp>
        <p:nvGrpSpPr>
          <p:cNvPr id="17410" name="组合 4"/>
          <p:cNvGrpSpPr/>
          <p:nvPr/>
        </p:nvGrpSpPr>
        <p:grpSpPr>
          <a:xfrm>
            <a:off x="1403350" y="2211388"/>
            <a:ext cx="6264275" cy="2160587"/>
            <a:chOff x="539552" y="1811739"/>
            <a:chExt cx="8280920" cy="4281557"/>
          </a:xfrm>
        </p:grpSpPr>
        <p:sp>
          <p:nvSpPr>
            <p:cNvPr id="6" name="椭圆 5"/>
            <p:cNvSpPr/>
            <p:nvPr/>
          </p:nvSpPr>
          <p:spPr>
            <a:xfrm>
              <a:off x="539552" y="4509120"/>
              <a:ext cx="8280920" cy="158417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rcRect l="31100" r="2751" b="11255"/>
            <a:stretch>
              <a:fillRect/>
            </a:stretch>
          </p:blipFill>
          <p:spPr>
            <a:xfrm>
              <a:off x="2699793" y="1811739"/>
              <a:ext cx="3817174" cy="3651838"/>
            </a:xfrm>
            <a:prstGeom prst="roundRect">
              <a:avLst>
                <a:gd name="adj" fmla="val 1187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2619035" y="4594753"/>
              <a:ext cx="4678509" cy="10368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携手共创美好未来</a:t>
              </a:r>
              <a:endParaRPr kumimoji="0" lang="zh-CN" altLang="en-US" sz="28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7414" name="TextBox 8"/>
            <p:cNvSpPr txBox="1"/>
            <p:nvPr/>
          </p:nvSpPr>
          <p:spPr>
            <a:xfrm>
              <a:off x="4572001" y="2924946"/>
              <a:ext cx="244201" cy="7318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5" name="TextBox 9"/>
          <p:cNvSpPr txBox="1"/>
          <p:nvPr/>
        </p:nvSpPr>
        <p:spPr>
          <a:xfrm>
            <a:off x="2195513" y="1577975"/>
            <a:ext cx="43640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创造信息价值   共享技术文明</a:t>
            </a:r>
            <a:endParaRPr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/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华文细黑</vt:lpstr>
      <vt:lpstr>黑体</vt:lpstr>
      <vt:lpstr>Times New Roman</vt:lpstr>
      <vt:lpstr>华文行楷</vt:lpstr>
      <vt:lpstr>微软雅黑</vt:lpstr>
      <vt:lpstr>幼圆</vt:lpstr>
      <vt:lpstr>Arial Unicode MS</vt:lpstr>
      <vt:lpstr>Office 主题</vt:lpstr>
      <vt:lpstr>CRUD代码编写加速</vt:lpstr>
      <vt:lpstr>PowerPoint 演示文稿</vt:lpstr>
      <vt:lpstr>PowerPoint 演示文稿</vt:lpstr>
      <vt:lpstr>PowerPoint 演示文稿</vt:lpstr>
      <vt:lpstr>配置文件config.xml（一）</vt:lpstr>
      <vt:lpstr>配置文件config.xml（二）</vt:lpstr>
      <vt:lpstr>可以优化点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企业经营状况通报</dc:title>
  <dc:creator>wjc</dc:creator>
  <cp:lastModifiedBy>柳恩祥</cp:lastModifiedBy>
  <cp:revision>240</cp:revision>
  <dcterms:created xsi:type="dcterms:W3CDTF">2010-03-08T04:01:00Z</dcterms:created>
  <dcterms:modified xsi:type="dcterms:W3CDTF">2017-11-29T08:33:47Z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