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31"/>
  </p:notesMasterIdLst>
  <p:handoutMasterIdLst>
    <p:handoutMasterId r:id="rId32"/>
  </p:handoutMasterIdLst>
  <p:sldIdLst>
    <p:sldId id="256" r:id="rId2"/>
    <p:sldId id="262" r:id="rId3"/>
    <p:sldId id="290" r:id="rId4"/>
    <p:sldId id="291" r:id="rId5"/>
    <p:sldId id="297" r:id="rId6"/>
    <p:sldId id="298" r:id="rId7"/>
    <p:sldId id="302" r:id="rId8"/>
    <p:sldId id="306" r:id="rId9"/>
    <p:sldId id="303" r:id="rId10"/>
    <p:sldId id="304" r:id="rId11"/>
    <p:sldId id="305" r:id="rId12"/>
    <p:sldId id="330" r:id="rId13"/>
    <p:sldId id="310" r:id="rId14"/>
    <p:sldId id="311" r:id="rId15"/>
    <p:sldId id="312" r:id="rId16"/>
    <p:sldId id="332" r:id="rId17"/>
    <p:sldId id="331" r:id="rId18"/>
    <p:sldId id="333" r:id="rId19"/>
    <p:sldId id="316" r:id="rId20"/>
    <p:sldId id="317" r:id="rId21"/>
    <p:sldId id="318" r:id="rId22"/>
    <p:sldId id="319" r:id="rId23"/>
    <p:sldId id="320" r:id="rId24"/>
    <p:sldId id="322" r:id="rId25"/>
    <p:sldId id="328" r:id="rId26"/>
    <p:sldId id="323" r:id="rId27"/>
    <p:sldId id="325" r:id="rId28"/>
    <p:sldId id="326" r:id="rId29"/>
    <p:sldId id="329" r:id="rId30"/>
  </p:sldIdLst>
  <p:sldSz cx="9144000" cy="6858000" type="screen4x3"/>
  <p:notesSz cx="6858000" cy="9144000"/>
  <p:custShowLst>
    <p:custShow name="第1章 计算机系统概论" id="0">
      <p:sldLst>
        <p:sld r:id="rId2"/>
        <p:sld r:id="rId3"/>
        <p:sld r:id="rId4"/>
        <p:sld r:id="rId28"/>
        <p:sld r:id="rId29"/>
        <p:sld r:id="rId5"/>
        <p:sld r:id="rId14"/>
        <p:sld r:id="rId11"/>
        <p:sld r:id="rId12"/>
        <p:sld r:id="rId20"/>
        <p:sld r:id="rId10"/>
        <p:sld r:id="rId9"/>
        <p:sld r:id="rId21"/>
        <p:sld r:id="rId22"/>
        <p:sld r:id="rId15"/>
        <p:sld r:id="rId16"/>
        <p:sld r:id="rId23"/>
        <p:sld r:id="rId30"/>
        <p:sld r:id="rId25"/>
      </p:sldLst>
    </p:custShow>
  </p:custShowLst>
  <p:defaultTextStyle>
    <a:defPPr>
      <a:defRPr lang="zh-CN"/>
    </a:defPPr>
    <a:lvl1pPr algn="l" rtl="0" fontAlgn="base">
      <a:spcBef>
        <a:spcPct val="0"/>
      </a:spcBef>
      <a:spcAft>
        <a:spcPct val="0"/>
      </a:spcAft>
      <a:defRPr kern="1200">
        <a:solidFill>
          <a:schemeClr val="tx1"/>
        </a:solidFill>
        <a:latin typeface="Arial" pitchFamily="34" charset="0"/>
        <a:ea typeface="新宋体" pitchFamily="49" charset="-122"/>
        <a:cs typeface="+mn-cs"/>
      </a:defRPr>
    </a:lvl1pPr>
    <a:lvl2pPr marL="457200" algn="l" rtl="0" fontAlgn="base">
      <a:spcBef>
        <a:spcPct val="0"/>
      </a:spcBef>
      <a:spcAft>
        <a:spcPct val="0"/>
      </a:spcAft>
      <a:defRPr kern="1200">
        <a:solidFill>
          <a:schemeClr val="tx1"/>
        </a:solidFill>
        <a:latin typeface="Arial" pitchFamily="34" charset="0"/>
        <a:ea typeface="新宋体" pitchFamily="49" charset="-122"/>
        <a:cs typeface="+mn-cs"/>
      </a:defRPr>
    </a:lvl2pPr>
    <a:lvl3pPr marL="914400" algn="l" rtl="0" fontAlgn="base">
      <a:spcBef>
        <a:spcPct val="0"/>
      </a:spcBef>
      <a:spcAft>
        <a:spcPct val="0"/>
      </a:spcAft>
      <a:defRPr kern="1200">
        <a:solidFill>
          <a:schemeClr val="tx1"/>
        </a:solidFill>
        <a:latin typeface="Arial" pitchFamily="34" charset="0"/>
        <a:ea typeface="新宋体" pitchFamily="49" charset="-122"/>
        <a:cs typeface="+mn-cs"/>
      </a:defRPr>
    </a:lvl3pPr>
    <a:lvl4pPr marL="1371600" algn="l" rtl="0" fontAlgn="base">
      <a:spcBef>
        <a:spcPct val="0"/>
      </a:spcBef>
      <a:spcAft>
        <a:spcPct val="0"/>
      </a:spcAft>
      <a:defRPr kern="1200">
        <a:solidFill>
          <a:schemeClr val="tx1"/>
        </a:solidFill>
        <a:latin typeface="Arial" pitchFamily="34" charset="0"/>
        <a:ea typeface="新宋体" pitchFamily="49" charset="-122"/>
        <a:cs typeface="+mn-cs"/>
      </a:defRPr>
    </a:lvl4pPr>
    <a:lvl5pPr marL="1828800" algn="l" rtl="0" fontAlgn="base">
      <a:spcBef>
        <a:spcPct val="0"/>
      </a:spcBef>
      <a:spcAft>
        <a:spcPct val="0"/>
      </a:spcAft>
      <a:defRPr kern="1200">
        <a:solidFill>
          <a:schemeClr val="tx1"/>
        </a:solidFill>
        <a:latin typeface="Arial" pitchFamily="34" charset="0"/>
        <a:ea typeface="新宋体" pitchFamily="49" charset="-122"/>
        <a:cs typeface="+mn-cs"/>
      </a:defRPr>
    </a:lvl5pPr>
    <a:lvl6pPr marL="2286000" algn="l" defTabSz="914400" rtl="0" eaLnBrk="1" latinLnBrk="0" hangingPunct="1">
      <a:defRPr kern="1200">
        <a:solidFill>
          <a:schemeClr val="tx1"/>
        </a:solidFill>
        <a:latin typeface="Arial" pitchFamily="34" charset="0"/>
        <a:ea typeface="新宋体" pitchFamily="49" charset="-122"/>
        <a:cs typeface="+mn-cs"/>
      </a:defRPr>
    </a:lvl6pPr>
    <a:lvl7pPr marL="2743200" algn="l" defTabSz="914400" rtl="0" eaLnBrk="1" latinLnBrk="0" hangingPunct="1">
      <a:defRPr kern="1200">
        <a:solidFill>
          <a:schemeClr val="tx1"/>
        </a:solidFill>
        <a:latin typeface="Arial" pitchFamily="34" charset="0"/>
        <a:ea typeface="新宋体" pitchFamily="49" charset="-122"/>
        <a:cs typeface="+mn-cs"/>
      </a:defRPr>
    </a:lvl7pPr>
    <a:lvl8pPr marL="3200400" algn="l" defTabSz="914400" rtl="0" eaLnBrk="1" latinLnBrk="0" hangingPunct="1">
      <a:defRPr kern="1200">
        <a:solidFill>
          <a:schemeClr val="tx1"/>
        </a:solidFill>
        <a:latin typeface="Arial" pitchFamily="34" charset="0"/>
        <a:ea typeface="新宋体" pitchFamily="49" charset="-122"/>
        <a:cs typeface="+mn-cs"/>
      </a:defRPr>
    </a:lvl8pPr>
    <a:lvl9pPr marL="3657600" algn="l" defTabSz="914400" rtl="0" eaLnBrk="1" latinLnBrk="0" hangingPunct="1">
      <a:defRPr kern="1200">
        <a:solidFill>
          <a:schemeClr val="tx1"/>
        </a:solidFill>
        <a:latin typeface="Arial" pitchFamily="34" charset="0"/>
        <a:ea typeface="新宋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FF3300"/>
    <a:srgbClr val="FF6600"/>
    <a:srgbClr val="8C89C5"/>
    <a:srgbClr val="CC0000"/>
    <a:srgbClr val="33CC33"/>
    <a:srgbClr val="3333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588" y="78"/>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96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C2D5A968-BBD8-42F8-B16A-0CE638D7E1C2}" type="datetime3">
              <a:rPr lang="zh-CN" altLang="en-US"/>
              <a:pPr>
                <a:defRPr/>
              </a:pPr>
              <a:t>2017年9月11日星期一</a:t>
            </a:fld>
            <a:endParaRPr lang="en-US" altLang="zh-CN"/>
          </a:p>
        </p:txBody>
      </p:sp>
      <p:sp>
        <p:nvSpPr>
          <p:cNvPr id="297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9D6F6A5-4243-4432-BBE2-5D5E89FEDA3E}" type="slidenum">
              <a:rPr lang="en-US" altLang="zh-CN"/>
              <a:pPr>
                <a:defRPr/>
              </a:pPr>
              <a:t>‹#›</a:t>
            </a:fld>
            <a:endParaRPr lang="en-US" altLang="zh-CN"/>
          </a:p>
        </p:txBody>
      </p:sp>
    </p:spTree>
    <p:extLst>
      <p:ext uri="{BB962C8B-B14F-4D97-AF65-F5344CB8AC3E}">
        <p14:creationId xmlns:p14="http://schemas.microsoft.com/office/powerpoint/2010/main" val="2843438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03658FB6-2ECB-4224-ACE9-FD7A95E878A9}" type="datetime3">
              <a:rPr lang="zh-CN" altLang="en-US"/>
              <a:pPr>
                <a:defRPr/>
              </a:pPr>
              <a:t>2017年9月11日星期一</a:t>
            </a:fld>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AB7B5F-538B-4A64-8AF5-FCDF5C07C04C}" type="slidenum">
              <a:rPr lang="en-US" altLang="zh-CN"/>
              <a:pPr>
                <a:defRPr/>
              </a:pPr>
              <a:t>‹#›</a:t>
            </a:fld>
            <a:endParaRPr lang="en-US" altLang="zh-CN"/>
          </a:p>
        </p:txBody>
      </p:sp>
    </p:spTree>
    <p:extLst>
      <p:ext uri="{BB962C8B-B14F-4D97-AF65-F5344CB8AC3E}">
        <p14:creationId xmlns:p14="http://schemas.microsoft.com/office/powerpoint/2010/main" val="111748223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grpSp>
      <p:sp>
        <p:nvSpPr>
          <p:cNvPr id="27660"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2766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sz="2800">
                <a:ea typeface="楷体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291123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fld id="{CFF29CBB-CC9F-4ED8-8573-85071B80136F}" type="datetime3">
              <a:rPr lang="zh-CN" altLang="en-US"/>
              <a:pPr>
                <a:defRPr/>
              </a:pPr>
              <a:t>2017年9月11日星期一</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3B037EFD-5092-4294-8F06-ACE5ECF30F45}" type="slidenum">
              <a:rPr lang="en-US" altLang="zh-CN"/>
              <a:pPr>
                <a:defRPr/>
              </a:pPr>
              <a:t>‹#›</a:t>
            </a:fld>
            <a:endParaRPr lang="en-US" altLang="zh-CN"/>
          </a:p>
        </p:txBody>
      </p:sp>
    </p:spTree>
    <p:extLst>
      <p:ext uri="{BB962C8B-B14F-4D97-AF65-F5344CB8AC3E}">
        <p14:creationId xmlns:p14="http://schemas.microsoft.com/office/powerpoint/2010/main" val="307302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274638"/>
            <a:ext cx="2190750" cy="6049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419850" cy="60499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fld id="{4FCCD175-F971-432E-AFDE-CA96AB9C8CE3}" type="datetime3">
              <a:rPr lang="zh-CN" altLang="en-US"/>
              <a:pPr>
                <a:defRPr/>
              </a:pPr>
              <a:t>2017年9月11日星期一</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6209FA66-04A1-4816-A82F-43F509FDED06}" type="slidenum">
              <a:rPr lang="en-US" altLang="zh-CN"/>
              <a:pPr>
                <a:defRPr/>
              </a:pPr>
              <a:t>‹#›</a:t>
            </a:fld>
            <a:endParaRPr lang="en-US" altLang="zh-CN"/>
          </a:p>
        </p:txBody>
      </p:sp>
    </p:spTree>
    <p:extLst>
      <p:ext uri="{BB962C8B-B14F-4D97-AF65-F5344CB8AC3E}">
        <p14:creationId xmlns:p14="http://schemas.microsoft.com/office/powerpoint/2010/main" val="49230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447800"/>
            <a:ext cx="43053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3053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fld id="{C8022700-D63D-4BF4-8F83-2C7E592EFB91}" type="datetime3">
              <a:rPr lang="zh-CN" altLang="en-US"/>
              <a:pPr>
                <a:defRPr/>
              </a:pPr>
              <a:t>2017年9月11日星期一</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7842BBEB-2436-460B-9555-8BAA885A6F2B}" type="slidenum">
              <a:rPr lang="en-US" altLang="zh-CN"/>
              <a:pPr>
                <a:defRPr/>
              </a:pPr>
              <a:t>‹#›</a:t>
            </a:fld>
            <a:endParaRPr lang="en-US" altLang="zh-CN"/>
          </a:p>
        </p:txBody>
      </p:sp>
    </p:spTree>
    <p:extLst>
      <p:ext uri="{BB962C8B-B14F-4D97-AF65-F5344CB8AC3E}">
        <p14:creationId xmlns:p14="http://schemas.microsoft.com/office/powerpoint/2010/main" val="272482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177800" indent="-177800">
              <a:buClr>
                <a:schemeClr val="bg2">
                  <a:lumMod val="75000"/>
                </a:schemeClr>
              </a:buClr>
              <a:buFont typeface="Wingdings" pitchFamily="2" charset="2"/>
              <a:buChar char="l"/>
              <a:defRPr/>
            </a:lvl1pPr>
            <a:lvl2pPr marL="622300" indent="-265113">
              <a:buSzPct val="90000"/>
              <a:buFont typeface="Wingdings" pitchFamily="2" charset="2"/>
              <a:buChar char="¡"/>
              <a:defRPr/>
            </a:lvl2pPr>
            <a:lvl3pPr marL="990600" indent="-188913">
              <a:buFont typeface="Wingdings" pitchFamily="2" charset="2"/>
              <a:buChar char="u"/>
              <a:defRPr baseline="0">
                <a:solidFill>
                  <a:srgbClr val="FF6600"/>
                </a:solidFil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9F9431D9-F3FB-49EB-A1D4-A758D4BD48D1}" type="slidenum">
              <a:rPr lang="en-US" altLang="zh-CN"/>
              <a:pPr>
                <a:defRPr/>
              </a:pPr>
              <a:t>‹#›</a:t>
            </a:fld>
            <a:endParaRPr lang="en-US" altLang="zh-CN"/>
          </a:p>
        </p:txBody>
      </p:sp>
    </p:spTree>
    <p:extLst>
      <p:ext uri="{BB962C8B-B14F-4D97-AF65-F5344CB8AC3E}">
        <p14:creationId xmlns:p14="http://schemas.microsoft.com/office/powerpoint/2010/main" val="3467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910EF406-BA8D-4EC9-84CB-931AF6809D8B}" type="datetime3">
              <a:rPr lang="zh-CN" altLang="en-US"/>
              <a:pPr>
                <a:defRPr/>
              </a:pPr>
              <a:t>2017年9月11日星期一</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FD6DF3BD-3F53-48BB-A3A9-958CA423F901}" type="slidenum">
              <a:rPr lang="en-US" altLang="zh-CN"/>
              <a:pPr>
                <a:defRPr/>
              </a:pPr>
              <a:t>‹#›</a:t>
            </a:fld>
            <a:endParaRPr lang="en-US" altLang="zh-CN"/>
          </a:p>
        </p:txBody>
      </p:sp>
    </p:spTree>
    <p:extLst>
      <p:ext uri="{BB962C8B-B14F-4D97-AF65-F5344CB8AC3E}">
        <p14:creationId xmlns:p14="http://schemas.microsoft.com/office/powerpoint/2010/main" val="236620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fld id="{2344893B-F132-4078-9C46-8DA5051B8D19}" type="datetime3">
              <a:rPr lang="zh-CN" altLang="en-US"/>
              <a:pPr>
                <a:defRPr/>
              </a:pPr>
              <a:t>2017年9月11日星期一</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3C9A8565-C287-4EF7-9106-DFCAFC64B940}" type="slidenum">
              <a:rPr lang="en-US" altLang="zh-CN"/>
              <a:pPr>
                <a:defRPr/>
              </a:pPr>
              <a:t>‹#›</a:t>
            </a:fld>
            <a:endParaRPr lang="en-US" altLang="zh-CN"/>
          </a:p>
        </p:txBody>
      </p:sp>
    </p:spTree>
    <p:extLst>
      <p:ext uri="{BB962C8B-B14F-4D97-AF65-F5344CB8AC3E}">
        <p14:creationId xmlns:p14="http://schemas.microsoft.com/office/powerpoint/2010/main" val="42250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fld id="{AB80866F-3E6E-4142-8A20-5346B6D0F405}" type="datetime3">
              <a:rPr lang="zh-CN" altLang="en-US"/>
              <a:pPr>
                <a:defRPr/>
              </a:pPr>
              <a:t>2017年9月11日星期一</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B9867FDA-DF23-4DFB-8982-72389B69C25D}" type="slidenum">
              <a:rPr lang="en-US" altLang="zh-CN"/>
              <a:pPr>
                <a:defRPr/>
              </a:pPr>
              <a:t>‹#›</a:t>
            </a:fld>
            <a:endParaRPr lang="en-US" altLang="zh-CN"/>
          </a:p>
        </p:txBody>
      </p:sp>
    </p:spTree>
    <p:extLst>
      <p:ext uri="{BB962C8B-B14F-4D97-AF65-F5344CB8AC3E}">
        <p14:creationId xmlns:p14="http://schemas.microsoft.com/office/powerpoint/2010/main" val="351335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fld id="{838135C0-5553-4F4C-B281-3CD91E1CEDA2}" type="datetime3">
              <a:rPr lang="zh-CN" altLang="en-US"/>
              <a:pPr>
                <a:defRPr/>
              </a:pPr>
              <a:t>2017年9月11日星期一</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A9839E29-55C0-45B2-BBEC-D8FCF22DF91F}" type="slidenum">
              <a:rPr lang="en-US" altLang="zh-CN"/>
              <a:pPr>
                <a:defRPr/>
              </a:pPr>
              <a:t>‹#›</a:t>
            </a:fld>
            <a:endParaRPr lang="en-US" altLang="zh-CN"/>
          </a:p>
        </p:txBody>
      </p:sp>
    </p:spTree>
    <p:extLst>
      <p:ext uri="{BB962C8B-B14F-4D97-AF65-F5344CB8AC3E}">
        <p14:creationId xmlns:p14="http://schemas.microsoft.com/office/powerpoint/2010/main" val="31577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0CD0ACDC-1200-4402-BB92-972C6585111A}" type="datetime3">
              <a:rPr lang="zh-CN" altLang="en-US"/>
              <a:pPr>
                <a:defRPr/>
              </a:pPr>
              <a:t>2017年9月11日星期一</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109E36DC-1CE9-4784-9350-4EDBBA68B2A2}" type="slidenum">
              <a:rPr lang="en-US" altLang="zh-CN"/>
              <a:pPr>
                <a:defRPr/>
              </a:pPr>
              <a:t>‹#›</a:t>
            </a:fld>
            <a:endParaRPr lang="en-US" altLang="zh-CN"/>
          </a:p>
        </p:txBody>
      </p:sp>
    </p:spTree>
    <p:extLst>
      <p:ext uri="{BB962C8B-B14F-4D97-AF65-F5344CB8AC3E}">
        <p14:creationId xmlns:p14="http://schemas.microsoft.com/office/powerpoint/2010/main" val="362418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E0A9CC04-D1D2-4491-9E87-2BC37E43CBCE}" type="datetime3">
              <a:rPr lang="zh-CN" altLang="en-US"/>
              <a:pPr>
                <a:defRPr/>
              </a:pPr>
              <a:t>2017年9月11日星期一</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05CE6A03-9C62-4E13-86F1-97C0C198B828}" type="slidenum">
              <a:rPr lang="en-US" altLang="zh-CN"/>
              <a:pPr>
                <a:defRPr/>
              </a:pPr>
              <a:t>‹#›</a:t>
            </a:fld>
            <a:endParaRPr lang="en-US" altLang="zh-CN"/>
          </a:p>
        </p:txBody>
      </p:sp>
    </p:spTree>
    <p:extLst>
      <p:ext uri="{BB962C8B-B14F-4D97-AF65-F5344CB8AC3E}">
        <p14:creationId xmlns:p14="http://schemas.microsoft.com/office/powerpoint/2010/main" val="212900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5C2E4DA3-02DA-4B2E-A75E-C763E48C513F}" type="datetime3">
              <a:rPr lang="zh-CN" altLang="en-US"/>
              <a:pPr>
                <a:defRPr/>
              </a:pPr>
              <a:t>2017年9月11日星期一</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CAB881CE-614B-488D-8E4F-FC8A0820C68D}" type="slidenum">
              <a:rPr lang="en-US" altLang="zh-CN"/>
              <a:pPr>
                <a:defRPr/>
              </a:pPr>
              <a:t>‹#›</a:t>
            </a:fld>
            <a:endParaRPr lang="en-US" altLang="zh-CN"/>
          </a:p>
        </p:txBody>
      </p:sp>
    </p:spTree>
    <p:extLst>
      <p:ext uri="{BB962C8B-B14F-4D97-AF65-F5344CB8AC3E}">
        <p14:creationId xmlns:p14="http://schemas.microsoft.com/office/powerpoint/2010/main" val="18696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smtClean="0">
                <a:latin typeface="Times New Roman" pitchFamily="18" charset="0"/>
              </a:endParaRPr>
            </a:p>
          </p:txBody>
        </p:sp>
      </p:grpSp>
      <p:sp>
        <p:nvSpPr>
          <p:cNvPr id="1027" name="Rectangle 8"/>
          <p:cNvSpPr>
            <a:spLocks noGrp="1" noChangeArrowheads="1"/>
          </p:cNvSpPr>
          <p:nvPr>
            <p:ph type="body" idx="1"/>
          </p:nvPr>
        </p:nvSpPr>
        <p:spPr bwMode="auto">
          <a:xfrm>
            <a:off x="228600" y="14478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26633" name="Rectangle 9"/>
          <p:cNvSpPr>
            <a:spLocks noGrp="1" noChangeArrowheads="1"/>
          </p:cNvSpPr>
          <p:nvPr>
            <p:ph type="dt" sz="half" idx="2"/>
          </p:nvPr>
        </p:nvSpPr>
        <p:spPr bwMode="auto">
          <a:xfrm>
            <a:off x="228600" y="63246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fld id="{FF534426-1DC6-4D2B-9D9E-2CD23C756C70}" type="datetime3">
              <a:rPr lang="zh-CN" altLang="en-US"/>
              <a:pPr>
                <a:defRPr/>
              </a:pPr>
              <a:t>2017年9月11日星期一</a:t>
            </a:fld>
            <a:endParaRPr lang="en-US" altLang="zh-CN"/>
          </a:p>
        </p:txBody>
      </p:sp>
      <p:sp>
        <p:nvSpPr>
          <p:cNvPr id="26634"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ltLang="zh-CN"/>
          </a:p>
        </p:txBody>
      </p:sp>
      <p:sp>
        <p:nvSpPr>
          <p:cNvPr id="26635" name="Rectangle 11"/>
          <p:cNvSpPr>
            <a:spLocks noGrp="1" noChangeArrowheads="1"/>
          </p:cNvSpPr>
          <p:nvPr>
            <p:ph type="sldNum" sz="quarter" idx="4"/>
          </p:nvPr>
        </p:nvSpPr>
        <p:spPr bwMode="auto">
          <a:xfrm>
            <a:off x="6858000" y="63246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F9162FBC-E970-43F8-9259-FCC5F1AFE433}" type="slidenum">
              <a:rPr lang="en-US" altLang="zh-CN"/>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charset="0"/>
          <a:ea typeface="新宋体" pitchFamily="49" charset="-122"/>
        </a:defRPr>
      </a:lvl2pPr>
      <a:lvl3pPr algn="l" rtl="0" eaLnBrk="0" fontAlgn="base" hangingPunct="0">
        <a:spcBef>
          <a:spcPct val="0"/>
        </a:spcBef>
        <a:spcAft>
          <a:spcPct val="0"/>
        </a:spcAft>
        <a:defRPr sz="3800" b="1">
          <a:solidFill>
            <a:schemeClr val="tx2"/>
          </a:solidFill>
          <a:latin typeface="Arial" charset="0"/>
          <a:ea typeface="新宋体" pitchFamily="49" charset="-122"/>
        </a:defRPr>
      </a:lvl3pPr>
      <a:lvl4pPr algn="l" rtl="0" eaLnBrk="0" fontAlgn="base" hangingPunct="0">
        <a:spcBef>
          <a:spcPct val="0"/>
        </a:spcBef>
        <a:spcAft>
          <a:spcPct val="0"/>
        </a:spcAft>
        <a:defRPr sz="3800" b="1">
          <a:solidFill>
            <a:schemeClr val="tx2"/>
          </a:solidFill>
          <a:latin typeface="Arial" charset="0"/>
          <a:ea typeface="新宋体" pitchFamily="49" charset="-122"/>
        </a:defRPr>
      </a:lvl4pPr>
      <a:lvl5pPr algn="l" rtl="0" eaLnBrk="0" fontAlgn="base" hangingPunct="0">
        <a:spcBef>
          <a:spcPct val="0"/>
        </a:spcBef>
        <a:spcAft>
          <a:spcPct val="0"/>
        </a:spcAft>
        <a:defRPr sz="3800" b="1">
          <a:solidFill>
            <a:schemeClr val="tx2"/>
          </a:solidFill>
          <a:latin typeface="Arial" charset="0"/>
          <a:ea typeface="新宋体" pitchFamily="49" charset="-122"/>
        </a:defRPr>
      </a:lvl5pPr>
      <a:lvl6pPr marL="457200" algn="l" rtl="0" fontAlgn="base">
        <a:spcBef>
          <a:spcPct val="0"/>
        </a:spcBef>
        <a:spcAft>
          <a:spcPct val="0"/>
        </a:spcAft>
        <a:defRPr sz="3800" b="1">
          <a:solidFill>
            <a:schemeClr val="tx2"/>
          </a:solidFill>
          <a:latin typeface="Arial" charset="0"/>
          <a:ea typeface="新宋体" pitchFamily="49" charset="-122"/>
        </a:defRPr>
      </a:lvl6pPr>
      <a:lvl7pPr marL="914400" algn="l" rtl="0" fontAlgn="base">
        <a:spcBef>
          <a:spcPct val="0"/>
        </a:spcBef>
        <a:spcAft>
          <a:spcPct val="0"/>
        </a:spcAft>
        <a:defRPr sz="3800" b="1">
          <a:solidFill>
            <a:schemeClr val="tx2"/>
          </a:solidFill>
          <a:latin typeface="Arial" charset="0"/>
          <a:ea typeface="新宋体" pitchFamily="49" charset="-122"/>
        </a:defRPr>
      </a:lvl7pPr>
      <a:lvl8pPr marL="1371600" algn="l" rtl="0" fontAlgn="base">
        <a:spcBef>
          <a:spcPct val="0"/>
        </a:spcBef>
        <a:spcAft>
          <a:spcPct val="0"/>
        </a:spcAft>
        <a:defRPr sz="3800" b="1">
          <a:solidFill>
            <a:schemeClr val="tx2"/>
          </a:solidFill>
          <a:latin typeface="Arial" charset="0"/>
          <a:ea typeface="新宋体" pitchFamily="49" charset="-122"/>
        </a:defRPr>
      </a:lvl8pPr>
      <a:lvl9pPr marL="1828800" algn="l" rtl="0" fontAlgn="base">
        <a:spcBef>
          <a:spcPct val="0"/>
        </a:spcBef>
        <a:spcAft>
          <a:spcPct val="0"/>
        </a:spcAft>
        <a:defRPr sz="3800" b="1">
          <a:solidFill>
            <a:schemeClr val="tx2"/>
          </a:solidFill>
          <a:latin typeface="Arial" charset="0"/>
          <a:ea typeface="新宋体" pitchFamily="49" charset="-122"/>
        </a:defRPr>
      </a:lvl9pPr>
    </p:titleStyle>
    <p:bodyStyle>
      <a:lvl1pPr marL="177800" indent="-177800" algn="l" rtl="0" eaLnBrk="0" fontAlgn="base" hangingPunct="0">
        <a:lnSpc>
          <a:spcPct val="120000"/>
        </a:lnSpc>
        <a:spcBef>
          <a:spcPct val="10000"/>
        </a:spcBef>
        <a:spcAft>
          <a:spcPct val="10000"/>
        </a:spcAft>
        <a:buClr>
          <a:schemeClr val="bg2"/>
        </a:buClr>
        <a:buFont typeface="Wingdings" pitchFamily="2" charset="2"/>
        <a:buChar char="l"/>
        <a:tabLst>
          <a:tab pos="990600" algn="l"/>
        </a:tabLst>
        <a:defRPr sz="2400" b="1">
          <a:solidFill>
            <a:srgbClr val="0000FF"/>
          </a:solidFill>
          <a:latin typeface="+mn-lt"/>
          <a:ea typeface="+mn-ea"/>
          <a:cs typeface="+mn-cs"/>
        </a:defRPr>
      </a:lvl1pPr>
      <a:lvl2pPr marL="622300" indent="-265113" algn="l" rtl="0" eaLnBrk="0" fontAlgn="base" hangingPunct="0">
        <a:lnSpc>
          <a:spcPct val="120000"/>
        </a:lnSpc>
        <a:spcBef>
          <a:spcPct val="10000"/>
        </a:spcBef>
        <a:spcAft>
          <a:spcPct val="10000"/>
        </a:spcAft>
        <a:buClr>
          <a:schemeClr val="bg2"/>
        </a:buClr>
        <a:buFont typeface="Wingdings" pitchFamily="2" charset="2"/>
        <a:buChar char="¡"/>
        <a:tabLst>
          <a:tab pos="990600" algn="l"/>
        </a:tabLst>
        <a:defRPr sz="2200" b="1">
          <a:solidFill>
            <a:schemeClr val="folHlink"/>
          </a:solidFill>
          <a:latin typeface="+mn-lt"/>
          <a:ea typeface="楷体_GB2312" pitchFamily="49" charset="-122"/>
        </a:defRPr>
      </a:lvl2pPr>
      <a:lvl3pPr marL="990600" indent="-188913" algn="l" rtl="0" eaLnBrk="0" fontAlgn="base" hangingPunct="0">
        <a:lnSpc>
          <a:spcPct val="120000"/>
        </a:lnSpc>
        <a:spcBef>
          <a:spcPct val="10000"/>
        </a:spcBef>
        <a:spcAft>
          <a:spcPct val="10000"/>
        </a:spcAft>
        <a:buClr>
          <a:schemeClr val="bg2"/>
        </a:buClr>
        <a:buSzPct val="80000"/>
        <a:buFont typeface="Wingdings" pitchFamily="2" charset="2"/>
        <a:buChar char="u"/>
        <a:tabLst>
          <a:tab pos="990600" algn="l"/>
        </a:tabLst>
        <a:defRPr sz="2000" b="1">
          <a:solidFill>
            <a:srgbClr val="FF6600"/>
          </a:solidFill>
          <a:latin typeface="仿宋" pitchFamily="49" charset="-122"/>
          <a:ea typeface="仿宋" pitchFamily="49" charset="-122"/>
        </a:defRPr>
      </a:lvl3pPr>
      <a:lvl4pPr marL="1346200" indent="-176213" algn="l" rtl="0" eaLnBrk="0" fontAlgn="base" hangingPunct="0">
        <a:lnSpc>
          <a:spcPct val="120000"/>
        </a:lnSpc>
        <a:spcBef>
          <a:spcPct val="10000"/>
        </a:spcBef>
        <a:spcAft>
          <a:spcPct val="10000"/>
        </a:spcAft>
        <a:buClr>
          <a:schemeClr val="bg2"/>
        </a:buClr>
        <a:buSzPct val="80000"/>
        <a:buFont typeface="Arial" pitchFamily="34" charset="0"/>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5pPr>
      <a:lvl6pPr marL="25146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6pPr>
      <a:lvl7pPr marL="29718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7pPr>
      <a:lvl8pPr marL="34290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8pPr>
      <a:lvl9pPr marL="38862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3400" y="2438400"/>
            <a:ext cx="8001000" cy="1143000"/>
          </a:xfrm>
        </p:spPr>
        <p:txBody>
          <a:bodyPr/>
          <a:lstStyle/>
          <a:p>
            <a:pPr algn="ctr" eaLnBrk="1" hangingPunct="1"/>
            <a:r>
              <a:rPr lang="zh-CN" altLang="en-US" sz="6000" dirty="0" smtClean="0">
                <a:ea typeface="华文行楷" pitchFamily="2" charset="-122"/>
              </a:rPr>
              <a:t>第</a:t>
            </a:r>
            <a:r>
              <a:rPr lang="en-US" altLang="zh-CN" sz="6000" dirty="0" smtClean="0">
                <a:ea typeface="华文行楷" pitchFamily="2" charset="-122"/>
              </a:rPr>
              <a:t>4</a:t>
            </a:r>
            <a:r>
              <a:rPr lang="zh-CN" altLang="en-US" sz="6000" dirty="0" smtClean="0">
                <a:ea typeface="华文行楷" pitchFamily="2" charset="-122"/>
              </a:rPr>
              <a:t>章接口委托与事件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4.2.1  </a:t>
            </a:r>
            <a:r>
              <a:rPr lang="zh-CN" altLang="zh-CN" smtClean="0"/>
              <a:t>定义委托类型</a:t>
            </a:r>
            <a:endParaRPr lang="zh-CN" altLang="en-US" smtClean="0"/>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3</a:t>
            </a:r>
            <a:r>
              <a:rPr lang="zh-CN" altLang="en-US" dirty="0" smtClean="0"/>
              <a:t>、</a:t>
            </a:r>
            <a:r>
              <a:rPr lang="zh-CN" altLang="zh-CN" dirty="0" smtClean="0"/>
              <a:t>定义</a:t>
            </a:r>
            <a:r>
              <a:rPr lang="zh-CN" altLang="zh-CN" dirty="0"/>
              <a:t>委托的一般</a:t>
            </a:r>
            <a:r>
              <a:rPr lang="zh-CN" altLang="zh-CN" dirty="0" smtClean="0"/>
              <a:t>语法</a:t>
            </a:r>
            <a:endParaRPr lang="zh-CN" altLang="zh-CN" dirty="0"/>
          </a:p>
          <a:p>
            <a:pPr marL="444500" lvl="1" indent="0">
              <a:buFont typeface="Wingdings" pitchFamily="2" charset="2"/>
              <a:buNone/>
              <a:defRPr/>
            </a:pPr>
            <a:r>
              <a:rPr lang="en-US" altLang="zh-CN" dirty="0"/>
              <a:t>[</a:t>
            </a:r>
            <a:r>
              <a:rPr lang="zh-CN" altLang="zh-CN" i="1" u="sng" dirty="0"/>
              <a:t>访问修饰符</a:t>
            </a:r>
            <a:r>
              <a:rPr lang="en-US" altLang="zh-CN" dirty="0"/>
              <a:t>] delegate </a:t>
            </a:r>
            <a:r>
              <a:rPr lang="zh-CN" altLang="zh-CN" i="1" u="sng" dirty="0"/>
              <a:t>返回类型</a:t>
            </a:r>
            <a:r>
              <a:rPr lang="zh-CN" altLang="zh-CN" dirty="0"/>
              <a:t> </a:t>
            </a:r>
            <a:r>
              <a:rPr lang="zh-CN" altLang="zh-CN" i="1" u="sng" dirty="0"/>
              <a:t>委托名</a:t>
            </a:r>
            <a:r>
              <a:rPr lang="en-US" altLang="zh-CN" dirty="0"/>
              <a:t>([</a:t>
            </a:r>
            <a:r>
              <a:rPr lang="zh-CN" altLang="zh-CN" i="1" u="sng" dirty="0"/>
              <a:t>参数序列</a:t>
            </a:r>
            <a:r>
              <a:rPr lang="en-US" altLang="zh-CN" dirty="0"/>
              <a:t>]);</a:t>
            </a:r>
            <a:endParaRPr lang="zh-CN" altLang="zh-CN" dirty="0"/>
          </a:p>
          <a:p>
            <a:pPr marL="0" indent="0">
              <a:buFont typeface="Wingdings" pitchFamily="2" charset="2"/>
              <a:buNone/>
              <a:defRPr/>
            </a:pPr>
            <a:r>
              <a:rPr lang="en-US" altLang="zh-CN" dirty="0" smtClean="0"/>
              <a:t>    </a:t>
            </a:r>
            <a:r>
              <a:rPr lang="zh-CN" altLang="zh-CN" dirty="0" smtClean="0"/>
              <a:t>例如：</a:t>
            </a:r>
            <a:r>
              <a:rPr lang="zh-CN" altLang="zh-CN" dirty="0"/>
              <a:t>定义了一个名为</a:t>
            </a:r>
            <a:r>
              <a:rPr lang="en-US" altLang="zh-CN" dirty="0" err="1"/>
              <a:t>MyFunction</a:t>
            </a:r>
            <a:r>
              <a:rPr lang="zh-CN" altLang="zh-CN" dirty="0"/>
              <a:t>的委托</a:t>
            </a:r>
          </a:p>
          <a:p>
            <a:pPr marL="444500" lvl="1" indent="0">
              <a:buFont typeface="Wingdings" pitchFamily="2" charset="2"/>
              <a:buNone/>
              <a:defRPr/>
            </a:pPr>
            <a:r>
              <a:rPr lang="en-US" altLang="zh-CN" dirty="0"/>
              <a:t>public delegate double </a:t>
            </a:r>
            <a:r>
              <a:rPr lang="en-US" altLang="zh-CN" dirty="0" err="1"/>
              <a:t>MyFunction</a:t>
            </a:r>
            <a:r>
              <a:rPr lang="en-US" altLang="zh-CN" dirty="0"/>
              <a:t>(double x);</a:t>
            </a:r>
            <a:endParaRPr lang="zh-CN" altLang="zh-CN" dirty="0"/>
          </a:p>
          <a:p>
            <a:pPr marL="0" indent="0">
              <a:buFont typeface="Wingdings" pitchFamily="2" charset="2"/>
              <a:buNone/>
              <a:defRPr/>
            </a:pPr>
            <a:r>
              <a:rPr lang="en-US" altLang="zh-CN" dirty="0" smtClean="0"/>
              <a:t>    </a:t>
            </a:r>
            <a:r>
              <a:rPr lang="zh-CN" altLang="zh-CN" dirty="0" smtClean="0"/>
              <a:t>编译器</a:t>
            </a:r>
            <a:r>
              <a:rPr lang="zh-CN" altLang="zh-CN" dirty="0"/>
              <a:t>编译这行代码时，会自动为其生成一个继承</a:t>
            </a:r>
            <a:r>
              <a:rPr lang="zh-CN" altLang="zh-CN" dirty="0" smtClean="0"/>
              <a:t>自</a:t>
            </a:r>
            <a:endParaRPr lang="en-US" altLang="zh-CN" dirty="0" smtClean="0"/>
          </a:p>
          <a:p>
            <a:pPr marL="0" indent="0">
              <a:buFont typeface="Wingdings" pitchFamily="2" charset="2"/>
              <a:buNone/>
              <a:defRPr/>
            </a:pPr>
            <a:r>
              <a:rPr lang="en-US" altLang="zh-CN" dirty="0"/>
              <a:t> </a:t>
            </a:r>
            <a:r>
              <a:rPr lang="en-US" altLang="zh-CN" dirty="0" smtClean="0"/>
              <a:t>    </a:t>
            </a:r>
            <a:r>
              <a:rPr lang="en-US" altLang="zh-CN" dirty="0" err="1" smtClean="0"/>
              <a:t>System.Delegate</a:t>
            </a:r>
            <a:r>
              <a:rPr lang="zh-CN" altLang="zh-CN" dirty="0"/>
              <a:t>的类型，类型的名称为</a:t>
            </a:r>
            <a:r>
              <a:rPr lang="en-US" altLang="zh-CN" dirty="0" err="1"/>
              <a:t>MyFunction</a:t>
            </a:r>
            <a:r>
              <a:rPr lang="zh-CN" altLang="zh-CN" dirty="0"/>
              <a:t>。</a:t>
            </a:r>
          </a:p>
          <a:p>
            <a:pPr marL="0" indent="0">
              <a:buFont typeface="Wingdings" pitchFamily="2" charset="2"/>
              <a:buNone/>
              <a:defRPr/>
            </a:pPr>
            <a:endParaRPr lang="zh-CN" altLang="en-US" dirty="0"/>
          </a:p>
        </p:txBody>
      </p:sp>
      <p:sp>
        <p:nvSpPr>
          <p:cNvPr id="1331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0CCD8FD0-5E79-4594-95D9-34DA18068F33}"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10</a:t>
            </a:fld>
            <a:endParaRPr lang="en-US" altLang="zh-CN" sz="1200" b="0" smtClean="0">
              <a:solidFill>
                <a:schemeClr val="tx1"/>
              </a:solidFill>
              <a:ea typeface="新宋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4.2.2  </a:t>
            </a:r>
            <a:r>
              <a:rPr lang="zh-CN" altLang="zh-CN" smtClean="0"/>
              <a:t>通过委托调用方法</a:t>
            </a:r>
            <a:endParaRPr lang="zh-CN" altLang="en-US" smtClean="0"/>
          </a:p>
        </p:txBody>
      </p:sp>
      <p:sp>
        <p:nvSpPr>
          <p:cNvPr id="3" name="内容占位符 2"/>
          <p:cNvSpPr>
            <a:spLocks noGrp="1"/>
          </p:cNvSpPr>
          <p:nvPr>
            <p:ph idx="1"/>
          </p:nvPr>
        </p:nvSpPr>
        <p:spPr>
          <a:xfrm>
            <a:off x="228600" y="1371600"/>
            <a:ext cx="8763000" cy="4876800"/>
          </a:xfrm>
        </p:spPr>
        <p:txBody>
          <a:bodyPr/>
          <a:lstStyle/>
          <a:p>
            <a:pPr marL="0" indent="0">
              <a:buFont typeface="Wingdings" pitchFamily="2" charset="2"/>
              <a:buNone/>
              <a:defRPr/>
            </a:pPr>
            <a:r>
              <a:rPr lang="en-US" altLang="zh-CN" dirty="0" smtClean="0"/>
              <a:t>4</a:t>
            </a:r>
            <a:r>
              <a:rPr lang="zh-CN" altLang="en-US" dirty="0" smtClean="0"/>
              <a:t>、用委托实现方法调用</a:t>
            </a:r>
            <a:endParaRPr lang="en-US" altLang="zh-CN" dirty="0" smtClean="0"/>
          </a:p>
          <a:p>
            <a:pPr marL="0" indent="0">
              <a:buFont typeface="Wingdings" pitchFamily="2" charset="2"/>
              <a:buNone/>
              <a:defRPr/>
            </a:pPr>
            <a:r>
              <a:rPr lang="zh-CN" altLang="zh-CN" sz="2000" dirty="0" smtClean="0"/>
              <a:t>通过</a:t>
            </a:r>
            <a:r>
              <a:rPr lang="zh-CN" altLang="zh-CN" sz="2000" dirty="0"/>
              <a:t>委托，可将方法作为实体赋值给变量，也可以将</a:t>
            </a:r>
            <a:r>
              <a:rPr lang="zh-CN" altLang="zh-CN" sz="2000" dirty="0" smtClean="0"/>
              <a:t>方法</a:t>
            </a:r>
            <a:r>
              <a:rPr lang="zh-CN" altLang="en-US" sz="2000" dirty="0" smtClean="0"/>
              <a:t>名</a:t>
            </a:r>
            <a:r>
              <a:rPr lang="zh-CN" altLang="zh-CN" sz="2000" dirty="0" smtClean="0"/>
              <a:t>作</a:t>
            </a:r>
            <a:r>
              <a:rPr lang="zh-CN" altLang="zh-CN" sz="2000" dirty="0"/>
              <a:t>为委托</a:t>
            </a:r>
            <a:r>
              <a:rPr lang="zh-CN" altLang="zh-CN" sz="2000" dirty="0" smtClean="0"/>
              <a:t>的</a:t>
            </a:r>
            <a:r>
              <a:rPr lang="zh-CN" altLang="en-US" sz="2000" dirty="0" smtClean="0"/>
              <a:t>实参</a:t>
            </a:r>
            <a:r>
              <a:rPr lang="zh-CN" altLang="zh-CN" sz="2000" dirty="0" smtClean="0"/>
              <a:t>传递</a:t>
            </a:r>
            <a:r>
              <a:rPr lang="zh-CN" altLang="en-US" sz="2000" dirty="0" smtClean="0"/>
              <a:t>给另一个方法</a:t>
            </a:r>
            <a:r>
              <a:rPr lang="zh-CN" altLang="zh-CN" sz="2000" dirty="0" smtClean="0"/>
              <a:t>。</a:t>
            </a:r>
            <a:endParaRPr lang="en-US" altLang="zh-CN" sz="2000" dirty="0" smtClean="0"/>
          </a:p>
          <a:p>
            <a:pPr>
              <a:defRPr/>
            </a:pPr>
            <a:r>
              <a:rPr lang="zh-CN" altLang="en-US" dirty="0" smtClean="0"/>
              <a:t>例：</a:t>
            </a:r>
            <a:r>
              <a:rPr lang="zh-CN" altLang="zh-CN" dirty="0" smtClean="0"/>
              <a:t>将</a:t>
            </a:r>
            <a:r>
              <a:rPr lang="en-US" altLang="zh-CN" dirty="0">
                <a:solidFill>
                  <a:srgbClr val="C00000"/>
                </a:solidFill>
              </a:rPr>
              <a:t>f</a:t>
            </a:r>
            <a:r>
              <a:rPr lang="zh-CN" altLang="zh-CN" dirty="0"/>
              <a:t>作为参数，</a:t>
            </a:r>
            <a:r>
              <a:rPr lang="en-US" altLang="zh-CN" dirty="0">
                <a:solidFill>
                  <a:srgbClr val="C00000"/>
                </a:solidFill>
              </a:rPr>
              <a:t>f</a:t>
            </a:r>
            <a:r>
              <a:rPr lang="zh-CN" altLang="zh-CN" dirty="0"/>
              <a:t>为自定义的委托类型</a:t>
            </a:r>
            <a:r>
              <a:rPr lang="en-US" altLang="zh-CN" dirty="0" err="1">
                <a:solidFill>
                  <a:srgbClr val="008000"/>
                </a:solidFill>
              </a:rPr>
              <a:t>MyFunction</a:t>
            </a:r>
            <a:r>
              <a:rPr lang="zh-CN" altLang="zh-CN" dirty="0"/>
              <a:t>：</a:t>
            </a:r>
          </a:p>
          <a:p>
            <a:pPr marL="357187" lvl="1" indent="0">
              <a:buFont typeface="Wingdings" pitchFamily="2" charset="2"/>
              <a:buNone/>
              <a:defRPr/>
            </a:pPr>
            <a:r>
              <a:rPr lang="en-US" altLang="zh-CN" sz="1800" dirty="0" smtClean="0"/>
              <a:t> </a:t>
            </a:r>
            <a:r>
              <a:rPr lang="en-US" altLang="zh-CN" sz="1800" dirty="0"/>
              <a:t>delegate double </a:t>
            </a:r>
            <a:r>
              <a:rPr lang="en-US" altLang="zh-CN" sz="1800" dirty="0" err="1"/>
              <a:t>MyFunction</a:t>
            </a:r>
            <a:r>
              <a:rPr lang="en-US" altLang="zh-CN" sz="1800" dirty="0"/>
              <a:t>(double x</a:t>
            </a:r>
            <a:r>
              <a:rPr lang="en-US" altLang="zh-CN" sz="1800" dirty="0" smtClean="0"/>
              <a:t>);</a:t>
            </a:r>
          </a:p>
          <a:p>
            <a:pPr marL="357187" lvl="1" indent="0">
              <a:buFont typeface="Wingdings" pitchFamily="2" charset="2"/>
              <a:buNone/>
              <a:defRPr/>
            </a:pPr>
            <a:r>
              <a:rPr lang="en-US" altLang="zh-CN" sz="1800" dirty="0" smtClean="0"/>
              <a:t> class D1 {</a:t>
            </a:r>
            <a:endParaRPr lang="en-US" altLang="zh-CN" sz="1800" dirty="0"/>
          </a:p>
          <a:p>
            <a:pPr marL="357187" lvl="1" indent="0">
              <a:buFont typeface="Wingdings" pitchFamily="2" charset="2"/>
              <a:buNone/>
              <a:defRPr/>
            </a:pPr>
            <a:r>
              <a:rPr lang="en-US" altLang="zh-CN" sz="1800" dirty="0" smtClean="0"/>
              <a:t>       public </a:t>
            </a:r>
            <a:r>
              <a:rPr lang="en-US" altLang="zh-CN" sz="1800" dirty="0"/>
              <a:t>static double[] Apply(double[] a, </a:t>
            </a:r>
            <a:r>
              <a:rPr lang="en-US" altLang="zh-CN" sz="1800" dirty="0" err="1">
                <a:solidFill>
                  <a:srgbClr val="008000"/>
                </a:solidFill>
              </a:rPr>
              <a:t>MyFunction</a:t>
            </a:r>
            <a:r>
              <a:rPr lang="en-US" altLang="zh-CN" sz="1800" dirty="0">
                <a:solidFill>
                  <a:srgbClr val="008000"/>
                </a:solidFill>
              </a:rPr>
              <a:t> </a:t>
            </a:r>
            <a:r>
              <a:rPr lang="en-US" altLang="zh-CN" sz="1800" dirty="0">
                <a:solidFill>
                  <a:srgbClr val="C00000"/>
                </a:solidFill>
              </a:rPr>
              <a:t>f</a:t>
            </a:r>
            <a:r>
              <a:rPr lang="en-US" altLang="zh-CN" sz="1800" dirty="0"/>
              <a:t>) </a:t>
            </a:r>
            <a:r>
              <a:rPr lang="en-US" altLang="zh-CN" sz="1800" dirty="0" smtClean="0"/>
              <a:t>{</a:t>
            </a:r>
            <a:endParaRPr lang="zh-CN" altLang="zh-CN" sz="1800" dirty="0"/>
          </a:p>
          <a:p>
            <a:pPr marL="357187" lvl="1" indent="0">
              <a:buFont typeface="Wingdings" pitchFamily="2" charset="2"/>
              <a:buNone/>
              <a:defRPr/>
            </a:pPr>
            <a:r>
              <a:rPr lang="en-US" altLang="zh-CN" sz="1800" dirty="0"/>
              <a:t>   </a:t>
            </a:r>
            <a:r>
              <a:rPr lang="en-US" altLang="zh-CN" sz="1800" dirty="0" smtClean="0"/>
              <a:t>         </a:t>
            </a:r>
            <a:r>
              <a:rPr lang="en-US" altLang="zh-CN" sz="1800" dirty="0"/>
              <a:t>double[] result = new double[</a:t>
            </a:r>
            <a:r>
              <a:rPr lang="en-US" altLang="zh-CN" sz="1800" dirty="0" err="1"/>
              <a:t>a.Length</a:t>
            </a:r>
            <a:r>
              <a:rPr lang="en-US" altLang="zh-CN" sz="1800" dirty="0"/>
              <a:t>];</a:t>
            </a:r>
            <a:endParaRPr lang="zh-CN" altLang="zh-CN" sz="1800" dirty="0"/>
          </a:p>
          <a:p>
            <a:pPr marL="357187" lvl="1" indent="0">
              <a:buFont typeface="Wingdings" pitchFamily="2" charset="2"/>
              <a:buNone/>
              <a:defRPr/>
            </a:pPr>
            <a:r>
              <a:rPr lang="en-US" altLang="zh-CN" sz="1800" dirty="0"/>
              <a:t> </a:t>
            </a:r>
            <a:r>
              <a:rPr lang="en-US" altLang="zh-CN" sz="1800" dirty="0" smtClean="0"/>
              <a:t>           for </a:t>
            </a:r>
            <a:r>
              <a:rPr lang="en-US" altLang="zh-CN" sz="1800" dirty="0"/>
              <a:t>(</a:t>
            </a:r>
            <a:r>
              <a:rPr lang="en-US" altLang="zh-CN" sz="1800" dirty="0" err="1"/>
              <a:t>int</a:t>
            </a:r>
            <a:r>
              <a:rPr lang="en-US" altLang="zh-CN" sz="1800" dirty="0"/>
              <a:t> </a:t>
            </a:r>
            <a:r>
              <a:rPr lang="en-US" altLang="zh-CN" sz="1800" dirty="0" err="1"/>
              <a:t>i</a:t>
            </a:r>
            <a:r>
              <a:rPr lang="en-US" altLang="zh-CN" sz="1800" dirty="0"/>
              <a:t> = 0; </a:t>
            </a:r>
            <a:r>
              <a:rPr lang="en-US" altLang="zh-CN" sz="1800" dirty="0" err="1"/>
              <a:t>i</a:t>
            </a:r>
            <a:r>
              <a:rPr lang="en-US" altLang="zh-CN" sz="1800" dirty="0"/>
              <a:t> &lt; </a:t>
            </a:r>
            <a:r>
              <a:rPr lang="en-US" altLang="zh-CN" sz="1800" dirty="0" err="1"/>
              <a:t>a.Length</a:t>
            </a:r>
            <a:r>
              <a:rPr lang="en-US" altLang="zh-CN" sz="1800" dirty="0"/>
              <a:t>; </a:t>
            </a:r>
            <a:r>
              <a:rPr lang="en-US" altLang="zh-CN" sz="1800" dirty="0" err="1"/>
              <a:t>i</a:t>
            </a:r>
            <a:r>
              <a:rPr lang="en-US" altLang="zh-CN" sz="1800" dirty="0"/>
              <a:t>++) result[</a:t>
            </a:r>
            <a:r>
              <a:rPr lang="en-US" altLang="zh-CN" sz="1800" dirty="0" err="1"/>
              <a:t>i</a:t>
            </a:r>
            <a:r>
              <a:rPr lang="en-US" altLang="zh-CN" sz="1800" dirty="0"/>
              <a:t>] = </a:t>
            </a:r>
            <a:r>
              <a:rPr lang="en-US" altLang="zh-CN" sz="1800" dirty="0">
                <a:solidFill>
                  <a:srgbClr val="C00000"/>
                </a:solidFill>
              </a:rPr>
              <a:t>f</a:t>
            </a:r>
            <a:r>
              <a:rPr lang="en-US" altLang="zh-CN" sz="1800" dirty="0"/>
              <a:t>(a[</a:t>
            </a:r>
            <a:r>
              <a:rPr lang="en-US" altLang="zh-CN" sz="1800" dirty="0" err="1"/>
              <a:t>i</a:t>
            </a:r>
            <a:r>
              <a:rPr lang="en-US" altLang="zh-CN" sz="1800" dirty="0" smtClean="0"/>
              <a:t>]);</a:t>
            </a:r>
          </a:p>
          <a:p>
            <a:pPr marL="357187" lvl="1" indent="0">
              <a:buFont typeface="Wingdings" pitchFamily="2" charset="2"/>
              <a:buNone/>
              <a:defRPr/>
            </a:pPr>
            <a:r>
              <a:rPr lang="en-US" altLang="zh-CN" sz="1800" dirty="0"/>
              <a:t> </a:t>
            </a:r>
            <a:r>
              <a:rPr lang="en-US" altLang="zh-CN" sz="1800" dirty="0" smtClean="0"/>
              <a:t>           return </a:t>
            </a:r>
            <a:r>
              <a:rPr lang="en-US" altLang="zh-CN" sz="1800" dirty="0"/>
              <a:t>result;</a:t>
            </a:r>
            <a:endParaRPr lang="zh-CN" altLang="zh-CN" sz="1800" dirty="0"/>
          </a:p>
          <a:p>
            <a:pPr marL="357187" lvl="1" indent="0">
              <a:buFont typeface="Wingdings" pitchFamily="2" charset="2"/>
              <a:buNone/>
              <a:defRPr/>
            </a:pPr>
            <a:r>
              <a:rPr lang="en-US" altLang="zh-CN" sz="1800" dirty="0" smtClean="0"/>
              <a:t>       }</a:t>
            </a:r>
          </a:p>
          <a:p>
            <a:pPr marL="357187" lvl="1" indent="0">
              <a:buFont typeface="Wingdings" pitchFamily="2" charset="2"/>
              <a:buNone/>
              <a:defRPr/>
            </a:pPr>
            <a:r>
              <a:rPr lang="en-US" altLang="zh-CN" sz="1800" dirty="0" smtClean="0"/>
              <a:t>}</a:t>
            </a:r>
            <a:endParaRPr lang="zh-CN" altLang="en-US" dirty="0"/>
          </a:p>
        </p:txBody>
      </p:sp>
      <p:sp>
        <p:nvSpPr>
          <p:cNvPr id="1434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45E17F8E-EC59-4E5F-863E-E206DD26C979}"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11</a:t>
            </a:fld>
            <a:endParaRPr lang="en-US" altLang="zh-CN" sz="1200" b="0" smtClean="0">
              <a:solidFill>
                <a:schemeClr val="tx1"/>
              </a:solidFill>
              <a:ea typeface="新宋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zh-CN" dirty="0"/>
              <a:t>事</a:t>
            </a:r>
            <a:r>
              <a:rPr lang="en-US" altLang="zh-CN" dirty="0"/>
              <a:t>  </a:t>
            </a:r>
            <a:r>
              <a:rPr lang="zh-CN" altLang="zh-CN" dirty="0"/>
              <a:t>件</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要点：三种基本用法</a:t>
            </a:r>
            <a:endParaRPr lang="en-US" altLang="zh-CN" dirty="0" smtClean="0"/>
          </a:p>
          <a:p>
            <a:pPr marL="0" indent="0">
              <a:buNone/>
            </a:pPr>
            <a:r>
              <a:rPr lang="zh-CN" altLang="zh-CN" sz="2000" dirty="0"/>
              <a:t>用法</a:t>
            </a:r>
            <a:r>
              <a:rPr lang="en-US" altLang="zh-CN" sz="2000" dirty="0"/>
              <a:t>1</a:t>
            </a:r>
            <a:r>
              <a:rPr lang="zh-CN" altLang="zh-CN" sz="2000" dirty="0"/>
              <a:t>（适用于自动生成不同类型参数的情况）：</a:t>
            </a:r>
          </a:p>
          <a:p>
            <a:pPr marL="444500" lvl="1" indent="0">
              <a:buNone/>
            </a:pPr>
            <a:r>
              <a:rPr lang="en-US" altLang="zh-CN" sz="1800" dirty="0" err="1">
                <a:solidFill>
                  <a:srgbClr val="FF0000"/>
                </a:solidFill>
              </a:rPr>
              <a:t>btn.Click</a:t>
            </a:r>
            <a:r>
              <a:rPr lang="en-US" altLang="zh-CN" sz="1800" dirty="0">
                <a:solidFill>
                  <a:srgbClr val="FF0000"/>
                </a:solidFill>
              </a:rPr>
              <a:t>+=</a:t>
            </a:r>
            <a:r>
              <a:rPr lang="en-US" altLang="zh-CN" sz="1800" dirty="0" err="1">
                <a:solidFill>
                  <a:srgbClr val="FF0000"/>
                </a:solidFill>
              </a:rPr>
              <a:t>btn_Click</a:t>
            </a:r>
            <a:r>
              <a:rPr lang="en-US" altLang="zh-CN" sz="1800" dirty="0">
                <a:solidFill>
                  <a:srgbClr val="FF0000"/>
                </a:solidFill>
              </a:rPr>
              <a:t>;</a:t>
            </a:r>
            <a:endParaRPr lang="zh-CN" altLang="zh-CN" sz="1800" dirty="0">
              <a:solidFill>
                <a:srgbClr val="FF0000"/>
              </a:solidFill>
            </a:endParaRPr>
          </a:p>
          <a:p>
            <a:pPr marL="444500" lvl="1" indent="0">
              <a:buNone/>
            </a:pPr>
            <a:r>
              <a:rPr lang="en-US" altLang="zh-CN" sz="1800" dirty="0">
                <a:solidFill>
                  <a:srgbClr val="FF0000"/>
                </a:solidFill>
              </a:rPr>
              <a:t>……</a:t>
            </a:r>
            <a:endParaRPr lang="zh-CN" altLang="zh-CN" sz="1800" dirty="0">
              <a:solidFill>
                <a:srgbClr val="FF0000"/>
              </a:solidFill>
            </a:endParaRPr>
          </a:p>
          <a:p>
            <a:pPr marL="444500" lvl="1" indent="0">
              <a:buNone/>
            </a:pPr>
            <a:r>
              <a:rPr lang="en-US" altLang="zh-CN" sz="1800" dirty="0">
                <a:solidFill>
                  <a:srgbClr val="FF0000"/>
                </a:solidFill>
              </a:rPr>
              <a:t>void </a:t>
            </a:r>
            <a:r>
              <a:rPr lang="en-US" altLang="zh-CN" sz="1800" dirty="0" err="1">
                <a:solidFill>
                  <a:srgbClr val="FF0000"/>
                </a:solidFill>
              </a:rPr>
              <a:t>btn_Click</a:t>
            </a:r>
            <a:r>
              <a:rPr lang="en-US" altLang="zh-CN" sz="1800" dirty="0">
                <a:solidFill>
                  <a:srgbClr val="FF0000"/>
                </a:solidFill>
              </a:rPr>
              <a:t>(object sender, </a:t>
            </a:r>
            <a:r>
              <a:rPr lang="en-US" altLang="zh-CN" sz="1800" dirty="0" err="1">
                <a:solidFill>
                  <a:srgbClr val="FF0000"/>
                </a:solidFill>
              </a:rPr>
              <a:t>EventArgs</a:t>
            </a:r>
            <a:r>
              <a:rPr lang="en-US" altLang="zh-CN" sz="1800" dirty="0">
                <a:solidFill>
                  <a:srgbClr val="FF0000"/>
                </a:solidFill>
              </a:rPr>
              <a:t> e</a:t>
            </a:r>
            <a:r>
              <a:rPr lang="en-US" altLang="zh-CN" sz="1800" dirty="0" smtClean="0">
                <a:solidFill>
                  <a:srgbClr val="FF0000"/>
                </a:solidFill>
              </a:rPr>
              <a:t>)</a:t>
            </a:r>
          </a:p>
          <a:p>
            <a:pPr marL="444500" lvl="1" indent="0">
              <a:buNone/>
            </a:pPr>
            <a:r>
              <a:rPr lang="en-US" altLang="zh-CN" sz="1800" dirty="0" smtClean="0">
                <a:solidFill>
                  <a:srgbClr val="FF0000"/>
                </a:solidFill>
              </a:rPr>
              <a:t> {……}</a:t>
            </a:r>
            <a:endParaRPr lang="zh-CN" altLang="zh-CN" sz="1800" dirty="0">
              <a:solidFill>
                <a:srgbClr val="FF0000"/>
              </a:solidFill>
            </a:endParaRPr>
          </a:p>
          <a:p>
            <a:pPr marL="0" indent="0">
              <a:buNone/>
            </a:pPr>
            <a:r>
              <a:rPr lang="zh-CN" altLang="zh-CN" sz="2000" dirty="0"/>
              <a:t>用法</a:t>
            </a:r>
            <a:r>
              <a:rPr lang="en-US" altLang="zh-CN" sz="2000" dirty="0"/>
              <a:t>2</a:t>
            </a:r>
            <a:r>
              <a:rPr lang="zh-CN" altLang="zh-CN" sz="2000" dirty="0"/>
              <a:t>（适用于不使用参数的情况）：</a:t>
            </a:r>
          </a:p>
          <a:p>
            <a:pPr marL="444500" lvl="1" indent="0">
              <a:buNone/>
            </a:pPr>
            <a:r>
              <a:rPr lang="en-US" altLang="zh-CN" sz="1800" dirty="0" err="1">
                <a:solidFill>
                  <a:srgbClr val="FF0000"/>
                </a:solidFill>
              </a:rPr>
              <a:t>btn.Click</a:t>
            </a:r>
            <a:r>
              <a:rPr lang="en-US" altLang="zh-CN" sz="1800" dirty="0">
                <a:solidFill>
                  <a:srgbClr val="FF0000"/>
                </a:solidFill>
              </a:rPr>
              <a:t>+=delegate</a:t>
            </a:r>
            <a:r>
              <a:rPr lang="en-US" altLang="zh-CN" sz="1800" dirty="0" smtClean="0">
                <a:solidFill>
                  <a:srgbClr val="FF0000"/>
                </a:solidFill>
              </a:rPr>
              <a:t>{ </a:t>
            </a:r>
            <a:r>
              <a:rPr lang="en-US" altLang="zh-CN" sz="1800" dirty="0" smtClean="0">
                <a:solidFill>
                  <a:srgbClr val="FF0000"/>
                </a:solidFill>
              </a:rPr>
              <a:t> </a:t>
            </a:r>
            <a:r>
              <a:rPr lang="en-US" altLang="zh-CN" sz="1800" dirty="0" smtClean="0">
                <a:solidFill>
                  <a:srgbClr val="FF0000"/>
                </a:solidFill>
              </a:rPr>
              <a:t>…… }</a:t>
            </a:r>
            <a:endParaRPr lang="zh-CN" altLang="zh-CN" sz="1800" dirty="0">
              <a:solidFill>
                <a:srgbClr val="FF0000"/>
              </a:solidFill>
            </a:endParaRPr>
          </a:p>
          <a:p>
            <a:pPr marL="0" indent="0">
              <a:buNone/>
            </a:pPr>
            <a:r>
              <a:rPr lang="zh-CN" altLang="zh-CN" sz="2000" dirty="0"/>
              <a:t>用法</a:t>
            </a:r>
            <a:r>
              <a:rPr lang="en-US" altLang="zh-CN" sz="2000" dirty="0"/>
              <a:t>3</a:t>
            </a:r>
            <a:r>
              <a:rPr lang="zh-CN" altLang="zh-CN" sz="2000" dirty="0"/>
              <a:t>（适用于使用参数的情况）：</a:t>
            </a:r>
          </a:p>
          <a:p>
            <a:pPr marL="444500" lvl="1" indent="0">
              <a:buNone/>
            </a:pPr>
            <a:r>
              <a:rPr lang="en-US" altLang="zh-CN" sz="1800" dirty="0" err="1">
                <a:solidFill>
                  <a:srgbClr val="FF0000"/>
                </a:solidFill>
              </a:rPr>
              <a:t>btn.Click</a:t>
            </a:r>
            <a:r>
              <a:rPr lang="en-US" altLang="zh-CN" sz="1800" dirty="0">
                <a:solidFill>
                  <a:srgbClr val="FF0000"/>
                </a:solidFill>
              </a:rPr>
              <a:t>+=(sender, e</a:t>
            </a:r>
            <a:r>
              <a:rPr lang="en-US" altLang="zh-CN" sz="1800" dirty="0" smtClean="0">
                <a:solidFill>
                  <a:srgbClr val="FF0000"/>
                </a:solidFill>
              </a:rPr>
              <a:t>)=&gt;{  …… }</a:t>
            </a:r>
            <a:endParaRPr lang="zh-CN" altLang="en-US" sz="1800" dirty="0">
              <a:solidFill>
                <a:srgbClr val="FF0000"/>
              </a:solidFill>
            </a:endParaRPr>
          </a:p>
        </p:txBody>
      </p:sp>
      <p:sp>
        <p:nvSpPr>
          <p:cNvPr id="4" name="灯片编号占位符 3"/>
          <p:cNvSpPr>
            <a:spLocks noGrp="1"/>
          </p:cNvSpPr>
          <p:nvPr>
            <p:ph type="sldNum" sz="quarter" idx="11"/>
          </p:nvPr>
        </p:nvSpPr>
        <p:spPr/>
        <p:txBody>
          <a:bodyPr/>
          <a:lstStyle/>
          <a:p>
            <a:pPr>
              <a:defRPr/>
            </a:pPr>
            <a:fld id="{9F9431D9-F3FB-49EB-A1D4-A758D4BD48D1}" type="slidenum">
              <a:rPr lang="en-US" altLang="zh-CN" smtClean="0"/>
              <a:pPr>
                <a:defRPr/>
              </a:pPr>
              <a:t>12</a:t>
            </a:fld>
            <a:endParaRPr lang="en-US" altLang="zh-CN"/>
          </a:p>
        </p:txBody>
      </p:sp>
    </p:spTree>
    <p:extLst>
      <p:ext uri="{BB962C8B-B14F-4D97-AF65-F5344CB8AC3E}">
        <p14:creationId xmlns:p14="http://schemas.microsoft.com/office/powerpoint/2010/main" val="122538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4.3  </a:t>
            </a:r>
            <a:r>
              <a:rPr lang="zh-CN" altLang="zh-CN" dirty="0" smtClean="0"/>
              <a:t>事</a:t>
            </a:r>
            <a:r>
              <a:rPr lang="en-US" altLang="zh-CN" dirty="0" smtClean="0"/>
              <a:t>  </a:t>
            </a:r>
            <a:r>
              <a:rPr lang="zh-CN" altLang="zh-CN" dirty="0" smtClean="0"/>
              <a:t>件</a:t>
            </a:r>
            <a:endParaRPr lang="zh-CN" altLang="en-US" dirty="0" smtClean="0"/>
          </a:p>
        </p:txBody>
      </p:sp>
      <p:sp>
        <p:nvSpPr>
          <p:cNvPr id="7" name="内容占位符 6"/>
          <p:cNvSpPr>
            <a:spLocks noGrp="1"/>
          </p:cNvSpPr>
          <p:nvPr>
            <p:ph idx="1"/>
          </p:nvPr>
        </p:nvSpPr>
        <p:spPr/>
        <p:txBody>
          <a:bodyPr/>
          <a:lstStyle/>
          <a:p>
            <a:pPr marL="0" indent="0">
              <a:buNone/>
              <a:defRPr/>
            </a:pPr>
            <a:r>
              <a:rPr lang="en-US" altLang="zh-CN" dirty="0" smtClean="0"/>
              <a:t>1</a:t>
            </a:r>
            <a:r>
              <a:rPr lang="zh-CN" altLang="en-US" dirty="0" smtClean="0"/>
              <a:t>、</a:t>
            </a:r>
            <a:r>
              <a:rPr lang="zh-CN" altLang="zh-CN" dirty="0" smtClean="0"/>
              <a:t>事件</a:t>
            </a:r>
            <a:r>
              <a:rPr lang="zh-CN" altLang="en-US" dirty="0" smtClean="0"/>
              <a:t>的含义和用途</a:t>
            </a:r>
            <a:endParaRPr lang="en-US" altLang="zh-CN" dirty="0" smtClean="0"/>
          </a:p>
          <a:p>
            <a:pPr lvl="1">
              <a:defRPr/>
            </a:pPr>
            <a:r>
              <a:rPr lang="zh-CN" altLang="zh-CN" dirty="0" smtClean="0"/>
              <a:t>是</a:t>
            </a:r>
            <a:r>
              <a:rPr lang="zh-CN" altLang="zh-CN" dirty="0"/>
              <a:t>一种使类或对象能够提供通知的</a:t>
            </a:r>
            <a:r>
              <a:rPr lang="zh-CN" altLang="zh-CN" dirty="0" smtClean="0"/>
              <a:t>成员。</a:t>
            </a:r>
            <a:endParaRPr lang="en-US" altLang="zh-CN" dirty="0" smtClean="0"/>
          </a:p>
          <a:p>
            <a:pPr lvl="1">
              <a:defRPr/>
            </a:pPr>
            <a:r>
              <a:rPr lang="zh-CN" altLang="zh-CN" dirty="0" smtClean="0"/>
              <a:t>一般</a:t>
            </a:r>
            <a:r>
              <a:rPr lang="zh-CN" altLang="zh-CN" dirty="0"/>
              <a:t>利用事件响应用户的鼠标或键盘操作，或者自动执行某个与事件关联的行为。</a:t>
            </a:r>
          </a:p>
          <a:p>
            <a:pPr lvl="1">
              <a:defRPr/>
            </a:pPr>
            <a:r>
              <a:rPr lang="zh-CN" altLang="zh-CN" dirty="0"/>
              <a:t>要在应用程序中使用事件，必须提供一个事件处理程序（事件处理方法），以便与事件关联的委托能自动调用它。</a:t>
            </a:r>
          </a:p>
          <a:p>
            <a:pPr>
              <a:defRPr/>
            </a:pPr>
            <a:endParaRPr lang="zh-CN" altLang="en-US" dirty="0"/>
          </a:p>
        </p:txBody>
      </p:sp>
      <p:sp>
        <p:nvSpPr>
          <p:cNvPr id="1536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57D4D1EB-F3F1-43DE-BEEB-8163E1698F06}"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13</a:t>
            </a:fld>
            <a:endParaRPr lang="en-US" altLang="zh-CN" sz="1200" b="0" smtClean="0">
              <a:solidFill>
                <a:schemeClr val="tx1"/>
              </a:solidFill>
              <a:ea typeface="新宋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4.3.1  </a:t>
            </a:r>
            <a:r>
              <a:rPr lang="zh-CN" altLang="zh-CN" smtClean="0"/>
              <a:t>事件的声明和引发</a:t>
            </a:r>
            <a:endParaRPr lang="zh-CN" altLang="en-US" smtClean="0"/>
          </a:p>
        </p:txBody>
      </p:sp>
      <p:sp>
        <p:nvSpPr>
          <p:cNvPr id="3" name="内容占位符 2"/>
          <p:cNvSpPr>
            <a:spLocks noGrp="1"/>
          </p:cNvSpPr>
          <p:nvPr>
            <p:ph idx="1"/>
          </p:nvPr>
        </p:nvSpPr>
        <p:spPr>
          <a:xfrm>
            <a:off x="228600" y="1295400"/>
            <a:ext cx="8763000" cy="4876800"/>
          </a:xfrm>
        </p:spPr>
        <p:txBody>
          <a:bodyPr/>
          <a:lstStyle/>
          <a:p>
            <a:pPr marL="0" indent="0">
              <a:buFont typeface="Wingdings" pitchFamily="2" charset="2"/>
              <a:buNone/>
              <a:defRPr/>
            </a:pPr>
            <a:r>
              <a:rPr lang="en-US" altLang="zh-CN" dirty="0" smtClean="0"/>
              <a:t>2</a:t>
            </a:r>
            <a:r>
              <a:rPr lang="zh-CN" altLang="en-US" dirty="0" smtClean="0"/>
              <a:t>、事件基本用法</a:t>
            </a:r>
            <a:endParaRPr lang="en-US" altLang="zh-CN" dirty="0" smtClean="0"/>
          </a:p>
          <a:p>
            <a:pPr marL="0" indent="0">
              <a:buFont typeface="Wingdings" pitchFamily="2" charset="2"/>
              <a:buNone/>
              <a:defRPr/>
            </a:pPr>
            <a:r>
              <a:rPr lang="zh-CN" altLang="zh-CN" sz="2000" dirty="0" smtClean="0"/>
              <a:t>由于</a:t>
            </a:r>
            <a:r>
              <a:rPr lang="zh-CN" altLang="zh-CN" sz="2000" dirty="0"/>
              <a:t>事件</a:t>
            </a:r>
            <a:r>
              <a:rPr lang="zh-CN" altLang="zh-CN" sz="2000" dirty="0" smtClean="0"/>
              <a:t>是用</a:t>
            </a:r>
            <a:r>
              <a:rPr lang="zh-CN" altLang="zh-CN" sz="2000" dirty="0"/>
              <a:t>委托来实现的，因此声明事件前，需要先</a:t>
            </a:r>
            <a:r>
              <a:rPr lang="zh-CN" altLang="zh-CN" sz="2000" dirty="0" smtClean="0"/>
              <a:t>定义委托</a:t>
            </a:r>
            <a:r>
              <a:rPr lang="zh-CN" altLang="zh-CN" sz="2000" dirty="0"/>
              <a:t>。</a:t>
            </a:r>
            <a:r>
              <a:rPr lang="zh-CN" altLang="zh-CN" sz="2000" dirty="0" smtClean="0"/>
              <a:t>例：</a:t>
            </a:r>
            <a:endParaRPr lang="zh-CN" altLang="zh-CN" sz="2000" dirty="0"/>
          </a:p>
          <a:p>
            <a:pPr marL="357187" lvl="1" indent="0">
              <a:buFont typeface="Wingdings" pitchFamily="2" charset="2"/>
              <a:buNone/>
              <a:defRPr/>
            </a:pPr>
            <a:r>
              <a:rPr lang="en-US" altLang="zh-CN" sz="2000" dirty="0"/>
              <a:t>public </a:t>
            </a:r>
            <a:r>
              <a:rPr lang="en-US" altLang="zh-CN" sz="2000" dirty="0">
                <a:solidFill>
                  <a:srgbClr val="008000"/>
                </a:solidFill>
              </a:rPr>
              <a:t>delegate</a:t>
            </a:r>
            <a:r>
              <a:rPr lang="en-US" altLang="zh-CN" sz="2000" dirty="0"/>
              <a:t> void </a:t>
            </a:r>
            <a:r>
              <a:rPr lang="en-US" altLang="zh-CN" sz="2000" dirty="0" err="1"/>
              <a:t>MyEventHandler</a:t>
            </a:r>
            <a:r>
              <a:rPr lang="en-US" altLang="zh-CN" sz="2000" dirty="0"/>
              <a:t>()</a:t>
            </a:r>
            <a:endParaRPr lang="zh-CN" altLang="zh-CN" sz="2000" dirty="0"/>
          </a:p>
          <a:p>
            <a:pPr marL="0" indent="0">
              <a:buFont typeface="Wingdings" pitchFamily="2" charset="2"/>
              <a:buNone/>
              <a:defRPr/>
            </a:pPr>
            <a:r>
              <a:rPr lang="zh-CN" altLang="zh-CN" sz="2000" dirty="0" smtClean="0"/>
              <a:t>定义委托后</a:t>
            </a:r>
            <a:r>
              <a:rPr lang="zh-CN" altLang="zh-CN" sz="2000" dirty="0"/>
              <a:t>，就可以用</a:t>
            </a:r>
            <a:r>
              <a:rPr lang="en-US" altLang="zh-CN" sz="2000" dirty="0"/>
              <a:t>event</a:t>
            </a:r>
            <a:r>
              <a:rPr lang="zh-CN" altLang="zh-CN" sz="2000" dirty="0"/>
              <a:t>关键字声明事件，例如：</a:t>
            </a:r>
          </a:p>
          <a:p>
            <a:pPr marL="357187" lvl="1" indent="0">
              <a:buFont typeface="Wingdings" pitchFamily="2" charset="2"/>
              <a:buNone/>
              <a:defRPr/>
            </a:pPr>
            <a:r>
              <a:rPr lang="en-US" altLang="zh-CN" sz="2000" dirty="0"/>
              <a:t>public </a:t>
            </a:r>
            <a:r>
              <a:rPr lang="en-US" altLang="zh-CN" sz="2000" dirty="0">
                <a:solidFill>
                  <a:srgbClr val="008000"/>
                </a:solidFill>
              </a:rPr>
              <a:t>event</a:t>
            </a:r>
            <a:r>
              <a:rPr lang="en-US" altLang="zh-CN" sz="2000" dirty="0"/>
              <a:t> </a:t>
            </a:r>
            <a:r>
              <a:rPr lang="en-US" altLang="zh-CN" sz="2000" dirty="0" err="1"/>
              <a:t>MyEventHandler</a:t>
            </a:r>
            <a:r>
              <a:rPr lang="en-US" altLang="zh-CN" sz="2000" dirty="0"/>
              <a:t> Handler;</a:t>
            </a:r>
            <a:endParaRPr lang="zh-CN" altLang="zh-CN" sz="2000" dirty="0"/>
          </a:p>
          <a:p>
            <a:pPr marL="0" indent="0">
              <a:buFont typeface="Wingdings" pitchFamily="2" charset="2"/>
              <a:buNone/>
              <a:defRPr/>
            </a:pPr>
            <a:r>
              <a:rPr lang="zh-CN" altLang="zh-CN" sz="2000" dirty="0"/>
              <a:t>若要引发该事件，可以定义引发该事件时要调用的方法，</a:t>
            </a:r>
            <a:r>
              <a:rPr lang="zh-CN" altLang="zh-CN" sz="2000" dirty="0" smtClean="0"/>
              <a:t>如：</a:t>
            </a:r>
            <a:endParaRPr lang="zh-CN" altLang="zh-CN" sz="2000" dirty="0"/>
          </a:p>
          <a:p>
            <a:pPr marL="357187" lvl="1" indent="0">
              <a:buFont typeface="Wingdings" pitchFamily="2" charset="2"/>
              <a:buNone/>
              <a:defRPr/>
            </a:pPr>
            <a:r>
              <a:rPr lang="en-US" altLang="zh-CN" sz="2000" dirty="0"/>
              <a:t>public void </a:t>
            </a:r>
            <a:r>
              <a:rPr lang="en-US" altLang="zh-CN" sz="2000" dirty="0" err="1"/>
              <a:t>OnHandler</a:t>
            </a:r>
            <a:r>
              <a:rPr lang="en-US" altLang="zh-CN" sz="2000" dirty="0" smtClean="0"/>
              <a:t>()  {</a:t>
            </a:r>
          </a:p>
          <a:p>
            <a:pPr marL="357187" lvl="1" indent="0">
              <a:buFont typeface="Wingdings" pitchFamily="2" charset="2"/>
              <a:buNone/>
              <a:defRPr/>
            </a:pPr>
            <a:r>
              <a:rPr lang="en-US" altLang="zh-CN" sz="2000" dirty="0"/>
              <a:t> </a:t>
            </a:r>
            <a:r>
              <a:rPr lang="en-US" altLang="zh-CN" sz="2000" dirty="0" smtClean="0"/>
              <a:t>      //</a:t>
            </a:r>
            <a:r>
              <a:rPr lang="zh-CN" altLang="en-US" sz="2000" dirty="0"/>
              <a:t>通过委托调用注册的事件</a:t>
            </a:r>
            <a:r>
              <a:rPr lang="zh-CN" altLang="en-US" sz="2000" dirty="0" smtClean="0"/>
              <a:t>处理程序，</a:t>
            </a:r>
            <a:r>
              <a:rPr lang="en-US" altLang="zh-CN" sz="2000" dirty="0" smtClean="0"/>
              <a:t>null</a:t>
            </a:r>
            <a:r>
              <a:rPr lang="zh-CN" altLang="en-US" sz="2000" dirty="0" smtClean="0"/>
              <a:t>表示未注册该事件</a:t>
            </a:r>
            <a:endParaRPr lang="en-US" altLang="zh-CN" sz="2000" dirty="0" smtClean="0"/>
          </a:p>
          <a:p>
            <a:pPr marL="357187" lvl="1" indent="0">
              <a:buFont typeface="Wingdings" pitchFamily="2" charset="2"/>
              <a:buNone/>
              <a:defRPr/>
            </a:pPr>
            <a:r>
              <a:rPr lang="en-US" altLang="zh-CN" sz="2000" dirty="0" smtClean="0"/>
              <a:t>       if(Hander != null) Handler();</a:t>
            </a:r>
            <a:endParaRPr lang="zh-CN" altLang="zh-CN" sz="2000" dirty="0"/>
          </a:p>
          <a:p>
            <a:pPr marL="357187" lvl="1" indent="0">
              <a:buFont typeface="Wingdings" pitchFamily="2" charset="2"/>
              <a:buNone/>
              <a:defRPr/>
            </a:pPr>
            <a:r>
              <a:rPr lang="en-US" altLang="zh-CN" sz="2000" dirty="0" smtClean="0"/>
              <a:t>}</a:t>
            </a:r>
          </a:p>
          <a:p>
            <a:pPr marL="0" lvl="1" indent="0">
              <a:buClr>
                <a:schemeClr val="bg2">
                  <a:lumMod val="75000"/>
                </a:schemeClr>
              </a:buClr>
              <a:buFont typeface="Wingdings" pitchFamily="2" charset="2"/>
              <a:buNone/>
              <a:defRPr/>
            </a:pPr>
            <a:r>
              <a:rPr lang="zh-CN" altLang="zh-CN" sz="2000" dirty="0">
                <a:solidFill>
                  <a:srgbClr val="0000FF"/>
                </a:solidFill>
                <a:ea typeface="+mn-ea"/>
                <a:cs typeface="+mn-cs"/>
              </a:rPr>
              <a:t>可以通过“</a:t>
            </a:r>
            <a:r>
              <a:rPr lang="en-US" altLang="zh-CN" sz="2000" dirty="0">
                <a:solidFill>
                  <a:srgbClr val="0000FF"/>
                </a:solidFill>
                <a:ea typeface="+mn-ea"/>
                <a:cs typeface="+mn-cs"/>
              </a:rPr>
              <a:t>+ = </a:t>
            </a:r>
            <a:r>
              <a:rPr lang="zh-CN" altLang="zh-CN" sz="2000" dirty="0">
                <a:solidFill>
                  <a:srgbClr val="0000FF"/>
                </a:solidFill>
                <a:ea typeface="+mn-ea"/>
                <a:cs typeface="+mn-cs"/>
              </a:rPr>
              <a:t>”和“</a:t>
            </a:r>
            <a:r>
              <a:rPr lang="en-US" altLang="zh-CN" sz="2000" dirty="0">
                <a:solidFill>
                  <a:srgbClr val="0000FF"/>
                </a:solidFill>
                <a:ea typeface="+mn-ea"/>
                <a:cs typeface="+mn-cs"/>
              </a:rPr>
              <a:t>− = </a:t>
            </a:r>
            <a:r>
              <a:rPr lang="zh-CN" altLang="zh-CN" sz="2000" dirty="0">
                <a:solidFill>
                  <a:srgbClr val="0000FF"/>
                </a:solidFill>
                <a:ea typeface="+mn-ea"/>
                <a:cs typeface="+mn-cs"/>
              </a:rPr>
              <a:t>”注册或取消对应的事件</a:t>
            </a:r>
            <a:r>
              <a:rPr lang="zh-CN" altLang="en-US" sz="2000" dirty="0">
                <a:solidFill>
                  <a:srgbClr val="0000FF"/>
                </a:solidFill>
                <a:ea typeface="+mn-ea"/>
                <a:cs typeface="+mn-cs"/>
              </a:rPr>
              <a:t>处理程序</a:t>
            </a:r>
            <a:r>
              <a:rPr lang="zh-CN" altLang="zh-CN" sz="2000" dirty="0">
                <a:solidFill>
                  <a:srgbClr val="0000FF"/>
                </a:solidFill>
                <a:ea typeface="+mn-ea"/>
                <a:cs typeface="+mn-cs"/>
              </a:rPr>
              <a:t>。</a:t>
            </a:r>
            <a:endParaRPr lang="en-US" altLang="zh-CN" sz="2000" dirty="0">
              <a:solidFill>
                <a:srgbClr val="0000FF"/>
              </a:solidFill>
              <a:ea typeface="+mn-ea"/>
              <a:cs typeface="+mn-cs"/>
            </a:endParaRPr>
          </a:p>
          <a:p>
            <a:pPr marL="357187" lvl="1" indent="0">
              <a:buFont typeface="Wingdings" pitchFamily="2" charset="2"/>
              <a:buNone/>
              <a:defRPr/>
            </a:pPr>
            <a:endParaRPr lang="zh-CN" altLang="zh-CN" sz="2000" dirty="0"/>
          </a:p>
        </p:txBody>
      </p:sp>
      <p:sp>
        <p:nvSpPr>
          <p:cNvPr id="1638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237CFC21-A6C0-4618-960E-FB8A63955C0E}"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14</a:t>
            </a:fld>
            <a:endParaRPr lang="en-US" altLang="zh-CN" sz="1200" b="0" smtClean="0">
              <a:solidFill>
                <a:schemeClr val="tx1"/>
              </a:solidFill>
              <a:ea typeface="新宋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4.3.1  </a:t>
            </a:r>
            <a:r>
              <a:rPr lang="zh-CN" altLang="zh-CN" dirty="0" smtClean="0"/>
              <a:t>事件的声明和引发</a:t>
            </a:r>
            <a:endParaRPr lang="zh-CN" altLang="en-US" dirty="0" smtClean="0"/>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3</a:t>
            </a:r>
            <a:r>
              <a:rPr lang="zh-CN" altLang="en-US" dirty="0" smtClean="0"/>
              <a:t>、（补充例子）演示如何定义和注册事件</a:t>
            </a:r>
            <a:endParaRPr lang="en-US" altLang="zh-CN" dirty="0" smtClean="0"/>
          </a:p>
          <a:p>
            <a:pPr marL="0" indent="0">
              <a:buNone/>
              <a:defRPr/>
            </a:pPr>
            <a:r>
              <a:rPr lang="en-US" altLang="zh-CN" sz="2000" dirty="0" smtClean="0"/>
              <a:t>      </a:t>
            </a:r>
            <a:r>
              <a:rPr lang="zh-CN" altLang="zh-CN" sz="2000" dirty="0" smtClean="0"/>
              <a:t>源程序</a:t>
            </a:r>
            <a:r>
              <a:rPr lang="zh-CN" altLang="zh-CN" sz="2000" dirty="0"/>
              <a:t>见</a:t>
            </a:r>
            <a:r>
              <a:rPr lang="en-US" altLang="zh-CN" sz="2000" dirty="0"/>
              <a:t>Source</a:t>
            </a:r>
            <a:r>
              <a:rPr lang="zh-CN" altLang="zh-CN" sz="2000" dirty="0"/>
              <a:t>中</a:t>
            </a:r>
            <a:r>
              <a:rPr lang="en-US" altLang="zh-CN" sz="2000" dirty="0" err="1"/>
              <a:t>WinForm</a:t>
            </a:r>
            <a:r>
              <a:rPr lang="zh-CN" altLang="zh-CN" sz="2000" dirty="0"/>
              <a:t>下的</a:t>
            </a:r>
            <a:r>
              <a:rPr lang="en-US" altLang="zh-CN" sz="2000" dirty="0"/>
              <a:t>ch04</a:t>
            </a:r>
            <a:endParaRPr lang="en-US" altLang="zh-CN" sz="2000" dirty="0" smtClean="0"/>
          </a:p>
          <a:p>
            <a:pPr marL="0" indent="0">
              <a:buFont typeface="Wingdings" pitchFamily="2" charset="2"/>
              <a:buNone/>
              <a:defRPr/>
            </a:pPr>
            <a:r>
              <a:rPr lang="zh-CN" altLang="en-US" sz="2000" dirty="0" smtClean="0"/>
              <a:t>    （</a:t>
            </a:r>
            <a:r>
              <a:rPr lang="en-US" altLang="zh-CN" sz="2000" dirty="0" smtClean="0"/>
              <a:t>1</a:t>
            </a:r>
            <a:r>
              <a:rPr lang="zh-CN" altLang="en-US" sz="2000" dirty="0" smtClean="0"/>
              <a:t>）定义委托和事件（</a:t>
            </a:r>
            <a:r>
              <a:rPr lang="en-US" altLang="zh-CN" sz="2000" dirty="0" err="1"/>
              <a:t>StudentInfo.cs</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a:t>
            </a:r>
            <a:r>
              <a:rPr lang="en-US" altLang="zh-CN" sz="2000" dirty="0"/>
              <a:t>a</a:t>
            </a:r>
            <a:r>
              <a:rPr lang="zh-CN" altLang="zh-CN" sz="2000" dirty="0"/>
              <a:t>）在该类的外部声明一个委托：</a:t>
            </a:r>
          </a:p>
          <a:p>
            <a:pPr marL="0" indent="0">
              <a:buNone/>
            </a:pPr>
            <a:r>
              <a:rPr lang="en-US" altLang="zh-CN" sz="2000" dirty="0"/>
              <a:t>       </a:t>
            </a:r>
            <a:r>
              <a:rPr lang="en-US" altLang="zh-CN" sz="2000" dirty="0" smtClean="0"/>
              <a:t>             </a:t>
            </a:r>
            <a:r>
              <a:rPr lang="en-US" altLang="zh-CN" sz="2000" dirty="0"/>
              <a:t>public delegate void </a:t>
            </a:r>
            <a:r>
              <a:rPr lang="en-US" altLang="zh-CN" sz="2000" dirty="0" err="1"/>
              <a:t>MyDelegate</a:t>
            </a:r>
            <a:r>
              <a:rPr lang="en-US" altLang="zh-CN" sz="2000" dirty="0"/>
              <a:t>();</a:t>
            </a:r>
            <a:endParaRPr lang="zh-CN" altLang="zh-CN" sz="2000" dirty="0"/>
          </a:p>
          <a:p>
            <a:pPr marL="0" indent="0">
              <a:buNone/>
            </a:pPr>
            <a:r>
              <a:rPr lang="en-US" altLang="zh-CN" sz="2000" dirty="0"/>
              <a:t> </a:t>
            </a:r>
            <a:r>
              <a:rPr lang="en-US" altLang="zh-CN" sz="2000" dirty="0" smtClean="0"/>
              <a:t>         </a:t>
            </a:r>
            <a:r>
              <a:rPr lang="zh-CN" altLang="zh-CN" sz="2000" dirty="0"/>
              <a:t>（</a:t>
            </a:r>
            <a:r>
              <a:rPr lang="en-US" altLang="zh-CN" sz="2000" dirty="0"/>
              <a:t>b</a:t>
            </a:r>
            <a:r>
              <a:rPr lang="zh-CN" altLang="zh-CN" sz="2000" dirty="0"/>
              <a:t>）在该类中声明下面的事件：</a:t>
            </a:r>
          </a:p>
          <a:p>
            <a:pPr marL="0" indent="0">
              <a:buNone/>
            </a:pPr>
            <a:r>
              <a:rPr lang="en-US" altLang="zh-CN" sz="2000" dirty="0"/>
              <a:t>        </a:t>
            </a:r>
            <a:r>
              <a:rPr lang="en-US" altLang="zh-CN" sz="2000" dirty="0" smtClean="0"/>
              <a:t>             public </a:t>
            </a:r>
            <a:r>
              <a:rPr lang="en-US" altLang="zh-CN" sz="2000" dirty="0"/>
              <a:t>event </a:t>
            </a:r>
            <a:r>
              <a:rPr lang="en-US" altLang="zh-CN" sz="2000" dirty="0" err="1"/>
              <a:t>MyDelegate</a:t>
            </a:r>
            <a:r>
              <a:rPr lang="en-US" altLang="zh-CN" sz="2000" dirty="0"/>
              <a:t> </a:t>
            </a:r>
            <a:r>
              <a:rPr lang="en-US" altLang="zh-CN" sz="2000" dirty="0" err="1"/>
              <a:t>AgeChanged</a:t>
            </a:r>
            <a:r>
              <a:rPr lang="en-US" altLang="zh-CN" sz="2000" dirty="0"/>
              <a:t>;</a:t>
            </a:r>
            <a:endParaRPr lang="zh-CN" altLang="zh-CN" sz="2000" dirty="0"/>
          </a:p>
          <a:p>
            <a:pPr marL="0" indent="0">
              <a:buNone/>
            </a:pPr>
            <a:r>
              <a:rPr lang="en-US" altLang="zh-CN" sz="2000" dirty="0"/>
              <a:t>        </a:t>
            </a:r>
            <a:r>
              <a:rPr lang="en-US" altLang="zh-CN" sz="2000" dirty="0" smtClean="0"/>
              <a:t>             public </a:t>
            </a:r>
            <a:r>
              <a:rPr lang="en-US" altLang="zh-CN" sz="2000" dirty="0"/>
              <a:t>event </a:t>
            </a:r>
            <a:r>
              <a:rPr lang="en-US" altLang="zh-CN" sz="2000" dirty="0" err="1"/>
              <a:t>MyDelegate</a:t>
            </a:r>
            <a:r>
              <a:rPr lang="en-US" altLang="zh-CN" sz="2000" dirty="0"/>
              <a:t> </a:t>
            </a:r>
            <a:r>
              <a:rPr lang="en-US" altLang="zh-CN" sz="2000" dirty="0" err="1"/>
              <a:t>NameChanged</a:t>
            </a:r>
            <a:r>
              <a:rPr lang="en-US" altLang="zh-CN" sz="2000" dirty="0"/>
              <a:t>;</a:t>
            </a:r>
            <a:endParaRPr lang="zh-CN" altLang="zh-CN" sz="2000" dirty="0"/>
          </a:p>
          <a:p>
            <a:pPr>
              <a:defRPr/>
            </a:pPr>
            <a:endParaRPr lang="en-US" altLang="zh-CN" dirty="0" smtClean="0"/>
          </a:p>
          <a:p>
            <a:pPr>
              <a:defRPr/>
            </a:pPr>
            <a:endParaRPr lang="zh-CN" altLang="en-US" dirty="0"/>
          </a:p>
          <a:p>
            <a:pPr>
              <a:defRPr/>
            </a:pPr>
            <a:endParaRPr lang="zh-CN" altLang="en-US" dirty="0"/>
          </a:p>
        </p:txBody>
      </p:sp>
      <p:sp>
        <p:nvSpPr>
          <p:cNvPr id="1741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AF4B3DD7-D711-4B48-91EF-E560A9E3FE8A}"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15</a:t>
            </a:fld>
            <a:endParaRPr lang="en-US" altLang="zh-CN" sz="1200" b="0" smtClean="0">
              <a:solidFill>
                <a:schemeClr val="tx1"/>
              </a:solidFill>
              <a:ea typeface="新宋体" pitchFamily="49" charset="-122"/>
            </a:endParaRPr>
          </a:p>
        </p:txBody>
      </p:sp>
      <p:pic>
        <p:nvPicPr>
          <p:cNvPr id="174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938" y="1828800"/>
            <a:ext cx="25146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zh-CN" dirty="0"/>
              <a:t>事件的声明和引发</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a:t>（</a:t>
            </a:r>
            <a:r>
              <a:rPr lang="en-US" altLang="zh-CN" dirty="0"/>
              <a:t>c</a:t>
            </a:r>
            <a:r>
              <a:rPr lang="zh-CN" altLang="zh-CN" dirty="0"/>
              <a:t>）在该类中声明</a:t>
            </a:r>
            <a:r>
              <a:rPr lang="en-US" altLang="zh-CN" dirty="0"/>
              <a:t>age</a:t>
            </a:r>
            <a:r>
              <a:rPr lang="zh-CN" altLang="zh-CN" dirty="0"/>
              <a:t>字段，并通过</a:t>
            </a:r>
            <a:r>
              <a:rPr lang="en-US" altLang="zh-CN" dirty="0"/>
              <a:t>Age</a:t>
            </a:r>
            <a:r>
              <a:rPr lang="zh-CN" altLang="zh-CN" dirty="0"/>
              <a:t>属性公开该字段：</a:t>
            </a:r>
          </a:p>
          <a:p>
            <a:pPr marL="266700" lvl="2" indent="0">
              <a:buNone/>
            </a:pPr>
            <a:r>
              <a:rPr lang="en-US" altLang="zh-CN" dirty="0" smtClean="0">
                <a:solidFill>
                  <a:srgbClr val="008000"/>
                </a:solidFill>
              </a:rPr>
              <a:t>private </a:t>
            </a:r>
            <a:r>
              <a:rPr lang="en-US" altLang="zh-CN" dirty="0" err="1">
                <a:solidFill>
                  <a:srgbClr val="008000"/>
                </a:solidFill>
              </a:rPr>
              <a:t>int</a:t>
            </a:r>
            <a:r>
              <a:rPr lang="en-US" altLang="zh-CN" dirty="0">
                <a:solidFill>
                  <a:srgbClr val="008000"/>
                </a:solidFill>
              </a:rPr>
              <a:t> age = 20;</a:t>
            </a:r>
            <a:endParaRPr lang="zh-CN" altLang="zh-CN" dirty="0">
              <a:solidFill>
                <a:srgbClr val="008000"/>
              </a:solidFill>
            </a:endParaRPr>
          </a:p>
          <a:p>
            <a:pPr marL="266700" lvl="2" indent="0">
              <a:buNone/>
            </a:pPr>
            <a:r>
              <a:rPr lang="en-US" altLang="zh-CN" dirty="0" smtClean="0">
                <a:solidFill>
                  <a:srgbClr val="008000"/>
                </a:solidFill>
              </a:rPr>
              <a:t>public </a:t>
            </a:r>
            <a:r>
              <a:rPr lang="en-US" altLang="zh-CN" dirty="0" err="1">
                <a:solidFill>
                  <a:srgbClr val="008000"/>
                </a:solidFill>
              </a:rPr>
              <a:t>int</a:t>
            </a:r>
            <a:r>
              <a:rPr lang="en-US" altLang="zh-CN" dirty="0">
                <a:solidFill>
                  <a:srgbClr val="008000"/>
                </a:solidFill>
              </a:rPr>
              <a:t> Age { get { return age; } set{ age = value; </a:t>
            </a:r>
            <a:r>
              <a:rPr lang="en-US" altLang="zh-CN" dirty="0" err="1">
                <a:solidFill>
                  <a:srgbClr val="008000"/>
                </a:solidFill>
              </a:rPr>
              <a:t>OnAgeChanged</a:t>
            </a:r>
            <a:r>
              <a:rPr lang="en-US" altLang="zh-CN" dirty="0">
                <a:solidFill>
                  <a:srgbClr val="008000"/>
                </a:solidFill>
              </a:rPr>
              <a:t>();}}</a:t>
            </a:r>
            <a:endParaRPr lang="zh-CN" altLang="zh-CN" dirty="0">
              <a:solidFill>
                <a:srgbClr val="008000"/>
              </a:solidFill>
            </a:endParaRPr>
          </a:p>
          <a:p>
            <a:pPr marL="266700" lvl="2" indent="0">
              <a:buNone/>
            </a:pPr>
            <a:r>
              <a:rPr lang="en-US" altLang="zh-CN" dirty="0" smtClean="0">
                <a:solidFill>
                  <a:srgbClr val="008000"/>
                </a:solidFill>
              </a:rPr>
              <a:t>private </a:t>
            </a:r>
            <a:r>
              <a:rPr lang="en-US" altLang="zh-CN" dirty="0">
                <a:solidFill>
                  <a:srgbClr val="008000"/>
                </a:solidFill>
              </a:rPr>
              <a:t>void </a:t>
            </a:r>
            <a:r>
              <a:rPr lang="en-US" altLang="zh-CN" dirty="0" err="1">
                <a:solidFill>
                  <a:srgbClr val="008000"/>
                </a:solidFill>
              </a:rPr>
              <a:t>OnAgeChanged</a:t>
            </a:r>
            <a:r>
              <a:rPr lang="en-US" altLang="zh-CN" dirty="0">
                <a:solidFill>
                  <a:srgbClr val="008000"/>
                </a:solidFill>
              </a:rPr>
              <a:t>()</a:t>
            </a:r>
            <a:endParaRPr lang="zh-CN" altLang="zh-CN" dirty="0">
              <a:solidFill>
                <a:srgbClr val="008000"/>
              </a:solidFill>
            </a:endParaRPr>
          </a:p>
          <a:p>
            <a:pPr marL="266700" lvl="2" indent="0">
              <a:buNone/>
            </a:pPr>
            <a:r>
              <a:rPr lang="en-US" altLang="zh-CN" dirty="0" smtClean="0">
                <a:solidFill>
                  <a:srgbClr val="008000"/>
                </a:solidFill>
              </a:rPr>
              <a:t>{</a:t>
            </a:r>
            <a:endParaRPr lang="zh-CN" altLang="zh-CN" dirty="0">
              <a:solidFill>
                <a:srgbClr val="008000"/>
              </a:solidFill>
            </a:endParaRPr>
          </a:p>
          <a:p>
            <a:pPr marL="266700" lvl="2" indent="0">
              <a:buNone/>
            </a:pPr>
            <a:r>
              <a:rPr lang="en-US" altLang="zh-CN" dirty="0" smtClean="0">
                <a:solidFill>
                  <a:srgbClr val="008000"/>
                </a:solidFill>
              </a:rPr>
              <a:t>   //</a:t>
            </a:r>
            <a:r>
              <a:rPr lang="zh-CN" altLang="zh-CN" dirty="0">
                <a:solidFill>
                  <a:srgbClr val="008000"/>
                </a:solidFill>
              </a:rPr>
              <a:t>通过委托调用注册的事件处理程序，</a:t>
            </a:r>
            <a:r>
              <a:rPr lang="en-US" altLang="zh-CN" dirty="0">
                <a:solidFill>
                  <a:srgbClr val="008000"/>
                </a:solidFill>
              </a:rPr>
              <a:t>null</a:t>
            </a:r>
            <a:r>
              <a:rPr lang="zh-CN" altLang="zh-CN" dirty="0">
                <a:solidFill>
                  <a:srgbClr val="008000"/>
                </a:solidFill>
              </a:rPr>
              <a:t>表示未注册事件处理程序</a:t>
            </a:r>
          </a:p>
          <a:p>
            <a:pPr marL="266700" lvl="2" indent="0">
              <a:buNone/>
            </a:pPr>
            <a:r>
              <a:rPr lang="en-US" altLang="zh-CN" dirty="0" smtClean="0">
                <a:solidFill>
                  <a:srgbClr val="008000"/>
                </a:solidFill>
              </a:rPr>
              <a:t>   </a:t>
            </a:r>
            <a:r>
              <a:rPr lang="en-US" altLang="zh-CN" dirty="0">
                <a:solidFill>
                  <a:srgbClr val="008000"/>
                </a:solidFill>
              </a:rPr>
              <a:t>if (</a:t>
            </a:r>
            <a:r>
              <a:rPr lang="en-US" altLang="zh-CN" dirty="0" err="1">
                <a:solidFill>
                  <a:srgbClr val="008000"/>
                </a:solidFill>
              </a:rPr>
              <a:t>AgeChanged</a:t>
            </a:r>
            <a:r>
              <a:rPr lang="en-US" altLang="zh-CN" dirty="0">
                <a:solidFill>
                  <a:srgbClr val="008000"/>
                </a:solidFill>
              </a:rPr>
              <a:t> != null) { </a:t>
            </a:r>
            <a:r>
              <a:rPr lang="en-US" altLang="zh-CN" dirty="0" err="1">
                <a:solidFill>
                  <a:srgbClr val="008000"/>
                </a:solidFill>
              </a:rPr>
              <a:t>AgeChanged</a:t>
            </a:r>
            <a:r>
              <a:rPr lang="en-US" altLang="zh-CN" dirty="0">
                <a:solidFill>
                  <a:srgbClr val="008000"/>
                </a:solidFill>
              </a:rPr>
              <a:t>(); }</a:t>
            </a:r>
            <a:endParaRPr lang="zh-CN" altLang="zh-CN" dirty="0">
              <a:solidFill>
                <a:srgbClr val="008000"/>
              </a:solidFill>
            </a:endParaRPr>
          </a:p>
          <a:p>
            <a:pPr marL="266700" lvl="2" indent="0">
              <a:buNone/>
            </a:pPr>
            <a:r>
              <a:rPr lang="en-US" altLang="zh-CN" dirty="0" smtClean="0">
                <a:solidFill>
                  <a:srgbClr val="008000"/>
                </a:solidFill>
              </a:rPr>
              <a:t>}</a:t>
            </a:r>
            <a:endParaRPr lang="zh-CN" altLang="zh-CN" dirty="0">
              <a:solidFill>
                <a:srgbClr val="008000"/>
              </a:solidFill>
            </a:endParaRPr>
          </a:p>
          <a:p>
            <a:pPr marL="0" indent="0">
              <a:buNone/>
            </a:pPr>
            <a:r>
              <a:rPr lang="en-US" altLang="zh-CN" dirty="0"/>
              <a:t> </a:t>
            </a:r>
            <a:r>
              <a:rPr lang="zh-CN" altLang="zh-CN" dirty="0" smtClean="0"/>
              <a:t>（</a:t>
            </a:r>
            <a:r>
              <a:rPr lang="en-US" altLang="zh-CN" dirty="0"/>
              <a:t>d</a:t>
            </a:r>
            <a:r>
              <a:rPr lang="zh-CN" altLang="zh-CN" dirty="0"/>
              <a:t>）在该类中声明</a:t>
            </a:r>
            <a:r>
              <a:rPr lang="en-US" altLang="zh-CN" dirty="0"/>
              <a:t>name</a:t>
            </a:r>
            <a:r>
              <a:rPr lang="zh-CN" altLang="zh-CN" dirty="0"/>
              <a:t>字段，并通过</a:t>
            </a:r>
            <a:r>
              <a:rPr lang="en-US" altLang="zh-CN" dirty="0"/>
              <a:t>Name</a:t>
            </a:r>
            <a:r>
              <a:rPr lang="zh-CN" altLang="zh-CN" dirty="0"/>
              <a:t>属性公开该字段</a:t>
            </a:r>
            <a:r>
              <a:rPr lang="zh-CN" altLang="zh-CN" dirty="0" smtClean="0"/>
              <a:t>【同上】</a:t>
            </a:r>
            <a:endParaRPr lang="en-US" altLang="zh-CN" dirty="0"/>
          </a:p>
        </p:txBody>
      </p:sp>
      <p:sp>
        <p:nvSpPr>
          <p:cNvPr id="4" name="灯片编号占位符 3"/>
          <p:cNvSpPr>
            <a:spLocks noGrp="1"/>
          </p:cNvSpPr>
          <p:nvPr>
            <p:ph type="sldNum" sz="quarter" idx="11"/>
          </p:nvPr>
        </p:nvSpPr>
        <p:spPr/>
        <p:txBody>
          <a:bodyPr/>
          <a:lstStyle/>
          <a:p>
            <a:pPr>
              <a:defRPr/>
            </a:pPr>
            <a:fld id="{9F9431D9-F3FB-49EB-A1D4-A758D4BD48D1}" type="slidenum">
              <a:rPr lang="en-US" altLang="zh-CN" smtClean="0"/>
              <a:pPr>
                <a:defRPr/>
              </a:pPr>
              <a:t>16</a:t>
            </a:fld>
            <a:endParaRPr lang="en-US" altLang="zh-CN"/>
          </a:p>
        </p:txBody>
      </p:sp>
    </p:spTree>
    <p:extLst>
      <p:ext uri="{BB962C8B-B14F-4D97-AF65-F5344CB8AC3E}">
        <p14:creationId xmlns:p14="http://schemas.microsoft.com/office/powerpoint/2010/main" val="212561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zh-CN" dirty="0"/>
              <a:t>事件的声明和引发</a:t>
            </a:r>
            <a:endParaRPr lang="zh-CN" altLang="en-US" dirty="0"/>
          </a:p>
        </p:txBody>
      </p:sp>
      <p:sp>
        <p:nvSpPr>
          <p:cNvPr id="3" name="内容占位符 2"/>
          <p:cNvSpPr>
            <a:spLocks noGrp="1"/>
          </p:cNvSpPr>
          <p:nvPr>
            <p:ph idx="1"/>
          </p:nvPr>
        </p:nvSpPr>
        <p:spPr/>
        <p:txBody>
          <a:bodyPr/>
          <a:lstStyle/>
          <a:p>
            <a:pPr marL="0" indent="0">
              <a:buNone/>
            </a:pPr>
            <a:r>
              <a:rPr lang="zh-CN" altLang="en-US" dirty="0"/>
              <a:t> （</a:t>
            </a:r>
            <a:r>
              <a:rPr lang="en-US" altLang="zh-CN" dirty="0"/>
              <a:t>2</a:t>
            </a:r>
            <a:r>
              <a:rPr lang="zh-CN" altLang="en-US" dirty="0"/>
              <a:t>）注册事件处理程序（</a:t>
            </a:r>
            <a:r>
              <a:rPr lang="en-US" altLang="zh-CN" dirty="0"/>
              <a:t>Form1.cs</a:t>
            </a:r>
            <a:r>
              <a:rPr lang="zh-CN" altLang="en-US" dirty="0"/>
              <a:t>）</a:t>
            </a:r>
            <a:endParaRPr lang="en-US" altLang="zh-CN" dirty="0" smtClean="0"/>
          </a:p>
          <a:p>
            <a:pPr marL="266700" lvl="3" indent="0">
              <a:buNone/>
            </a:pPr>
            <a:r>
              <a:rPr lang="en-US" altLang="zh-CN" dirty="0"/>
              <a:t> private </a:t>
            </a:r>
            <a:r>
              <a:rPr lang="en-US" altLang="zh-CN" dirty="0" err="1"/>
              <a:t>StudentInfo</a:t>
            </a:r>
            <a:r>
              <a:rPr lang="en-US" altLang="zh-CN" dirty="0"/>
              <a:t> student;</a:t>
            </a:r>
            <a:endParaRPr lang="zh-CN" altLang="zh-CN" dirty="0"/>
          </a:p>
          <a:p>
            <a:pPr marL="266700" lvl="3" indent="0">
              <a:buNone/>
            </a:pPr>
            <a:r>
              <a:rPr lang="en-US" altLang="zh-CN" dirty="0" smtClean="0"/>
              <a:t> </a:t>
            </a:r>
            <a:r>
              <a:rPr lang="en-US" altLang="zh-CN" dirty="0"/>
              <a:t>public </a:t>
            </a:r>
            <a:r>
              <a:rPr lang="en-US" altLang="zh-CN" dirty="0" err="1"/>
              <a:t>EventDemoForm</a:t>
            </a:r>
            <a:r>
              <a:rPr lang="en-US" altLang="zh-CN" dirty="0" smtClean="0"/>
              <a:t>() {</a:t>
            </a:r>
            <a:endParaRPr lang="zh-CN" altLang="zh-CN" dirty="0"/>
          </a:p>
          <a:p>
            <a:pPr marL="266700" lvl="3" indent="0">
              <a:buNone/>
            </a:pPr>
            <a:r>
              <a:rPr lang="en-US" altLang="zh-CN" dirty="0"/>
              <a:t>            </a:t>
            </a:r>
            <a:r>
              <a:rPr lang="en-US" altLang="zh-CN" dirty="0" err="1"/>
              <a:t>InitializeComponent</a:t>
            </a:r>
            <a:r>
              <a:rPr lang="en-US" altLang="zh-CN" dirty="0"/>
              <a:t>();</a:t>
            </a:r>
            <a:endParaRPr lang="zh-CN" altLang="zh-CN" dirty="0"/>
          </a:p>
          <a:p>
            <a:pPr marL="266700" lvl="3" indent="0">
              <a:buNone/>
            </a:pPr>
            <a:r>
              <a:rPr lang="en-US" altLang="zh-CN" dirty="0"/>
              <a:t>            student = new </a:t>
            </a:r>
            <a:r>
              <a:rPr lang="en-US" altLang="zh-CN" dirty="0" err="1"/>
              <a:t>StudentInfo</a:t>
            </a:r>
            <a:r>
              <a:rPr lang="en-US" altLang="zh-CN" dirty="0"/>
              <a:t>();</a:t>
            </a:r>
            <a:endParaRPr lang="zh-CN" altLang="zh-CN" dirty="0"/>
          </a:p>
          <a:p>
            <a:pPr marL="266700" lvl="3" indent="0">
              <a:buNone/>
            </a:pPr>
            <a:r>
              <a:rPr lang="en-US" altLang="zh-CN" dirty="0"/>
              <a:t>            </a:t>
            </a:r>
            <a:r>
              <a:rPr lang="en-US" altLang="zh-CN" dirty="0" err="1"/>
              <a:t>student.NameChanged</a:t>
            </a:r>
            <a:r>
              <a:rPr lang="en-US" altLang="zh-CN" dirty="0"/>
              <a:t> += </a:t>
            </a:r>
            <a:r>
              <a:rPr lang="en-US" altLang="zh-CN" dirty="0" err="1"/>
              <a:t>student_NameChanged</a:t>
            </a:r>
            <a:r>
              <a:rPr lang="en-US" altLang="zh-CN" dirty="0"/>
              <a:t>;</a:t>
            </a:r>
            <a:endParaRPr lang="zh-CN" altLang="zh-CN" dirty="0"/>
          </a:p>
          <a:p>
            <a:pPr marL="266700" lvl="3" indent="0">
              <a:buNone/>
            </a:pPr>
            <a:r>
              <a:rPr lang="en-US" altLang="zh-CN" dirty="0"/>
              <a:t>            button1.Click += button1_Click;</a:t>
            </a:r>
            <a:endParaRPr lang="zh-CN" altLang="zh-CN" dirty="0"/>
          </a:p>
          <a:p>
            <a:pPr marL="266700" lvl="3" indent="0">
              <a:buNone/>
            </a:pPr>
            <a:r>
              <a:rPr lang="en-US" altLang="zh-CN" dirty="0" smtClean="0"/>
              <a:t> }</a:t>
            </a:r>
          </a:p>
          <a:p>
            <a:pPr marL="266700" lvl="3" indent="0">
              <a:buNone/>
            </a:pPr>
            <a:r>
              <a:rPr lang="en-US" altLang="zh-CN" dirty="0" smtClean="0"/>
              <a:t>void </a:t>
            </a:r>
            <a:r>
              <a:rPr lang="en-US" altLang="zh-CN" dirty="0"/>
              <a:t>button1_Click(object sender, </a:t>
            </a:r>
            <a:r>
              <a:rPr lang="en-US" altLang="zh-CN" dirty="0" err="1"/>
              <a:t>EventArgs</a:t>
            </a:r>
            <a:r>
              <a:rPr lang="en-US" altLang="zh-CN" dirty="0"/>
              <a:t> e</a:t>
            </a:r>
            <a:r>
              <a:rPr lang="en-US" altLang="zh-CN" dirty="0" smtClean="0"/>
              <a:t>) {……}</a:t>
            </a:r>
            <a:endParaRPr lang="zh-CN" altLang="zh-CN" dirty="0"/>
          </a:p>
          <a:p>
            <a:pPr marL="266700" lvl="3" indent="0">
              <a:buNone/>
            </a:pPr>
            <a:r>
              <a:rPr lang="en-US" altLang="zh-CN" dirty="0" smtClean="0"/>
              <a:t>void </a:t>
            </a:r>
            <a:r>
              <a:rPr lang="en-US" altLang="zh-CN" dirty="0" err="1"/>
              <a:t>student_NameChanged</a:t>
            </a:r>
            <a:r>
              <a:rPr lang="en-US" altLang="zh-CN" dirty="0" smtClean="0"/>
              <a:t>(){……}</a:t>
            </a:r>
            <a:endParaRPr lang="zh-CN" altLang="zh-CN" dirty="0"/>
          </a:p>
        </p:txBody>
      </p:sp>
      <p:sp>
        <p:nvSpPr>
          <p:cNvPr id="4" name="灯片编号占位符 3"/>
          <p:cNvSpPr>
            <a:spLocks noGrp="1"/>
          </p:cNvSpPr>
          <p:nvPr>
            <p:ph type="sldNum" sz="quarter" idx="11"/>
          </p:nvPr>
        </p:nvSpPr>
        <p:spPr/>
        <p:txBody>
          <a:bodyPr/>
          <a:lstStyle/>
          <a:p>
            <a:pPr>
              <a:defRPr/>
            </a:pPr>
            <a:fld id="{9F9431D9-F3FB-49EB-A1D4-A758D4BD48D1}" type="slidenum">
              <a:rPr lang="en-US" altLang="zh-CN" smtClean="0"/>
              <a:pPr>
                <a:defRPr/>
              </a:pPr>
              <a:t>17</a:t>
            </a:fld>
            <a:endParaRPr lang="en-US" altLang="zh-CN"/>
          </a:p>
        </p:txBody>
      </p:sp>
    </p:spTree>
    <p:extLst>
      <p:ext uri="{BB962C8B-B14F-4D97-AF65-F5344CB8AC3E}">
        <p14:creationId xmlns:p14="http://schemas.microsoft.com/office/powerpoint/2010/main" val="427832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zh-CN" dirty="0"/>
              <a:t>事件的声明和引发</a:t>
            </a:r>
            <a:endParaRPr lang="zh-CN" altLang="en-US" dirty="0"/>
          </a:p>
        </p:txBody>
      </p:sp>
      <p:sp>
        <p:nvSpPr>
          <p:cNvPr id="3" name="内容占位符 2"/>
          <p:cNvSpPr>
            <a:spLocks noGrp="1"/>
          </p:cNvSpPr>
          <p:nvPr>
            <p:ph idx="1"/>
          </p:nvPr>
        </p:nvSpPr>
        <p:spPr/>
        <p:txBody>
          <a:bodyPr/>
          <a:lstStyle/>
          <a:p>
            <a:pPr marL="0" indent="0">
              <a:buNone/>
            </a:pPr>
            <a:r>
              <a:rPr lang="en-US" altLang="zh-CN" dirty="0"/>
              <a:t>4</a:t>
            </a:r>
            <a:r>
              <a:rPr lang="zh-CN" altLang="en-US" dirty="0"/>
              <a:t>、</a:t>
            </a:r>
            <a:r>
              <a:rPr lang="zh-CN" altLang="zh-CN" dirty="0"/>
              <a:t>【例</a:t>
            </a:r>
            <a:r>
              <a:rPr lang="en-US" altLang="zh-CN" dirty="0"/>
              <a:t>4-5</a:t>
            </a:r>
            <a:r>
              <a:rPr lang="zh-CN" altLang="zh-CN" dirty="0"/>
              <a:t>】演示事件的基本用法</a:t>
            </a:r>
            <a:r>
              <a:rPr lang="zh-CN" altLang="en-US" dirty="0"/>
              <a:t>。</a:t>
            </a:r>
            <a:endParaRPr lang="en-US" altLang="zh-CN"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9F9431D9-F3FB-49EB-A1D4-A758D4BD48D1}" type="slidenum">
              <a:rPr lang="en-US" altLang="zh-CN" smtClean="0"/>
              <a:pPr>
                <a:defRPr/>
              </a:pPr>
              <a:t>18</a:t>
            </a:fld>
            <a:endParaRPr lang="en-US" altLang="zh-CN"/>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981200"/>
            <a:ext cx="18288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98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t>4.3.2  </a:t>
            </a:r>
            <a:r>
              <a:rPr lang="zh-CN" altLang="zh-CN" smtClean="0"/>
              <a:t>具有标准签名的事件</a:t>
            </a:r>
            <a:endParaRPr lang="zh-CN" altLang="en-US" smtClean="0"/>
          </a:p>
        </p:txBody>
      </p:sp>
      <p:sp>
        <p:nvSpPr>
          <p:cNvPr id="7" name="内容占位符 6"/>
          <p:cNvSpPr>
            <a:spLocks noGrp="1"/>
          </p:cNvSpPr>
          <p:nvPr>
            <p:ph idx="1"/>
          </p:nvPr>
        </p:nvSpPr>
        <p:spPr/>
        <p:txBody>
          <a:bodyPr/>
          <a:lstStyle/>
          <a:p>
            <a:pPr marL="0" indent="0">
              <a:buFont typeface="Wingdings" pitchFamily="2" charset="2"/>
              <a:buNone/>
              <a:defRPr/>
            </a:pPr>
            <a:r>
              <a:rPr lang="en-US" altLang="zh-CN" dirty="0" smtClean="0"/>
              <a:t>1</a:t>
            </a:r>
            <a:r>
              <a:rPr lang="zh-CN" altLang="en-US" dirty="0" smtClean="0"/>
              <a:t>、</a:t>
            </a:r>
            <a:r>
              <a:rPr lang="zh-CN" altLang="zh-CN" dirty="0" smtClean="0"/>
              <a:t>标准</a:t>
            </a:r>
            <a:r>
              <a:rPr lang="zh-CN" altLang="zh-CN" dirty="0"/>
              <a:t>签名的事件中，事件处理程序包含两个</a:t>
            </a:r>
            <a:r>
              <a:rPr lang="zh-CN" altLang="zh-CN" dirty="0" smtClean="0"/>
              <a:t>参数</a:t>
            </a:r>
            <a:r>
              <a:rPr lang="en-US" altLang="zh-CN" dirty="0" smtClean="0"/>
              <a:t>:</a:t>
            </a:r>
          </a:p>
          <a:p>
            <a:pPr lvl="1">
              <a:defRPr/>
            </a:pPr>
            <a:r>
              <a:rPr lang="zh-CN" altLang="zh-CN" dirty="0" smtClean="0"/>
              <a:t>第</a:t>
            </a:r>
            <a:r>
              <a:rPr lang="en-US" altLang="zh-CN" dirty="0"/>
              <a:t>1</a:t>
            </a:r>
            <a:r>
              <a:rPr lang="zh-CN" altLang="zh-CN" dirty="0"/>
              <a:t>个参数是</a:t>
            </a:r>
            <a:r>
              <a:rPr lang="en-US" altLang="zh-CN" dirty="0"/>
              <a:t>Object</a:t>
            </a:r>
            <a:r>
              <a:rPr lang="zh-CN" altLang="zh-CN" dirty="0"/>
              <a:t>类型，表示引发事件的对象</a:t>
            </a:r>
            <a:r>
              <a:rPr lang="zh-CN" altLang="zh-CN" dirty="0" smtClean="0"/>
              <a:t>；</a:t>
            </a:r>
            <a:endParaRPr lang="en-US" altLang="zh-CN" dirty="0" smtClean="0"/>
          </a:p>
          <a:p>
            <a:pPr lvl="1">
              <a:defRPr/>
            </a:pPr>
            <a:r>
              <a:rPr lang="zh-CN" altLang="zh-CN" dirty="0" smtClean="0"/>
              <a:t>第</a:t>
            </a:r>
            <a:r>
              <a:rPr lang="en-US" altLang="zh-CN" dirty="0"/>
              <a:t>2</a:t>
            </a:r>
            <a:r>
              <a:rPr lang="zh-CN" altLang="zh-CN" dirty="0"/>
              <a:t>个参数是从</a:t>
            </a:r>
            <a:r>
              <a:rPr lang="en-US" altLang="zh-CN" dirty="0" err="1"/>
              <a:t>EventArgs</a:t>
            </a:r>
            <a:r>
              <a:rPr lang="zh-CN" altLang="zh-CN" dirty="0"/>
              <a:t>类型派生的类型，用于保存事件</a:t>
            </a:r>
            <a:r>
              <a:rPr lang="zh-CN" altLang="zh-CN" dirty="0" smtClean="0"/>
              <a:t>数据</a:t>
            </a:r>
            <a:endParaRPr lang="zh-CN" altLang="zh-CN" dirty="0"/>
          </a:p>
          <a:p>
            <a:pPr marL="0" indent="0">
              <a:buFont typeface="Wingdings" pitchFamily="2" charset="2"/>
              <a:buNone/>
              <a:defRPr/>
            </a:pPr>
            <a:r>
              <a:rPr lang="en-US" altLang="zh-CN" dirty="0" smtClean="0"/>
              <a:t>2</a:t>
            </a:r>
            <a:r>
              <a:rPr lang="zh-CN" altLang="en-US" dirty="0" smtClean="0"/>
              <a:t>、具有</a:t>
            </a:r>
            <a:r>
              <a:rPr lang="zh-CN" altLang="zh-CN" dirty="0" smtClean="0"/>
              <a:t>标准签名事件</a:t>
            </a:r>
            <a:r>
              <a:rPr lang="zh-CN" altLang="zh-CN" dirty="0"/>
              <a:t>的</a:t>
            </a:r>
            <a:r>
              <a:rPr lang="zh-CN" altLang="zh-CN" dirty="0" smtClean="0"/>
              <a:t>用法</a:t>
            </a:r>
            <a:endParaRPr lang="en-US" altLang="zh-CN" dirty="0" smtClean="0"/>
          </a:p>
          <a:p>
            <a:pPr marL="0" indent="0">
              <a:buFont typeface="Wingdings" pitchFamily="2" charset="2"/>
              <a:buNone/>
              <a:defRPr/>
            </a:pPr>
            <a:r>
              <a:rPr lang="en-US" altLang="zh-CN" sz="2000" dirty="0" smtClean="0"/>
              <a:t>       .</a:t>
            </a:r>
            <a:r>
              <a:rPr lang="en-US" altLang="zh-CN" sz="2000" dirty="0"/>
              <a:t>NET</a:t>
            </a:r>
            <a:r>
              <a:rPr lang="zh-CN" altLang="zh-CN" sz="2000" dirty="0" smtClean="0"/>
              <a:t>框架提供</a:t>
            </a:r>
            <a:r>
              <a:rPr lang="zh-CN" altLang="zh-CN" sz="2000" dirty="0"/>
              <a:t>了以下委托：</a:t>
            </a:r>
          </a:p>
          <a:p>
            <a:pPr lvl="1">
              <a:defRPr/>
            </a:pPr>
            <a:r>
              <a:rPr lang="en-US" altLang="zh-CN" dirty="0" err="1"/>
              <a:t>EventHandler</a:t>
            </a:r>
            <a:r>
              <a:rPr lang="zh-CN" altLang="zh-CN" dirty="0" smtClean="0"/>
              <a:t>委托</a:t>
            </a:r>
            <a:r>
              <a:rPr lang="zh-CN" altLang="en-US" dirty="0" smtClean="0"/>
              <a:t>，</a:t>
            </a:r>
            <a:r>
              <a:rPr lang="zh-CN" altLang="zh-CN" dirty="0" smtClean="0"/>
              <a:t>用于</a:t>
            </a:r>
            <a:r>
              <a:rPr lang="zh-CN" altLang="zh-CN" dirty="0"/>
              <a:t>不包含事件数据的</a:t>
            </a:r>
            <a:r>
              <a:rPr lang="zh-CN" altLang="zh-CN" dirty="0" smtClean="0"/>
              <a:t>事件</a:t>
            </a:r>
            <a:endParaRPr lang="en-US" altLang="zh-CN" dirty="0" smtClean="0"/>
          </a:p>
          <a:p>
            <a:pPr marL="801687" lvl="2" indent="0">
              <a:buFont typeface="Wingdings" pitchFamily="2" charset="2"/>
              <a:buNone/>
              <a:defRPr/>
            </a:pPr>
            <a:r>
              <a:rPr lang="en-US" altLang="zh-CN" sz="1800" dirty="0" smtClean="0"/>
              <a:t>public </a:t>
            </a:r>
            <a:r>
              <a:rPr lang="en-US" altLang="zh-CN" sz="1800" dirty="0"/>
              <a:t>delegate void </a:t>
            </a:r>
            <a:r>
              <a:rPr lang="en-US" altLang="zh-CN" sz="1800" dirty="0" err="1"/>
              <a:t>EventHandler</a:t>
            </a:r>
            <a:r>
              <a:rPr lang="en-US" altLang="zh-CN" sz="1800" dirty="0"/>
              <a:t>(object sender, </a:t>
            </a:r>
            <a:r>
              <a:rPr lang="en-US" altLang="zh-CN" sz="1800" dirty="0" err="1"/>
              <a:t>EventArgs</a:t>
            </a:r>
            <a:r>
              <a:rPr lang="en-US" altLang="zh-CN" sz="1800" dirty="0"/>
              <a:t> e)</a:t>
            </a:r>
            <a:endParaRPr lang="zh-CN" altLang="zh-CN" sz="1800" dirty="0"/>
          </a:p>
          <a:p>
            <a:pPr lvl="1">
              <a:defRPr/>
            </a:pPr>
            <a:r>
              <a:rPr lang="en-US" altLang="zh-CN" dirty="0" err="1"/>
              <a:t>EventHandler</a:t>
            </a:r>
            <a:r>
              <a:rPr lang="en-US" altLang="zh-CN" dirty="0"/>
              <a:t>&lt;</a:t>
            </a:r>
            <a:r>
              <a:rPr lang="en-US" altLang="zh-CN" dirty="0" err="1"/>
              <a:t>TEventArgs</a:t>
            </a:r>
            <a:r>
              <a:rPr lang="en-US" altLang="zh-CN" dirty="0"/>
              <a:t>&gt;</a:t>
            </a:r>
            <a:r>
              <a:rPr lang="zh-CN" altLang="zh-CN" dirty="0" smtClean="0"/>
              <a:t>委托</a:t>
            </a:r>
            <a:r>
              <a:rPr lang="zh-CN" altLang="en-US" dirty="0" smtClean="0"/>
              <a:t>，</a:t>
            </a:r>
            <a:r>
              <a:rPr lang="zh-CN" altLang="zh-CN" dirty="0" smtClean="0"/>
              <a:t>用于</a:t>
            </a:r>
            <a:r>
              <a:rPr lang="zh-CN" altLang="zh-CN" dirty="0"/>
              <a:t>包含事件数据的</a:t>
            </a:r>
            <a:r>
              <a:rPr lang="zh-CN" altLang="zh-CN" dirty="0" smtClean="0"/>
              <a:t>事件</a:t>
            </a:r>
            <a:endParaRPr lang="en-US" altLang="zh-CN" dirty="0" smtClean="0"/>
          </a:p>
          <a:p>
            <a:pPr marL="801687" lvl="2" indent="0">
              <a:buFont typeface="Wingdings" pitchFamily="2" charset="2"/>
              <a:buNone/>
              <a:defRPr/>
            </a:pPr>
            <a:r>
              <a:rPr lang="en-US" altLang="zh-CN" sz="1600" dirty="0" smtClean="0"/>
              <a:t>public </a:t>
            </a:r>
            <a:r>
              <a:rPr lang="en-US" altLang="zh-CN" sz="1600" dirty="0"/>
              <a:t>delegate void </a:t>
            </a:r>
            <a:r>
              <a:rPr lang="en-US" altLang="zh-CN" sz="1600" dirty="0" err="1"/>
              <a:t>EventHandler</a:t>
            </a:r>
            <a:r>
              <a:rPr lang="en-US" altLang="zh-CN" sz="1600" dirty="0"/>
              <a:t>&lt;</a:t>
            </a:r>
            <a:r>
              <a:rPr lang="en-US" altLang="zh-CN" sz="1600" dirty="0" err="1"/>
              <a:t>TEventArgs</a:t>
            </a:r>
            <a:r>
              <a:rPr lang="en-US" altLang="zh-CN" sz="1600" dirty="0"/>
              <a:t>&gt;(Object sender, </a:t>
            </a:r>
            <a:r>
              <a:rPr lang="en-US" altLang="zh-CN" sz="1600" dirty="0" err="1"/>
              <a:t>TEventArgs</a:t>
            </a:r>
            <a:r>
              <a:rPr lang="en-US" altLang="zh-CN" sz="1600" dirty="0"/>
              <a:t> e)</a:t>
            </a:r>
            <a:endParaRPr lang="zh-CN" altLang="zh-CN" sz="1600" dirty="0"/>
          </a:p>
          <a:p>
            <a:pPr>
              <a:defRPr/>
            </a:pPr>
            <a:endParaRPr lang="zh-CN" altLang="en-US" dirty="0"/>
          </a:p>
        </p:txBody>
      </p:sp>
      <p:sp>
        <p:nvSpPr>
          <p:cNvPr id="1843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E962FCCE-7617-41A8-9336-748722BA5B39}"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19</a:t>
            </a:fld>
            <a:endParaRPr lang="en-US" altLang="zh-CN" sz="1200" b="0" smtClean="0">
              <a:solidFill>
                <a:schemeClr val="tx1"/>
              </a:solidFill>
              <a:ea typeface="新宋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90477079-3E8B-4D5E-8C8E-E3A085164CF8}"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a:t>
            </a:fld>
            <a:endParaRPr lang="en-US" altLang="zh-CN" sz="1200" b="0" smtClean="0">
              <a:solidFill>
                <a:schemeClr val="tx1"/>
              </a:solidFill>
              <a:ea typeface="新宋体" pitchFamily="49" charset="-122"/>
            </a:endParaRPr>
          </a:p>
        </p:txBody>
      </p:sp>
      <p:sp>
        <p:nvSpPr>
          <p:cNvPr id="5123" name="Rectangle 2"/>
          <p:cNvSpPr>
            <a:spLocks noGrp="1" noChangeArrowheads="1"/>
          </p:cNvSpPr>
          <p:nvPr>
            <p:ph type="title"/>
          </p:nvPr>
        </p:nvSpPr>
        <p:spPr/>
        <p:txBody>
          <a:bodyPr/>
          <a:lstStyle/>
          <a:p>
            <a:pPr eaLnBrk="1" hangingPunct="1"/>
            <a:r>
              <a:rPr lang="zh-CN" altLang="en-US" dirty="0" smtClean="0"/>
              <a:t>第</a:t>
            </a:r>
            <a:r>
              <a:rPr lang="en-US" altLang="zh-CN" dirty="0" smtClean="0"/>
              <a:t>4</a:t>
            </a:r>
            <a:r>
              <a:rPr lang="zh-CN" altLang="en-US" dirty="0" smtClean="0"/>
              <a:t>章</a:t>
            </a:r>
            <a:r>
              <a:rPr lang="en-US" altLang="zh-CN" dirty="0" smtClean="0"/>
              <a:t>  </a:t>
            </a:r>
            <a:r>
              <a:rPr lang="zh-CN" altLang="en-US" dirty="0" smtClean="0"/>
              <a:t>接口、委托与事件</a:t>
            </a:r>
          </a:p>
        </p:txBody>
      </p:sp>
      <p:sp>
        <p:nvSpPr>
          <p:cNvPr id="4101" name="Rectangle 3"/>
          <p:cNvSpPr>
            <a:spLocks noGrp="1" noChangeArrowheads="1"/>
          </p:cNvSpPr>
          <p:nvPr>
            <p:ph type="body" idx="1"/>
          </p:nvPr>
        </p:nvSpPr>
        <p:spPr>
          <a:xfrm>
            <a:off x="685800" y="1447800"/>
            <a:ext cx="7924800" cy="4419600"/>
          </a:xfrm>
        </p:spPr>
        <p:txBody>
          <a:bodyPr/>
          <a:lstStyle/>
          <a:p>
            <a:pPr eaLnBrk="1" hangingPunct="1">
              <a:buFont typeface="Wingdings" pitchFamily="2" charset="2"/>
              <a:buNone/>
              <a:defRPr/>
            </a:pPr>
            <a:r>
              <a:rPr lang="en-US" altLang="zh-CN" sz="2800" dirty="0" smtClean="0"/>
              <a:t>4.1  </a:t>
            </a:r>
            <a:r>
              <a:rPr lang="zh-CN" altLang="en-US" sz="2800" dirty="0" smtClean="0"/>
              <a:t>接口</a:t>
            </a:r>
            <a:endParaRPr lang="en-US" altLang="zh-CN" sz="2800" dirty="0"/>
          </a:p>
          <a:p>
            <a:pPr eaLnBrk="1" hangingPunct="1">
              <a:buFont typeface="Wingdings" pitchFamily="2" charset="2"/>
              <a:buNone/>
              <a:defRPr/>
            </a:pPr>
            <a:r>
              <a:rPr lang="en-US" altLang="zh-CN" sz="2800" dirty="0" smtClean="0"/>
              <a:t>4.2  </a:t>
            </a:r>
            <a:r>
              <a:rPr lang="zh-CN" altLang="en-US" sz="2800" dirty="0" smtClean="0"/>
              <a:t>委托</a:t>
            </a:r>
            <a:endParaRPr lang="en-US" altLang="zh-CN" sz="2800" dirty="0"/>
          </a:p>
          <a:p>
            <a:pPr eaLnBrk="1" hangingPunct="1">
              <a:buFont typeface="Wingdings" pitchFamily="2" charset="2"/>
              <a:buNone/>
              <a:defRPr/>
            </a:pPr>
            <a:r>
              <a:rPr lang="en-US" altLang="zh-CN" sz="2800" dirty="0" smtClean="0"/>
              <a:t>4.3  </a:t>
            </a:r>
            <a:r>
              <a:rPr lang="zh-CN" altLang="en-US" sz="2800" dirty="0" smtClean="0"/>
              <a:t>事件</a:t>
            </a:r>
            <a:endParaRPr lang="en-US" altLang="zh-CN" sz="2800" dirty="0"/>
          </a:p>
          <a:p>
            <a:pPr eaLnBrk="1" hangingPunct="1">
              <a:buFont typeface="Wingdings" pitchFamily="2" charset="2"/>
              <a:buNone/>
              <a:defRPr/>
            </a:pPr>
            <a:r>
              <a:rPr lang="en-US" altLang="zh-CN" sz="2800" dirty="0" smtClean="0"/>
              <a:t>4.4</a:t>
            </a:r>
            <a:r>
              <a:rPr lang="en-US" altLang="zh-CN" sz="2800" dirty="0" smtClean="0"/>
              <a:t>*  </a:t>
            </a:r>
            <a:r>
              <a:rPr lang="en-US" altLang="zh-CN" sz="2800" dirty="0" smtClean="0"/>
              <a:t>【</a:t>
            </a:r>
            <a:r>
              <a:rPr lang="zh-CN" altLang="en-US" sz="2800" dirty="0" smtClean="0"/>
              <a:t>不讲</a:t>
            </a:r>
            <a:r>
              <a:rPr lang="en-US" altLang="zh-CN" sz="2800" dirty="0" smtClean="0"/>
              <a:t>】</a:t>
            </a:r>
            <a:r>
              <a:rPr lang="zh-CN" altLang="en-US" sz="2800" dirty="0" smtClean="0"/>
              <a:t>序列化</a:t>
            </a:r>
            <a:r>
              <a:rPr lang="zh-CN" altLang="en-US" sz="2800" dirty="0"/>
              <a:t>与反</a:t>
            </a:r>
            <a:r>
              <a:rPr lang="zh-CN" altLang="en-US" sz="2800" dirty="0" smtClean="0"/>
              <a:t>序列化</a:t>
            </a:r>
            <a:endParaRPr lang="en-US" altLang="zh-CN" sz="2800" dirty="0"/>
          </a:p>
          <a:p>
            <a:pPr eaLnBrk="1" hangingPunct="1">
              <a:buFont typeface="Wingdings" pitchFamily="2" charset="2"/>
              <a:buNone/>
              <a:defRPr/>
            </a:pPr>
            <a:r>
              <a:rPr lang="en-US" altLang="zh-CN" sz="2800" dirty="0" smtClean="0"/>
              <a:t>4.5</a:t>
            </a:r>
            <a:r>
              <a:rPr lang="en-US" altLang="zh-CN" sz="2800" dirty="0" smtClean="0"/>
              <a:t>*  </a:t>
            </a:r>
            <a:r>
              <a:rPr lang="en-US" altLang="zh-CN" sz="2800" dirty="0" smtClean="0"/>
              <a:t>【</a:t>
            </a:r>
            <a:r>
              <a:rPr lang="zh-CN" altLang="en-US" sz="2800" dirty="0" smtClean="0"/>
              <a:t>不讲</a:t>
            </a:r>
            <a:r>
              <a:rPr lang="en-US" altLang="zh-CN" sz="2800" dirty="0" smtClean="0"/>
              <a:t>】</a:t>
            </a:r>
            <a:r>
              <a:rPr lang="zh-CN" altLang="en-US" sz="2800" dirty="0" smtClean="0"/>
              <a:t>反射</a:t>
            </a:r>
            <a:endParaRPr lang="en-US" altLang="zh-CN" sz="2800" dirty="0" smtClean="0"/>
          </a:p>
          <a:p>
            <a:pPr eaLnBrk="1" hangingPunct="1">
              <a:buFont typeface="Wingdings" pitchFamily="2" charset="2"/>
              <a:buNone/>
              <a:defRPr/>
            </a:pPr>
            <a:r>
              <a:rPr lang="zh-CN" altLang="en-US" sz="2800" dirty="0" smtClean="0"/>
              <a:t>本章</a:t>
            </a:r>
            <a:r>
              <a:rPr lang="zh-CN" altLang="en-US" sz="2800" dirty="0" smtClean="0"/>
              <a:t>习题</a:t>
            </a:r>
            <a:endParaRPr lang="en-US" altLang="zh-CN" sz="2800" dirty="0"/>
          </a:p>
          <a:p>
            <a:pPr eaLnBrk="1" hangingPunct="1">
              <a:buFont typeface="Wingdings" pitchFamily="2" charset="2"/>
              <a:buNone/>
              <a:defRPr/>
            </a:pPr>
            <a:endParaRPr lang="zh-CN" alt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47800"/>
            <a:ext cx="8229600" cy="4648200"/>
          </a:xfrm>
        </p:spPr>
        <p:txBody>
          <a:bodyPr/>
          <a:lstStyle/>
          <a:p>
            <a:pPr marL="0" indent="0">
              <a:buFont typeface="Wingdings" pitchFamily="2" charset="2"/>
              <a:buNone/>
              <a:defRPr/>
            </a:pPr>
            <a:r>
              <a:rPr lang="en-US" altLang="zh-CN" dirty="0" smtClean="0"/>
              <a:t>3</a:t>
            </a:r>
            <a:r>
              <a:rPr lang="zh-CN" altLang="en-US" dirty="0" smtClean="0"/>
              <a:t>、由于</a:t>
            </a:r>
            <a:r>
              <a:rPr lang="en-US" altLang="zh-CN" dirty="0" smtClean="0"/>
              <a:t>.NET</a:t>
            </a:r>
            <a:r>
              <a:rPr lang="zh-CN" altLang="en-US" dirty="0" smtClean="0"/>
              <a:t>已经帮我们定义了这些委托，所以不需要再定义委托，直接定义事件即可。</a:t>
            </a:r>
            <a:endParaRPr lang="en-US" altLang="zh-CN" dirty="0" smtClean="0"/>
          </a:p>
          <a:p>
            <a:pPr marL="0" indent="0">
              <a:buFont typeface="Wingdings" pitchFamily="2" charset="2"/>
              <a:buNone/>
              <a:defRPr/>
            </a:pPr>
            <a:r>
              <a:rPr lang="zh-CN" altLang="zh-CN" dirty="0" smtClean="0"/>
              <a:t>【</a:t>
            </a:r>
            <a:r>
              <a:rPr lang="zh-CN" altLang="zh-CN" dirty="0"/>
              <a:t>例</a:t>
            </a:r>
            <a:r>
              <a:rPr lang="en-US" altLang="zh-CN" dirty="0"/>
              <a:t>4-6</a:t>
            </a:r>
            <a:r>
              <a:rPr lang="zh-CN" altLang="zh-CN" dirty="0"/>
              <a:t>】演示具有标准签名的事件的基本</a:t>
            </a:r>
            <a:r>
              <a:rPr lang="zh-CN" altLang="zh-CN" dirty="0" smtClean="0"/>
              <a:t>用法</a:t>
            </a:r>
            <a:r>
              <a:rPr lang="zh-CN" altLang="en-US" dirty="0" smtClean="0"/>
              <a:t>。</a:t>
            </a:r>
            <a:endParaRPr lang="en-US" altLang="zh-CN" dirty="0" smtClean="0"/>
          </a:p>
        </p:txBody>
      </p:sp>
      <p:sp>
        <p:nvSpPr>
          <p:cNvPr id="1945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4306B0E9-11B2-4747-BDAC-65CCA160702D}"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20</a:t>
            </a:fld>
            <a:endParaRPr lang="en-US" altLang="zh-CN" sz="1200" b="0" smtClean="0">
              <a:solidFill>
                <a:schemeClr val="tx1"/>
              </a:solidFill>
              <a:ea typeface="新宋体" pitchFamily="49" charset="-122"/>
            </a:endParaRPr>
          </a:p>
        </p:txBody>
      </p:sp>
      <p:pic>
        <p:nvPicPr>
          <p:cNvPr id="1946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763" y="3200400"/>
            <a:ext cx="31242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标题 1"/>
          <p:cNvSpPr>
            <a:spLocks noGrp="1"/>
          </p:cNvSpPr>
          <p:nvPr>
            <p:ph type="title"/>
          </p:nvPr>
        </p:nvSpPr>
        <p:spPr/>
        <p:txBody>
          <a:bodyPr/>
          <a:lstStyle/>
          <a:p>
            <a:r>
              <a:rPr lang="en-US" altLang="zh-CN" smtClean="0"/>
              <a:t>4.3.2  </a:t>
            </a:r>
            <a:r>
              <a:rPr lang="zh-CN" altLang="zh-CN" smtClean="0"/>
              <a:t>具有标准签名的事件</a:t>
            </a:r>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smtClean="0"/>
              <a:t>4.4*  </a:t>
            </a:r>
            <a:r>
              <a:rPr lang="en-US" altLang="zh-CN" dirty="0" smtClean="0"/>
              <a:t>【</a:t>
            </a:r>
            <a:r>
              <a:rPr lang="zh-CN" altLang="en-US" dirty="0" smtClean="0"/>
              <a:t>不讲</a:t>
            </a:r>
            <a:r>
              <a:rPr lang="en-US" altLang="zh-CN" dirty="0" smtClean="0"/>
              <a:t>】</a:t>
            </a:r>
            <a:r>
              <a:rPr lang="zh-CN" altLang="zh-CN" dirty="0" smtClean="0"/>
              <a:t>序列化</a:t>
            </a:r>
            <a:r>
              <a:rPr lang="zh-CN" altLang="zh-CN" dirty="0" smtClean="0"/>
              <a:t>与反序列化</a:t>
            </a:r>
            <a:endParaRPr lang="zh-CN" altLang="en-US" dirty="0" smtClean="0"/>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1</a:t>
            </a:r>
            <a:r>
              <a:rPr lang="zh-CN" altLang="en-US" dirty="0" smtClean="0"/>
              <a:t>、</a:t>
            </a:r>
            <a:r>
              <a:rPr lang="zh-CN" altLang="zh-CN" dirty="0" smtClean="0"/>
              <a:t>序列化</a:t>
            </a:r>
            <a:r>
              <a:rPr lang="zh-CN" altLang="en-US" dirty="0" smtClean="0"/>
              <a:t>：</a:t>
            </a:r>
            <a:endParaRPr lang="en-US" altLang="zh-CN" dirty="0" smtClean="0"/>
          </a:p>
          <a:p>
            <a:pPr lvl="1">
              <a:defRPr/>
            </a:pPr>
            <a:r>
              <a:rPr lang="zh-CN" altLang="en-US" dirty="0" smtClean="0"/>
              <a:t>含义：获取</a:t>
            </a:r>
            <a:r>
              <a:rPr lang="zh-CN" altLang="en-US" dirty="0"/>
              <a:t>对象并将</a:t>
            </a:r>
            <a:r>
              <a:rPr lang="zh-CN" altLang="en-US" dirty="0" smtClean="0"/>
              <a:t>其成员转换</a:t>
            </a:r>
            <a:r>
              <a:rPr lang="zh-CN" altLang="en-US" dirty="0"/>
              <a:t>为可存储或可传输形式的</a:t>
            </a:r>
            <a:r>
              <a:rPr lang="zh-CN" altLang="en-US" dirty="0" smtClean="0"/>
              <a:t>过程。</a:t>
            </a:r>
            <a:endParaRPr lang="en-US" altLang="zh-CN" dirty="0" smtClean="0"/>
          </a:p>
          <a:p>
            <a:pPr lvl="1">
              <a:defRPr/>
            </a:pPr>
            <a:r>
              <a:rPr lang="zh-CN" altLang="en-US" dirty="0" smtClean="0"/>
              <a:t>原理：将</a:t>
            </a:r>
            <a:r>
              <a:rPr lang="zh-CN" altLang="zh-CN" dirty="0" smtClean="0"/>
              <a:t>对象</a:t>
            </a:r>
            <a:r>
              <a:rPr lang="zh-CN" altLang="zh-CN" dirty="0"/>
              <a:t>的公共字段和私有字段以及类的名称（包括包含该类的程序集</a:t>
            </a:r>
            <a:r>
              <a:rPr lang="zh-CN" altLang="zh-CN" dirty="0" smtClean="0"/>
              <a:t>）转换</a:t>
            </a:r>
            <a:r>
              <a:rPr lang="zh-CN" altLang="zh-CN" dirty="0"/>
              <a:t>为字节流，然后写入数据流</a:t>
            </a:r>
            <a:r>
              <a:rPr lang="zh-CN" altLang="zh-CN" dirty="0" smtClean="0"/>
              <a:t>。</a:t>
            </a:r>
            <a:endParaRPr lang="en-US" altLang="zh-CN" dirty="0" smtClean="0"/>
          </a:p>
          <a:p>
            <a:pPr marL="0" indent="0">
              <a:buFont typeface="Wingdings" pitchFamily="2" charset="2"/>
              <a:buNone/>
              <a:defRPr/>
            </a:pPr>
            <a:r>
              <a:rPr lang="en-US" altLang="zh-CN" dirty="0" smtClean="0"/>
              <a:t>2</a:t>
            </a:r>
            <a:r>
              <a:rPr lang="zh-CN" altLang="en-US" dirty="0" smtClean="0"/>
              <a:t>、</a:t>
            </a:r>
            <a:r>
              <a:rPr lang="zh-CN" altLang="zh-CN" dirty="0" smtClean="0"/>
              <a:t>反序列化</a:t>
            </a:r>
            <a:r>
              <a:rPr lang="zh-CN" altLang="en-US" dirty="0" smtClean="0"/>
              <a:t>：</a:t>
            </a:r>
            <a:endParaRPr lang="en-US" altLang="zh-CN" dirty="0" smtClean="0"/>
          </a:p>
          <a:p>
            <a:pPr lvl="1">
              <a:defRPr/>
            </a:pPr>
            <a:r>
              <a:rPr lang="zh-CN" altLang="zh-CN" dirty="0"/>
              <a:t>将序列化后的内容再转换为</a:t>
            </a:r>
            <a:r>
              <a:rPr lang="zh-CN" altLang="zh-CN" dirty="0" smtClean="0"/>
              <a:t>对象</a:t>
            </a:r>
            <a:r>
              <a:rPr lang="zh-CN" altLang="en-US" dirty="0" smtClean="0"/>
              <a:t>；</a:t>
            </a:r>
            <a:endParaRPr lang="en-US" altLang="zh-CN" dirty="0"/>
          </a:p>
          <a:p>
            <a:pPr lvl="1">
              <a:defRPr/>
            </a:pPr>
            <a:r>
              <a:rPr lang="zh-CN" altLang="en-US" dirty="0" smtClean="0"/>
              <a:t>反</a:t>
            </a:r>
            <a:r>
              <a:rPr lang="zh-CN" altLang="zh-CN" dirty="0" smtClean="0"/>
              <a:t>序列化</a:t>
            </a:r>
            <a:r>
              <a:rPr lang="zh-CN" altLang="en-US" dirty="0" smtClean="0"/>
              <a:t>的</a:t>
            </a:r>
            <a:r>
              <a:rPr lang="zh-CN" altLang="zh-CN" dirty="0" smtClean="0"/>
              <a:t>结果</a:t>
            </a:r>
            <a:r>
              <a:rPr lang="zh-CN" altLang="zh-CN" dirty="0"/>
              <a:t>和直接创建该对象的效果相同。</a:t>
            </a:r>
          </a:p>
          <a:p>
            <a:pPr marL="0" indent="0">
              <a:buFont typeface="Wingdings" pitchFamily="2" charset="2"/>
              <a:buNone/>
              <a:defRPr/>
            </a:pPr>
            <a:r>
              <a:rPr lang="en-US" altLang="zh-CN" dirty="0" smtClean="0"/>
              <a:t>3</a:t>
            </a:r>
            <a:r>
              <a:rPr lang="zh-CN" altLang="en-US" dirty="0" smtClean="0"/>
              <a:t>、</a:t>
            </a:r>
            <a:r>
              <a:rPr lang="zh-CN" altLang="zh-CN" dirty="0" smtClean="0"/>
              <a:t>两</a:t>
            </a:r>
            <a:r>
              <a:rPr lang="zh-CN" altLang="zh-CN" dirty="0"/>
              <a:t>个过程结合可以存储和传输数据。</a:t>
            </a:r>
          </a:p>
          <a:p>
            <a:pPr>
              <a:defRPr/>
            </a:pPr>
            <a:endParaRPr lang="zh-CN" altLang="en-US" dirty="0"/>
          </a:p>
        </p:txBody>
      </p:sp>
      <p:sp>
        <p:nvSpPr>
          <p:cNvPr id="2048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ED75B5F7-6269-451F-A9FD-88EBE53B24FE}"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21</a:t>
            </a:fld>
            <a:endParaRPr lang="en-US" altLang="zh-CN" sz="1200" b="0" smtClean="0">
              <a:solidFill>
                <a:schemeClr val="tx1"/>
              </a:solidFill>
              <a:ea typeface="新宋体"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4.4.1*  </a:t>
            </a:r>
            <a:r>
              <a:rPr lang="en-US" altLang="zh-CN" dirty="0" smtClean="0"/>
              <a:t>【</a:t>
            </a:r>
            <a:r>
              <a:rPr lang="zh-CN" altLang="en-US" dirty="0" smtClean="0"/>
              <a:t>不讲</a:t>
            </a:r>
            <a:r>
              <a:rPr lang="en-US" altLang="zh-CN" dirty="0" smtClean="0"/>
              <a:t>】</a:t>
            </a:r>
            <a:r>
              <a:rPr lang="zh-CN" altLang="zh-CN" dirty="0" smtClean="0"/>
              <a:t>序列化</a:t>
            </a:r>
            <a:endParaRPr lang="zh-CN" altLang="en-US" dirty="0" smtClean="0"/>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4</a:t>
            </a:r>
            <a:r>
              <a:rPr lang="zh-CN" altLang="en-US" dirty="0" smtClean="0"/>
              <a:t>、</a:t>
            </a:r>
            <a:r>
              <a:rPr lang="zh-CN" altLang="zh-CN" dirty="0" smtClean="0"/>
              <a:t>序列化功能：</a:t>
            </a:r>
            <a:endParaRPr lang="en-US" altLang="zh-CN" dirty="0" smtClean="0"/>
          </a:p>
          <a:p>
            <a:pPr lvl="1">
              <a:defRPr/>
            </a:pPr>
            <a:r>
              <a:rPr lang="zh-CN" altLang="zh-CN" dirty="0" smtClean="0"/>
              <a:t>将</a:t>
            </a:r>
            <a:r>
              <a:rPr lang="zh-CN" altLang="zh-CN" dirty="0"/>
              <a:t>对象的状态保持在存储媒体中，以便在以后可以重新创建精确的副本</a:t>
            </a:r>
            <a:r>
              <a:rPr lang="zh-CN" altLang="zh-CN" dirty="0" smtClean="0"/>
              <a:t>；</a:t>
            </a:r>
            <a:endParaRPr lang="en-US" altLang="zh-CN" dirty="0" smtClean="0"/>
          </a:p>
          <a:p>
            <a:pPr lvl="1">
              <a:defRPr/>
            </a:pPr>
            <a:r>
              <a:rPr lang="zh-CN" altLang="zh-CN" dirty="0" smtClean="0"/>
              <a:t>通过</a:t>
            </a:r>
            <a:r>
              <a:rPr lang="zh-CN" altLang="zh-CN" dirty="0"/>
              <a:t>值将对象从一个应用程序域发送到另一个应用程序域中</a:t>
            </a:r>
            <a:r>
              <a:rPr lang="zh-CN" altLang="zh-CN" dirty="0" smtClean="0"/>
              <a:t>。</a:t>
            </a:r>
            <a:endParaRPr lang="en-US" altLang="zh-CN" dirty="0" smtClean="0"/>
          </a:p>
          <a:p>
            <a:pPr marL="0" indent="0">
              <a:buFont typeface="Wingdings" pitchFamily="2" charset="2"/>
              <a:buNone/>
              <a:defRPr/>
            </a:pPr>
            <a:r>
              <a:rPr lang="zh-CN" altLang="zh-CN" dirty="0" smtClean="0"/>
              <a:t>例如</a:t>
            </a:r>
            <a:endParaRPr lang="en-US" altLang="zh-CN" dirty="0" smtClean="0"/>
          </a:p>
          <a:p>
            <a:pPr lvl="1">
              <a:defRPr/>
            </a:pPr>
            <a:r>
              <a:rPr lang="zh-CN" altLang="zh-CN" dirty="0" smtClean="0"/>
              <a:t>序列化</a:t>
            </a:r>
            <a:r>
              <a:rPr lang="zh-CN" altLang="zh-CN" dirty="0"/>
              <a:t>可用于在</a:t>
            </a:r>
            <a:r>
              <a:rPr lang="en-US" altLang="zh-CN" dirty="0"/>
              <a:t>ASP.NET</a:t>
            </a:r>
            <a:r>
              <a:rPr lang="zh-CN" altLang="zh-CN" dirty="0"/>
              <a:t>中保存会话状态并将对象复制到</a:t>
            </a:r>
            <a:r>
              <a:rPr lang="en-US" altLang="zh-CN" dirty="0"/>
              <a:t>Windows</a:t>
            </a:r>
            <a:r>
              <a:rPr lang="zh-CN" altLang="zh-CN" dirty="0"/>
              <a:t>窗体的剪贴板中</a:t>
            </a:r>
            <a:r>
              <a:rPr lang="zh-CN" altLang="zh-CN" dirty="0" smtClean="0"/>
              <a:t>。</a:t>
            </a:r>
            <a:endParaRPr lang="en-US" altLang="zh-CN" dirty="0" smtClean="0"/>
          </a:p>
          <a:p>
            <a:pPr lvl="1">
              <a:defRPr/>
            </a:pPr>
            <a:r>
              <a:rPr lang="zh-CN" altLang="zh-CN" dirty="0" smtClean="0"/>
              <a:t>远程处理</a:t>
            </a:r>
            <a:r>
              <a:rPr lang="zh-CN" altLang="zh-CN" dirty="0"/>
              <a:t>还可以使用序列化通过值将对象从一个应用程序域传递到另一个应用程序域中。</a:t>
            </a:r>
          </a:p>
          <a:p>
            <a:pPr>
              <a:defRPr/>
            </a:pPr>
            <a:endParaRPr lang="zh-CN" altLang="en-US" dirty="0"/>
          </a:p>
        </p:txBody>
      </p:sp>
      <p:sp>
        <p:nvSpPr>
          <p:cNvPr id="2150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ED510C54-81EC-4517-BE53-5C4A927EAF09}"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22</a:t>
            </a:fld>
            <a:endParaRPr lang="en-US" altLang="zh-CN" sz="1200" b="0" smtClean="0">
              <a:solidFill>
                <a:schemeClr val="tx1"/>
              </a:solidFill>
              <a:ea typeface="新宋体"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8"/>
          <p:cNvSpPr>
            <a:spLocks noGrp="1"/>
          </p:cNvSpPr>
          <p:nvPr>
            <p:ph type="title"/>
          </p:nvPr>
        </p:nvSpPr>
        <p:spPr/>
        <p:txBody>
          <a:bodyPr/>
          <a:lstStyle/>
          <a:p>
            <a:r>
              <a:rPr lang="en-US" altLang="zh-CN" smtClean="0"/>
              <a:t>4.4.1*  </a:t>
            </a:r>
            <a:r>
              <a:rPr lang="zh-CN" altLang="zh-CN" smtClean="0"/>
              <a:t>序列化</a:t>
            </a:r>
            <a:endParaRPr lang="zh-CN" altLang="en-US" smtClean="0"/>
          </a:p>
        </p:txBody>
      </p:sp>
      <p:sp>
        <p:nvSpPr>
          <p:cNvPr id="22531" name="内容占位符 2"/>
          <p:cNvSpPr>
            <a:spLocks noGrp="1"/>
          </p:cNvSpPr>
          <p:nvPr>
            <p:ph sz="half" idx="1"/>
          </p:nvPr>
        </p:nvSpPr>
        <p:spPr>
          <a:xfrm>
            <a:off x="228600" y="1447800"/>
            <a:ext cx="4305300" cy="4648200"/>
          </a:xfrm>
        </p:spPr>
        <p:txBody>
          <a:bodyPr/>
          <a:lstStyle/>
          <a:p>
            <a:pPr marL="0" indent="0">
              <a:buFont typeface="Wingdings" pitchFamily="2" charset="2"/>
              <a:buNone/>
            </a:pPr>
            <a:r>
              <a:rPr lang="en-US" altLang="zh-CN" smtClean="0"/>
              <a:t>5</a:t>
            </a:r>
            <a:r>
              <a:rPr lang="zh-CN" altLang="en-US" smtClean="0"/>
              <a:t>、</a:t>
            </a:r>
            <a:r>
              <a:rPr lang="zh-CN" altLang="zh-CN" smtClean="0"/>
              <a:t>序列化</a:t>
            </a:r>
            <a:r>
              <a:rPr lang="zh-CN" altLang="en-US" smtClean="0"/>
              <a:t>的办法</a:t>
            </a:r>
            <a:endParaRPr lang="zh-CN" altLang="zh-CN" smtClean="0"/>
          </a:p>
          <a:p>
            <a:pPr marL="355600" lvl="1" indent="0">
              <a:buFont typeface="Wingdings" pitchFamily="2" charset="2"/>
              <a:buNone/>
            </a:pPr>
            <a:r>
              <a:rPr lang="en-US" altLang="zh-CN" sz="1800" smtClean="0"/>
              <a:t>[</a:t>
            </a:r>
            <a:r>
              <a:rPr lang="en-US" altLang="zh-CN" sz="1800" smtClean="0">
                <a:solidFill>
                  <a:srgbClr val="008000"/>
                </a:solidFill>
              </a:rPr>
              <a:t>Serializable</a:t>
            </a:r>
            <a:r>
              <a:rPr lang="en-US" altLang="zh-CN" sz="1800" smtClean="0"/>
              <a:t>]</a:t>
            </a:r>
            <a:endParaRPr lang="zh-CN" altLang="zh-CN" sz="1800" smtClean="0"/>
          </a:p>
          <a:p>
            <a:pPr marL="355600" lvl="1" indent="0">
              <a:buFont typeface="Wingdings" pitchFamily="2" charset="2"/>
              <a:buNone/>
            </a:pPr>
            <a:r>
              <a:rPr lang="en-US" altLang="zh-CN" sz="1800" smtClean="0"/>
              <a:t>public class AuthUserEntry </a:t>
            </a:r>
            <a:endParaRPr lang="zh-CN" altLang="zh-CN" sz="1800" smtClean="0"/>
          </a:p>
          <a:p>
            <a:pPr marL="355600" lvl="1" indent="0">
              <a:buFont typeface="Wingdings" pitchFamily="2" charset="2"/>
              <a:buNone/>
            </a:pPr>
            <a:r>
              <a:rPr lang="en-US" altLang="zh-CN" sz="1800" smtClean="0"/>
              <a:t>{</a:t>
            </a:r>
            <a:endParaRPr lang="zh-CN" altLang="zh-CN" sz="1800" smtClean="0"/>
          </a:p>
          <a:p>
            <a:pPr marL="355600" lvl="1" indent="0">
              <a:buFont typeface="Wingdings" pitchFamily="2" charset="2"/>
              <a:buNone/>
            </a:pPr>
            <a:r>
              <a:rPr lang="en-US" altLang="zh-CN" sz="1800" smtClean="0"/>
              <a:t>   private int accountId;</a:t>
            </a:r>
          </a:p>
          <a:p>
            <a:pPr marL="355600" lvl="1" indent="0">
              <a:buFont typeface="Wingdings" pitchFamily="2" charset="2"/>
              <a:buNone/>
            </a:pPr>
            <a:r>
              <a:rPr lang="en-US" altLang="zh-CN" sz="1800" smtClean="0"/>
              <a:t>   public int AccountId{  …  } </a:t>
            </a:r>
          </a:p>
          <a:p>
            <a:pPr marL="355600" lvl="1" indent="0">
              <a:buFont typeface="Wingdings" pitchFamily="2" charset="2"/>
              <a:buNone/>
            </a:pPr>
            <a:r>
              <a:rPr lang="en-US" altLang="zh-CN" sz="1800" smtClean="0"/>
              <a:t>   private string accountName;</a:t>
            </a:r>
            <a:endParaRPr lang="zh-CN" altLang="zh-CN" sz="1800" smtClean="0"/>
          </a:p>
          <a:p>
            <a:pPr marL="355600" lvl="1" indent="0">
              <a:buFont typeface="Wingdings" pitchFamily="2" charset="2"/>
              <a:buNone/>
            </a:pPr>
            <a:r>
              <a:rPr lang="en-US" altLang="zh-CN" sz="1800" smtClean="0"/>
              <a:t>   public string AccountName { … }</a:t>
            </a:r>
            <a:endParaRPr lang="zh-CN" altLang="zh-CN" sz="1800" smtClean="0"/>
          </a:p>
          <a:p>
            <a:pPr marL="355600" lvl="1" indent="0">
              <a:buFont typeface="Wingdings" pitchFamily="2" charset="2"/>
              <a:buNone/>
            </a:pPr>
            <a:r>
              <a:rPr lang="en-US" altLang="zh-CN" sz="1800" smtClean="0"/>
              <a:t>}</a:t>
            </a:r>
            <a:endParaRPr lang="zh-CN" altLang="zh-CN" sz="1800" smtClean="0"/>
          </a:p>
          <a:p>
            <a:pPr marL="0" indent="0">
              <a:buFont typeface="Wingdings" pitchFamily="2" charset="2"/>
              <a:buNone/>
            </a:pPr>
            <a:r>
              <a:rPr lang="zh-CN" altLang="en-US" sz="2000" smtClean="0"/>
              <a:t>声明以后，就可以用右面的代码将其实例</a:t>
            </a:r>
            <a:r>
              <a:rPr lang="zh-CN" altLang="zh-CN" sz="2000" smtClean="0"/>
              <a:t>序列化到一个二进制文件中</a:t>
            </a:r>
            <a:r>
              <a:rPr lang="zh-CN" altLang="en-US" sz="2000" smtClean="0"/>
              <a:t>：</a:t>
            </a:r>
          </a:p>
        </p:txBody>
      </p:sp>
      <p:sp>
        <p:nvSpPr>
          <p:cNvPr id="22532" name="内容占位符 9"/>
          <p:cNvSpPr>
            <a:spLocks noGrp="1"/>
          </p:cNvSpPr>
          <p:nvPr>
            <p:ph sz="half" idx="2"/>
          </p:nvPr>
        </p:nvSpPr>
        <p:spPr>
          <a:xfrm>
            <a:off x="4686300" y="1447800"/>
            <a:ext cx="4152900" cy="4876800"/>
          </a:xfrm>
        </p:spPr>
        <p:txBody>
          <a:bodyPr/>
          <a:lstStyle/>
          <a:p>
            <a:pPr marL="355600" lvl="1" indent="0">
              <a:buFont typeface="Wingdings" pitchFamily="2" charset="2"/>
              <a:buNone/>
            </a:pPr>
            <a:r>
              <a:rPr lang="en-US" altLang="zh-CN" sz="1800" smtClean="0"/>
              <a:t>AuthUserEntry user = new AuthUserEntry( );</a:t>
            </a:r>
            <a:endParaRPr lang="zh-CN" altLang="zh-CN" sz="1800" smtClean="0"/>
          </a:p>
          <a:p>
            <a:pPr marL="355600" lvl="1" indent="0">
              <a:buFont typeface="Wingdings" pitchFamily="2" charset="2"/>
              <a:buNone/>
            </a:pPr>
            <a:r>
              <a:rPr lang="en-US" altLang="zh-CN" sz="1800" smtClean="0"/>
              <a:t>user.AccountId = 9912053;</a:t>
            </a:r>
            <a:endParaRPr lang="zh-CN" altLang="zh-CN" sz="1800" smtClean="0"/>
          </a:p>
          <a:p>
            <a:pPr marL="355600" lvl="1" indent="0">
              <a:buFont typeface="Wingdings" pitchFamily="2" charset="2"/>
              <a:buNone/>
            </a:pPr>
            <a:r>
              <a:rPr lang="en-US" altLang="zh-CN" sz="1800" smtClean="0"/>
              <a:t>user.AccountName = "</a:t>
            </a:r>
            <a:r>
              <a:rPr lang="zh-CN" altLang="zh-CN" sz="1800" smtClean="0"/>
              <a:t>张三</a:t>
            </a:r>
            <a:r>
              <a:rPr lang="en-US" altLang="zh-CN" sz="1800" smtClean="0"/>
              <a:t>";</a:t>
            </a:r>
            <a:endParaRPr lang="zh-CN" altLang="zh-CN" sz="1800" smtClean="0"/>
          </a:p>
          <a:p>
            <a:pPr marL="355600" lvl="1" indent="0">
              <a:buFont typeface="Wingdings" pitchFamily="2" charset="2"/>
              <a:buNone/>
            </a:pPr>
            <a:r>
              <a:rPr lang="en-US" altLang="zh-CN" sz="1800" smtClean="0"/>
              <a:t>IFormatter formater = new BinaryFormatter( );</a:t>
            </a:r>
            <a:endParaRPr lang="zh-CN" altLang="zh-CN" sz="1800" smtClean="0"/>
          </a:p>
          <a:p>
            <a:pPr marL="355600" lvl="1" indent="0">
              <a:buFont typeface="Wingdings" pitchFamily="2" charset="2"/>
              <a:buNone/>
            </a:pPr>
            <a:r>
              <a:rPr lang="en-US" altLang="zh-CN" sz="1800" smtClean="0"/>
              <a:t>Stream stream = new FileStream("UserInfo.bin", </a:t>
            </a:r>
          </a:p>
          <a:p>
            <a:pPr marL="355600" lvl="1" indent="0">
              <a:buFont typeface="Wingdings" pitchFamily="2" charset="2"/>
              <a:buNone/>
            </a:pPr>
            <a:r>
              <a:rPr lang="en-US" altLang="zh-CN" sz="1800" smtClean="0"/>
              <a:t>    FileMode.Create,</a:t>
            </a:r>
          </a:p>
          <a:p>
            <a:pPr marL="355600" lvl="1" indent="0">
              <a:buFont typeface="Wingdings" pitchFamily="2" charset="2"/>
              <a:buNone/>
            </a:pPr>
            <a:r>
              <a:rPr lang="en-US" altLang="zh-CN" sz="1800" smtClean="0"/>
              <a:t>    FileAccess.Write, </a:t>
            </a:r>
          </a:p>
          <a:p>
            <a:pPr marL="355600" lvl="1" indent="0">
              <a:buFont typeface="Wingdings" pitchFamily="2" charset="2"/>
              <a:buNone/>
            </a:pPr>
            <a:r>
              <a:rPr lang="en-US" altLang="zh-CN" sz="1800" smtClean="0"/>
              <a:t>    FileShare.None);</a:t>
            </a:r>
            <a:endParaRPr lang="zh-CN" altLang="zh-CN" sz="1800" smtClean="0"/>
          </a:p>
          <a:p>
            <a:pPr marL="355600" lvl="1" indent="0">
              <a:buFont typeface="Wingdings" pitchFamily="2" charset="2"/>
              <a:buNone/>
            </a:pPr>
            <a:r>
              <a:rPr lang="en-US" altLang="zh-CN" sz="1800" smtClean="0"/>
              <a:t>formater.Serialize(stream, user);</a:t>
            </a:r>
            <a:endParaRPr lang="zh-CN" altLang="zh-CN" sz="1800" smtClean="0"/>
          </a:p>
          <a:p>
            <a:pPr marL="355600" lvl="1" indent="0">
              <a:buFont typeface="Wingdings" pitchFamily="2" charset="2"/>
              <a:buNone/>
            </a:pPr>
            <a:r>
              <a:rPr lang="en-US" altLang="zh-CN" sz="1800" smtClean="0"/>
              <a:t>stream.Close( );</a:t>
            </a:r>
            <a:endParaRPr lang="zh-CN" altLang="zh-CN" sz="1800" smtClean="0"/>
          </a:p>
          <a:p>
            <a:pPr marL="0" indent="0">
              <a:buFont typeface="Wingdings" pitchFamily="2" charset="2"/>
              <a:buNone/>
            </a:pPr>
            <a:endParaRPr lang="zh-CN" altLang="en-US" smtClean="0"/>
          </a:p>
        </p:txBody>
      </p:sp>
      <p:sp>
        <p:nvSpPr>
          <p:cNvPr id="225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1D38EC80-8B9D-45B8-80ED-0044A7886574}"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23</a:t>
            </a:fld>
            <a:endParaRPr lang="en-US" altLang="zh-CN" sz="1200" b="0" smtClean="0">
              <a:solidFill>
                <a:schemeClr val="tx1"/>
              </a:solidFill>
              <a:ea typeface="新宋体"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4.4.2*  </a:t>
            </a:r>
            <a:r>
              <a:rPr lang="zh-CN" altLang="zh-CN" smtClean="0"/>
              <a:t>反序列化</a:t>
            </a:r>
            <a:endParaRPr lang="zh-CN" altLang="en-US" smtClean="0"/>
          </a:p>
        </p:txBody>
      </p:sp>
      <p:sp>
        <p:nvSpPr>
          <p:cNvPr id="3" name="内容占位符 2"/>
          <p:cNvSpPr>
            <a:spLocks noGrp="1"/>
          </p:cNvSpPr>
          <p:nvPr>
            <p:ph idx="1"/>
          </p:nvPr>
        </p:nvSpPr>
        <p:spPr/>
        <p:txBody>
          <a:bodyPr/>
          <a:lstStyle/>
          <a:p>
            <a:pPr marL="0" indent="0">
              <a:buNone/>
              <a:defRPr/>
            </a:pPr>
            <a:r>
              <a:rPr lang="en-US" altLang="zh-CN" sz="2000" dirty="0" smtClean="0"/>
              <a:t>1</a:t>
            </a:r>
            <a:r>
              <a:rPr lang="zh-CN" altLang="en-US" sz="2000" dirty="0" smtClean="0"/>
              <a:t>、</a:t>
            </a:r>
            <a:r>
              <a:rPr lang="zh-CN" altLang="zh-CN" sz="2000" dirty="0" smtClean="0"/>
              <a:t>反序列化</a:t>
            </a:r>
            <a:r>
              <a:rPr lang="zh-CN" altLang="en-US" sz="2000" dirty="0"/>
              <a:t>方法</a:t>
            </a:r>
            <a:endParaRPr lang="zh-CN" altLang="zh-CN" sz="2000" dirty="0"/>
          </a:p>
          <a:p>
            <a:pPr lvl="1">
              <a:defRPr/>
            </a:pPr>
            <a:r>
              <a:rPr lang="zh-CN" altLang="zh-CN" sz="2400" dirty="0" smtClean="0"/>
              <a:t>创建</a:t>
            </a:r>
            <a:r>
              <a:rPr lang="zh-CN" altLang="zh-CN" sz="2400" dirty="0"/>
              <a:t>用于读取的流和格式化</a:t>
            </a:r>
            <a:r>
              <a:rPr lang="zh-CN" altLang="zh-CN" sz="2400" dirty="0" smtClean="0"/>
              <a:t>接口</a:t>
            </a:r>
            <a:endParaRPr lang="en-US" altLang="zh-CN" sz="2400" dirty="0" smtClean="0"/>
          </a:p>
          <a:p>
            <a:pPr lvl="1">
              <a:defRPr/>
            </a:pPr>
            <a:r>
              <a:rPr lang="zh-CN" altLang="zh-CN" sz="2400" dirty="0" smtClean="0"/>
              <a:t>用</a:t>
            </a:r>
            <a:r>
              <a:rPr lang="zh-CN" altLang="zh-CN" sz="2400" dirty="0"/>
              <a:t>格式化接口反序列化该对象</a:t>
            </a:r>
            <a:r>
              <a:rPr lang="zh-CN" altLang="zh-CN" sz="2400" dirty="0" smtClean="0"/>
              <a:t>。</a:t>
            </a:r>
            <a:endParaRPr lang="en-US" altLang="zh-CN" sz="2400" dirty="0" smtClean="0"/>
          </a:p>
          <a:p>
            <a:pPr marL="0" indent="0">
              <a:buFont typeface="Wingdings" pitchFamily="2" charset="2"/>
              <a:buNone/>
              <a:defRPr/>
            </a:pPr>
            <a:r>
              <a:rPr lang="zh-CN" altLang="en-US" sz="2000" dirty="0" smtClean="0"/>
              <a:t>    例：</a:t>
            </a:r>
            <a:endParaRPr lang="zh-CN" altLang="zh-CN" sz="2000" dirty="0"/>
          </a:p>
          <a:p>
            <a:pPr marL="357187" lvl="1" indent="0">
              <a:buFont typeface="Wingdings" pitchFamily="2" charset="2"/>
              <a:buNone/>
              <a:defRPr/>
            </a:pPr>
            <a:r>
              <a:rPr lang="en-US" altLang="zh-CN" sz="2000" dirty="0" err="1"/>
              <a:t>IFormatter</a:t>
            </a:r>
            <a:r>
              <a:rPr lang="en-US" altLang="zh-CN" sz="2000" dirty="0"/>
              <a:t> formatter = new </a:t>
            </a:r>
            <a:r>
              <a:rPr lang="en-US" altLang="zh-CN" sz="2000" dirty="0" err="1"/>
              <a:t>BinaryFormatter</a:t>
            </a:r>
            <a:r>
              <a:rPr lang="en-US" altLang="zh-CN" sz="2000" dirty="0"/>
              <a:t>( );</a:t>
            </a:r>
            <a:endParaRPr lang="zh-CN" altLang="zh-CN" sz="2000" dirty="0"/>
          </a:p>
          <a:p>
            <a:pPr marL="357187" lvl="1" indent="0">
              <a:buFont typeface="Wingdings" pitchFamily="2" charset="2"/>
              <a:buNone/>
              <a:defRPr/>
            </a:pPr>
            <a:r>
              <a:rPr lang="en-US" altLang="zh-CN" sz="2000" dirty="0"/>
              <a:t>Stream </a:t>
            </a:r>
            <a:r>
              <a:rPr lang="en-US" altLang="zh-CN" sz="2000" dirty="0" err="1"/>
              <a:t>stream</a:t>
            </a:r>
            <a:r>
              <a:rPr lang="en-US" altLang="zh-CN" sz="2000" dirty="0"/>
              <a:t> = new </a:t>
            </a:r>
            <a:r>
              <a:rPr lang="en-US" altLang="zh-CN" sz="2000" dirty="0" err="1"/>
              <a:t>FileStream</a:t>
            </a:r>
            <a:r>
              <a:rPr lang="en-US" altLang="zh-CN" sz="2000" dirty="0"/>
              <a:t>("</a:t>
            </a:r>
            <a:r>
              <a:rPr lang="en-US" altLang="zh-CN" sz="2000" dirty="0" err="1"/>
              <a:t>UserInfo.bin</a:t>
            </a:r>
            <a:r>
              <a:rPr lang="en-US" altLang="zh-CN" sz="2000" dirty="0"/>
              <a:t>", </a:t>
            </a:r>
            <a:r>
              <a:rPr lang="en-US" altLang="zh-CN" sz="2000" dirty="0" err="1"/>
              <a:t>FileMode.Open</a:t>
            </a:r>
            <a:r>
              <a:rPr lang="en-US" altLang="zh-CN" sz="2000" dirty="0"/>
              <a:t>, </a:t>
            </a:r>
            <a:r>
              <a:rPr lang="en-US" altLang="zh-CN" sz="2000" dirty="0" err="1"/>
              <a:t>FileAccess.Read</a:t>
            </a:r>
            <a:r>
              <a:rPr lang="en-US" altLang="zh-CN" sz="2000" dirty="0"/>
              <a:t>, </a:t>
            </a:r>
            <a:r>
              <a:rPr lang="en-US" altLang="zh-CN" sz="2000" dirty="0" err="1"/>
              <a:t>FileShare.Read</a:t>
            </a:r>
            <a:r>
              <a:rPr lang="en-US" altLang="zh-CN" sz="2000" dirty="0"/>
              <a:t>);</a:t>
            </a:r>
            <a:endParaRPr lang="zh-CN" altLang="zh-CN" sz="2000" dirty="0"/>
          </a:p>
          <a:p>
            <a:pPr marL="357187" lvl="1" indent="0">
              <a:buFont typeface="Wingdings" pitchFamily="2" charset="2"/>
              <a:buNone/>
              <a:defRPr/>
            </a:pPr>
            <a:r>
              <a:rPr lang="en-US" altLang="zh-CN" sz="2000" dirty="0" err="1"/>
              <a:t>AuthUserEntry</a:t>
            </a:r>
            <a:r>
              <a:rPr lang="en-US" altLang="zh-CN" sz="2000" dirty="0"/>
              <a:t> me = (</a:t>
            </a:r>
            <a:r>
              <a:rPr lang="en-US" altLang="zh-CN" sz="2000" dirty="0" err="1"/>
              <a:t>AuthUserEntry</a:t>
            </a:r>
            <a:r>
              <a:rPr lang="en-US" altLang="zh-CN" sz="2000" dirty="0"/>
              <a:t>) </a:t>
            </a:r>
            <a:r>
              <a:rPr lang="en-US" altLang="zh-CN" sz="2000" dirty="0" err="1"/>
              <a:t>formatter.Deserialize</a:t>
            </a:r>
            <a:r>
              <a:rPr lang="en-US" altLang="zh-CN" sz="2000" dirty="0"/>
              <a:t>(stream);</a:t>
            </a:r>
            <a:endParaRPr lang="zh-CN" altLang="zh-CN" sz="2000" dirty="0"/>
          </a:p>
          <a:p>
            <a:pPr marL="357187" lvl="1" indent="0">
              <a:buFont typeface="Wingdings" pitchFamily="2" charset="2"/>
              <a:buNone/>
              <a:defRPr/>
            </a:pPr>
            <a:r>
              <a:rPr lang="en-US" altLang="zh-CN" sz="2000" dirty="0" err="1"/>
              <a:t>stream.Close</a:t>
            </a:r>
            <a:r>
              <a:rPr lang="en-US" altLang="zh-CN" sz="2000" dirty="0"/>
              <a:t>( );</a:t>
            </a:r>
            <a:endParaRPr lang="zh-CN" altLang="zh-CN" sz="2000" dirty="0"/>
          </a:p>
          <a:p>
            <a:pPr marL="0" indent="0">
              <a:buFont typeface="Wingdings" pitchFamily="2" charset="2"/>
              <a:buNone/>
              <a:defRPr/>
            </a:pPr>
            <a:r>
              <a:rPr lang="en-US" altLang="zh-CN" sz="2000" dirty="0" smtClean="0"/>
              <a:t>     </a:t>
            </a:r>
            <a:r>
              <a:rPr lang="zh-CN" altLang="zh-CN" sz="2000" dirty="0" smtClean="0"/>
              <a:t>注意</a:t>
            </a:r>
            <a:r>
              <a:rPr lang="zh-CN" altLang="en-US" sz="2000" dirty="0" smtClean="0"/>
              <a:t>：</a:t>
            </a:r>
            <a:r>
              <a:rPr lang="zh-CN" altLang="zh-CN" sz="2000" dirty="0" smtClean="0"/>
              <a:t>序列化</a:t>
            </a:r>
            <a:r>
              <a:rPr lang="zh-CN" altLang="zh-CN" sz="2000" dirty="0"/>
              <a:t>一个对象时，并不调用其构造函数</a:t>
            </a:r>
            <a:r>
              <a:rPr lang="zh-CN" altLang="zh-CN" sz="2000" dirty="0" smtClean="0"/>
              <a:t>。</a:t>
            </a:r>
            <a:endParaRPr lang="en-US" altLang="zh-CN" sz="2000" dirty="0" smtClean="0"/>
          </a:p>
          <a:p>
            <a:pPr>
              <a:defRPr/>
            </a:pPr>
            <a:endParaRPr lang="zh-CN" altLang="en-US" sz="2000" dirty="0"/>
          </a:p>
        </p:txBody>
      </p:sp>
      <p:sp>
        <p:nvSpPr>
          <p:cNvPr id="2355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2621AF94-E297-4097-AFA8-45CCAF3F0C4D}"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24</a:t>
            </a:fld>
            <a:endParaRPr lang="en-US" altLang="zh-CN" sz="1200" b="0" smtClean="0">
              <a:solidFill>
                <a:schemeClr val="tx1"/>
              </a:solidFill>
              <a:ea typeface="新宋体"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444500">
              <a:buFont typeface="Wingdings" pitchFamily="2" charset="2"/>
              <a:buNone/>
              <a:defRPr/>
            </a:pPr>
            <a:r>
              <a:rPr lang="en-US" altLang="zh-CN" dirty="0" smtClean="0"/>
              <a:t>2</a:t>
            </a:r>
            <a:r>
              <a:rPr lang="zh-CN" altLang="en-US" dirty="0" smtClean="0"/>
              <a:t>、二进制序列化和反序列化的特点</a:t>
            </a:r>
            <a:endParaRPr lang="en-US" altLang="zh-CN" dirty="0" smtClean="0"/>
          </a:p>
          <a:p>
            <a:pPr marL="444500" lvl="1" indent="-444500">
              <a:buFont typeface="Wingdings" pitchFamily="2" charset="2"/>
              <a:buNone/>
              <a:defRPr/>
            </a:pPr>
            <a:r>
              <a:rPr lang="zh-CN" altLang="en-US" dirty="0" smtClean="0"/>
              <a:t>      可以</a:t>
            </a:r>
            <a:r>
              <a:rPr lang="zh-CN" altLang="en-US" dirty="0"/>
              <a:t>保持类型不变，即可以在应用程序的不同调用之间保留对象的状态</a:t>
            </a:r>
            <a:r>
              <a:rPr lang="zh-CN" altLang="en-US" dirty="0" smtClean="0"/>
              <a:t>。</a:t>
            </a:r>
            <a:endParaRPr lang="en-US" altLang="zh-CN" dirty="0" smtClean="0"/>
          </a:p>
          <a:p>
            <a:pPr marL="0" indent="0">
              <a:buFont typeface="Wingdings" pitchFamily="2" charset="2"/>
              <a:buNone/>
              <a:defRPr/>
            </a:pPr>
            <a:r>
              <a:rPr lang="en-US" altLang="zh-CN" dirty="0" smtClean="0"/>
              <a:t>    </a:t>
            </a:r>
            <a:r>
              <a:rPr lang="zh-CN" altLang="zh-CN" dirty="0" smtClean="0"/>
              <a:t>【</a:t>
            </a:r>
            <a:r>
              <a:rPr lang="zh-CN" altLang="zh-CN" dirty="0"/>
              <a:t>例</a:t>
            </a:r>
            <a:r>
              <a:rPr lang="en-US" altLang="zh-CN" dirty="0"/>
              <a:t>4-7</a:t>
            </a:r>
            <a:r>
              <a:rPr lang="zh-CN" altLang="zh-CN" dirty="0"/>
              <a:t>】演示二进制序列化和反序列化的基本</a:t>
            </a:r>
            <a:r>
              <a:rPr lang="zh-CN" altLang="zh-CN" dirty="0" smtClean="0"/>
              <a:t>用法</a:t>
            </a:r>
            <a:r>
              <a:rPr lang="zh-CN" altLang="en-US" dirty="0" smtClean="0"/>
              <a:t>。</a:t>
            </a:r>
            <a:endParaRPr lang="en-US" altLang="zh-CN" dirty="0" smtClean="0"/>
          </a:p>
        </p:txBody>
      </p:sp>
      <p:sp>
        <p:nvSpPr>
          <p:cNvPr id="2457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807934F9-E563-40C8-BB39-04CFC49E6512}"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25</a:t>
            </a:fld>
            <a:endParaRPr lang="en-US" altLang="zh-CN" sz="1200" b="0" smtClean="0">
              <a:solidFill>
                <a:schemeClr val="tx1"/>
              </a:solidFill>
              <a:ea typeface="新宋体" pitchFamily="49" charset="-122"/>
            </a:endParaRPr>
          </a:p>
        </p:txBody>
      </p:sp>
      <p:pic>
        <p:nvPicPr>
          <p:cNvPr id="2458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05200"/>
            <a:ext cx="3200400"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smtClean="0"/>
              <a:t>4.5*  </a:t>
            </a:r>
            <a:r>
              <a:rPr lang="en-US" altLang="zh-CN" dirty="0" smtClean="0"/>
              <a:t>【</a:t>
            </a:r>
            <a:r>
              <a:rPr lang="zh-CN" altLang="en-US" dirty="0" smtClean="0"/>
              <a:t>不讲</a:t>
            </a:r>
            <a:r>
              <a:rPr lang="en-US" altLang="zh-CN" dirty="0" smtClean="0"/>
              <a:t>】</a:t>
            </a:r>
            <a:r>
              <a:rPr lang="zh-CN" altLang="zh-CN" dirty="0" smtClean="0"/>
              <a:t>反</a:t>
            </a:r>
            <a:r>
              <a:rPr lang="en-US" altLang="zh-CN" dirty="0" smtClean="0"/>
              <a:t>  </a:t>
            </a:r>
            <a:r>
              <a:rPr lang="zh-CN" altLang="zh-CN" dirty="0" smtClean="0"/>
              <a:t>射</a:t>
            </a:r>
            <a:endParaRPr lang="zh-CN" altLang="en-US" dirty="0" smtClean="0"/>
          </a:p>
        </p:txBody>
      </p:sp>
      <p:sp>
        <p:nvSpPr>
          <p:cNvPr id="3" name="内容占位符 2"/>
          <p:cNvSpPr>
            <a:spLocks noGrp="1"/>
          </p:cNvSpPr>
          <p:nvPr>
            <p:ph idx="1"/>
          </p:nvPr>
        </p:nvSpPr>
        <p:spPr>
          <a:xfrm>
            <a:off x="228600" y="1447800"/>
            <a:ext cx="8229600" cy="4876800"/>
          </a:xfrm>
        </p:spPr>
        <p:txBody>
          <a:bodyPr/>
          <a:lstStyle/>
          <a:p>
            <a:pPr marL="0" indent="0">
              <a:buFont typeface="Wingdings" pitchFamily="2" charset="2"/>
              <a:buNone/>
              <a:defRPr/>
            </a:pPr>
            <a:r>
              <a:rPr lang="en-US" altLang="zh-CN" dirty="0" smtClean="0"/>
              <a:t>1</a:t>
            </a:r>
            <a:r>
              <a:rPr lang="zh-CN" altLang="en-US" dirty="0" smtClean="0"/>
              <a:t>、</a:t>
            </a:r>
            <a:r>
              <a:rPr lang="zh-CN" altLang="zh-CN" dirty="0" smtClean="0"/>
              <a:t>反射</a:t>
            </a:r>
            <a:r>
              <a:rPr lang="zh-CN" altLang="zh-CN" dirty="0"/>
              <a:t>的</a:t>
            </a:r>
            <a:r>
              <a:rPr lang="zh-CN" altLang="zh-CN" dirty="0" smtClean="0"/>
              <a:t>用途</a:t>
            </a:r>
            <a:endParaRPr lang="en-US" altLang="zh-CN" dirty="0" smtClean="0"/>
          </a:p>
          <a:p>
            <a:pPr lvl="1">
              <a:defRPr/>
            </a:pPr>
            <a:r>
              <a:rPr lang="zh-CN" altLang="zh-CN" dirty="0" smtClean="0"/>
              <a:t>在</a:t>
            </a:r>
            <a:r>
              <a:rPr lang="zh-CN" altLang="zh-CN" dirty="0"/>
              <a:t>程序或装配件中查找有关类型的</a:t>
            </a:r>
            <a:r>
              <a:rPr lang="zh-CN" altLang="zh-CN" dirty="0" smtClean="0"/>
              <a:t>信息</a:t>
            </a:r>
            <a:endParaRPr lang="en-US" altLang="zh-CN" dirty="0" smtClean="0"/>
          </a:p>
          <a:p>
            <a:pPr lvl="1">
              <a:defRPr/>
            </a:pPr>
            <a:r>
              <a:rPr lang="zh-CN" altLang="zh-CN" dirty="0" smtClean="0"/>
              <a:t>从</a:t>
            </a:r>
            <a:r>
              <a:rPr lang="zh-CN" altLang="zh-CN" dirty="0"/>
              <a:t>装配件中读取</a:t>
            </a:r>
            <a:r>
              <a:rPr lang="zh-CN" altLang="zh-CN" dirty="0" smtClean="0"/>
              <a:t>元数据</a:t>
            </a:r>
            <a:endParaRPr lang="en-US" altLang="zh-CN" dirty="0" smtClean="0"/>
          </a:p>
          <a:p>
            <a:pPr marL="0" indent="0">
              <a:buFont typeface="Wingdings" pitchFamily="2" charset="2"/>
              <a:buNone/>
              <a:defRPr/>
            </a:pPr>
            <a:r>
              <a:rPr lang="en-US" altLang="zh-CN" dirty="0" smtClean="0"/>
              <a:t>2</a:t>
            </a:r>
            <a:r>
              <a:rPr lang="zh-CN" altLang="en-US" dirty="0" smtClean="0"/>
              <a:t>、</a:t>
            </a:r>
            <a:r>
              <a:rPr lang="en-US" altLang="zh-CN" dirty="0" smtClean="0"/>
              <a:t>Type</a:t>
            </a:r>
            <a:r>
              <a:rPr lang="zh-CN" altLang="zh-CN" dirty="0" smtClean="0"/>
              <a:t>类</a:t>
            </a:r>
            <a:r>
              <a:rPr lang="zh-CN" altLang="en-US" dirty="0" smtClean="0"/>
              <a:t>（</a:t>
            </a:r>
            <a:r>
              <a:rPr lang="en-US" altLang="zh-CN" dirty="0"/>
              <a:t> System</a:t>
            </a:r>
            <a:r>
              <a:rPr lang="zh-CN" altLang="zh-CN" dirty="0"/>
              <a:t>命名空间</a:t>
            </a:r>
            <a:r>
              <a:rPr lang="zh-CN" altLang="en-US" dirty="0" smtClean="0"/>
              <a:t>）</a:t>
            </a:r>
            <a:endParaRPr lang="en-US" altLang="zh-CN" dirty="0" smtClean="0"/>
          </a:p>
          <a:p>
            <a:pPr lvl="1">
              <a:defRPr/>
            </a:pPr>
            <a:r>
              <a:rPr lang="en-US" altLang="zh-CN" dirty="0"/>
              <a:t>Type</a:t>
            </a:r>
            <a:r>
              <a:rPr lang="zh-CN" altLang="zh-CN" dirty="0"/>
              <a:t>类提供的大多数方法都用于获取对应数据类型的成员信息，如构造函数、属性、方法、事件</a:t>
            </a:r>
            <a:r>
              <a:rPr lang="zh-CN" altLang="zh-CN" dirty="0" smtClean="0"/>
              <a:t>等</a:t>
            </a:r>
            <a:endParaRPr lang="en-US" altLang="zh-CN" dirty="0" smtClean="0"/>
          </a:p>
          <a:p>
            <a:pPr lvl="1">
              <a:defRPr/>
            </a:pPr>
            <a:r>
              <a:rPr lang="zh-CN" altLang="zh-CN" dirty="0"/>
              <a:t>获取指向给定类型的</a:t>
            </a:r>
            <a:r>
              <a:rPr lang="en-US" altLang="zh-CN" dirty="0"/>
              <a:t>Type</a:t>
            </a:r>
            <a:r>
              <a:rPr lang="zh-CN" altLang="zh-CN" dirty="0" smtClean="0"/>
              <a:t>对象方式</a:t>
            </a:r>
            <a:r>
              <a:rPr lang="zh-CN" altLang="en-US" dirty="0" smtClean="0"/>
              <a:t>：</a:t>
            </a:r>
            <a:endParaRPr lang="zh-CN" altLang="zh-CN" dirty="0"/>
          </a:p>
          <a:p>
            <a:pPr marL="725487" lvl="2" indent="0">
              <a:buFont typeface="Wingdings" pitchFamily="2" charset="2"/>
              <a:buNone/>
              <a:defRPr/>
            </a:pPr>
            <a:r>
              <a:rPr lang="zh-CN" altLang="zh-CN" dirty="0"/>
              <a:t>（</a:t>
            </a:r>
            <a:r>
              <a:rPr lang="en-US" altLang="zh-CN" dirty="0"/>
              <a:t>1</a:t>
            </a:r>
            <a:r>
              <a:rPr lang="zh-CN" altLang="zh-CN" dirty="0"/>
              <a:t>）使用</a:t>
            </a:r>
            <a:r>
              <a:rPr lang="en-US" altLang="zh-CN" dirty="0"/>
              <a:t>C#</a:t>
            </a:r>
            <a:r>
              <a:rPr lang="zh-CN" altLang="zh-CN" dirty="0"/>
              <a:t>提供的</a:t>
            </a:r>
            <a:r>
              <a:rPr lang="en-US" altLang="zh-CN" dirty="0" err="1"/>
              <a:t>typeof</a:t>
            </a:r>
            <a:r>
              <a:rPr lang="zh-CN" altLang="zh-CN" dirty="0"/>
              <a:t>关键字获取指定类型的</a:t>
            </a:r>
            <a:r>
              <a:rPr lang="en-US" altLang="zh-CN" dirty="0"/>
              <a:t>Type</a:t>
            </a:r>
            <a:r>
              <a:rPr lang="zh-CN" altLang="zh-CN" dirty="0"/>
              <a:t>对象，如：</a:t>
            </a:r>
          </a:p>
          <a:p>
            <a:pPr marL="1157287" lvl="3" indent="0">
              <a:buFont typeface="Arial" charset="0"/>
              <a:buNone/>
              <a:defRPr/>
            </a:pPr>
            <a:r>
              <a:rPr lang="en-US" altLang="zh-CN" dirty="0"/>
              <a:t>Type t = </a:t>
            </a:r>
            <a:r>
              <a:rPr lang="en-US" altLang="zh-CN" dirty="0" err="1"/>
              <a:t>typeof</a:t>
            </a:r>
            <a:r>
              <a:rPr lang="en-US" altLang="zh-CN" dirty="0"/>
              <a:t>(double);</a:t>
            </a:r>
            <a:endParaRPr lang="zh-CN" altLang="zh-CN" dirty="0"/>
          </a:p>
          <a:p>
            <a:pPr marL="725487" lvl="2" indent="0">
              <a:buFont typeface="Wingdings" pitchFamily="2" charset="2"/>
              <a:buNone/>
              <a:defRPr/>
            </a:pPr>
            <a:r>
              <a:rPr lang="zh-CN" altLang="zh-CN" dirty="0"/>
              <a:t>（</a:t>
            </a:r>
            <a:r>
              <a:rPr lang="en-US" altLang="zh-CN" dirty="0"/>
              <a:t>2</a:t>
            </a:r>
            <a:r>
              <a:rPr lang="zh-CN" altLang="zh-CN" dirty="0"/>
              <a:t>）调用</a:t>
            </a:r>
            <a:r>
              <a:rPr lang="en-US" altLang="zh-CN" dirty="0"/>
              <a:t>Type</a:t>
            </a:r>
            <a:r>
              <a:rPr lang="zh-CN" altLang="zh-CN" dirty="0"/>
              <a:t>类的</a:t>
            </a:r>
            <a:r>
              <a:rPr lang="en-US" altLang="zh-CN" dirty="0" err="1"/>
              <a:t>GetType</a:t>
            </a:r>
            <a:r>
              <a:rPr lang="zh-CN" altLang="zh-CN" dirty="0"/>
              <a:t>静态方法，例如：</a:t>
            </a:r>
          </a:p>
          <a:p>
            <a:pPr marL="1157287" lvl="3" indent="0">
              <a:buFont typeface="Arial" charset="0"/>
              <a:buNone/>
              <a:defRPr/>
            </a:pPr>
            <a:r>
              <a:rPr lang="en-US" altLang="zh-CN" dirty="0"/>
              <a:t>Type t = </a:t>
            </a:r>
            <a:r>
              <a:rPr lang="en-US" altLang="zh-CN" dirty="0" err="1"/>
              <a:t>Type.GetType</a:t>
            </a:r>
            <a:r>
              <a:rPr lang="en-US" altLang="zh-CN" dirty="0"/>
              <a:t>("</a:t>
            </a:r>
            <a:r>
              <a:rPr lang="en-US" altLang="zh-CN" dirty="0" err="1"/>
              <a:t>System.Double</a:t>
            </a:r>
            <a:r>
              <a:rPr lang="en-US" altLang="zh-CN" dirty="0"/>
              <a:t>")</a:t>
            </a:r>
            <a:r>
              <a:rPr lang="zh-CN" altLang="zh-CN" dirty="0"/>
              <a:t>。</a:t>
            </a:r>
          </a:p>
          <a:p>
            <a:pPr lvl="1">
              <a:defRPr/>
            </a:pPr>
            <a:endParaRPr lang="zh-CN" altLang="zh-CN" dirty="0"/>
          </a:p>
        </p:txBody>
      </p:sp>
      <p:sp>
        <p:nvSpPr>
          <p:cNvPr id="2560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99AA5286-9451-4550-9234-54B5CB7EFBC1}"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26</a:t>
            </a:fld>
            <a:endParaRPr lang="en-US" altLang="zh-CN" sz="1200" b="0" smtClean="0">
              <a:solidFill>
                <a:schemeClr val="tx1"/>
              </a:solidFill>
              <a:ea typeface="新宋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4.5*  </a:t>
            </a:r>
            <a:r>
              <a:rPr lang="zh-CN" altLang="zh-CN" smtClean="0"/>
              <a:t>反</a:t>
            </a:r>
            <a:r>
              <a:rPr lang="en-US" altLang="zh-CN" smtClean="0"/>
              <a:t>  </a:t>
            </a:r>
            <a:r>
              <a:rPr lang="zh-CN" altLang="zh-CN" smtClean="0"/>
              <a:t>射</a:t>
            </a:r>
            <a:endParaRPr lang="zh-CN" altLang="en-US" smtClean="0"/>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3</a:t>
            </a:r>
            <a:r>
              <a:rPr lang="zh-CN" altLang="en-US" dirty="0" smtClean="0"/>
              <a:t>、</a:t>
            </a:r>
            <a:r>
              <a:rPr lang="zh-CN" altLang="zh-CN" dirty="0" smtClean="0"/>
              <a:t>利用</a:t>
            </a:r>
            <a:r>
              <a:rPr lang="en-US" altLang="zh-CN" dirty="0" err="1"/>
              <a:t>GetMethods</a:t>
            </a:r>
            <a:r>
              <a:rPr lang="zh-CN" altLang="zh-CN" dirty="0"/>
              <a:t>方法获取</a:t>
            </a:r>
            <a:r>
              <a:rPr lang="en-US" altLang="zh-CN" dirty="0" err="1"/>
              <a:t>int</a:t>
            </a:r>
            <a:r>
              <a:rPr lang="zh-CN" altLang="zh-CN" dirty="0"/>
              <a:t>类型提供的所有公共方法名：</a:t>
            </a:r>
          </a:p>
          <a:p>
            <a:pPr marL="725487" lvl="2" indent="0">
              <a:buFont typeface="Wingdings" pitchFamily="2" charset="2"/>
              <a:buNone/>
              <a:defRPr/>
            </a:pPr>
            <a:r>
              <a:rPr lang="en-US" altLang="zh-CN" dirty="0"/>
              <a:t>Type t = </a:t>
            </a:r>
            <a:r>
              <a:rPr lang="en-US" altLang="zh-CN" dirty="0" err="1"/>
              <a:t>typeof</a:t>
            </a:r>
            <a:r>
              <a:rPr lang="en-US" altLang="zh-CN" dirty="0"/>
              <a:t>(</a:t>
            </a:r>
            <a:r>
              <a:rPr lang="en-US" altLang="zh-CN" dirty="0" err="1"/>
              <a:t>int</a:t>
            </a:r>
            <a:r>
              <a:rPr lang="en-US" altLang="zh-CN" dirty="0"/>
              <a:t>);</a:t>
            </a:r>
            <a:endParaRPr lang="zh-CN" altLang="zh-CN" dirty="0"/>
          </a:p>
          <a:p>
            <a:pPr marL="725487" lvl="2" indent="0">
              <a:buFont typeface="Wingdings" pitchFamily="2" charset="2"/>
              <a:buNone/>
              <a:defRPr/>
            </a:pPr>
            <a:r>
              <a:rPr lang="en-US" altLang="zh-CN" dirty="0" err="1"/>
              <a:t>System.Reflection.MethodInfo</a:t>
            </a:r>
            <a:r>
              <a:rPr lang="en-US" altLang="zh-CN" dirty="0"/>
              <a:t>[] Methods = </a:t>
            </a:r>
            <a:r>
              <a:rPr lang="en-US" altLang="zh-CN" dirty="0" err="1"/>
              <a:t>t.GetMethods</a:t>
            </a:r>
            <a:r>
              <a:rPr lang="en-US" altLang="zh-CN" dirty="0"/>
              <a:t>();</a:t>
            </a:r>
            <a:endParaRPr lang="zh-CN" altLang="zh-CN" dirty="0"/>
          </a:p>
          <a:p>
            <a:pPr marL="725487" lvl="2" indent="0">
              <a:buFont typeface="Wingdings" pitchFamily="2" charset="2"/>
              <a:buNone/>
              <a:defRPr/>
            </a:pPr>
            <a:r>
              <a:rPr lang="en-US" altLang="zh-CN" dirty="0" err="1"/>
              <a:t>foreach</a:t>
            </a:r>
            <a:r>
              <a:rPr lang="en-US" altLang="zh-CN" dirty="0"/>
              <a:t> (</a:t>
            </a:r>
            <a:r>
              <a:rPr lang="en-US" altLang="zh-CN" dirty="0" err="1"/>
              <a:t>var</a:t>
            </a:r>
            <a:r>
              <a:rPr lang="en-US" altLang="zh-CN" dirty="0"/>
              <a:t> method in Methods)</a:t>
            </a:r>
            <a:endParaRPr lang="zh-CN" altLang="zh-CN" dirty="0"/>
          </a:p>
          <a:p>
            <a:pPr marL="725487" lvl="2" indent="0">
              <a:buFont typeface="Wingdings" pitchFamily="2" charset="2"/>
              <a:buNone/>
              <a:defRPr/>
            </a:pPr>
            <a:r>
              <a:rPr lang="en-US" altLang="zh-CN" dirty="0"/>
              <a:t>{</a:t>
            </a:r>
            <a:endParaRPr lang="zh-CN" altLang="zh-CN" dirty="0"/>
          </a:p>
          <a:p>
            <a:pPr marL="725487" lvl="2" indent="0">
              <a:buFont typeface="Wingdings" pitchFamily="2" charset="2"/>
              <a:buNone/>
              <a:defRPr/>
            </a:pPr>
            <a:r>
              <a:rPr lang="en-US" altLang="zh-CN" dirty="0"/>
              <a:t>    </a:t>
            </a:r>
            <a:r>
              <a:rPr lang="en-US" altLang="zh-CN" dirty="0" err="1"/>
              <a:t>Console.WriteLine</a:t>
            </a:r>
            <a:r>
              <a:rPr lang="en-US" altLang="zh-CN" dirty="0"/>
              <a:t>(</a:t>
            </a:r>
            <a:r>
              <a:rPr lang="en-US" altLang="zh-CN" dirty="0" err="1"/>
              <a:t>method.Name</a:t>
            </a:r>
            <a:r>
              <a:rPr lang="en-US" altLang="zh-CN" dirty="0"/>
              <a:t>);</a:t>
            </a:r>
            <a:endParaRPr lang="zh-CN" altLang="zh-CN" dirty="0"/>
          </a:p>
          <a:p>
            <a:pPr marL="725487" lvl="2" indent="0">
              <a:buFont typeface="Wingdings" pitchFamily="2" charset="2"/>
              <a:buNone/>
              <a:defRPr/>
            </a:pPr>
            <a:r>
              <a:rPr lang="en-US" altLang="zh-CN" dirty="0"/>
              <a:t>}</a:t>
            </a:r>
            <a:endParaRPr lang="zh-CN" altLang="zh-CN" dirty="0"/>
          </a:p>
          <a:p>
            <a:pPr>
              <a:defRPr/>
            </a:pPr>
            <a:endParaRPr lang="zh-CN" altLang="en-US" dirty="0"/>
          </a:p>
          <a:p>
            <a:pPr>
              <a:defRPr/>
            </a:pPr>
            <a:endParaRPr lang="zh-CN" altLang="en-US" dirty="0"/>
          </a:p>
          <a:p>
            <a:pPr>
              <a:defRPr/>
            </a:pPr>
            <a:endParaRPr lang="zh-CN" altLang="en-US" dirty="0"/>
          </a:p>
        </p:txBody>
      </p:sp>
      <p:sp>
        <p:nvSpPr>
          <p:cNvPr id="2662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84949F39-651C-4551-9BFF-987C2318B5FB}"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27</a:t>
            </a:fld>
            <a:endParaRPr lang="en-US" altLang="zh-CN" sz="1200" b="0" smtClean="0">
              <a:solidFill>
                <a:schemeClr val="tx1"/>
              </a:solidFill>
              <a:ea typeface="新宋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4.5*  </a:t>
            </a:r>
            <a:r>
              <a:rPr lang="zh-CN" altLang="zh-CN" smtClean="0"/>
              <a:t>反</a:t>
            </a:r>
            <a:r>
              <a:rPr lang="en-US" altLang="zh-CN" smtClean="0"/>
              <a:t>  </a:t>
            </a:r>
            <a:r>
              <a:rPr lang="zh-CN" altLang="zh-CN" smtClean="0"/>
              <a:t>射</a:t>
            </a:r>
            <a:endParaRPr lang="zh-CN" altLang="en-US" smtClean="0"/>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4</a:t>
            </a:r>
            <a:r>
              <a:rPr lang="zh-CN" altLang="en-US" dirty="0" smtClean="0"/>
              <a:t>、</a:t>
            </a:r>
            <a:r>
              <a:rPr lang="en-US" altLang="zh-CN" dirty="0" smtClean="0"/>
              <a:t>Assembly</a:t>
            </a:r>
            <a:r>
              <a:rPr lang="zh-CN" altLang="zh-CN" dirty="0" smtClean="0"/>
              <a:t>类</a:t>
            </a:r>
            <a:r>
              <a:rPr lang="zh-CN" altLang="en-US" dirty="0" smtClean="0"/>
              <a:t>（</a:t>
            </a:r>
            <a:r>
              <a:rPr lang="en-US" altLang="zh-CN" dirty="0" err="1" smtClean="0"/>
              <a:t>System.Reflection</a:t>
            </a:r>
            <a:r>
              <a:rPr lang="zh-CN" altLang="zh-CN" dirty="0"/>
              <a:t>命名</a:t>
            </a:r>
            <a:r>
              <a:rPr lang="zh-CN" altLang="zh-CN" dirty="0" smtClean="0"/>
              <a:t>空间</a:t>
            </a:r>
            <a:r>
              <a:rPr lang="zh-CN" altLang="en-US" dirty="0" smtClean="0"/>
              <a:t>）</a:t>
            </a:r>
            <a:endParaRPr lang="en-US" altLang="zh-CN" dirty="0" smtClean="0"/>
          </a:p>
          <a:p>
            <a:pPr marL="357187" lvl="1" indent="0">
              <a:buFont typeface="Wingdings" pitchFamily="2" charset="2"/>
              <a:buNone/>
              <a:defRPr/>
            </a:pPr>
            <a:r>
              <a:rPr lang="en-US" altLang="zh-CN" dirty="0"/>
              <a:t>Assembly</a:t>
            </a:r>
            <a:r>
              <a:rPr lang="zh-CN" altLang="zh-CN" dirty="0"/>
              <a:t>类</a:t>
            </a:r>
            <a:r>
              <a:rPr lang="zh-CN" altLang="zh-CN" dirty="0" smtClean="0"/>
              <a:t>允许</a:t>
            </a:r>
            <a:r>
              <a:rPr lang="zh-CN" altLang="zh-CN" dirty="0"/>
              <a:t>程序员访问给定装配件的</a:t>
            </a:r>
            <a:r>
              <a:rPr lang="zh-CN" altLang="zh-CN" dirty="0">
                <a:solidFill>
                  <a:srgbClr val="008000"/>
                </a:solidFill>
              </a:rPr>
              <a:t>元数据</a:t>
            </a:r>
            <a:r>
              <a:rPr lang="zh-CN" altLang="zh-CN" dirty="0"/>
              <a:t>，并包含可以执行一个装配件（假定该装配件是可执行的）的方法。</a:t>
            </a:r>
            <a:endParaRPr lang="en-US" altLang="zh-CN" dirty="0"/>
          </a:p>
          <a:p>
            <a:pPr marL="357187" lvl="1" indent="0">
              <a:buFont typeface="Wingdings" pitchFamily="2" charset="2"/>
              <a:buNone/>
              <a:defRPr/>
            </a:pPr>
            <a:r>
              <a:rPr lang="zh-CN" altLang="zh-CN" dirty="0">
                <a:solidFill>
                  <a:srgbClr val="008000"/>
                </a:solidFill>
              </a:rPr>
              <a:t>元数据</a:t>
            </a:r>
            <a:r>
              <a:rPr lang="zh-CN" altLang="zh-CN" dirty="0"/>
              <a:t>是一种二进制信息，用以对存储在公共语言运行库中可移植的可执行文件或存储在内存中的程序进行描述。</a:t>
            </a:r>
          </a:p>
          <a:p>
            <a:pPr marL="357187" lvl="1" indent="0">
              <a:buFont typeface="Wingdings" pitchFamily="2" charset="2"/>
              <a:buNone/>
              <a:defRPr/>
            </a:pPr>
            <a:endParaRPr lang="zh-CN" altLang="zh-CN" dirty="0"/>
          </a:p>
          <a:p>
            <a:pPr>
              <a:defRPr/>
            </a:pPr>
            <a:endParaRPr lang="zh-CN" altLang="en-US" dirty="0"/>
          </a:p>
        </p:txBody>
      </p:sp>
      <p:sp>
        <p:nvSpPr>
          <p:cNvPr id="2765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442E4224-E6A7-4F73-B327-7FED83E9F097}"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28</a:t>
            </a:fld>
            <a:endParaRPr lang="en-US" altLang="zh-CN" sz="1200" b="0" smtClean="0">
              <a:solidFill>
                <a:schemeClr val="tx1"/>
              </a:solidFill>
              <a:ea typeface="新宋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t>本章习题练习</a:t>
            </a:r>
          </a:p>
        </p:txBody>
      </p:sp>
      <p:sp>
        <p:nvSpPr>
          <p:cNvPr id="3" name="内容占位符 2"/>
          <p:cNvSpPr>
            <a:spLocks noGrp="1"/>
          </p:cNvSpPr>
          <p:nvPr>
            <p:ph idx="1"/>
          </p:nvPr>
        </p:nvSpPr>
        <p:spPr/>
        <p:txBody>
          <a:bodyPr/>
          <a:lstStyle/>
          <a:p>
            <a:pPr marL="0" indent="0">
              <a:buNone/>
              <a:defRPr/>
            </a:pPr>
            <a:r>
              <a:rPr lang="en-US" altLang="zh-CN" dirty="0" smtClean="0"/>
              <a:t>P111  </a:t>
            </a:r>
            <a:r>
              <a:rPr lang="en-US" altLang="zh-CN" dirty="0"/>
              <a:t>1</a:t>
            </a:r>
            <a:r>
              <a:rPr lang="zh-CN" altLang="zh-CN" dirty="0"/>
              <a:t>、</a:t>
            </a:r>
            <a:r>
              <a:rPr lang="en-US" altLang="zh-CN" dirty="0"/>
              <a:t>2</a:t>
            </a:r>
            <a:endParaRPr lang="en-US" altLang="zh-CN" dirty="0" smtClean="0"/>
          </a:p>
        </p:txBody>
      </p:sp>
      <p:sp>
        <p:nvSpPr>
          <p:cNvPr id="2867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E2CAD398-3AA6-4BB5-AB7C-90EAFF75C1A9}"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29</a:t>
            </a:fld>
            <a:endParaRPr lang="en-US" altLang="zh-CN" sz="1200" b="0" smtClean="0">
              <a:solidFill>
                <a:schemeClr val="tx1"/>
              </a:solidFill>
              <a:ea typeface="新宋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F731734E-4BFE-40D4-B5FD-BE9677BE685A}"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3</a:t>
            </a:fld>
            <a:endParaRPr lang="en-US" altLang="zh-CN" sz="1200" b="0" smtClean="0">
              <a:solidFill>
                <a:schemeClr val="tx1"/>
              </a:solidFill>
              <a:ea typeface="新宋体" pitchFamily="49" charset="-122"/>
            </a:endParaRPr>
          </a:p>
        </p:txBody>
      </p:sp>
      <p:sp>
        <p:nvSpPr>
          <p:cNvPr id="6147" name="Rectangle 2"/>
          <p:cNvSpPr>
            <a:spLocks noGrp="1" noChangeArrowheads="1"/>
          </p:cNvSpPr>
          <p:nvPr>
            <p:ph type="title"/>
          </p:nvPr>
        </p:nvSpPr>
        <p:spPr>
          <a:xfrm>
            <a:off x="228600" y="274638"/>
            <a:ext cx="8686800" cy="1143000"/>
          </a:xfrm>
        </p:spPr>
        <p:txBody>
          <a:bodyPr/>
          <a:lstStyle/>
          <a:p>
            <a:pPr eaLnBrk="1" hangingPunct="1"/>
            <a:r>
              <a:rPr lang="en-US" altLang="zh-CN" sz="4000" dirty="0" smtClean="0"/>
              <a:t>4.1  </a:t>
            </a:r>
            <a:r>
              <a:rPr lang="zh-CN" altLang="en-US" sz="4000" dirty="0" smtClean="0"/>
              <a:t>接口</a:t>
            </a:r>
            <a:endParaRPr lang="en-US" altLang="zh-CN" sz="4000" dirty="0" smtClean="0"/>
          </a:p>
        </p:txBody>
      </p:sp>
      <p:sp>
        <p:nvSpPr>
          <p:cNvPr id="76803" name="Rectangle 3"/>
          <p:cNvSpPr>
            <a:spLocks noGrp="1" noChangeArrowheads="1"/>
          </p:cNvSpPr>
          <p:nvPr>
            <p:ph type="body" idx="1"/>
          </p:nvPr>
        </p:nvSpPr>
        <p:spPr>
          <a:xfrm>
            <a:off x="228600" y="1447800"/>
            <a:ext cx="8763000" cy="4724400"/>
          </a:xfrm>
        </p:spPr>
        <p:txBody>
          <a:bodyPr/>
          <a:lstStyle/>
          <a:p>
            <a:pPr marL="0" indent="0" eaLnBrk="1" hangingPunct="1">
              <a:buFont typeface="Wingdings" pitchFamily="2" charset="2"/>
              <a:buNone/>
              <a:defRPr/>
            </a:pPr>
            <a:r>
              <a:rPr lang="en-US" altLang="zh-CN" dirty="0" smtClean="0"/>
              <a:t>1</a:t>
            </a:r>
            <a:r>
              <a:rPr lang="zh-CN" altLang="en-US" dirty="0" smtClean="0"/>
              <a:t>、</a:t>
            </a:r>
            <a:r>
              <a:rPr lang="zh-CN" altLang="zh-CN" dirty="0" smtClean="0"/>
              <a:t>接口</a:t>
            </a:r>
            <a:r>
              <a:rPr lang="zh-CN" altLang="zh-CN" dirty="0"/>
              <a:t>的</a:t>
            </a:r>
            <a:r>
              <a:rPr lang="zh-CN" altLang="zh-CN" dirty="0" smtClean="0"/>
              <a:t>用途</a:t>
            </a:r>
            <a:endParaRPr lang="en-US" altLang="zh-CN" dirty="0" smtClean="0"/>
          </a:p>
          <a:p>
            <a:pPr lvl="1" eaLnBrk="1" hangingPunct="1">
              <a:defRPr/>
            </a:pPr>
            <a:r>
              <a:rPr lang="zh-CN" altLang="zh-CN" dirty="0" smtClean="0"/>
              <a:t>表示</a:t>
            </a:r>
            <a:r>
              <a:rPr lang="en-US" altLang="zh-CN" dirty="0" smtClean="0"/>
              <a:t>A</a:t>
            </a:r>
            <a:r>
              <a:rPr lang="zh-CN" altLang="en-US" dirty="0" smtClean="0"/>
              <a:t>方（</a:t>
            </a:r>
            <a:r>
              <a:rPr lang="zh-CN" altLang="zh-CN" dirty="0" smtClean="0"/>
              <a:t>调用者</a:t>
            </a:r>
            <a:r>
              <a:rPr lang="zh-CN" altLang="en-US" dirty="0" smtClean="0"/>
              <a:t>）</a:t>
            </a:r>
            <a:r>
              <a:rPr lang="zh-CN" altLang="zh-CN" dirty="0" smtClean="0"/>
              <a:t>和</a:t>
            </a:r>
            <a:r>
              <a:rPr lang="en-US" altLang="zh-CN" dirty="0" smtClean="0"/>
              <a:t>B</a:t>
            </a:r>
            <a:r>
              <a:rPr lang="zh-CN" altLang="en-US" dirty="0" smtClean="0"/>
              <a:t>方（</a:t>
            </a:r>
            <a:r>
              <a:rPr lang="zh-CN" altLang="zh-CN" dirty="0" smtClean="0"/>
              <a:t>设计者</a:t>
            </a:r>
            <a:r>
              <a:rPr lang="zh-CN" altLang="en-US" dirty="0" smtClean="0"/>
              <a:t>）</a:t>
            </a:r>
            <a:r>
              <a:rPr lang="zh-CN" altLang="zh-CN" dirty="0" smtClean="0"/>
              <a:t>的</a:t>
            </a:r>
            <a:r>
              <a:rPr lang="zh-CN" altLang="zh-CN" dirty="0"/>
              <a:t>一种</a:t>
            </a:r>
            <a:r>
              <a:rPr lang="zh-CN" altLang="zh-CN" dirty="0" smtClean="0"/>
              <a:t>约定</a:t>
            </a:r>
            <a:r>
              <a:rPr lang="zh-CN" altLang="en-US" dirty="0" smtClean="0"/>
              <a:t>；</a:t>
            </a:r>
            <a:endParaRPr lang="en-US" altLang="zh-CN" dirty="0" smtClean="0"/>
          </a:p>
          <a:p>
            <a:pPr lvl="1" eaLnBrk="1" hangingPunct="1">
              <a:defRPr/>
            </a:pPr>
            <a:r>
              <a:rPr lang="zh-CN" altLang="zh-CN" dirty="0" smtClean="0"/>
              <a:t>接口</a:t>
            </a:r>
            <a:r>
              <a:rPr lang="zh-CN" altLang="zh-CN" dirty="0"/>
              <a:t>的作用和抽象类的作用相似</a:t>
            </a:r>
            <a:r>
              <a:rPr lang="zh-CN" altLang="zh-CN" dirty="0" smtClean="0"/>
              <a:t>，接口</a:t>
            </a:r>
            <a:r>
              <a:rPr lang="zh-CN" altLang="zh-CN" dirty="0"/>
              <a:t>是完全抽象的成员</a:t>
            </a:r>
            <a:r>
              <a:rPr lang="zh-CN" altLang="zh-CN" dirty="0" smtClean="0"/>
              <a:t>集合</a:t>
            </a:r>
            <a:r>
              <a:rPr lang="zh-CN" altLang="en-US" dirty="0" smtClean="0"/>
              <a:t>。</a:t>
            </a:r>
            <a:r>
              <a:rPr lang="zh-CN" altLang="zh-CN" dirty="0" smtClean="0"/>
              <a:t>抽象类主要用于关系密切的对象，而接口最适合为不相关的类提供通用的功能</a:t>
            </a:r>
            <a:r>
              <a:rPr lang="zh-CN" altLang="en-US" dirty="0" smtClean="0"/>
              <a:t>。</a:t>
            </a:r>
            <a:endParaRPr lang="en-US" altLang="zh-CN" dirty="0" smtClean="0"/>
          </a:p>
          <a:p>
            <a:pPr marL="0" indent="0" eaLnBrk="1" hangingPunct="1">
              <a:buNone/>
              <a:defRPr/>
            </a:pPr>
            <a:r>
              <a:rPr lang="en-US" altLang="zh-CN" dirty="0" smtClean="0"/>
              <a:t>2</a:t>
            </a:r>
            <a:r>
              <a:rPr lang="zh-CN" altLang="en-US" dirty="0" smtClean="0"/>
              <a:t>、</a:t>
            </a:r>
            <a:r>
              <a:rPr lang="zh-CN" altLang="zh-CN" dirty="0" smtClean="0"/>
              <a:t>接口</a:t>
            </a:r>
            <a:r>
              <a:rPr lang="zh-CN" altLang="en-US" dirty="0" smtClean="0"/>
              <a:t>和</a:t>
            </a:r>
            <a:r>
              <a:rPr lang="zh-CN" altLang="zh-CN" dirty="0" smtClean="0"/>
              <a:t>抽象类</a:t>
            </a:r>
            <a:r>
              <a:rPr lang="zh-CN" altLang="en-US" dirty="0" smtClean="0"/>
              <a:t>的技术选择因素</a:t>
            </a:r>
            <a:endParaRPr lang="en-US" altLang="zh-CN" dirty="0" smtClean="0"/>
          </a:p>
          <a:p>
            <a:pPr lvl="1">
              <a:defRPr/>
            </a:pPr>
            <a:r>
              <a:rPr lang="zh-CN" altLang="zh-CN" dirty="0" smtClean="0"/>
              <a:t>创建</a:t>
            </a:r>
            <a:r>
              <a:rPr lang="zh-CN" altLang="zh-CN" dirty="0"/>
              <a:t>不同版本的</a:t>
            </a:r>
            <a:r>
              <a:rPr lang="zh-CN" altLang="zh-CN" dirty="0" smtClean="0"/>
              <a:t>组件</a:t>
            </a:r>
            <a:r>
              <a:rPr lang="zh-CN" altLang="en-US" dirty="0" smtClean="0"/>
              <a:t>、</a:t>
            </a:r>
            <a:r>
              <a:rPr lang="zh-CN" altLang="zh-CN" dirty="0" smtClean="0"/>
              <a:t>实现</a:t>
            </a:r>
            <a:r>
              <a:rPr lang="zh-CN" altLang="zh-CN" dirty="0"/>
              <a:t>通用的</a:t>
            </a:r>
            <a:r>
              <a:rPr lang="zh-CN" altLang="zh-CN" dirty="0" smtClean="0"/>
              <a:t>功能</a:t>
            </a:r>
            <a:r>
              <a:rPr lang="zh-CN" altLang="en-US" dirty="0" smtClean="0"/>
              <a:t>、设计</a:t>
            </a:r>
            <a:r>
              <a:rPr lang="zh-CN" altLang="zh-CN" dirty="0"/>
              <a:t>大的功能</a:t>
            </a:r>
            <a:r>
              <a:rPr lang="zh-CN" altLang="zh-CN" dirty="0" smtClean="0"/>
              <a:t>单元</a:t>
            </a:r>
            <a:r>
              <a:rPr lang="zh-CN" altLang="en-US" dirty="0" smtClean="0"/>
              <a:t>等场合用抽象类比较合适。</a:t>
            </a:r>
            <a:endParaRPr lang="zh-CN" altLang="zh-CN" dirty="0"/>
          </a:p>
          <a:p>
            <a:pPr lvl="1">
              <a:defRPr/>
            </a:pPr>
            <a:r>
              <a:rPr lang="zh-CN" altLang="zh-CN" dirty="0"/>
              <a:t>设计小而简练的功能</a:t>
            </a:r>
            <a:r>
              <a:rPr lang="zh-CN" altLang="zh-CN" dirty="0" smtClean="0"/>
              <a:t>块</a:t>
            </a:r>
            <a:r>
              <a:rPr lang="zh-CN" altLang="en-US" dirty="0" smtClean="0"/>
              <a:t>、且</a:t>
            </a:r>
            <a:r>
              <a:rPr lang="zh-CN" altLang="zh-CN" dirty="0" smtClean="0"/>
              <a:t>创建</a:t>
            </a:r>
            <a:r>
              <a:rPr lang="zh-CN" altLang="zh-CN" dirty="0"/>
              <a:t>的功能</a:t>
            </a:r>
            <a:r>
              <a:rPr lang="zh-CN" altLang="zh-CN" dirty="0" smtClean="0"/>
              <a:t>在不</a:t>
            </a:r>
            <a:r>
              <a:rPr lang="zh-CN" altLang="en-US" dirty="0" smtClean="0"/>
              <a:t>相干</a:t>
            </a:r>
            <a:r>
              <a:rPr lang="zh-CN" altLang="zh-CN" dirty="0" smtClean="0"/>
              <a:t>的</a:t>
            </a:r>
            <a:r>
              <a:rPr lang="zh-CN" altLang="en-US" dirty="0" smtClean="0"/>
              <a:t>类中实现，这种情况使用接口比较合适。</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3" dur="500"/>
                                        <p:tgtEl>
                                          <p:spTgt spid="768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8" dur="500"/>
                                        <p:tgtEl>
                                          <p:spTgt spid="768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21" dur="500"/>
                                        <p:tgtEl>
                                          <p:spTgt spid="7680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24" dur="500"/>
                                        <p:tgtEl>
                                          <p:spTgt spid="76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4.1.1  </a:t>
            </a:r>
            <a:r>
              <a:rPr lang="zh-CN" altLang="zh-CN" smtClean="0"/>
              <a:t>接口的声明和实现</a:t>
            </a:r>
            <a:endParaRPr lang="zh-CN" altLang="en-US" smtClean="0"/>
          </a:p>
        </p:txBody>
      </p:sp>
      <p:sp>
        <p:nvSpPr>
          <p:cNvPr id="3" name="内容占位符 2"/>
          <p:cNvSpPr>
            <a:spLocks noGrp="1"/>
          </p:cNvSpPr>
          <p:nvPr>
            <p:ph idx="1"/>
          </p:nvPr>
        </p:nvSpPr>
        <p:spPr>
          <a:xfrm>
            <a:off x="381000" y="1371600"/>
            <a:ext cx="8382000" cy="4876800"/>
          </a:xfrm>
        </p:spPr>
        <p:txBody>
          <a:bodyPr/>
          <a:lstStyle/>
          <a:p>
            <a:pPr marL="0" indent="0">
              <a:buFont typeface="Wingdings" pitchFamily="2" charset="2"/>
              <a:buNone/>
              <a:defRPr/>
            </a:pPr>
            <a:r>
              <a:rPr lang="en-US" altLang="zh-CN" dirty="0" smtClean="0"/>
              <a:t>3</a:t>
            </a:r>
            <a:r>
              <a:rPr lang="zh-CN" altLang="en-US" dirty="0" smtClean="0"/>
              <a:t>、接口声明</a:t>
            </a:r>
            <a:endParaRPr lang="en-US" altLang="zh-CN" dirty="0" smtClean="0"/>
          </a:p>
          <a:p>
            <a:pPr lvl="1">
              <a:defRPr/>
            </a:pPr>
            <a:r>
              <a:rPr lang="zh-CN" altLang="zh-CN" dirty="0" smtClean="0"/>
              <a:t>接口</a:t>
            </a:r>
            <a:r>
              <a:rPr lang="zh-CN" altLang="zh-CN" dirty="0"/>
              <a:t>可以包含方法、属性、事件和索引器</a:t>
            </a:r>
            <a:r>
              <a:rPr lang="zh-CN" altLang="zh-CN" dirty="0" smtClean="0"/>
              <a:t>。</a:t>
            </a:r>
            <a:endParaRPr lang="en-US" altLang="zh-CN" dirty="0" smtClean="0"/>
          </a:p>
          <a:p>
            <a:pPr lvl="1">
              <a:defRPr/>
            </a:pPr>
            <a:r>
              <a:rPr lang="zh-CN" altLang="zh-CN" dirty="0" smtClean="0"/>
              <a:t>接口</a:t>
            </a:r>
            <a:r>
              <a:rPr lang="zh-CN" altLang="en-US" dirty="0" smtClean="0"/>
              <a:t>体中</a:t>
            </a:r>
            <a:r>
              <a:rPr lang="zh-CN" altLang="zh-CN" dirty="0"/>
              <a:t>不能</a:t>
            </a:r>
            <a:r>
              <a:rPr lang="zh-CN" altLang="zh-CN" dirty="0" smtClean="0"/>
              <a:t>包含</a:t>
            </a:r>
            <a:r>
              <a:rPr lang="en-US" altLang="zh-CN" dirty="0" smtClean="0"/>
              <a:t>public</a:t>
            </a:r>
            <a:r>
              <a:rPr lang="zh-CN" altLang="en-US" dirty="0" smtClean="0"/>
              <a:t>、</a:t>
            </a:r>
            <a:r>
              <a:rPr lang="en-US" altLang="zh-CN" dirty="0" smtClean="0"/>
              <a:t>virtual</a:t>
            </a:r>
            <a:r>
              <a:rPr lang="zh-CN" altLang="en-US" dirty="0" smtClean="0"/>
              <a:t>关键字。</a:t>
            </a:r>
            <a:endParaRPr lang="en-US" altLang="zh-CN" dirty="0"/>
          </a:p>
          <a:p>
            <a:pPr lvl="1">
              <a:defRPr/>
            </a:pPr>
            <a:r>
              <a:rPr lang="zh-CN" altLang="zh-CN" dirty="0" smtClean="0"/>
              <a:t>接口</a:t>
            </a:r>
            <a:r>
              <a:rPr lang="zh-CN" altLang="zh-CN" dirty="0"/>
              <a:t>只包含成员的声明部分，而没有实现</a:t>
            </a:r>
            <a:r>
              <a:rPr lang="zh-CN" altLang="zh-CN" dirty="0" smtClean="0"/>
              <a:t>部分。</a:t>
            </a:r>
            <a:endParaRPr lang="en-US" altLang="zh-CN" dirty="0" smtClean="0"/>
          </a:p>
          <a:p>
            <a:pPr lvl="1">
              <a:defRPr/>
            </a:pPr>
            <a:r>
              <a:rPr lang="zh-CN" altLang="en-US" dirty="0" smtClean="0"/>
              <a:t>用</a:t>
            </a:r>
            <a:r>
              <a:rPr lang="en-US" altLang="zh-CN" dirty="0" smtClean="0"/>
              <a:t>interface</a:t>
            </a:r>
            <a:r>
              <a:rPr lang="zh-CN" altLang="zh-CN" dirty="0" smtClean="0"/>
              <a:t>声明</a:t>
            </a:r>
            <a:r>
              <a:rPr lang="zh-CN" altLang="zh-CN" dirty="0"/>
              <a:t>一个</a:t>
            </a:r>
            <a:r>
              <a:rPr lang="zh-CN" altLang="zh-CN" dirty="0" smtClean="0"/>
              <a:t>接口</a:t>
            </a:r>
            <a:r>
              <a:rPr lang="zh-CN" altLang="en-US" dirty="0" smtClean="0"/>
              <a:t>，</a:t>
            </a:r>
            <a:r>
              <a:rPr lang="zh-CN" altLang="zh-CN" dirty="0" smtClean="0"/>
              <a:t>接口名称</a:t>
            </a:r>
            <a:r>
              <a:rPr lang="zh-CN" altLang="en-US" dirty="0" smtClean="0"/>
              <a:t>“</a:t>
            </a:r>
            <a:r>
              <a:rPr lang="zh-CN" altLang="zh-CN" dirty="0" smtClean="0"/>
              <a:t>一般</a:t>
            </a:r>
            <a:r>
              <a:rPr lang="zh-CN" altLang="en-US" dirty="0" smtClean="0"/>
              <a:t>”</a:t>
            </a:r>
            <a:r>
              <a:rPr lang="zh-CN" altLang="zh-CN" dirty="0" smtClean="0"/>
              <a:t>用</a:t>
            </a:r>
            <a:r>
              <a:rPr lang="zh-CN" altLang="zh-CN" dirty="0"/>
              <a:t>大写的“</a:t>
            </a:r>
            <a:r>
              <a:rPr lang="en-US" altLang="zh-CN" dirty="0"/>
              <a:t>I</a:t>
            </a:r>
            <a:r>
              <a:rPr lang="zh-CN" altLang="zh-CN" dirty="0"/>
              <a:t>”</a:t>
            </a:r>
            <a:r>
              <a:rPr lang="zh-CN" altLang="zh-CN" dirty="0" smtClean="0"/>
              <a:t>开头</a:t>
            </a:r>
            <a:r>
              <a:rPr lang="zh-CN" altLang="en-US" dirty="0" smtClean="0"/>
              <a:t>，后跟实现的类的名称。</a:t>
            </a:r>
            <a:endParaRPr lang="zh-CN" altLang="zh-CN" dirty="0"/>
          </a:p>
          <a:p>
            <a:pPr marL="812800" lvl="2" indent="-87313">
              <a:buFont typeface="Wingdings" pitchFamily="2" charset="2"/>
              <a:buNone/>
              <a:defRPr/>
            </a:pPr>
            <a:r>
              <a:rPr lang="en-US" altLang="zh-CN" dirty="0"/>
              <a:t>[</a:t>
            </a:r>
            <a:r>
              <a:rPr lang="zh-CN" altLang="zh-CN" i="1" u="sng" dirty="0"/>
              <a:t>访问修饰符</a:t>
            </a:r>
            <a:r>
              <a:rPr lang="en-US" altLang="zh-CN" dirty="0"/>
              <a:t>] interface </a:t>
            </a:r>
            <a:r>
              <a:rPr lang="zh-CN" altLang="zh-CN" i="1" u="sng" dirty="0"/>
              <a:t>接口名称</a:t>
            </a:r>
            <a:endParaRPr lang="zh-CN" altLang="zh-CN" dirty="0"/>
          </a:p>
          <a:p>
            <a:pPr marL="812800" lvl="2" indent="-87313">
              <a:buFont typeface="Wingdings" pitchFamily="2" charset="2"/>
              <a:buNone/>
              <a:defRPr/>
            </a:pPr>
            <a:r>
              <a:rPr lang="en-US" altLang="zh-CN" dirty="0"/>
              <a:t>{</a:t>
            </a:r>
            <a:endParaRPr lang="zh-CN" altLang="zh-CN" dirty="0"/>
          </a:p>
          <a:p>
            <a:pPr marL="812800" lvl="2" indent="-87313">
              <a:buFont typeface="Wingdings" pitchFamily="2" charset="2"/>
              <a:buNone/>
              <a:defRPr/>
            </a:pPr>
            <a:r>
              <a:rPr lang="en-US" altLang="zh-CN" dirty="0"/>
              <a:t>    </a:t>
            </a:r>
            <a:r>
              <a:rPr lang="zh-CN" altLang="zh-CN" i="1" u="sng" dirty="0"/>
              <a:t>接口体</a:t>
            </a:r>
            <a:endParaRPr lang="zh-CN" altLang="zh-CN" dirty="0"/>
          </a:p>
          <a:p>
            <a:pPr marL="812800" lvl="2" indent="-87313">
              <a:buFont typeface="Wingdings" pitchFamily="2" charset="2"/>
              <a:buNone/>
              <a:defRPr/>
            </a:pPr>
            <a:r>
              <a:rPr lang="en-US" altLang="zh-CN" dirty="0" smtClean="0"/>
              <a:t>}</a:t>
            </a:r>
          </a:p>
          <a:p>
            <a:pPr marL="444500" lvl="1" indent="-87313">
              <a:buFont typeface="Wingdings" pitchFamily="2" charset="2"/>
              <a:buNone/>
              <a:defRPr/>
            </a:pPr>
            <a:r>
              <a:rPr lang="zh-CN" altLang="zh-CN" dirty="0"/>
              <a:t>【例</a:t>
            </a:r>
            <a:r>
              <a:rPr lang="en-US" altLang="zh-CN" dirty="0"/>
              <a:t>4-1</a:t>
            </a:r>
            <a:r>
              <a:rPr lang="zh-CN" altLang="zh-CN" dirty="0"/>
              <a:t>】演示接口的声明与实现。</a:t>
            </a:r>
            <a:endParaRPr lang="en-US" altLang="zh-CN" dirty="0"/>
          </a:p>
          <a:p>
            <a:pPr marL="812800" lvl="2" indent="-87313">
              <a:buFont typeface="Wingdings" pitchFamily="2" charset="2"/>
              <a:buNone/>
              <a:defRPr/>
            </a:pPr>
            <a:endParaRPr lang="zh-CN" altLang="zh-CN" dirty="0"/>
          </a:p>
        </p:txBody>
      </p:sp>
      <p:sp>
        <p:nvSpPr>
          <p:cNvPr id="717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91DABDED-96DD-49E9-A6E1-7636546BEC60}"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4</a:t>
            </a:fld>
            <a:endParaRPr lang="en-US" altLang="zh-CN" sz="1200" b="0" smtClean="0">
              <a:solidFill>
                <a:schemeClr val="tx1"/>
              </a:solidFill>
              <a:ea typeface="新宋体" pitchFamily="49" charset="-122"/>
            </a:endParaRPr>
          </a:p>
        </p:txBody>
      </p:sp>
      <p:pic>
        <p:nvPicPr>
          <p:cNvPr id="717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741738"/>
            <a:ext cx="2209800"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4.1.2  </a:t>
            </a:r>
            <a:r>
              <a:rPr lang="zh-CN" altLang="zh-CN" smtClean="0"/>
              <a:t>显式方式实现接口</a:t>
            </a:r>
            <a:endParaRPr lang="zh-CN" altLang="en-US" smtClean="0"/>
          </a:p>
        </p:txBody>
      </p:sp>
      <p:sp>
        <p:nvSpPr>
          <p:cNvPr id="7" name="内容占位符 6"/>
          <p:cNvSpPr>
            <a:spLocks noGrp="1"/>
          </p:cNvSpPr>
          <p:nvPr>
            <p:ph idx="1"/>
          </p:nvPr>
        </p:nvSpPr>
        <p:spPr/>
        <p:txBody>
          <a:bodyPr/>
          <a:lstStyle/>
          <a:p>
            <a:pPr marL="0" indent="0">
              <a:buNone/>
              <a:defRPr/>
            </a:pPr>
            <a:r>
              <a:rPr lang="en-US" altLang="zh-CN" dirty="0" smtClean="0"/>
              <a:t>1</a:t>
            </a:r>
            <a:r>
              <a:rPr lang="zh-CN" altLang="en-US" dirty="0" smtClean="0"/>
              <a:t>、</a:t>
            </a:r>
            <a:r>
              <a:rPr lang="zh-CN" altLang="zh-CN" dirty="0" smtClean="0"/>
              <a:t>显</a:t>
            </a:r>
            <a:r>
              <a:rPr lang="zh-CN" altLang="zh-CN" dirty="0"/>
              <a:t>式实现</a:t>
            </a:r>
            <a:r>
              <a:rPr lang="zh-CN" altLang="zh-CN" dirty="0" smtClean="0"/>
              <a:t>接口</a:t>
            </a:r>
            <a:r>
              <a:rPr lang="zh-CN" altLang="en-US" dirty="0" smtClean="0"/>
              <a:t>可解决</a:t>
            </a:r>
            <a:r>
              <a:rPr lang="zh-CN" altLang="zh-CN" dirty="0" smtClean="0"/>
              <a:t>多义性问题</a:t>
            </a:r>
            <a:endParaRPr lang="en-US" altLang="zh-CN" dirty="0" smtClean="0"/>
          </a:p>
          <a:p>
            <a:pPr lvl="1">
              <a:defRPr/>
            </a:pPr>
            <a:r>
              <a:rPr lang="zh-CN" altLang="zh-CN" dirty="0" smtClean="0"/>
              <a:t>由于</a:t>
            </a:r>
            <a:r>
              <a:rPr lang="zh-CN" altLang="zh-CN" dirty="0"/>
              <a:t>不同接口中的</a:t>
            </a:r>
            <a:r>
              <a:rPr lang="zh-CN" altLang="zh-CN" dirty="0" smtClean="0"/>
              <a:t>成员可</a:t>
            </a:r>
            <a:r>
              <a:rPr lang="zh-CN" altLang="en-US" dirty="0" smtClean="0"/>
              <a:t>能</a:t>
            </a:r>
            <a:r>
              <a:rPr lang="zh-CN" altLang="zh-CN" dirty="0" smtClean="0"/>
              <a:t>重名，一</a:t>
            </a:r>
            <a:r>
              <a:rPr lang="zh-CN" altLang="zh-CN" dirty="0"/>
              <a:t>个类中实现接口中的成员</a:t>
            </a:r>
            <a:r>
              <a:rPr lang="zh-CN" altLang="zh-CN" dirty="0" smtClean="0"/>
              <a:t>时</a:t>
            </a:r>
            <a:r>
              <a:rPr lang="zh-CN" altLang="en-US" dirty="0" smtClean="0"/>
              <a:t>就</a:t>
            </a:r>
            <a:r>
              <a:rPr lang="zh-CN" altLang="zh-CN" dirty="0" smtClean="0"/>
              <a:t>会</a:t>
            </a:r>
            <a:r>
              <a:rPr lang="zh-CN" altLang="zh-CN" dirty="0"/>
              <a:t>存在</a:t>
            </a:r>
            <a:r>
              <a:rPr lang="zh-CN" altLang="zh-CN" dirty="0" smtClean="0"/>
              <a:t>多义性问题</a:t>
            </a:r>
            <a:r>
              <a:rPr lang="zh-CN" altLang="zh-CN" dirty="0"/>
              <a:t>，</a:t>
            </a:r>
            <a:r>
              <a:rPr lang="zh-CN" altLang="zh-CN" dirty="0" smtClean="0"/>
              <a:t>为解决</a:t>
            </a:r>
            <a:r>
              <a:rPr lang="zh-CN" altLang="zh-CN" dirty="0"/>
              <a:t>此问题，</a:t>
            </a:r>
            <a:r>
              <a:rPr lang="zh-CN" altLang="zh-CN" dirty="0" smtClean="0"/>
              <a:t>可以显</a:t>
            </a:r>
            <a:r>
              <a:rPr lang="zh-CN" altLang="zh-CN" dirty="0"/>
              <a:t>式实现接口中的成员，即用完全限定的接口成员名称作为标识符</a:t>
            </a:r>
            <a:r>
              <a:rPr lang="zh-CN" altLang="zh-CN" dirty="0" smtClean="0"/>
              <a:t>。</a:t>
            </a:r>
            <a:endParaRPr lang="en-US" altLang="zh-CN" dirty="0" smtClean="0"/>
          </a:p>
          <a:p>
            <a:pPr lvl="1">
              <a:defRPr/>
            </a:pPr>
            <a:r>
              <a:rPr lang="zh-CN" altLang="zh-CN" dirty="0"/>
              <a:t>例如</a:t>
            </a:r>
            <a:r>
              <a:rPr lang="zh-CN" altLang="zh-CN" dirty="0" smtClean="0"/>
              <a:t>，</a:t>
            </a:r>
            <a:r>
              <a:rPr lang="zh-CN" altLang="en-US" dirty="0" smtClean="0"/>
              <a:t>文件</a:t>
            </a:r>
            <a:r>
              <a:rPr lang="zh-CN" altLang="zh-CN" dirty="0" smtClean="0"/>
              <a:t>类一般</a:t>
            </a:r>
            <a:r>
              <a:rPr lang="zh-CN" altLang="en-US" dirty="0" smtClean="0"/>
              <a:t>都包含</a:t>
            </a:r>
            <a:r>
              <a:rPr lang="en-US" altLang="zh-CN" dirty="0" smtClean="0"/>
              <a:t>Close</a:t>
            </a:r>
            <a:r>
              <a:rPr lang="zh-CN" altLang="en-US" dirty="0" smtClean="0"/>
              <a:t>方法</a:t>
            </a:r>
            <a:r>
              <a:rPr lang="zh-CN" altLang="zh-CN" dirty="0" smtClean="0"/>
              <a:t>，</a:t>
            </a:r>
            <a:r>
              <a:rPr lang="zh-CN" altLang="zh-CN" dirty="0"/>
              <a:t>同时还可能使用显式</a:t>
            </a:r>
            <a:r>
              <a:rPr lang="zh-CN" altLang="zh-CN" dirty="0" smtClean="0"/>
              <a:t>接口</a:t>
            </a:r>
            <a:r>
              <a:rPr lang="zh-CN" altLang="en-US" dirty="0" smtClean="0"/>
              <a:t>来实现</a:t>
            </a:r>
            <a:r>
              <a:rPr lang="en-US" altLang="zh-CN" dirty="0" err="1" smtClean="0"/>
              <a:t>IDisposable</a:t>
            </a:r>
            <a:r>
              <a:rPr lang="zh-CN" altLang="zh-CN" dirty="0" smtClean="0"/>
              <a:t>的</a:t>
            </a:r>
            <a:r>
              <a:rPr lang="en-US" altLang="zh-CN" dirty="0"/>
              <a:t>Dispose</a:t>
            </a:r>
            <a:r>
              <a:rPr lang="zh-CN" altLang="zh-CN" dirty="0"/>
              <a:t>方法</a:t>
            </a:r>
            <a:r>
              <a:rPr lang="zh-CN" altLang="zh-CN" dirty="0" smtClean="0"/>
              <a:t>：</a:t>
            </a:r>
            <a:endParaRPr lang="en-US" altLang="zh-CN" dirty="0" smtClean="0"/>
          </a:p>
          <a:p>
            <a:pPr marL="723900" lvl="2" indent="0">
              <a:buFont typeface="Wingdings" pitchFamily="2" charset="2"/>
              <a:buNone/>
              <a:defRPr/>
            </a:pPr>
            <a:r>
              <a:rPr lang="en-US" altLang="zh-CN" sz="1600" dirty="0" smtClean="0"/>
              <a:t>interface </a:t>
            </a:r>
            <a:r>
              <a:rPr lang="en-US" altLang="zh-CN" sz="1600" dirty="0" err="1"/>
              <a:t>Idisposable</a:t>
            </a:r>
            <a:r>
              <a:rPr lang="en-US" altLang="zh-CN" sz="1600" dirty="0"/>
              <a:t>  </a:t>
            </a:r>
            <a:r>
              <a:rPr lang="en-US" altLang="zh-CN" sz="1600" dirty="0">
                <a:solidFill>
                  <a:schemeClr val="accent5">
                    <a:lumMod val="50000"/>
                  </a:schemeClr>
                </a:solidFill>
              </a:rPr>
              <a:t>{</a:t>
            </a:r>
            <a:r>
              <a:rPr lang="en-US" altLang="zh-CN" sz="1600" dirty="0"/>
              <a:t>  void Dispose();  </a:t>
            </a:r>
            <a:r>
              <a:rPr lang="en-US" altLang="zh-CN" sz="1600" dirty="0">
                <a:solidFill>
                  <a:schemeClr val="accent5">
                    <a:lumMod val="50000"/>
                  </a:schemeClr>
                </a:solidFill>
              </a:rPr>
              <a:t>}</a:t>
            </a:r>
            <a:endParaRPr lang="zh-CN" altLang="zh-CN" sz="1600" dirty="0">
              <a:solidFill>
                <a:schemeClr val="accent5">
                  <a:lumMod val="50000"/>
                </a:schemeClr>
              </a:solidFill>
            </a:endParaRPr>
          </a:p>
          <a:p>
            <a:pPr marL="723900" lvl="2" indent="0">
              <a:buFont typeface="Wingdings" pitchFamily="2" charset="2"/>
              <a:buNone/>
              <a:defRPr/>
            </a:pPr>
            <a:r>
              <a:rPr lang="en-US" altLang="zh-CN" sz="1600" dirty="0" smtClean="0"/>
              <a:t>class </a:t>
            </a:r>
            <a:r>
              <a:rPr lang="en-US" altLang="zh-CN" sz="1600" dirty="0" err="1"/>
              <a:t>MyFile</a:t>
            </a:r>
            <a:r>
              <a:rPr lang="en-US" altLang="zh-CN" sz="1600" dirty="0"/>
              <a:t>: </a:t>
            </a:r>
            <a:r>
              <a:rPr lang="en-US" altLang="zh-CN" sz="1600" dirty="0" err="1"/>
              <a:t>IDisposable</a:t>
            </a:r>
            <a:endParaRPr lang="zh-CN" altLang="zh-CN" sz="1600" dirty="0"/>
          </a:p>
          <a:p>
            <a:pPr marL="723900" lvl="2" indent="0">
              <a:buFont typeface="Wingdings" pitchFamily="2" charset="2"/>
              <a:buNone/>
              <a:defRPr/>
            </a:pPr>
            <a:r>
              <a:rPr lang="en-US" altLang="zh-CN" sz="1600" dirty="0" smtClean="0">
                <a:solidFill>
                  <a:srgbClr val="C00000"/>
                </a:solidFill>
              </a:rPr>
              <a:t>{</a:t>
            </a:r>
            <a:endParaRPr lang="zh-CN" altLang="zh-CN" sz="1600" dirty="0">
              <a:solidFill>
                <a:srgbClr val="C00000"/>
              </a:solidFill>
            </a:endParaRPr>
          </a:p>
          <a:p>
            <a:pPr marL="723900" lvl="2" indent="0">
              <a:buFont typeface="Wingdings" pitchFamily="2" charset="2"/>
              <a:buNone/>
              <a:defRPr/>
            </a:pPr>
            <a:r>
              <a:rPr lang="en-US" altLang="zh-CN" sz="1600" dirty="0" smtClean="0"/>
              <a:t>      void </a:t>
            </a:r>
            <a:r>
              <a:rPr lang="en-US" altLang="zh-CN" sz="1600" dirty="0" err="1"/>
              <a:t>IDisposable.Dispose</a:t>
            </a:r>
            <a:r>
              <a:rPr lang="en-US" altLang="zh-CN" sz="1600" dirty="0"/>
              <a:t>()   </a:t>
            </a:r>
            <a:r>
              <a:rPr lang="en-US" altLang="zh-CN" sz="1600" dirty="0">
                <a:solidFill>
                  <a:schemeClr val="accent5">
                    <a:lumMod val="50000"/>
                  </a:schemeClr>
                </a:solidFill>
              </a:rPr>
              <a:t>{</a:t>
            </a:r>
            <a:r>
              <a:rPr lang="en-US" altLang="zh-CN" sz="1600" dirty="0"/>
              <a:t>   </a:t>
            </a:r>
            <a:r>
              <a:rPr lang="en-US" altLang="zh-CN" sz="1600" dirty="0" err="1" smtClean="0"/>
              <a:t>this.Close</a:t>
            </a:r>
            <a:r>
              <a:rPr lang="en-US" altLang="zh-CN" sz="1600" dirty="0"/>
              <a:t>();  </a:t>
            </a:r>
            <a:r>
              <a:rPr lang="en-US" altLang="zh-CN" sz="1600" dirty="0">
                <a:solidFill>
                  <a:schemeClr val="accent5">
                    <a:lumMod val="50000"/>
                  </a:schemeClr>
                </a:solidFill>
              </a:rPr>
              <a:t>}</a:t>
            </a:r>
          </a:p>
          <a:p>
            <a:pPr marL="723900" lvl="2" indent="0">
              <a:buFont typeface="Wingdings" pitchFamily="2" charset="2"/>
              <a:buNone/>
              <a:defRPr/>
            </a:pPr>
            <a:r>
              <a:rPr lang="en-US" altLang="zh-CN" sz="1600" dirty="0" smtClean="0"/>
              <a:t>      public </a:t>
            </a:r>
            <a:r>
              <a:rPr lang="en-US" altLang="zh-CN" sz="1600" dirty="0"/>
              <a:t>void Close()  </a:t>
            </a:r>
            <a:r>
              <a:rPr lang="en-US" altLang="zh-CN" sz="1600" dirty="0">
                <a:solidFill>
                  <a:schemeClr val="accent5">
                    <a:lumMod val="50000"/>
                  </a:schemeClr>
                </a:solidFill>
              </a:rPr>
              <a:t>{</a:t>
            </a:r>
            <a:r>
              <a:rPr lang="en-US" altLang="zh-CN" sz="1600" dirty="0"/>
              <a:t> </a:t>
            </a:r>
            <a:r>
              <a:rPr lang="en-US" altLang="zh-CN" sz="1600" dirty="0" err="1"/>
              <a:t>System.GC.SuppressFinalize</a:t>
            </a:r>
            <a:r>
              <a:rPr lang="en-US" altLang="zh-CN" sz="1600" dirty="0"/>
              <a:t>(this);  </a:t>
            </a:r>
            <a:r>
              <a:rPr lang="en-US" altLang="zh-CN" sz="1600" dirty="0">
                <a:solidFill>
                  <a:schemeClr val="accent5">
                    <a:lumMod val="50000"/>
                  </a:schemeClr>
                </a:solidFill>
              </a:rPr>
              <a:t>}</a:t>
            </a:r>
            <a:endParaRPr lang="zh-CN" altLang="zh-CN" sz="1600" dirty="0">
              <a:solidFill>
                <a:schemeClr val="accent5">
                  <a:lumMod val="50000"/>
                </a:schemeClr>
              </a:solidFill>
            </a:endParaRPr>
          </a:p>
          <a:p>
            <a:pPr marL="723900" lvl="2" indent="0">
              <a:buFont typeface="Wingdings" pitchFamily="2" charset="2"/>
              <a:buNone/>
              <a:defRPr/>
            </a:pPr>
            <a:r>
              <a:rPr lang="en-US" altLang="zh-CN" sz="1600" dirty="0" smtClean="0">
                <a:solidFill>
                  <a:srgbClr val="C00000"/>
                </a:solidFill>
              </a:rPr>
              <a:t>}</a:t>
            </a:r>
            <a:endParaRPr lang="zh-CN" altLang="zh-CN" sz="1600" dirty="0"/>
          </a:p>
        </p:txBody>
      </p:sp>
      <p:sp>
        <p:nvSpPr>
          <p:cNvPr id="819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86D7BF54-1075-4227-BBC9-BD9591468C57}"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5</a:t>
            </a:fld>
            <a:endParaRPr lang="en-US" altLang="zh-CN" sz="1200" b="0" smtClean="0">
              <a:solidFill>
                <a:schemeClr val="tx1"/>
              </a:solidFill>
              <a:ea typeface="新宋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4.1.2  </a:t>
            </a:r>
            <a:r>
              <a:rPr lang="zh-CN" altLang="zh-CN" smtClean="0"/>
              <a:t>显式方式实现接口</a:t>
            </a:r>
            <a:endParaRPr lang="zh-CN" altLang="en-US" smtClean="0"/>
          </a:p>
        </p:txBody>
      </p:sp>
      <p:sp>
        <p:nvSpPr>
          <p:cNvPr id="3" name="内容占位符 2"/>
          <p:cNvSpPr>
            <a:spLocks noGrp="1"/>
          </p:cNvSpPr>
          <p:nvPr>
            <p:ph idx="1"/>
          </p:nvPr>
        </p:nvSpPr>
        <p:spPr/>
        <p:txBody>
          <a:bodyPr/>
          <a:lstStyle/>
          <a:p>
            <a:pPr marL="0" indent="0">
              <a:buNone/>
              <a:defRPr/>
            </a:pPr>
            <a:r>
              <a:rPr lang="en-US" altLang="zh-CN" sz="2800" dirty="0" smtClean="0"/>
              <a:t>2</a:t>
            </a:r>
            <a:r>
              <a:rPr lang="zh-CN" altLang="en-US" sz="2800" dirty="0" smtClean="0"/>
              <a:t>、</a:t>
            </a:r>
            <a:r>
              <a:rPr lang="zh-CN" altLang="zh-CN" sz="2800" dirty="0" smtClean="0"/>
              <a:t>显</a:t>
            </a:r>
            <a:r>
              <a:rPr lang="zh-CN" altLang="zh-CN" sz="2800" dirty="0"/>
              <a:t>式接口</a:t>
            </a:r>
            <a:r>
              <a:rPr lang="zh-CN" altLang="zh-CN" sz="2800" dirty="0" smtClean="0"/>
              <a:t>成员</a:t>
            </a:r>
            <a:r>
              <a:rPr lang="zh-CN" altLang="en-US" sz="2800" dirty="0" smtClean="0"/>
              <a:t>的</a:t>
            </a:r>
            <a:r>
              <a:rPr lang="zh-CN" altLang="zh-CN" sz="2800" dirty="0" smtClean="0"/>
              <a:t>主要用途</a:t>
            </a:r>
            <a:endParaRPr lang="zh-CN" altLang="zh-CN" sz="2800" dirty="0"/>
          </a:p>
          <a:p>
            <a:pPr lvl="1">
              <a:defRPr/>
            </a:pPr>
            <a:r>
              <a:rPr lang="zh-CN" altLang="zh-CN" sz="2400" dirty="0"/>
              <a:t>显式接口</a:t>
            </a:r>
            <a:r>
              <a:rPr lang="zh-CN" altLang="zh-CN" sz="2400" dirty="0" smtClean="0"/>
              <a:t>成员</a:t>
            </a:r>
            <a:r>
              <a:rPr lang="zh-CN" altLang="en-US" sz="2400" dirty="0" smtClean="0"/>
              <a:t>用于</a:t>
            </a:r>
            <a:r>
              <a:rPr lang="zh-CN" altLang="zh-CN" sz="2400" dirty="0" smtClean="0"/>
              <a:t>在</a:t>
            </a:r>
            <a:r>
              <a:rPr lang="zh-CN" altLang="zh-CN" sz="2400" dirty="0"/>
              <a:t>一个公用的类或结构中实现一些仅供内部</a:t>
            </a:r>
            <a:r>
              <a:rPr lang="zh-CN" altLang="zh-CN" sz="2400" dirty="0" smtClean="0"/>
              <a:t>使用</a:t>
            </a:r>
            <a:r>
              <a:rPr lang="zh-CN" altLang="en-US" sz="2400" dirty="0" smtClean="0"/>
              <a:t>，</a:t>
            </a:r>
            <a:r>
              <a:rPr lang="zh-CN" altLang="zh-CN" sz="2400" dirty="0" smtClean="0"/>
              <a:t>不</a:t>
            </a:r>
            <a:r>
              <a:rPr lang="zh-CN" altLang="zh-CN" sz="2400" dirty="0"/>
              <a:t>允许外界</a:t>
            </a:r>
            <a:r>
              <a:rPr lang="zh-CN" altLang="zh-CN" sz="2400" dirty="0" smtClean="0"/>
              <a:t>访问的接口。</a:t>
            </a:r>
            <a:endParaRPr lang="zh-CN" altLang="zh-CN" sz="2400" dirty="0"/>
          </a:p>
          <a:p>
            <a:pPr lvl="1">
              <a:defRPr/>
            </a:pPr>
            <a:r>
              <a:rPr lang="zh-CN" altLang="zh-CN" sz="2400" dirty="0"/>
              <a:t>显式接口成员实现可以消除因同时含有多个相同签名的接口成员所引起的多义性</a:t>
            </a:r>
            <a:r>
              <a:rPr lang="zh-CN" altLang="zh-CN" sz="2400" dirty="0" smtClean="0"/>
              <a:t>。</a:t>
            </a:r>
            <a:endParaRPr lang="en-US" altLang="zh-CN" sz="2400" dirty="0" smtClean="0"/>
          </a:p>
          <a:p>
            <a:pPr marL="0" indent="0">
              <a:buNone/>
              <a:defRPr/>
            </a:pPr>
            <a:r>
              <a:rPr lang="en-US" altLang="zh-CN" sz="2600" dirty="0" smtClean="0"/>
              <a:t>   </a:t>
            </a:r>
            <a:r>
              <a:rPr lang="zh-CN" altLang="zh-CN" sz="2600" dirty="0" smtClean="0"/>
              <a:t>【</a:t>
            </a:r>
            <a:r>
              <a:rPr lang="zh-CN" altLang="zh-CN" sz="2600" dirty="0"/>
              <a:t>例</a:t>
            </a:r>
            <a:r>
              <a:rPr lang="en-US" altLang="zh-CN" sz="2600" dirty="0"/>
              <a:t>4-2</a:t>
            </a:r>
            <a:r>
              <a:rPr lang="zh-CN" altLang="zh-CN" sz="2600" dirty="0" smtClean="0"/>
              <a:t>】</a:t>
            </a:r>
            <a:endParaRPr lang="en-US" altLang="zh-CN" sz="2600" dirty="0" smtClean="0"/>
          </a:p>
          <a:p>
            <a:pPr marL="0" indent="0">
              <a:buNone/>
              <a:defRPr/>
            </a:pPr>
            <a:r>
              <a:rPr lang="en-US" altLang="zh-CN" sz="2600" dirty="0" smtClean="0"/>
              <a:t>    </a:t>
            </a:r>
            <a:r>
              <a:rPr lang="zh-CN" altLang="zh-CN" sz="2600" dirty="0" smtClean="0"/>
              <a:t>演示</a:t>
            </a:r>
            <a:r>
              <a:rPr lang="zh-CN" altLang="zh-CN" sz="2600" dirty="0"/>
              <a:t>如何以显式方式实现</a:t>
            </a:r>
            <a:r>
              <a:rPr lang="zh-CN" altLang="zh-CN" sz="2600" dirty="0" smtClean="0"/>
              <a:t>接口</a:t>
            </a:r>
            <a:r>
              <a:rPr lang="zh-CN" altLang="en-US" sz="2600" dirty="0" smtClean="0"/>
              <a:t>。</a:t>
            </a:r>
            <a:endParaRPr lang="zh-CN" altLang="zh-CN" sz="2600" dirty="0"/>
          </a:p>
          <a:p>
            <a:pPr>
              <a:defRPr/>
            </a:pPr>
            <a:endParaRPr lang="zh-CN" altLang="en-US" sz="3200" dirty="0"/>
          </a:p>
        </p:txBody>
      </p:sp>
      <p:sp>
        <p:nvSpPr>
          <p:cNvPr id="922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2C53C735-85A9-43F9-B978-F5812776CC51}"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6</a:t>
            </a:fld>
            <a:endParaRPr lang="en-US" altLang="zh-CN" sz="1200" b="0" smtClean="0">
              <a:solidFill>
                <a:schemeClr val="tx1"/>
              </a:solidFill>
              <a:ea typeface="新宋体" pitchFamily="49" charset="-122"/>
            </a:endParaRPr>
          </a:p>
        </p:txBody>
      </p:sp>
      <p:pic>
        <p:nvPicPr>
          <p:cNvPr id="922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62400"/>
            <a:ext cx="190500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4.1.3  </a:t>
            </a:r>
            <a:r>
              <a:rPr lang="zh-CN" altLang="zh-CN" smtClean="0"/>
              <a:t>利用接口实现多继承</a:t>
            </a:r>
            <a:endParaRPr lang="zh-CN" altLang="en-US" smtClean="0"/>
          </a:p>
        </p:txBody>
      </p:sp>
      <p:sp>
        <p:nvSpPr>
          <p:cNvPr id="7" name="内容占位符 6"/>
          <p:cNvSpPr>
            <a:spLocks noGrp="1"/>
          </p:cNvSpPr>
          <p:nvPr>
            <p:ph idx="1"/>
          </p:nvPr>
        </p:nvSpPr>
        <p:spPr/>
        <p:txBody>
          <a:bodyPr/>
          <a:lstStyle/>
          <a:p>
            <a:pPr marL="0" indent="0">
              <a:buFont typeface="Wingdings" pitchFamily="2" charset="2"/>
              <a:buNone/>
              <a:defRPr/>
            </a:pPr>
            <a:r>
              <a:rPr lang="en-US" altLang="zh-CN" dirty="0" smtClean="0"/>
              <a:t>1</a:t>
            </a:r>
            <a:r>
              <a:rPr lang="zh-CN" altLang="en-US" dirty="0" smtClean="0"/>
              <a:t>、</a:t>
            </a:r>
            <a:r>
              <a:rPr lang="en-US" altLang="zh-CN" dirty="0" smtClean="0"/>
              <a:t>C#</a:t>
            </a:r>
            <a:r>
              <a:rPr lang="zh-CN" altLang="zh-CN" dirty="0" smtClean="0"/>
              <a:t>继承</a:t>
            </a:r>
            <a:r>
              <a:rPr lang="zh-CN" altLang="zh-CN" dirty="0"/>
              <a:t>的</a:t>
            </a:r>
            <a:r>
              <a:rPr lang="zh-CN" altLang="zh-CN" dirty="0" smtClean="0"/>
              <a:t>方式</a:t>
            </a:r>
            <a:endParaRPr lang="en-US" altLang="zh-CN" dirty="0" smtClean="0"/>
          </a:p>
          <a:p>
            <a:pPr lvl="1">
              <a:defRPr/>
            </a:pPr>
            <a:r>
              <a:rPr lang="zh-CN" altLang="zh-CN" dirty="0" smtClean="0"/>
              <a:t>类继承</a:t>
            </a:r>
            <a:r>
              <a:rPr lang="zh-CN" altLang="en-US" dirty="0" smtClean="0"/>
              <a:t>：</a:t>
            </a:r>
            <a:r>
              <a:rPr lang="zh-CN" altLang="zh-CN" dirty="0" smtClean="0"/>
              <a:t>实现单一</a:t>
            </a:r>
            <a:r>
              <a:rPr lang="zh-CN" altLang="zh-CN" dirty="0"/>
              <a:t>继承</a:t>
            </a:r>
            <a:endParaRPr lang="en-US" altLang="zh-CN" dirty="0" smtClean="0"/>
          </a:p>
          <a:p>
            <a:pPr lvl="1">
              <a:defRPr/>
            </a:pPr>
            <a:r>
              <a:rPr lang="zh-CN" altLang="zh-CN" dirty="0" smtClean="0"/>
              <a:t>接口继承</a:t>
            </a:r>
            <a:r>
              <a:rPr lang="zh-CN" altLang="en-US" dirty="0" smtClean="0"/>
              <a:t>：</a:t>
            </a:r>
            <a:r>
              <a:rPr lang="zh-CN" altLang="zh-CN" dirty="0" smtClean="0"/>
              <a:t>实现多重继承。</a:t>
            </a:r>
            <a:endParaRPr lang="zh-CN" altLang="zh-CN" dirty="0"/>
          </a:p>
          <a:p>
            <a:pPr marL="0" indent="0">
              <a:buFont typeface="Wingdings" pitchFamily="2" charset="2"/>
              <a:buNone/>
              <a:defRPr/>
            </a:pPr>
            <a:r>
              <a:rPr lang="en-US" altLang="zh-CN" dirty="0" smtClean="0"/>
              <a:t>2</a:t>
            </a:r>
            <a:r>
              <a:rPr lang="zh-CN" altLang="en-US" dirty="0" smtClean="0"/>
              <a:t>、</a:t>
            </a:r>
            <a:r>
              <a:rPr lang="zh-CN" altLang="zh-CN" dirty="0" smtClean="0"/>
              <a:t>接口</a:t>
            </a:r>
            <a:r>
              <a:rPr lang="zh-CN" altLang="zh-CN" dirty="0"/>
              <a:t>可以继承其他接口，语法为</a:t>
            </a:r>
          </a:p>
          <a:p>
            <a:pPr marL="444500" lvl="1" indent="0">
              <a:buFont typeface="Wingdings" pitchFamily="2" charset="2"/>
              <a:buNone/>
              <a:defRPr/>
            </a:pPr>
            <a:r>
              <a:rPr lang="en-US" altLang="zh-CN" sz="2000" dirty="0"/>
              <a:t>[</a:t>
            </a:r>
            <a:r>
              <a:rPr lang="zh-CN" altLang="zh-CN" sz="2000" i="1" u="sng" dirty="0"/>
              <a:t>访问修饰符</a:t>
            </a:r>
            <a:r>
              <a:rPr lang="en-US" altLang="zh-CN" sz="2000" dirty="0"/>
              <a:t>] interface </a:t>
            </a:r>
            <a:r>
              <a:rPr lang="zh-CN" altLang="zh-CN" sz="2000" i="1" u="sng" dirty="0"/>
              <a:t>接口名称</a:t>
            </a:r>
            <a:r>
              <a:rPr lang="zh-CN" altLang="zh-CN" sz="2000" i="1" dirty="0"/>
              <a:t> </a:t>
            </a:r>
            <a:r>
              <a:rPr lang="en-US" altLang="zh-CN" sz="2000" i="1" dirty="0"/>
              <a:t>: </a:t>
            </a:r>
            <a:r>
              <a:rPr lang="zh-CN" altLang="zh-CN" sz="2000" i="1" u="sng" dirty="0"/>
              <a:t>被继承的接口列表</a:t>
            </a:r>
            <a:endParaRPr lang="zh-CN" altLang="zh-CN" sz="2000" dirty="0"/>
          </a:p>
          <a:p>
            <a:pPr marL="444500" lvl="1" indent="0">
              <a:buFont typeface="Wingdings" pitchFamily="2" charset="2"/>
              <a:buNone/>
              <a:defRPr/>
            </a:pPr>
            <a:r>
              <a:rPr lang="en-US" altLang="zh-CN" sz="2000" dirty="0"/>
              <a:t>{</a:t>
            </a:r>
            <a:endParaRPr lang="zh-CN" altLang="zh-CN" sz="2000" dirty="0"/>
          </a:p>
          <a:p>
            <a:pPr marL="444500" lvl="1" indent="0">
              <a:buFont typeface="Wingdings" pitchFamily="2" charset="2"/>
              <a:buNone/>
              <a:defRPr/>
            </a:pPr>
            <a:r>
              <a:rPr lang="en-US" altLang="zh-CN" sz="2000" dirty="0"/>
              <a:t>    </a:t>
            </a:r>
            <a:r>
              <a:rPr lang="zh-CN" altLang="zh-CN" sz="2000" i="1" u="sng" dirty="0"/>
              <a:t>接口体</a:t>
            </a:r>
            <a:endParaRPr lang="zh-CN" altLang="zh-CN" sz="2000" dirty="0"/>
          </a:p>
          <a:p>
            <a:pPr marL="444500" lvl="1" indent="0">
              <a:buFont typeface="Wingdings" pitchFamily="2" charset="2"/>
              <a:buNone/>
              <a:defRPr/>
            </a:pPr>
            <a:r>
              <a:rPr lang="en-US" altLang="zh-CN" sz="2000" dirty="0" smtClean="0"/>
              <a:t>}</a:t>
            </a:r>
          </a:p>
          <a:p>
            <a:pPr marL="0" indent="0">
              <a:buFont typeface="Wingdings" pitchFamily="2" charset="2"/>
              <a:buNone/>
              <a:defRPr/>
            </a:pPr>
            <a:r>
              <a:rPr lang="zh-CN" altLang="zh-CN" dirty="0"/>
              <a:t>【例</a:t>
            </a:r>
            <a:r>
              <a:rPr lang="en-US" altLang="zh-CN" dirty="0"/>
              <a:t>4-3</a:t>
            </a:r>
            <a:r>
              <a:rPr lang="zh-CN" altLang="zh-CN" dirty="0"/>
              <a:t>】演示如何利用接口实现多</a:t>
            </a:r>
            <a:r>
              <a:rPr lang="zh-CN" altLang="zh-CN" dirty="0" smtClean="0"/>
              <a:t>继承</a:t>
            </a:r>
            <a:r>
              <a:rPr lang="zh-CN" altLang="en-US" dirty="0" smtClean="0"/>
              <a:t>。</a:t>
            </a:r>
            <a:endParaRPr lang="zh-CN" altLang="zh-CN" dirty="0"/>
          </a:p>
          <a:p>
            <a:pPr>
              <a:defRPr/>
            </a:pPr>
            <a:endParaRPr lang="zh-CN" altLang="en-US" dirty="0"/>
          </a:p>
        </p:txBody>
      </p:sp>
      <p:sp>
        <p:nvSpPr>
          <p:cNvPr id="1024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D1BAACE4-D187-4902-91FA-4DB18C7EB837}"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7</a:t>
            </a:fld>
            <a:endParaRPr lang="en-US" altLang="zh-CN" sz="1200" b="0" smtClean="0">
              <a:solidFill>
                <a:schemeClr val="tx1"/>
              </a:solidFill>
              <a:ea typeface="新宋体" pitchFamily="49" charset="-122"/>
            </a:endParaRPr>
          </a:p>
        </p:txBody>
      </p:sp>
      <p:pic>
        <p:nvPicPr>
          <p:cNvPr id="1024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62400"/>
            <a:ext cx="2209800"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（补充）</a:t>
            </a:r>
            <a:r>
              <a:rPr lang="zh-CN" altLang="zh-CN" smtClean="0"/>
              <a:t>某公司</a:t>
            </a:r>
            <a:r>
              <a:rPr lang="en-US" altLang="zh-CN" smtClean="0"/>
              <a:t>C#</a:t>
            </a:r>
            <a:r>
              <a:rPr lang="zh-CN" altLang="zh-CN" smtClean="0"/>
              <a:t>面试题</a:t>
            </a:r>
            <a:endParaRPr lang="zh-CN" altLang="en-US" smtClean="0"/>
          </a:p>
        </p:txBody>
      </p:sp>
      <p:sp>
        <p:nvSpPr>
          <p:cNvPr id="3" name="内容占位符 2"/>
          <p:cNvSpPr>
            <a:spLocks noGrp="1"/>
          </p:cNvSpPr>
          <p:nvPr>
            <p:ph idx="1"/>
          </p:nvPr>
        </p:nvSpPr>
        <p:spPr/>
        <p:txBody>
          <a:bodyPr/>
          <a:lstStyle/>
          <a:p>
            <a:pPr marL="0" indent="0">
              <a:buFont typeface="Wingdings" pitchFamily="2" charset="2"/>
              <a:buNone/>
              <a:defRPr/>
            </a:pPr>
            <a:r>
              <a:rPr lang="zh-CN" altLang="en-US" dirty="0" smtClean="0"/>
              <a:t>（</a:t>
            </a:r>
            <a:r>
              <a:rPr lang="en-US" altLang="zh-CN" dirty="0" smtClean="0"/>
              <a:t>1</a:t>
            </a:r>
            <a:r>
              <a:rPr lang="zh-CN" altLang="en-US" dirty="0" smtClean="0"/>
              <a:t>）</a:t>
            </a:r>
            <a:r>
              <a:rPr lang="zh-CN" altLang="zh-CN" dirty="0" smtClean="0"/>
              <a:t>以下</a:t>
            </a:r>
            <a:r>
              <a:rPr lang="zh-CN" altLang="zh-CN" dirty="0"/>
              <a:t>叙述正确的是（</a:t>
            </a:r>
            <a:r>
              <a:rPr lang="en-US" altLang="zh-CN" dirty="0" smtClean="0"/>
              <a:t>B</a:t>
            </a:r>
            <a:r>
              <a:rPr lang="zh-CN" altLang="en-US" dirty="0" smtClean="0"/>
              <a:t>、</a:t>
            </a:r>
            <a:r>
              <a:rPr lang="en-US" altLang="zh-CN" dirty="0" smtClean="0"/>
              <a:t>C</a:t>
            </a:r>
            <a:r>
              <a:rPr lang="zh-CN" altLang="zh-CN" dirty="0" smtClean="0"/>
              <a:t>）</a:t>
            </a:r>
            <a:r>
              <a:rPr lang="zh-CN" altLang="zh-CN" dirty="0"/>
              <a:t>：</a:t>
            </a:r>
          </a:p>
          <a:p>
            <a:pPr marL="0" indent="0">
              <a:buFont typeface="Wingdings" pitchFamily="2" charset="2"/>
              <a:buNone/>
              <a:defRPr/>
            </a:pPr>
            <a:r>
              <a:rPr lang="en-US" altLang="zh-CN" dirty="0"/>
              <a:t>   </a:t>
            </a:r>
            <a:r>
              <a:rPr lang="en-US" altLang="zh-CN" dirty="0" smtClean="0"/>
              <a:t>      </a:t>
            </a:r>
            <a:r>
              <a:rPr lang="en-US" altLang="zh-CN" sz="2000" dirty="0"/>
              <a:t>A. </a:t>
            </a:r>
            <a:r>
              <a:rPr lang="zh-CN" altLang="zh-CN" sz="2000" dirty="0"/>
              <a:t>接口中可以有虚方法</a:t>
            </a:r>
            <a:r>
              <a:rPr lang="zh-CN" altLang="zh-CN" sz="2000" dirty="0" smtClean="0"/>
              <a:t>。</a:t>
            </a:r>
            <a:r>
              <a:rPr lang="en-US" altLang="zh-CN" sz="2000" dirty="0" smtClean="0"/>
              <a:t>  </a:t>
            </a:r>
            <a:r>
              <a:rPr lang="en-US" altLang="zh-CN" sz="2000" dirty="0"/>
              <a:t>B. </a:t>
            </a:r>
            <a:r>
              <a:rPr lang="zh-CN" altLang="zh-CN" sz="2000" dirty="0"/>
              <a:t>一个类可以实现多个接口。</a:t>
            </a:r>
          </a:p>
          <a:p>
            <a:pPr marL="0" indent="0">
              <a:buFont typeface="Wingdings" pitchFamily="2" charset="2"/>
              <a:buNone/>
              <a:defRPr/>
            </a:pPr>
            <a:r>
              <a:rPr lang="en-US" altLang="zh-CN" sz="2000" dirty="0"/>
              <a:t>    </a:t>
            </a:r>
            <a:r>
              <a:rPr lang="en-US" altLang="zh-CN" sz="2000" dirty="0" smtClean="0"/>
              <a:t>       C</a:t>
            </a:r>
            <a:r>
              <a:rPr lang="en-US" altLang="zh-CN" sz="2000" dirty="0"/>
              <a:t>. </a:t>
            </a:r>
            <a:r>
              <a:rPr lang="zh-CN" altLang="zh-CN" sz="2000" dirty="0"/>
              <a:t>接口不能被实例化</a:t>
            </a:r>
            <a:r>
              <a:rPr lang="zh-CN" altLang="zh-CN" sz="2000" dirty="0" smtClean="0"/>
              <a:t>。</a:t>
            </a:r>
            <a:r>
              <a:rPr lang="en-US" altLang="zh-CN" sz="2000" dirty="0" smtClean="0"/>
              <a:t>      D</a:t>
            </a:r>
            <a:r>
              <a:rPr lang="en-US" altLang="zh-CN" sz="2000" dirty="0"/>
              <a:t>. </a:t>
            </a:r>
            <a:r>
              <a:rPr lang="zh-CN" altLang="zh-CN" sz="2000" dirty="0"/>
              <a:t>接口中可以包含已实现的方法。</a:t>
            </a:r>
          </a:p>
          <a:p>
            <a:pPr marL="0" indent="0">
              <a:buFont typeface="Wingdings" pitchFamily="2" charset="2"/>
              <a:buNone/>
              <a:defRPr/>
            </a:pPr>
            <a:r>
              <a:rPr lang="zh-CN" altLang="en-US" dirty="0" smtClean="0"/>
              <a:t>（</a:t>
            </a:r>
            <a:r>
              <a:rPr lang="en-US" altLang="zh-CN" dirty="0" smtClean="0"/>
              <a:t>2</a:t>
            </a:r>
            <a:r>
              <a:rPr lang="zh-CN" altLang="en-US" dirty="0" smtClean="0"/>
              <a:t>）</a:t>
            </a:r>
            <a:r>
              <a:rPr lang="zh-CN" altLang="zh-CN" dirty="0" smtClean="0"/>
              <a:t>以下</a:t>
            </a:r>
            <a:r>
              <a:rPr lang="zh-CN" altLang="zh-CN" dirty="0"/>
              <a:t>叙述正确的是（</a:t>
            </a:r>
            <a:r>
              <a:rPr lang="en-US" altLang="zh-CN" dirty="0"/>
              <a:t>B</a:t>
            </a:r>
            <a:r>
              <a:rPr lang="zh-CN" altLang="zh-CN" dirty="0"/>
              <a:t>、</a:t>
            </a:r>
            <a:r>
              <a:rPr lang="en-US" altLang="zh-CN" dirty="0"/>
              <a:t>C</a:t>
            </a:r>
            <a:r>
              <a:rPr lang="zh-CN" altLang="zh-CN" dirty="0"/>
              <a:t>、</a:t>
            </a:r>
            <a:r>
              <a:rPr lang="en-US" altLang="zh-CN" dirty="0"/>
              <a:t>D</a:t>
            </a:r>
            <a:r>
              <a:rPr lang="zh-CN" altLang="zh-CN" dirty="0"/>
              <a:t>）：</a:t>
            </a:r>
          </a:p>
          <a:p>
            <a:pPr marL="0" indent="0">
              <a:buFont typeface="Wingdings" pitchFamily="2" charset="2"/>
              <a:buNone/>
              <a:defRPr/>
            </a:pPr>
            <a:r>
              <a:rPr lang="en-US" altLang="zh-CN" dirty="0" smtClean="0"/>
              <a:t>   </a:t>
            </a:r>
            <a:r>
              <a:rPr lang="en-US" altLang="zh-CN" sz="2000" dirty="0" smtClean="0"/>
              <a:t>A</a:t>
            </a:r>
            <a:r>
              <a:rPr lang="en-US" altLang="zh-CN" sz="2000" dirty="0"/>
              <a:t>. </a:t>
            </a:r>
            <a:r>
              <a:rPr lang="zh-CN" altLang="zh-CN" sz="2000" dirty="0"/>
              <a:t>接口和抽象类一样均只能声明，而不能有实现部分。</a:t>
            </a:r>
          </a:p>
          <a:p>
            <a:pPr marL="0" indent="0">
              <a:buFont typeface="Wingdings" pitchFamily="2" charset="2"/>
              <a:buNone/>
              <a:defRPr/>
            </a:pPr>
            <a:r>
              <a:rPr lang="en-US" altLang="zh-CN" sz="2000" dirty="0" smtClean="0"/>
              <a:t>    B</a:t>
            </a:r>
            <a:r>
              <a:rPr lang="en-US" altLang="zh-CN" sz="2000" dirty="0"/>
              <a:t>. </a:t>
            </a:r>
            <a:r>
              <a:rPr lang="zh-CN" altLang="zh-CN" sz="2000" dirty="0"/>
              <a:t>类可以继承多个接口，但仅能从一个抽象类或其它类型的单个类继承。</a:t>
            </a:r>
          </a:p>
          <a:p>
            <a:pPr marL="0" indent="0">
              <a:buFont typeface="Wingdings" pitchFamily="2" charset="2"/>
              <a:buNone/>
              <a:defRPr/>
            </a:pPr>
            <a:r>
              <a:rPr lang="en-US" altLang="zh-CN" sz="2000" dirty="0"/>
              <a:t> </a:t>
            </a:r>
            <a:r>
              <a:rPr lang="en-US" altLang="zh-CN" sz="2000" dirty="0" smtClean="0"/>
              <a:t>   </a:t>
            </a:r>
            <a:r>
              <a:rPr lang="en-US" altLang="zh-CN" sz="2000" dirty="0"/>
              <a:t>C. </a:t>
            </a:r>
            <a:r>
              <a:rPr lang="zh-CN" altLang="zh-CN" sz="2000" dirty="0"/>
              <a:t>接口中可以定义属性、方法和事件，但只声明不实现。</a:t>
            </a:r>
          </a:p>
          <a:p>
            <a:pPr marL="0" indent="0">
              <a:buFont typeface="Wingdings" pitchFamily="2" charset="2"/>
              <a:buNone/>
              <a:defRPr/>
            </a:pPr>
            <a:r>
              <a:rPr lang="en-US" altLang="zh-CN" sz="2000" dirty="0"/>
              <a:t>  </a:t>
            </a:r>
            <a:r>
              <a:rPr lang="en-US" altLang="zh-CN" sz="2000" dirty="0" smtClean="0"/>
              <a:t>  </a:t>
            </a:r>
            <a:r>
              <a:rPr lang="en-US" altLang="zh-CN" sz="2000" dirty="0"/>
              <a:t>D. </a:t>
            </a:r>
            <a:r>
              <a:rPr lang="zh-CN" altLang="zh-CN" sz="2000" dirty="0"/>
              <a:t>类的多继承可以通过接口实现。</a:t>
            </a:r>
          </a:p>
          <a:p>
            <a:pPr>
              <a:defRPr/>
            </a:pPr>
            <a:endParaRPr lang="zh-CN" altLang="en-US" dirty="0"/>
          </a:p>
        </p:txBody>
      </p:sp>
      <p:sp>
        <p:nvSpPr>
          <p:cNvPr id="1126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3E044E34-5B1D-4EF4-8D5C-0B94710AEA9C}"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8</a:t>
            </a:fld>
            <a:endParaRPr lang="en-US" altLang="zh-CN" sz="1200" b="0" smtClean="0">
              <a:solidFill>
                <a:schemeClr val="tx1"/>
              </a:solidFill>
              <a:ea typeface="新宋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4.2  </a:t>
            </a:r>
            <a:r>
              <a:rPr lang="zh-CN" altLang="zh-CN" smtClean="0"/>
              <a:t>委</a:t>
            </a:r>
            <a:r>
              <a:rPr lang="en-US" altLang="zh-CN" smtClean="0"/>
              <a:t>  </a:t>
            </a:r>
            <a:r>
              <a:rPr lang="zh-CN" altLang="zh-CN" smtClean="0"/>
              <a:t>托</a:t>
            </a:r>
            <a:endParaRPr lang="zh-CN" altLang="en-US" smtClean="0"/>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1</a:t>
            </a:r>
            <a:r>
              <a:rPr lang="zh-CN" altLang="en-US" dirty="0" smtClean="0"/>
              <a:t>、</a:t>
            </a:r>
            <a:r>
              <a:rPr lang="zh-CN" altLang="zh-CN" dirty="0" smtClean="0"/>
              <a:t>委托</a:t>
            </a:r>
            <a:r>
              <a:rPr lang="zh-CN" altLang="zh-CN" dirty="0"/>
              <a:t>类型（</a:t>
            </a:r>
            <a:r>
              <a:rPr lang="en-US" altLang="zh-CN" dirty="0"/>
              <a:t>delegate type</a:t>
            </a:r>
            <a:r>
              <a:rPr lang="zh-CN" altLang="zh-CN" dirty="0" smtClean="0"/>
              <a:t>）</a:t>
            </a:r>
            <a:endParaRPr lang="en-US" altLang="zh-CN" dirty="0" smtClean="0"/>
          </a:p>
          <a:p>
            <a:pPr lvl="1">
              <a:defRPr/>
            </a:pPr>
            <a:r>
              <a:rPr lang="zh-CN" altLang="zh-CN" dirty="0"/>
              <a:t>委托</a:t>
            </a:r>
            <a:r>
              <a:rPr lang="zh-CN" altLang="zh-CN" dirty="0" smtClean="0"/>
              <a:t>类似</a:t>
            </a:r>
            <a:r>
              <a:rPr lang="en-US" altLang="zh-CN" dirty="0" smtClean="0"/>
              <a:t>C++</a:t>
            </a:r>
            <a:r>
              <a:rPr lang="zh-CN" altLang="zh-CN" dirty="0" smtClean="0"/>
              <a:t>中</a:t>
            </a:r>
            <a:r>
              <a:rPr lang="zh-CN" altLang="en-US" dirty="0" smtClean="0"/>
              <a:t>的</a:t>
            </a:r>
            <a:r>
              <a:rPr lang="zh-CN" altLang="zh-CN" dirty="0" smtClean="0"/>
              <a:t>指针</a:t>
            </a:r>
            <a:endParaRPr lang="en-US" altLang="zh-CN" dirty="0" smtClean="0"/>
          </a:p>
          <a:p>
            <a:pPr lvl="1">
              <a:defRPr/>
            </a:pPr>
            <a:r>
              <a:rPr lang="en-US" altLang="zh-CN" dirty="0" smtClean="0"/>
              <a:t>C++</a:t>
            </a:r>
            <a:r>
              <a:rPr lang="zh-CN" altLang="en-US" dirty="0" smtClean="0"/>
              <a:t>中的</a:t>
            </a:r>
            <a:r>
              <a:rPr lang="zh-CN" altLang="zh-CN" dirty="0" smtClean="0"/>
              <a:t>指针只能指向静态方法</a:t>
            </a:r>
            <a:r>
              <a:rPr lang="zh-CN" altLang="en-US" dirty="0" smtClean="0"/>
              <a:t>，</a:t>
            </a:r>
            <a:r>
              <a:rPr lang="zh-CN" altLang="zh-CN" dirty="0" smtClean="0"/>
              <a:t>委托</a:t>
            </a:r>
            <a:r>
              <a:rPr lang="zh-CN" altLang="en-US" dirty="0" smtClean="0"/>
              <a:t>除了</a:t>
            </a:r>
            <a:r>
              <a:rPr lang="zh-CN" altLang="zh-CN" dirty="0"/>
              <a:t>能指向静态</a:t>
            </a:r>
            <a:r>
              <a:rPr lang="zh-CN" altLang="zh-CN" dirty="0" smtClean="0"/>
              <a:t>方法</a:t>
            </a:r>
            <a:r>
              <a:rPr lang="zh-CN" altLang="en-US" dirty="0" smtClean="0"/>
              <a:t>外，</a:t>
            </a:r>
            <a:r>
              <a:rPr lang="zh-CN" altLang="zh-CN" dirty="0" smtClean="0"/>
              <a:t>还可指向实例方法。</a:t>
            </a:r>
            <a:endParaRPr lang="en-US" altLang="zh-CN" dirty="0" smtClean="0"/>
          </a:p>
          <a:p>
            <a:pPr lvl="1">
              <a:defRPr/>
            </a:pPr>
            <a:r>
              <a:rPr lang="zh-CN" altLang="en-US" dirty="0" smtClean="0"/>
              <a:t>使用</a:t>
            </a:r>
            <a:r>
              <a:rPr lang="zh-CN" altLang="zh-CN" dirty="0" smtClean="0"/>
              <a:t>委托</a:t>
            </a:r>
            <a:r>
              <a:rPr lang="zh-CN" altLang="en-US" dirty="0" smtClean="0"/>
              <a:t>不会出现像</a:t>
            </a:r>
            <a:r>
              <a:rPr lang="en-US" altLang="zh-CN" dirty="0" smtClean="0"/>
              <a:t>C++</a:t>
            </a:r>
            <a:r>
              <a:rPr lang="zh-CN" altLang="en-US" dirty="0" smtClean="0"/>
              <a:t>程序可能出现的</a:t>
            </a:r>
            <a:r>
              <a:rPr lang="zh-CN" altLang="zh-CN" dirty="0" smtClean="0"/>
              <a:t>内存泄露情况</a:t>
            </a:r>
            <a:r>
              <a:rPr lang="zh-CN" altLang="zh-CN" dirty="0"/>
              <a:t>。</a:t>
            </a:r>
          </a:p>
          <a:p>
            <a:pPr marL="0" indent="0">
              <a:buFont typeface="Wingdings" pitchFamily="2" charset="2"/>
              <a:buNone/>
              <a:defRPr/>
            </a:pPr>
            <a:r>
              <a:rPr lang="en-US" altLang="zh-CN" dirty="0" smtClean="0"/>
              <a:t>2</a:t>
            </a:r>
            <a:r>
              <a:rPr lang="zh-CN" altLang="en-US" dirty="0" smtClean="0"/>
              <a:t>、</a:t>
            </a:r>
            <a:r>
              <a:rPr lang="zh-CN" altLang="zh-CN" dirty="0" smtClean="0"/>
              <a:t>委托特点</a:t>
            </a:r>
            <a:endParaRPr lang="en-US" altLang="zh-CN" dirty="0" smtClean="0"/>
          </a:p>
          <a:p>
            <a:pPr lvl="1">
              <a:defRPr/>
            </a:pPr>
            <a:r>
              <a:rPr lang="zh-CN" altLang="zh-CN" dirty="0" smtClean="0"/>
              <a:t>任何</a:t>
            </a:r>
            <a:r>
              <a:rPr lang="zh-CN" altLang="zh-CN" dirty="0"/>
              <a:t>类或对象中的方法都可以通过委托来</a:t>
            </a:r>
            <a:r>
              <a:rPr lang="zh-CN" altLang="zh-CN" dirty="0" smtClean="0"/>
              <a:t>调用</a:t>
            </a:r>
            <a:r>
              <a:rPr lang="zh-CN" altLang="en-US" dirty="0" smtClean="0"/>
              <a:t>。</a:t>
            </a:r>
            <a:endParaRPr lang="en-US" altLang="zh-CN" dirty="0" smtClean="0"/>
          </a:p>
          <a:p>
            <a:pPr lvl="1">
              <a:defRPr/>
            </a:pPr>
            <a:r>
              <a:rPr lang="zh-CN" altLang="zh-CN" dirty="0" smtClean="0"/>
              <a:t>要求方法</a:t>
            </a:r>
            <a:r>
              <a:rPr lang="zh-CN" altLang="zh-CN" dirty="0"/>
              <a:t>的参数类型和返回</a:t>
            </a:r>
            <a:r>
              <a:rPr lang="zh-CN" altLang="zh-CN" dirty="0" smtClean="0"/>
              <a:t>类型</a:t>
            </a:r>
            <a:r>
              <a:rPr lang="zh-CN" altLang="en-US" dirty="0" smtClean="0"/>
              <a:t>要</a:t>
            </a:r>
            <a:r>
              <a:rPr lang="zh-CN" altLang="zh-CN" dirty="0" smtClean="0"/>
              <a:t>与</a:t>
            </a:r>
            <a:r>
              <a:rPr lang="zh-CN" altLang="zh-CN" dirty="0"/>
              <a:t>委托的参数类型和返回类型完全匹配</a:t>
            </a:r>
            <a:r>
              <a:rPr lang="zh-CN" altLang="zh-CN" dirty="0" smtClean="0"/>
              <a:t>。</a:t>
            </a:r>
            <a:endParaRPr lang="zh-CN" altLang="en-US" dirty="0"/>
          </a:p>
        </p:txBody>
      </p:sp>
      <p:sp>
        <p:nvSpPr>
          <p:cNvPr id="1229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49"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AEAE4CA3-2EA9-489C-8545-4B5D28B96520}"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9</a:t>
            </a:fld>
            <a:endParaRPr lang="en-US" altLang="zh-CN" sz="1200" b="0" smtClean="0">
              <a:solidFill>
                <a:schemeClr val="tx1"/>
              </a:solidFill>
              <a:ea typeface="新宋体" pitchFamily="49" charset="-122"/>
            </a:endParaRPr>
          </a:p>
        </p:txBody>
      </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新宋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1738</TotalTime>
  <Words>2266</Words>
  <Application>Microsoft Office PowerPoint</Application>
  <PresentationFormat>全屏显示(4:3)</PresentationFormat>
  <Paragraphs>265</Paragraphs>
  <Slides>29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幻灯片标题</vt:lpstr>
      </vt:variant>
      <vt:variant>
        <vt:i4>29</vt:i4>
      </vt:variant>
      <vt:variant>
        <vt:lpstr>自定义放映</vt:lpstr>
      </vt:variant>
      <vt:variant>
        <vt:i4>1</vt:i4>
      </vt:variant>
    </vt:vector>
  </HeadingPairs>
  <TitlesOfParts>
    <vt:vector size="40" baseType="lpstr">
      <vt:lpstr>方正舒体</vt:lpstr>
      <vt:lpstr>仿宋</vt:lpstr>
      <vt:lpstr>仿宋_GB2312</vt:lpstr>
      <vt:lpstr>华文行楷</vt:lpstr>
      <vt:lpstr>楷体_GB2312</vt:lpstr>
      <vt:lpstr>新宋体</vt:lpstr>
      <vt:lpstr>Arial</vt:lpstr>
      <vt:lpstr>Times New Roman</vt:lpstr>
      <vt:lpstr>Wingdings</vt:lpstr>
      <vt:lpstr>Watermark</vt:lpstr>
      <vt:lpstr>第4章接口委托与事件</vt:lpstr>
      <vt:lpstr>第4章  接口、委托与事件</vt:lpstr>
      <vt:lpstr>4.1  接口</vt:lpstr>
      <vt:lpstr>4.1.1  接口的声明和实现</vt:lpstr>
      <vt:lpstr>4.1.2  显式方式实现接口</vt:lpstr>
      <vt:lpstr>4.1.2  显式方式实现接口</vt:lpstr>
      <vt:lpstr>4.1.3  利用接口实现多继承</vt:lpstr>
      <vt:lpstr>（补充）某公司C#面试题</vt:lpstr>
      <vt:lpstr>4.2  委  托</vt:lpstr>
      <vt:lpstr>4.2.1  定义委托类型</vt:lpstr>
      <vt:lpstr>4.2.2  通过委托调用方法</vt:lpstr>
      <vt:lpstr>4.3  事  件</vt:lpstr>
      <vt:lpstr>4.3  事  件</vt:lpstr>
      <vt:lpstr>4.3.1  事件的声明和引发</vt:lpstr>
      <vt:lpstr>4.3.1  事件的声明和引发</vt:lpstr>
      <vt:lpstr>4.3.1  事件的声明和引发</vt:lpstr>
      <vt:lpstr>4.3.1  事件的声明和引发</vt:lpstr>
      <vt:lpstr>4.3.1  事件的声明和引发</vt:lpstr>
      <vt:lpstr>4.3.2  具有标准签名的事件</vt:lpstr>
      <vt:lpstr>4.3.2  具有标准签名的事件</vt:lpstr>
      <vt:lpstr>4.4*  【不讲】序列化与反序列化</vt:lpstr>
      <vt:lpstr>4.4.1*  【不讲】序列化</vt:lpstr>
      <vt:lpstr>4.4.1*  序列化</vt:lpstr>
      <vt:lpstr>4.4.2*  反序列化</vt:lpstr>
      <vt:lpstr>PowerPoint 演示文稿</vt:lpstr>
      <vt:lpstr>4.5*  【不讲】反  射</vt:lpstr>
      <vt:lpstr>4.5*  反  射</vt:lpstr>
      <vt:lpstr>4.5*  反  射</vt:lpstr>
      <vt:lpstr>本章习题练习</vt:lpstr>
      <vt:lpstr>第1章 计算机系统概论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majun</cp:lastModifiedBy>
  <cp:revision>202</cp:revision>
  <cp:lastPrinted>1601-01-01T00:00:00Z</cp:lastPrinted>
  <dcterms:created xsi:type="dcterms:W3CDTF">1601-01-01T00:00:00Z</dcterms:created>
  <dcterms:modified xsi:type="dcterms:W3CDTF">2017-09-10T22:56:41Z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