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0" r:id="rId2"/>
    <p:sldId id="533" r:id="rId3"/>
    <p:sldId id="537" r:id="rId4"/>
    <p:sldId id="544" r:id="rId5"/>
    <p:sldId id="542" r:id="rId6"/>
    <p:sldId id="543" r:id="rId7"/>
    <p:sldId id="545" r:id="rId8"/>
    <p:sldId id="546" r:id="rId9"/>
    <p:sldId id="538" r:id="rId10"/>
    <p:sldId id="539" r:id="rId11"/>
    <p:sldId id="540" r:id="rId12"/>
    <p:sldId id="541" r:id="rId13"/>
  </p:sldIdLst>
  <p:sldSz cx="9144000" cy="6858000" type="letter"/>
  <p:notesSz cx="7016750" cy="9302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FF00"/>
    <a:srgbClr val="33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9" autoAdjust="0"/>
    <p:restoredTop sz="85848" autoAdjust="0"/>
  </p:normalViewPr>
  <p:slideViewPr>
    <p:cSldViewPr snapToGrid="0">
      <p:cViewPr varScale="1">
        <p:scale>
          <a:sx n="95" d="100"/>
          <a:sy n="95"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0592" cy="465137"/>
          </a:xfrm>
          <a:prstGeom prst="rect">
            <a:avLst/>
          </a:prstGeom>
        </p:spPr>
        <p:txBody>
          <a:bodyPr vert="horz" lIns="93242" tIns="46621" rIns="93242" bIns="46621" rtlCol="0"/>
          <a:lstStyle>
            <a:lvl1pPr algn="l">
              <a:defRPr sz="1200"/>
            </a:lvl1pPr>
          </a:lstStyle>
          <a:p>
            <a:endParaRPr lang="en-US"/>
          </a:p>
        </p:txBody>
      </p:sp>
      <p:sp>
        <p:nvSpPr>
          <p:cNvPr id="3" name="Date Placeholder 2"/>
          <p:cNvSpPr>
            <a:spLocks noGrp="1"/>
          </p:cNvSpPr>
          <p:nvPr>
            <p:ph type="dt" idx="1"/>
          </p:nvPr>
        </p:nvSpPr>
        <p:spPr>
          <a:xfrm>
            <a:off x="3974535" y="1"/>
            <a:ext cx="3040592" cy="465137"/>
          </a:xfrm>
          <a:prstGeom prst="rect">
            <a:avLst/>
          </a:prstGeom>
        </p:spPr>
        <p:txBody>
          <a:bodyPr vert="horz" lIns="93242" tIns="46621" rIns="93242" bIns="46621" rtlCol="0"/>
          <a:lstStyle>
            <a:lvl1pPr algn="r">
              <a:defRPr sz="1200"/>
            </a:lvl1pPr>
          </a:lstStyle>
          <a:p>
            <a:fld id="{9B1EBDC3-8EAE-436A-9BE5-762801DD0221}" type="datetimeFigureOut">
              <a:rPr lang="en-US" smtClean="0"/>
              <a:t>3/19/2019</a:t>
            </a:fld>
            <a:endParaRPr lang="en-US"/>
          </a:p>
        </p:txBody>
      </p:sp>
      <p:sp>
        <p:nvSpPr>
          <p:cNvPr id="4" name="Slide Image Placeholder 3"/>
          <p:cNvSpPr>
            <a:spLocks noGrp="1" noRot="1" noChangeAspect="1"/>
          </p:cNvSpPr>
          <p:nvPr>
            <p:ph type="sldImg" idx="2"/>
          </p:nvPr>
        </p:nvSpPr>
        <p:spPr>
          <a:xfrm>
            <a:off x="1184275" y="698500"/>
            <a:ext cx="4648200" cy="3487738"/>
          </a:xfrm>
          <a:prstGeom prst="rect">
            <a:avLst/>
          </a:prstGeom>
          <a:noFill/>
          <a:ln w="12700">
            <a:solidFill>
              <a:prstClr val="black"/>
            </a:solidFill>
          </a:ln>
        </p:spPr>
        <p:txBody>
          <a:bodyPr vert="horz" lIns="93242" tIns="46621" rIns="93242" bIns="46621" rtlCol="0" anchor="ctr"/>
          <a:lstStyle/>
          <a:p>
            <a:endParaRPr lang="en-US"/>
          </a:p>
        </p:txBody>
      </p:sp>
      <p:sp>
        <p:nvSpPr>
          <p:cNvPr id="5" name="Notes Placeholder 4"/>
          <p:cNvSpPr>
            <a:spLocks noGrp="1"/>
          </p:cNvSpPr>
          <p:nvPr>
            <p:ph type="body" sz="quarter" idx="3"/>
          </p:nvPr>
        </p:nvSpPr>
        <p:spPr>
          <a:xfrm>
            <a:off x="701675" y="4418808"/>
            <a:ext cx="5613400" cy="4186237"/>
          </a:xfrm>
          <a:prstGeom prst="rect">
            <a:avLst/>
          </a:prstGeom>
        </p:spPr>
        <p:txBody>
          <a:bodyPr vert="horz" lIns="93242" tIns="46621" rIns="93242" bIns="466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5999"/>
            <a:ext cx="3040592" cy="465137"/>
          </a:xfrm>
          <a:prstGeom prst="rect">
            <a:avLst/>
          </a:prstGeom>
        </p:spPr>
        <p:txBody>
          <a:bodyPr vert="horz" lIns="93242" tIns="46621" rIns="93242" bIns="46621" rtlCol="0" anchor="b"/>
          <a:lstStyle>
            <a:lvl1pPr algn="l">
              <a:defRPr sz="1200"/>
            </a:lvl1pPr>
          </a:lstStyle>
          <a:p>
            <a:endParaRPr lang="en-US"/>
          </a:p>
        </p:txBody>
      </p:sp>
      <p:sp>
        <p:nvSpPr>
          <p:cNvPr id="7" name="Slide Number Placeholder 6"/>
          <p:cNvSpPr>
            <a:spLocks noGrp="1"/>
          </p:cNvSpPr>
          <p:nvPr>
            <p:ph type="sldNum" sz="quarter" idx="5"/>
          </p:nvPr>
        </p:nvSpPr>
        <p:spPr>
          <a:xfrm>
            <a:off x="3974535" y="8835999"/>
            <a:ext cx="3040592" cy="465137"/>
          </a:xfrm>
          <a:prstGeom prst="rect">
            <a:avLst/>
          </a:prstGeom>
        </p:spPr>
        <p:txBody>
          <a:bodyPr vert="horz" lIns="93242" tIns="46621" rIns="93242" bIns="46621" rtlCol="0" anchor="b"/>
          <a:lstStyle>
            <a:lvl1pPr algn="r">
              <a:defRPr sz="1200"/>
            </a:lvl1pPr>
          </a:lstStyle>
          <a:p>
            <a:fld id="{57FC6D4A-2E89-4F72-82D1-B19244A1E52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C6D4A-2E89-4F72-82D1-B19244A1E52E}" type="slidenum">
              <a:rPr lang="en-US" smtClean="0"/>
              <a:t>1</a:t>
            </a:fld>
            <a:endParaRPr lang="en-US"/>
          </a:p>
        </p:txBody>
      </p:sp>
    </p:spTree>
    <p:extLst>
      <p:ext uri="{BB962C8B-B14F-4D97-AF65-F5344CB8AC3E}">
        <p14:creationId xmlns:p14="http://schemas.microsoft.com/office/powerpoint/2010/main" val="2536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FC6D4A-2E89-4F72-82D1-B19244A1E52E}" type="slidenum">
              <a:rPr lang="en-US" smtClean="0"/>
              <a:t>10</a:t>
            </a:fld>
            <a:endParaRPr lang="en-US"/>
          </a:p>
        </p:txBody>
      </p:sp>
    </p:spTree>
    <p:extLst>
      <p:ext uri="{BB962C8B-B14F-4D97-AF65-F5344CB8AC3E}">
        <p14:creationId xmlns:p14="http://schemas.microsoft.com/office/powerpoint/2010/main" val="3731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11</a:t>
            </a:fld>
            <a:endParaRPr lang="en-US"/>
          </a:p>
        </p:txBody>
      </p:sp>
    </p:spTree>
    <p:extLst>
      <p:ext uri="{BB962C8B-B14F-4D97-AF65-F5344CB8AC3E}">
        <p14:creationId xmlns:p14="http://schemas.microsoft.com/office/powerpoint/2010/main" val="1229838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12</a:t>
            </a:fld>
            <a:endParaRPr lang="en-US"/>
          </a:p>
        </p:txBody>
      </p:sp>
    </p:spTree>
    <p:extLst>
      <p:ext uri="{BB962C8B-B14F-4D97-AF65-F5344CB8AC3E}">
        <p14:creationId xmlns:p14="http://schemas.microsoft.com/office/powerpoint/2010/main" val="359951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2</a:t>
            </a:fld>
            <a:endParaRPr lang="en-US"/>
          </a:p>
        </p:txBody>
      </p:sp>
    </p:spTree>
    <p:extLst>
      <p:ext uri="{BB962C8B-B14F-4D97-AF65-F5344CB8AC3E}">
        <p14:creationId xmlns:p14="http://schemas.microsoft.com/office/powerpoint/2010/main" val="25727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3</a:t>
            </a:fld>
            <a:endParaRPr lang="en-US"/>
          </a:p>
        </p:txBody>
      </p:sp>
    </p:spTree>
    <p:extLst>
      <p:ext uri="{BB962C8B-B14F-4D97-AF65-F5344CB8AC3E}">
        <p14:creationId xmlns:p14="http://schemas.microsoft.com/office/powerpoint/2010/main" val="1147626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4</a:t>
            </a:fld>
            <a:endParaRPr lang="en-US"/>
          </a:p>
        </p:txBody>
      </p:sp>
    </p:spTree>
    <p:extLst>
      <p:ext uri="{BB962C8B-B14F-4D97-AF65-F5344CB8AC3E}">
        <p14:creationId xmlns:p14="http://schemas.microsoft.com/office/powerpoint/2010/main" val="158195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5</a:t>
            </a:fld>
            <a:endParaRPr lang="en-US"/>
          </a:p>
        </p:txBody>
      </p:sp>
    </p:spTree>
    <p:extLst>
      <p:ext uri="{BB962C8B-B14F-4D97-AF65-F5344CB8AC3E}">
        <p14:creationId xmlns:p14="http://schemas.microsoft.com/office/powerpoint/2010/main" val="406081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6</a:t>
            </a:fld>
            <a:endParaRPr lang="en-US"/>
          </a:p>
        </p:txBody>
      </p:sp>
    </p:spTree>
    <p:extLst>
      <p:ext uri="{BB962C8B-B14F-4D97-AF65-F5344CB8AC3E}">
        <p14:creationId xmlns:p14="http://schemas.microsoft.com/office/powerpoint/2010/main" val="60220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7</a:t>
            </a:fld>
            <a:endParaRPr lang="en-US"/>
          </a:p>
        </p:txBody>
      </p:sp>
    </p:spTree>
    <p:extLst>
      <p:ext uri="{BB962C8B-B14F-4D97-AF65-F5344CB8AC3E}">
        <p14:creationId xmlns:p14="http://schemas.microsoft.com/office/powerpoint/2010/main" val="260293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8</a:t>
            </a:fld>
            <a:endParaRPr lang="en-US"/>
          </a:p>
        </p:txBody>
      </p:sp>
    </p:spTree>
    <p:extLst>
      <p:ext uri="{BB962C8B-B14F-4D97-AF65-F5344CB8AC3E}">
        <p14:creationId xmlns:p14="http://schemas.microsoft.com/office/powerpoint/2010/main" val="393712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FC6D4A-2E89-4F72-82D1-B19244A1E52E}" type="slidenum">
              <a:rPr lang="en-US" smtClean="0"/>
              <a:t>9</a:t>
            </a:fld>
            <a:endParaRPr lang="en-US"/>
          </a:p>
        </p:txBody>
      </p:sp>
    </p:spTree>
    <p:extLst>
      <p:ext uri="{BB962C8B-B14F-4D97-AF65-F5344CB8AC3E}">
        <p14:creationId xmlns:p14="http://schemas.microsoft.com/office/powerpoint/2010/main" val="3281855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563824"/>
          </a:xfrm>
        </p:spPr>
        <p:txBody>
          <a:bodyPr anchor="b">
            <a:normAutofit/>
          </a:bodyPr>
          <a:lstStyle>
            <a:lvl1pPr algn="r">
              <a:defRPr lang="en-US" sz="3200" smtClean="0"/>
            </a:lvl1pPr>
          </a:lstStyle>
          <a:p>
            <a:r>
              <a:rPr lang="en-US" sz="3600">
                <a:latin typeface="+mn-lt"/>
              </a:rPr>
              <a:t>OT Stationary Kit</a:t>
            </a:r>
            <a:endParaRPr lang="en-US"/>
          </a:p>
        </p:txBody>
      </p:sp>
      <p:sp>
        <p:nvSpPr>
          <p:cNvPr id="3" name="Subtitle 2"/>
          <p:cNvSpPr>
            <a:spLocks noGrp="1"/>
          </p:cNvSpPr>
          <p:nvPr>
            <p:ph type="subTitle" idx="1" hasCustomPrompt="1"/>
          </p:nvPr>
        </p:nvSpPr>
        <p:spPr>
          <a:xfrm>
            <a:off x="1600200" y="1686187"/>
            <a:ext cx="6858000" cy="483401"/>
          </a:xfrm>
        </p:spPr>
        <p:txBody>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z="2400">
                <a:latin typeface="Source Sans Pro" pitchFamily="34" charset="0"/>
              </a:rPr>
              <a:t>May 22, 2013</a:t>
            </a:r>
          </a:p>
        </p:txBody>
      </p:sp>
      <p:sp>
        <p:nvSpPr>
          <p:cNvPr id="7"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8" name="Slide Number Placeholder 5"/>
          <p:cNvSpPr>
            <a:spLocks noGrp="1"/>
          </p:cNvSpPr>
          <p:nvPr>
            <p:ph type="sldNum" sz="quarter" idx="12"/>
          </p:nvPr>
        </p:nvSpPr>
        <p:spPr>
          <a:xfrm>
            <a:off x="8078160" y="-3492"/>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352437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10363"/>
          </a:xfrm>
        </p:spPr>
        <p:txBody>
          <a:bodyPr>
            <a:normAutofit/>
          </a:bodyPr>
          <a:lstStyle>
            <a:lvl1pPr>
              <a:defRPr sz="3200"/>
            </a:lvl1pPr>
          </a:lstStyle>
          <a:p>
            <a:r>
              <a:rPr lang="en-US"/>
              <a:t>Click to edit Master title style</a:t>
            </a:r>
          </a:p>
        </p:txBody>
      </p:sp>
      <p:sp>
        <p:nvSpPr>
          <p:cNvPr id="3" name="Vertical Text Placeholder 2"/>
          <p:cNvSpPr>
            <a:spLocks noGrp="1"/>
          </p:cNvSpPr>
          <p:nvPr>
            <p:ph type="body" orient="vert" idx="1"/>
          </p:nvPr>
        </p:nvSpPr>
        <p:spPr>
          <a:xfrm>
            <a:off x="628650" y="1099226"/>
            <a:ext cx="7886700" cy="50777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8"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272364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6953" y="573931"/>
            <a:ext cx="548397" cy="5710039"/>
          </a:xfrm>
        </p:spPr>
        <p:txBody>
          <a:bodyPr vert="eaVert">
            <a:normAutofit/>
          </a:bodyPr>
          <a:lstStyle>
            <a:lvl1pPr>
              <a:defRPr sz="3200"/>
            </a:lvl1pPr>
          </a:lstStyle>
          <a:p>
            <a:r>
              <a:rPr lang="en-US"/>
              <a:t>Click to edit Master title style</a:t>
            </a:r>
          </a:p>
        </p:txBody>
      </p:sp>
      <p:sp>
        <p:nvSpPr>
          <p:cNvPr id="3" name="Vertical Text Placeholder 2"/>
          <p:cNvSpPr>
            <a:spLocks noGrp="1"/>
          </p:cNvSpPr>
          <p:nvPr>
            <p:ph type="body" orient="vert" idx="1"/>
          </p:nvPr>
        </p:nvSpPr>
        <p:spPr>
          <a:xfrm>
            <a:off x="628650" y="573931"/>
            <a:ext cx="7182661" cy="5710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8"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2726109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12698"/>
          </a:xfrm>
        </p:spPr>
        <p:txBody>
          <a:bodyPr>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8"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dirty="0"/>
          </a:p>
        </p:txBody>
      </p:sp>
    </p:spTree>
    <p:extLst>
      <p:ext uri="{BB962C8B-B14F-4D97-AF65-F5344CB8AC3E}">
        <p14:creationId xmlns:p14="http://schemas.microsoft.com/office/powerpoint/2010/main" val="47316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556806"/>
          </a:xfrm>
        </p:spPr>
        <p:txBody>
          <a:bodyPr anchor="b">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623888" y="2266546"/>
            <a:ext cx="78867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8"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176645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10363"/>
          </a:xfrm>
        </p:spPr>
        <p:txBody>
          <a:bodyPr>
            <a:normAutofit/>
          </a:bodyPr>
          <a:lstStyle>
            <a:lvl1pPr>
              <a:defRPr sz="3200"/>
            </a:lvl1pPr>
          </a:lstStyle>
          <a:p>
            <a:r>
              <a:rPr lang="en-US"/>
              <a:t>Click to edit Master title style</a:t>
            </a:r>
          </a:p>
        </p:txBody>
      </p:sp>
      <p:sp>
        <p:nvSpPr>
          <p:cNvPr id="3" name="Content Placeholder 2"/>
          <p:cNvSpPr>
            <a:spLocks noGrp="1"/>
          </p:cNvSpPr>
          <p:nvPr>
            <p:ph sz="half" idx="1"/>
          </p:nvPr>
        </p:nvSpPr>
        <p:spPr>
          <a:xfrm>
            <a:off x="628650" y="1060315"/>
            <a:ext cx="3886200" cy="511664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060315"/>
            <a:ext cx="3886200" cy="511664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9"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15289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568729"/>
          </a:xfrm>
        </p:spPr>
        <p:txBody>
          <a:bodyPr>
            <a:normAutofit/>
          </a:bodyPr>
          <a:lstStyle>
            <a:lvl1pPr>
              <a:defRPr sz="3200"/>
            </a:lvl1p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11"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341747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normAutofit/>
          </a:bodyPr>
          <a:lstStyle>
            <a:lvl1pPr>
              <a:defRPr sz="3200"/>
            </a:lvl1pPr>
          </a:lstStyle>
          <a:p>
            <a:r>
              <a:rPr lang="en-US"/>
              <a:t>Click to edit Master title style</a:t>
            </a:r>
          </a:p>
        </p:txBody>
      </p:sp>
      <p:sp>
        <p:nvSpPr>
          <p:cNvPr id="6"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7"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213665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6"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252837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normAutofit/>
          </a:bodyPr>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9"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272570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3028950" y="6356351"/>
            <a:ext cx="3086100" cy="365125"/>
          </a:xfrm>
        </p:spPr>
        <p:txBody>
          <a:bodyPr/>
          <a:lstStyle>
            <a:lvl1pPr algn="ctr">
              <a:defRPr sz="1050"/>
            </a:lvl1pPr>
          </a:lstStyle>
          <a:p>
            <a:r>
              <a:rPr lang="en-US"/>
              <a:t>OT Proprietary &amp; Confidential Information</a:t>
            </a:r>
          </a:p>
        </p:txBody>
      </p:sp>
      <p:sp>
        <p:nvSpPr>
          <p:cNvPr id="9" name="Slide Number Placeholder 5"/>
          <p:cNvSpPr>
            <a:spLocks noGrp="1"/>
          </p:cNvSpPr>
          <p:nvPr>
            <p:ph type="sldNum" sz="quarter" idx="12"/>
          </p:nvPr>
        </p:nvSpPr>
        <p:spPr>
          <a:xfrm>
            <a:off x="7922519" y="0"/>
            <a:ext cx="394807" cy="365125"/>
          </a:xfrm>
        </p:spPr>
        <p:txBody>
          <a:bodyPr/>
          <a:lstStyle>
            <a:lvl1pPr algn="ctr">
              <a:defRPr>
                <a:solidFill>
                  <a:schemeClr val="bg1"/>
                </a:solidFill>
              </a:defRPr>
            </a:lvl1pPr>
          </a:lstStyle>
          <a:p>
            <a:fld id="{DE941D91-2FE2-456E-873E-C6E6F5A8D3AB}" type="slidenum">
              <a:rPr lang="en-US" smtClean="0"/>
              <a:pPr/>
              <a:t>‹#›</a:t>
            </a:fld>
            <a:endParaRPr lang="en-US"/>
          </a:p>
        </p:txBody>
      </p:sp>
    </p:spTree>
    <p:extLst>
      <p:ext uri="{BB962C8B-B14F-4D97-AF65-F5344CB8AC3E}">
        <p14:creationId xmlns:p14="http://schemas.microsoft.com/office/powerpoint/2010/main" val="47594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OT Proprietary &amp; Confidential Information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C4A82-B74B-498D-B8EB-C80F46C0AFFE}" type="slidenum">
              <a:rPr lang="en-US" smtClean="0"/>
              <a:t>‹#›</a:t>
            </a:fld>
            <a:endParaRPr lang="en-US"/>
          </a:p>
        </p:txBody>
      </p:sp>
    </p:spTree>
    <p:extLst>
      <p:ext uri="{BB962C8B-B14F-4D97-AF65-F5344CB8AC3E}">
        <p14:creationId xmlns:p14="http://schemas.microsoft.com/office/powerpoint/2010/main" val="3014749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kymind.ai/wiki/neural-network#defin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892" y="68359"/>
            <a:ext cx="8231854" cy="1395631"/>
          </a:xfrm>
        </p:spPr>
        <p:txBody>
          <a:bodyPr>
            <a:noAutofit/>
          </a:bodyPr>
          <a:lstStyle/>
          <a:p>
            <a:r>
              <a:rPr lang="en-US" sz="2800" dirty="0"/>
              <a:t>Neural Network &amp; Python Implementation</a:t>
            </a:r>
          </a:p>
        </p:txBody>
      </p:sp>
      <p:sp>
        <p:nvSpPr>
          <p:cNvPr id="3" name="Subtitle 2"/>
          <p:cNvSpPr>
            <a:spLocks noGrp="1"/>
          </p:cNvSpPr>
          <p:nvPr>
            <p:ph type="subTitle" idx="1"/>
          </p:nvPr>
        </p:nvSpPr>
        <p:spPr>
          <a:xfrm>
            <a:off x="1608745" y="1463990"/>
            <a:ext cx="6858000" cy="483401"/>
          </a:xfrm>
        </p:spPr>
        <p:txBody>
          <a:bodyPr/>
          <a:lstStyle/>
          <a:p>
            <a:r>
              <a:rPr lang="en-US" dirty="0">
                <a:latin typeface="+mj-lt"/>
              </a:rPr>
              <a:t>Mar 24, 2019</a:t>
            </a:r>
          </a:p>
        </p:txBody>
      </p:sp>
      <p:sp>
        <p:nvSpPr>
          <p:cNvPr id="4" name="Footer Placeholder 3"/>
          <p:cNvSpPr>
            <a:spLocks noGrp="1"/>
          </p:cNvSpPr>
          <p:nvPr>
            <p:ph type="ftr" sz="quarter" idx="11"/>
          </p:nvPr>
        </p:nvSpPr>
        <p:spPr/>
        <p:txBody>
          <a:bodyPr/>
          <a:lstStyle/>
          <a:p>
            <a:r>
              <a:rPr lang="en-US" dirty="0"/>
              <a:t>OT Proprietary &amp; Confidential Information</a:t>
            </a:r>
          </a:p>
        </p:txBody>
      </p:sp>
      <p:sp>
        <p:nvSpPr>
          <p:cNvPr id="5" name="Slide Number Placeholder 4"/>
          <p:cNvSpPr>
            <a:spLocks noGrp="1"/>
          </p:cNvSpPr>
          <p:nvPr>
            <p:ph type="sldNum" sz="quarter" idx="12"/>
          </p:nvPr>
        </p:nvSpPr>
        <p:spPr/>
        <p:txBody>
          <a:bodyPr/>
          <a:lstStyle/>
          <a:p>
            <a:fld id="{DE941D91-2FE2-456E-873E-C6E6F5A8D3AB}" type="slidenum">
              <a:rPr lang="en-US" smtClean="0"/>
              <a:pPr/>
              <a:t>1</a:t>
            </a:fld>
            <a:endParaRPr lang="en-US" dirty="0"/>
          </a:p>
        </p:txBody>
      </p:sp>
      <p:sp>
        <p:nvSpPr>
          <p:cNvPr id="6" name="TextBox 5">
            <a:extLst>
              <a:ext uri="{FF2B5EF4-FFF2-40B4-BE49-F238E27FC236}">
                <a16:creationId xmlns:a16="http://schemas.microsoft.com/office/drawing/2014/main" id="{6FC2C11B-B977-465A-830C-FC5A3EB5A014}"/>
              </a:ext>
            </a:extLst>
          </p:cNvPr>
          <p:cNvSpPr txBox="1"/>
          <p:nvPr/>
        </p:nvSpPr>
        <p:spPr>
          <a:xfrm>
            <a:off x="7566409" y="5777802"/>
            <a:ext cx="821059" cy="369332"/>
          </a:xfrm>
          <a:prstGeom prst="rect">
            <a:avLst/>
          </a:prstGeom>
          <a:noFill/>
        </p:spPr>
        <p:txBody>
          <a:bodyPr wrap="none" rtlCol="0">
            <a:spAutoFit/>
          </a:bodyPr>
          <a:lstStyle/>
          <a:p>
            <a:r>
              <a:rPr lang="en-US" dirty="0"/>
              <a:t>June Li</a:t>
            </a:r>
          </a:p>
        </p:txBody>
      </p:sp>
    </p:spTree>
    <p:extLst>
      <p:ext uri="{BB962C8B-B14F-4D97-AF65-F5344CB8AC3E}">
        <p14:creationId xmlns:p14="http://schemas.microsoft.com/office/powerpoint/2010/main" val="100063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491490" y="365125"/>
            <a:ext cx="3840085" cy="1692794"/>
          </a:xfrm>
        </p:spPr>
        <p:txBody>
          <a:bodyPr vert="horz" lIns="91440" tIns="45720" rIns="91440" bIns="45720" rtlCol="0" anchor="ctr">
            <a:normAutofit/>
          </a:bodyPr>
          <a:lstStyle/>
          <a:p>
            <a:r>
              <a:rPr lang="en-US" sz="4100"/>
              <a:t>What is Gradient Descent</a:t>
            </a:r>
          </a:p>
        </p:txBody>
      </p:sp>
      <p:cxnSp>
        <p:nvCxnSpPr>
          <p:cNvPr id="16" name="Straight Arrow Connector 15">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330716" y="2445767"/>
            <a:ext cx="4492492" cy="37812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What is a Gradient? </a:t>
            </a:r>
          </a:p>
          <a:p>
            <a:pPr marL="0" indent="0">
              <a:buNone/>
            </a:pPr>
            <a:r>
              <a:rPr lang="en-US" sz="1600" i="1" dirty="0"/>
              <a:t>“A gradient measures how much the output of a function changes if you change the inputs a little bit.”</a:t>
            </a:r>
            <a:r>
              <a:rPr lang="en-US" sz="1600" b="1" dirty="0"/>
              <a:t> </a:t>
            </a:r>
            <a:r>
              <a:rPr lang="en-US" sz="1600" dirty="0"/>
              <a:t>— Lex </a:t>
            </a:r>
            <a:r>
              <a:rPr lang="en-US" sz="1600" dirty="0" err="1"/>
              <a:t>Fridman</a:t>
            </a:r>
            <a:r>
              <a:rPr lang="en-US" sz="1600" dirty="0"/>
              <a:t> (MIT)</a:t>
            </a:r>
          </a:p>
          <a:p>
            <a:r>
              <a:rPr lang="en-US" sz="1600" dirty="0"/>
              <a:t>What is Gradient Descent? </a:t>
            </a:r>
          </a:p>
          <a:p>
            <a:pPr marL="0" indent="0">
              <a:buNone/>
            </a:pPr>
            <a:r>
              <a:rPr lang="en-US" sz="1600" i="1" dirty="0"/>
              <a:t>“ An iterative process that find the values of a functions parameters through forward and backward propagation to minimize a cost function as far as possible. “ </a:t>
            </a:r>
            <a:r>
              <a:rPr lang="en-US" sz="1600" dirty="0"/>
              <a:t>– me </a:t>
            </a:r>
            <a:r>
              <a:rPr lang="en-US" sz="1600" dirty="0">
                <a:sym typeface="Wingdings" panose="05000000000000000000" pitchFamily="2" charset="2"/>
              </a:rPr>
              <a:t> </a:t>
            </a:r>
            <a:endParaRPr lang="en-US" sz="1600" dirty="0"/>
          </a:p>
          <a:p>
            <a:r>
              <a:rPr lang="en-US" sz="1600" dirty="0"/>
              <a:t>Gradient descent is utilized to minimize the cost function in both logistic regression and NN. </a:t>
            </a:r>
          </a:p>
          <a:p>
            <a:r>
              <a:rPr lang="en-US" sz="1600" dirty="0"/>
              <a:t>How big the steps are that Gradient Descent takes into the direction of the local minimum are determined by the learning rate. It determines how fast or slow we will move towards the optimal weights.</a:t>
            </a:r>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a:xfrm>
            <a:off x="491490" y="6356350"/>
            <a:ext cx="3086100" cy="365125"/>
          </a:xfrm>
        </p:spPr>
        <p:txBody>
          <a:bodyPr vert="horz" lIns="91440" tIns="45720" rIns="91440" bIns="45720" rtlCol="0" anchor="ctr">
            <a:normAutofit/>
          </a:bodyPr>
          <a:lstStyle/>
          <a:p>
            <a:pPr algn="l">
              <a:spcAft>
                <a:spcPts val="600"/>
              </a:spcAft>
              <a:defRPr/>
            </a:pPr>
            <a:r>
              <a:rPr lang="en-US" sz="1200" kern="1200">
                <a:solidFill>
                  <a:prstClr val="black">
                    <a:tint val="75000"/>
                  </a:prstClr>
                </a:solidFill>
                <a:latin typeface="Calibri" panose="020F0502020204030204"/>
                <a:ea typeface="+mn-ea"/>
                <a:cs typeface="+mn-cs"/>
              </a:rPr>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a:xfrm>
            <a:off x="5206365" y="6356350"/>
            <a:ext cx="874395" cy="365125"/>
          </a:xfrm>
        </p:spPr>
        <p:txBody>
          <a:bodyPr vert="horz" lIns="91440" tIns="45720" rIns="91440" bIns="45720" rtlCol="0" anchor="ctr">
            <a:normAutofit/>
          </a:bodyPr>
          <a:lstStyle/>
          <a:p>
            <a:pPr algn="r">
              <a:spcAft>
                <a:spcPts val="600"/>
              </a:spcAft>
              <a:defRPr/>
            </a:pPr>
            <a:fld id="{DE941D91-2FE2-456E-873E-C6E6F5A8D3AB}" type="slidenum">
              <a:rPr lang="en-US" smtClean="0">
                <a:solidFill>
                  <a:prstClr val="black">
                    <a:tint val="75000"/>
                  </a:prstClr>
                </a:solidFill>
                <a:latin typeface="Calibri" panose="020F0502020204030204"/>
              </a:rPr>
              <a:pPr algn="r">
                <a:spcAft>
                  <a:spcPts val="600"/>
                </a:spcAft>
                <a:defRPr/>
              </a:pPr>
              <a:t>10</a:t>
            </a:fld>
            <a:endParaRPr lang="en-US">
              <a:solidFill>
                <a:prstClr val="black">
                  <a:tint val="75000"/>
                </a:prstClr>
              </a:solidFill>
              <a:latin typeface="Calibri" panose="020F0502020204030204"/>
            </a:endParaRPr>
          </a:p>
        </p:txBody>
      </p:sp>
      <p:pic>
        <p:nvPicPr>
          <p:cNvPr id="11" name="Picture 10">
            <a:extLst>
              <a:ext uri="{FF2B5EF4-FFF2-40B4-BE49-F238E27FC236}">
                <a16:creationId xmlns:a16="http://schemas.microsoft.com/office/drawing/2014/main" id="{5CFFBCEE-58A5-41E0-9EC3-908976976241}"/>
              </a:ext>
            </a:extLst>
          </p:cNvPr>
          <p:cNvPicPr>
            <a:picLocks noChangeAspect="1"/>
          </p:cNvPicPr>
          <p:nvPr/>
        </p:nvPicPr>
        <p:blipFill rotWithShape="1">
          <a:blip r:embed="rId3">
            <a:extLst>
              <a:ext uri="{28A0092B-C50C-407E-A947-70E740481C1C}">
                <a14:useLocalDpi xmlns:a14="http://schemas.microsoft.com/office/drawing/2010/main" val="0"/>
              </a:ext>
            </a:extLst>
          </a:blip>
          <a:srcRect l="24096" r="31545" b="1"/>
          <a:stretch/>
        </p:blipFill>
        <p:spPr>
          <a:xfrm>
            <a:off x="4409136" y="10"/>
            <a:ext cx="4734863"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310270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Types of Gradient Descent</a:t>
            </a:r>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11</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174321" y="849461"/>
            <a:ext cx="8465742" cy="4968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Batch Gradient Descent: calculates the error for each example within the training dataset, but only after all training examples have been evaluated, the model gets updated</a:t>
            </a:r>
          </a:p>
          <a:p>
            <a:r>
              <a:rPr lang="en-US" sz="2200" dirty="0"/>
              <a:t>Stochastic Gradient Descent: In contrary, does this for each training example within the dataset</a:t>
            </a:r>
          </a:p>
          <a:p>
            <a:r>
              <a:rPr lang="en-US" sz="2200" dirty="0"/>
              <a:t>Mini Batch Gradient Descent: Mini-batch Gradient Descent is the go-to method since it’s a combination of the concepts of SGD and Batch Gradient Descent. It simply splits the training dataset into small batches and performs an update for each of these batches. Therefore it creates a balance between the robustness of stochastic gradient descent and the efficiency of batch gradient descent.</a:t>
            </a:r>
          </a:p>
          <a:p>
            <a:pPr marL="0" indent="0">
              <a:buNone/>
            </a:pPr>
            <a:endParaRPr lang="en-US" sz="2600" dirty="0"/>
          </a:p>
          <a:p>
            <a:endParaRPr lang="en-US" sz="1100" dirty="0"/>
          </a:p>
        </p:txBody>
      </p:sp>
    </p:spTree>
    <p:extLst>
      <p:ext uri="{BB962C8B-B14F-4D97-AF65-F5344CB8AC3E}">
        <p14:creationId xmlns:p14="http://schemas.microsoft.com/office/powerpoint/2010/main" val="166776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Building Blocks of Neural Net</a:t>
            </a:r>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12</a:t>
            </a:fld>
            <a:endParaRPr lang="en-US" dirty="0"/>
          </a:p>
        </p:txBody>
      </p:sp>
      <p:pic>
        <p:nvPicPr>
          <p:cNvPr id="6" name="Picture 5">
            <a:extLst>
              <a:ext uri="{FF2B5EF4-FFF2-40B4-BE49-F238E27FC236}">
                <a16:creationId xmlns:a16="http://schemas.microsoft.com/office/drawing/2014/main" id="{97193DA0-1726-4141-AA96-A7BDE2370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88" y="761687"/>
            <a:ext cx="8230023" cy="6096313"/>
          </a:xfrm>
          <a:prstGeom prst="rect">
            <a:avLst/>
          </a:prstGeom>
        </p:spPr>
      </p:pic>
    </p:spTree>
    <p:extLst>
      <p:ext uri="{BB962C8B-B14F-4D97-AF65-F5344CB8AC3E}">
        <p14:creationId xmlns:p14="http://schemas.microsoft.com/office/powerpoint/2010/main" val="288990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What is Neural Network? </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2</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284853" y="896871"/>
            <a:ext cx="8465742" cy="53732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endParaRPr lang="en-US" i="1" dirty="0"/>
          </a:p>
          <a:p>
            <a:pPr marL="0" indent="0">
              <a:spcAft>
                <a:spcPts val="1200"/>
              </a:spcAft>
              <a:buNone/>
            </a:pPr>
            <a:endParaRPr lang="en-US" i="1" dirty="0"/>
          </a:p>
          <a:p>
            <a:pPr marL="0" indent="0">
              <a:spcAft>
                <a:spcPts val="1200"/>
              </a:spcAft>
              <a:buNone/>
            </a:pPr>
            <a:endParaRPr lang="en-US" i="1" dirty="0"/>
          </a:p>
          <a:p>
            <a:pPr marL="0" indent="0">
              <a:spcAft>
                <a:spcPts val="1200"/>
              </a:spcAft>
              <a:buNone/>
            </a:pPr>
            <a:endParaRPr lang="en-US" i="1" dirty="0"/>
          </a:p>
          <a:p>
            <a:pPr marL="0" indent="0">
              <a:spcAft>
                <a:spcPts val="1200"/>
              </a:spcAft>
              <a:buNone/>
            </a:pPr>
            <a:endParaRPr lang="en-US" i="1" dirty="0"/>
          </a:p>
          <a:p>
            <a:pPr marL="0" indent="0">
              <a:spcAft>
                <a:spcPts val="1200"/>
              </a:spcAft>
              <a:buNone/>
            </a:pPr>
            <a:endParaRPr lang="en-US" i="1" dirty="0"/>
          </a:p>
          <a:p>
            <a:pPr marL="0" indent="0">
              <a:spcAft>
                <a:spcPts val="1200"/>
              </a:spcAft>
              <a:buNone/>
            </a:pPr>
            <a:r>
              <a:rPr lang="en-US" i="1" dirty="0"/>
              <a:t>“Neural networks are a set of </a:t>
            </a:r>
            <a:r>
              <a:rPr lang="en-US" sz="2800" i="1" dirty="0">
                <a:effectLst>
                  <a:glow rad="228600">
                    <a:schemeClr val="accent1">
                      <a:satMod val="175000"/>
                      <a:alpha val="40000"/>
                    </a:schemeClr>
                  </a:glow>
                </a:effectLst>
              </a:rPr>
              <a:t>algorithms</a:t>
            </a:r>
            <a:r>
              <a:rPr lang="en-US" i="1" dirty="0"/>
              <a:t>, modeled loosely after the human brain, that are </a:t>
            </a:r>
            <a:r>
              <a:rPr lang="en-US" i="1" u="sng" dirty="0"/>
              <a:t>designed to recognize patterns</a:t>
            </a:r>
            <a:r>
              <a:rPr lang="en-US" i="1" dirty="0"/>
              <a:t>. They interpret sensory data through a kind of machine perception, labeling or clustering raw input. The patterns they recognize are numerical, contained in vectors, into which all real-world data, be it images, sound, text or time series, must be translated.”</a:t>
            </a:r>
            <a:endParaRPr lang="en-US" sz="2600" i="1" dirty="0"/>
          </a:p>
          <a:p>
            <a:pPr marL="0" indent="0">
              <a:spcAft>
                <a:spcPts val="1200"/>
              </a:spcAft>
              <a:buNone/>
            </a:pPr>
            <a:r>
              <a:rPr lang="en-US" sz="1600" dirty="0">
                <a:hlinkClick r:id="rId3"/>
              </a:rPr>
              <a:t>https://skymind.ai/wiki/neural-network#define</a:t>
            </a:r>
            <a:r>
              <a:rPr lang="en-US" sz="1600" dirty="0"/>
              <a:t> </a:t>
            </a:r>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endParaRPr lang="en-US" sz="1100" dirty="0"/>
          </a:p>
        </p:txBody>
      </p:sp>
      <p:pic>
        <p:nvPicPr>
          <p:cNvPr id="7" name="Picture 6">
            <a:extLst>
              <a:ext uri="{FF2B5EF4-FFF2-40B4-BE49-F238E27FC236}">
                <a16:creationId xmlns:a16="http://schemas.microsoft.com/office/drawing/2014/main" id="{97148B2D-524C-4253-8FD8-C76695384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6154" y="963055"/>
            <a:ext cx="7051172" cy="2421388"/>
          </a:xfrm>
          <a:prstGeom prst="rect">
            <a:avLst/>
          </a:prstGeom>
        </p:spPr>
      </p:pic>
    </p:spTree>
    <p:extLst>
      <p:ext uri="{BB962C8B-B14F-4D97-AF65-F5344CB8AC3E}">
        <p14:creationId xmlns:p14="http://schemas.microsoft.com/office/powerpoint/2010/main" val="352797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Application of Neural Network</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3</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284853" y="896872"/>
            <a:ext cx="8465742" cy="5064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Classification </a:t>
            </a:r>
          </a:p>
          <a:p>
            <a:pPr lvl="1"/>
            <a:r>
              <a:rPr lang="en-US" sz="1600" dirty="0"/>
              <a:t>Detect faces, identify people in images, recognize facial expressions (angry, joyful)</a:t>
            </a:r>
          </a:p>
          <a:p>
            <a:pPr lvl="1"/>
            <a:r>
              <a:rPr lang="en-US" sz="1600" dirty="0"/>
              <a:t>Identify objects in images (stop signs, pedestrians, lane markers…)</a:t>
            </a:r>
          </a:p>
          <a:p>
            <a:pPr lvl="1"/>
            <a:r>
              <a:rPr lang="en-US" sz="1600" dirty="0"/>
              <a:t>Recognize gestures in video</a:t>
            </a:r>
          </a:p>
          <a:p>
            <a:pPr lvl="1"/>
            <a:r>
              <a:rPr lang="en-US" sz="1600" dirty="0"/>
              <a:t>Detect voices, identify speakers, transcribe speech to text, recognize sentiment in voices</a:t>
            </a:r>
          </a:p>
          <a:p>
            <a:pPr lvl="1"/>
            <a:r>
              <a:rPr lang="en-US" sz="1600" dirty="0"/>
              <a:t>Classify text as spam (in emails), or fraudulent (in insurance claims); recognize sentiment in text (customer feedback)</a:t>
            </a:r>
            <a:endParaRPr lang="en-US" sz="2600" dirty="0"/>
          </a:p>
          <a:p>
            <a:pPr>
              <a:spcBef>
                <a:spcPts val="1800"/>
              </a:spcBef>
            </a:pPr>
            <a:r>
              <a:rPr lang="en-US" sz="2000" dirty="0"/>
              <a:t>Clustering</a:t>
            </a:r>
          </a:p>
          <a:p>
            <a:pPr lvl="1"/>
            <a:r>
              <a:rPr lang="en-US" sz="1600" dirty="0"/>
              <a:t>Search: Comparing documents, images or sounds to surface similar items.</a:t>
            </a:r>
          </a:p>
          <a:p>
            <a:pPr lvl="1"/>
            <a:r>
              <a:rPr lang="en-US" sz="1600" dirty="0"/>
              <a:t>Anomaly detection: The flipside of detecting similarities is detecting anomalies, or unusual behavior. </a:t>
            </a:r>
          </a:p>
          <a:p>
            <a:pPr>
              <a:spcBef>
                <a:spcPts val="1800"/>
              </a:spcBef>
            </a:pPr>
            <a:r>
              <a:rPr lang="en-US" sz="2000" dirty="0"/>
              <a:t>Predictive Analytics: Regressions</a:t>
            </a:r>
          </a:p>
          <a:p>
            <a:pPr lvl="1"/>
            <a:r>
              <a:rPr lang="en-US" sz="1600" dirty="0"/>
              <a:t>Employee turnover (tenure), customer lifetime value</a:t>
            </a:r>
          </a:p>
          <a:p>
            <a:endParaRPr lang="en-US" sz="2600" dirty="0"/>
          </a:p>
          <a:p>
            <a:pPr marL="0" indent="0">
              <a:buNone/>
            </a:pPr>
            <a:endParaRPr lang="en-US" sz="2600" dirty="0"/>
          </a:p>
          <a:p>
            <a:endParaRPr lang="en-US" sz="1100" dirty="0"/>
          </a:p>
        </p:txBody>
      </p:sp>
    </p:spTree>
    <p:extLst>
      <p:ext uri="{BB962C8B-B14F-4D97-AF65-F5344CB8AC3E}">
        <p14:creationId xmlns:p14="http://schemas.microsoft.com/office/powerpoint/2010/main" val="420027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1741864" y="2363700"/>
            <a:ext cx="5824545" cy="1364238"/>
          </a:xfrm>
        </p:spPr>
        <p:txBody>
          <a:bodyPr>
            <a:normAutofit/>
          </a:bodyPr>
          <a:lstStyle/>
          <a:p>
            <a:r>
              <a:rPr lang="en-US" sz="2800" dirty="0"/>
              <a:t>Foundation of NN: Logistic Regression</a:t>
            </a:r>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4</a:t>
            </a:fld>
            <a:endParaRPr lang="en-US" dirty="0"/>
          </a:p>
        </p:txBody>
      </p:sp>
    </p:spTree>
    <p:extLst>
      <p:ext uri="{BB962C8B-B14F-4D97-AF65-F5344CB8AC3E}">
        <p14:creationId xmlns:p14="http://schemas.microsoft.com/office/powerpoint/2010/main" val="42565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Logistic Regression</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5</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284853" y="896872"/>
            <a:ext cx="8465742" cy="5064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Logistic regression is a type of model that uses logistic function to model a binary dependent target (0/1). </a:t>
            </a:r>
          </a:p>
          <a:p>
            <a:pPr>
              <a:spcBef>
                <a:spcPts val="1800"/>
              </a:spcBef>
            </a:pPr>
            <a:r>
              <a:rPr lang="en-US" sz="2000" dirty="0"/>
              <a:t>It find the values of a functions parameters through forward and backward propagation to minimize a cost function. This process is called gradient descent. </a:t>
            </a:r>
          </a:p>
          <a:p>
            <a:pPr>
              <a:spcBef>
                <a:spcPts val="1800"/>
              </a:spcBef>
            </a:pPr>
            <a:r>
              <a:rPr lang="en-US" sz="2000" dirty="0"/>
              <a:t>The final output of model goes through sigmoid function transformation and becomes probabilities ranging from 0 to 1. </a:t>
            </a:r>
          </a:p>
          <a:p>
            <a:endParaRPr lang="en-US" sz="2600" dirty="0"/>
          </a:p>
          <a:p>
            <a:pPr marL="0" indent="0">
              <a:buNone/>
            </a:pPr>
            <a:endParaRPr lang="en-US" sz="2600" dirty="0"/>
          </a:p>
          <a:p>
            <a:endParaRPr lang="en-US" sz="1100" dirty="0"/>
          </a:p>
        </p:txBody>
      </p:sp>
      <p:pic>
        <p:nvPicPr>
          <p:cNvPr id="7" name="Picture 6">
            <a:extLst>
              <a:ext uri="{FF2B5EF4-FFF2-40B4-BE49-F238E27FC236}">
                <a16:creationId xmlns:a16="http://schemas.microsoft.com/office/drawing/2014/main" id="{7E7A7692-6921-41FA-97F7-1B40AD203F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7639" y="3443257"/>
            <a:ext cx="6729687" cy="3095655"/>
          </a:xfrm>
          <a:prstGeom prst="rect">
            <a:avLst/>
          </a:prstGeom>
        </p:spPr>
      </p:pic>
    </p:spTree>
    <p:extLst>
      <p:ext uri="{BB962C8B-B14F-4D97-AF65-F5344CB8AC3E}">
        <p14:creationId xmlns:p14="http://schemas.microsoft.com/office/powerpoint/2010/main" val="132009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Loss Function</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6</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284853" y="896872"/>
            <a:ext cx="2367912" cy="5064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loss function is a measure of how good a prediction model does in terms of being able to predict the expected outcome.</a:t>
            </a:r>
          </a:p>
          <a:p>
            <a:endParaRPr lang="en-US" sz="2600" dirty="0"/>
          </a:p>
          <a:p>
            <a:pPr marL="0" indent="0">
              <a:buNone/>
            </a:pPr>
            <a:endParaRPr lang="en-US" sz="2600" dirty="0"/>
          </a:p>
          <a:p>
            <a:endParaRPr lang="en-US" sz="1100" dirty="0"/>
          </a:p>
        </p:txBody>
      </p:sp>
      <p:pic>
        <p:nvPicPr>
          <p:cNvPr id="9" name="Picture 8">
            <a:extLst>
              <a:ext uri="{FF2B5EF4-FFF2-40B4-BE49-F238E27FC236}">
                <a16:creationId xmlns:a16="http://schemas.microsoft.com/office/drawing/2014/main" id="{2F619614-8EE0-4A9D-929D-912EA6ADD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013" y="94506"/>
            <a:ext cx="6668987" cy="6668987"/>
          </a:xfrm>
          <a:prstGeom prst="rect">
            <a:avLst/>
          </a:prstGeom>
        </p:spPr>
      </p:pic>
    </p:spTree>
    <p:extLst>
      <p:ext uri="{BB962C8B-B14F-4D97-AF65-F5344CB8AC3E}">
        <p14:creationId xmlns:p14="http://schemas.microsoft.com/office/powerpoint/2010/main" val="2652035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Loss Function Intuition </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7</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284853" y="896872"/>
            <a:ext cx="8120592" cy="1033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loss function is a measure of how good a prediction model does in terms of being able to predict the expected outcome.</a:t>
            </a:r>
          </a:p>
          <a:p>
            <a:endParaRPr lang="en-US" sz="2600" dirty="0"/>
          </a:p>
          <a:p>
            <a:pPr marL="0" indent="0">
              <a:buNone/>
            </a:pPr>
            <a:endParaRPr lang="en-US" sz="2600" dirty="0"/>
          </a:p>
          <a:p>
            <a:endParaRPr lang="en-US" sz="1100" dirty="0"/>
          </a:p>
        </p:txBody>
      </p:sp>
      <p:pic>
        <p:nvPicPr>
          <p:cNvPr id="7" name="Picture 6">
            <a:extLst>
              <a:ext uri="{FF2B5EF4-FFF2-40B4-BE49-F238E27FC236}">
                <a16:creationId xmlns:a16="http://schemas.microsoft.com/office/drawing/2014/main" id="{43736221-6DE1-4B36-B24E-138E73D30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393" y="1841473"/>
            <a:ext cx="7620000" cy="3819525"/>
          </a:xfrm>
          <a:prstGeom prst="rect">
            <a:avLst/>
          </a:prstGeom>
        </p:spPr>
      </p:pic>
    </p:spTree>
    <p:extLst>
      <p:ext uri="{BB962C8B-B14F-4D97-AF65-F5344CB8AC3E}">
        <p14:creationId xmlns:p14="http://schemas.microsoft.com/office/powerpoint/2010/main" val="296819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244730" y="2871745"/>
            <a:ext cx="4654540" cy="512698"/>
          </a:xfrm>
        </p:spPr>
        <p:txBody>
          <a:bodyPr>
            <a:normAutofit/>
          </a:bodyPr>
          <a:lstStyle/>
          <a:p>
            <a:r>
              <a:rPr lang="en-US" sz="2800" dirty="0"/>
              <a:t>Neural Network Building Blocks</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8</a:t>
            </a:fld>
            <a:endParaRPr lang="en-US" dirty="0"/>
          </a:p>
        </p:txBody>
      </p:sp>
    </p:spTree>
    <p:extLst>
      <p:ext uri="{BB962C8B-B14F-4D97-AF65-F5344CB8AC3E}">
        <p14:creationId xmlns:p14="http://schemas.microsoft.com/office/powerpoint/2010/main" val="375527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87A7-407E-44D2-BF2C-02ACDF14B70B}"/>
              </a:ext>
            </a:extLst>
          </p:cNvPr>
          <p:cNvSpPr>
            <a:spLocks noGrp="1"/>
          </p:cNvSpPr>
          <p:nvPr>
            <p:ph type="title"/>
          </p:nvPr>
        </p:nvSpPr>
        <p:spPr>
          <a:xfrm>
            <a:off x="284853" y="203304"/>
            <a:ext cx="7886700" cy="512698"/>
          </a:xfrm>
        </p:spPr>
        <p:txBody>
          <a:bodyPr>
            <a:normAutofit/>
          </a:bodyPr>
          <a:lstStyle/>
          <a:p>
            <a:r>
              <a:rPr lang="en-US" sz="2800" dirty="0"/>
              <a:t>Logistic Regression &amp; Neural Network</a:t>
            </a:r>
          </a:p>
        </p:txBody>
      </p:sp>
      <p:sp>
        <p:nvSpPr>
          <p:cNvPr id="3" name="Content Placeholder 2">
            <a:extLst>
              <a:ext uri="{FF2B5EF4-FFF2-40B4-BE49-F238E27FC236}">
                <a16:creationId xmlns:a16="http://schemas.microsoft.com/office/drawing/2014/main" id="{5D6FF196-DDA1-449E-86D1-BE3EBAECA596}"/>
              </a:ext>
            </a:extLst>
          </p:cNvPr>
          <p:cNvSpPr>
            <a:spLocks noGrp="1"/>
          </p:cNvSpPr>
          <p:nvPr>
            <p:ph idx="1"/>
          </p:nvPr>
        </p:nvSpPr>
        <p:spPr>
          <a:xfrm>
            <a:off x="628650" y="896872"/>
            <a:ext cx="7776795" cy="4975142"/>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pPr marL="0" indent="0">
              <a:buNone/>
            </a:pP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3A2FE1DA-7221-4905-B12E-DD2B8ACF836C}"/>
              </a:ext>
            </a:extLst>
          </p:cNvPr>
          <p:cNvSpPr>
            <a:spLocks noGrp="1"/>
          </p:cNvSpPr>
          <p:nvPr>
            <p:ph type="ftr" sz="quarter" idx="11"/>
          </p:nvPr>
        </p:nvSpPr>
        <p:spPr/>
        <p:txBody>
          <a:bodyPr/>
          <a:lstStyle/>
          <a:p>
            <a:r>
              <a:rPr lang="en-US" dirty="0"/>
              <a:t>OT Proprietary &amp; Confidential Information</a:t>
            </a:r>
          </a:p>
        </p:txBody>
      </p:sp>
      <p:sp>
        <p:nvSpPr>
          <p:cNvPr id="5" name="Slide Number Placeholder 4">
            <a:extLst>
              <a:ext uri="{FF2B5EF4-FFF2-40B4-BE49-F238E27FC236}">
                <a16:creationId xmlns:a16="http://schemas.microsoft.com/office/drawing/2014/main" id="{B2B9B352-7AB5-443E-B5EA-D2A4B6F095D7}"/>
              </a:ext>
            </a:extLst>
          </p:cNvPr>
          <p:cNvSpPr>
            <a:spLocks noGrp="1"/>
          </p:cNvSpPr>
          <p:nvPr>
            <p:ph type="sldNum" sz="quarter" idx="12"/>
          </p:nvPr>
        </p:nvSpPr>
        <p:spPr/>
        <p:txBody>
          <a:bodyPr/>
          <a:lstStyle/>
          <a:p>
            <a:fld id="{DE941D91-2FE2-456E-873E-C6E6F5A8D3AB}" type="slidenum">
              <a:rPr lang="en-US" smtClean="0"/>
              <a:pPr/>
              <a:t>9</a:t>
            </a:fld>
            <a:endParaRPr lang="en-US" dirty="0"/>
          </a:p>
        </p:txBody>
      </p:sp>
      <p:sp>
        <p:nvSpPr>
          <p:cNvPr id="8" name="Content Placeholder 9">
            <a:extLst>
              <a:ext uri="{FF2B5EF4-FFF2-40B4-BE49-F238E27FC236}">
                <a16:creationId xmlns:a16="http://schemas.microsoft.com/office/drawing/2014/main" id="{4912E552-4FD3-42D6-9130-A8F75D261DC8}"/>
              </a:ext>
            </a:extLst>
          </p:cNvPr>
          <p:cNvSpPr txBox="1">
            <a:spLocks/>
          </p:cNvSpPr>
          <p:nvPr/>
        </p:nvSpPr>
        <p:spPr>
          <a:xfrm>
            <a:off x="174321" y="849462"/>
            <a:ext cx="8465742" cy="14328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Basically, we can think of logistic regression as a one layer neural network.</a:t>
            </a:r>
          </a:p>
          <a:p>
            <a:r>
              <a:rPr lang="en-US" dirty="0"/>
              <a:t>A deep NN is a combination of multiple </a:t>
            </a:r>
            <a:r>
              <a:rPr lang="en-US" dirty="0" err="1"/>
              <a:t>perceptrons</a:t>
            </a:r>
            <a:r>
              <a:rPr lang="en-US" dirty="0"/>
              <a:t> (</a:t>
            </a:r>
            <a:r>
              <a:rPr lang="en-US" dirty="0" err="1"/>
              <a:t>lr</a:t>
            </a:r>
            <a:r>
              <a:rPr lang="en-US" dirty="0"/>
              <a:t>) and to be performed multiple times by using the output from the previous layer as the input. </a:t>
            </a:r>
          </a:p>
          <a:p>
            <a:endParaRPr lang="en-US" sz="2600" dirty="0"/>
          </a:p>
          <a:p>
            <a:pPr marL="0" indent="0">
              <a:buNone/>
            </a:pPr>
            <a:endParaRPr lang="en-US" sz="2600" dirty="0"/>
          </a:p>
          <a:p>
            <a:endParaRPr lang="en-US" sz="1100" dirty="0"/>
          </a:p>
        </p:txBody>
      </p:sp>
      <p:pic>
        <p:nvPicPr>
          <p:cNvPr id="7" name="Picture 6">
            <a:extLst>
              <a:ext uri="{FF2B5EF4-FFF2-40B4-BE49-F238E27FC236}">
                <a16:creationId xmlns:a16="http://schemas.microsoft.com/office/drawing/2014/main" id="{4F7D8D1B-B39E-4059-8823-26CB538AC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6" y="2463188"/>
            <a:ext cx="9106368" cy="4242018"/>
          </a:xfrm>
          <a:prstGeom prst="rect">
            <a:avLst/>
          </a:prstGeom>
        </p:spPr>
      </p:pic>
    </p:spTree>
    <p:extLst>
      <p:ext uri="{BB962C8B-B14F-4D97-AF65-F5344CB8AC3E}">
        <p14:creationId xmlns:p14="http://schemas.microsoft.com/office/powerpoint/2010/main" val="1676876968"/>
      </p:ext>
    </p:extLst>
  </p:cSld>
  <p:clrMapOvr>
    <a:masterClrMapping/>
  </p:clrMapOvr>
</p:sld>
</file>

<file path=ppt/theme/theme1.xml><?xml version="1.0" encoding="utf-8"?>
<a:theme xmlns:a="http://schemas.openxmlformats.org/drawingml/2006/main" name="Office Theme">
  <a:themeElements>
    <a:clrScheme name="Rocket2">
      <a:dk1>
        <a:sysClr val="windowText" lastClr="000000"/>
      </a:dk1>
      <a:lt1>
        <a:sysClr val="window" lastClr="FFFFFF"/>
      </a:lt1>
      <a:dk2>
        <a:srgbClr val="FFFFFF"/>
      </a:dk2>
      <a:lt2>
        <a:srgbClr val="D8D8D8"/>
      </a:lt2>
      <a:accent1>
        <a:srgbClr val="C00000"/>
      </a:accent1>
      <a:accent2>
        <a:srgbClr val="0070C0"/>
      </a:accent2>
      <a:accent3>
        <a:srgbClr val="00B050"/>
      </a:accent3>
      <a:accent4>
        <a:srgbClr val="7030A0"/>
      </a:accent4>
      <a:accent5>
        <a:srgbClr val="FFC000"/>
      </a:accent5>
      <a:accent6>
        <a:srgbClr val="00B0F0"/>
      </a:accent6>
      <a:hlink>
        <a:srgbClr val="FF0000"/>
      </a:hlink>
      <a:folHlink>
        <a:srgbClr val="7F7F7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630</Words>
  <Application>Microsoft Office PowerPoint</Application>
  <PresentationFormat>Letter Paper (8.5x11 in)</PresentationFormat>
  <Paragraphs>185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 Sans Pro</vt:lpstr>
      <vt:lpstr>Wingdings</vt:lpstr>
      <vt:lpstr>Office Theme</vt:lpstr>
      <vt:lpstr>Neural Network &amp; Python Implementation</vt:lpstr>
      <vt:lpstr>What is Neural Network? </vt:lpstr>
      <vt:lpstr>Application of Neural Network</vt:lpstr>
      <vt:lpstr>Foundation of NN: Logistic Regression</vt:lpstr>
      <vt:lpstr>Logistic Regression</vt:lpstr>
      <vt:lpstr>Loss Function</vt:lpstr>
      <vt:lpstr>Loss Function Intuition </vt:lpstr>
      <vt:lpstr>Neural Network Building Blocks</vt:lpstr>
      <vt:lpstr>Logistic Regression &amp; Neural Network</vt:lpstr>
      <vt:lpstr>What is Gradient Descent</vt:lpstr>
      <vt:lpstr>Types of Gradient Descent</vt:lpstr>
      <vt:lpstr>Building Blocks of Neural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&amp; Python Implementation</dc:title>
  <dc:creator>June Li</dc:creator>
  <cp:lastModifiedBy>June Li</cp:lastModifiedBy>
  <cp:revision>21</cp:revision>
  <dcterms:created xsi:type="dcterms:W3CDTF">2019-03-19T19:21:00Z</dcterms:created>
  <dcterms:modified xsi:type="dcterms:W3CDTF">2019-03-20T15:57:25Z</dcterms:modified>
</cp:coreProperties>
</file>