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</p:sldIdLst>
  <p:sldSz cy="5143500" cx="9144000"/>
  <p:notesSz cx="6858000" cy="9144000"/>
  <p:embeddedFontLst>
    <p:embeddedFont>
      <p:font typeface="Ubuntu"/>
      <p:regular r:id="rId88"/>
      <p:bold r:id="rId89"/>
      <p:italic r:id="rId90"/>
      <p:boldItalic r:id="rId91"/>
    </p:embeddedFont>
    <p:embeddedFont>
      <p:font typeface="Roboto"/>
      <p:regular r:id="rId92"/>
      <p:bold r:id="rId93"/>
      <p:italic r:id="rId94"/>
      <p:boldItalic r:id="rId95"/>
    </p:embeddedFont>
    <p:embeddedFont>
      <p:font typeface="Montserrat"/>
      <p:regular r:id="rId96"/>
      <p:bold r:id="rId97"/>
      <p:italic r:id="rId98"/>
      <p:boldItalic r:id="rId9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95" Type="http://schemas.openxmlformats.org/officeDocument/2006/relationships/font" Target="fonts/Roboto-boldItalic.fntdata"/><Relationship Id="rId94" Type="http://schemas.openxmlformats.org/officeDocument/2006/relationships/font" Target="fonts/Roboto-italic.fntdata"/><Relationship Id="rId97" Type="http://schemas.openxmlformats.org/officeDocument/2006/relationships/font" Target="fonts/Montserrat-bold.fntdata"/><Relationship Id="rId96" Type="http://schemas.openxmlformats.org/officeDocument/2006/relationships/font" Target="fonts/Montserrat-regular.fntdata"/><Relationship Id="rId11" Type="http://schemas.openxmlformats.org/officeDocument/2006/relationships/slide" Target="slides/slide7.xml"/><Relationship Id="rId99" Type="http://schemas.openxmlformats.org/officeDocument/2006/relationships/font" Target="fonts/Montserrat-boldItalic.fntdata"/><Relationship Id="rId10" Type="http://schemas.openxmlformats.org/officeDocument/2006/relationships/slide" Target="slides/slide6.xml"/><Relationship Id="rId98" Type="http://schemas.openxmlformats.org/officeDocument/2006/relationships/font" Target="fonts/Montserrat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91" Type="http://schemas.openxmlformats.org/officeDocument/2006/relationships/font" Target="fonts/Ubuntu-boldItalic.fntdata"/><Relationship Id="rId90" Type="http://schemas.openxmlformats.org/officeDocument/2006/relationships/font" Target="fonts/Ubuntu-italic.fntdata"/><Relationship Id="rId93" Type="http://schemas.openxmlformats.org/officeDocument/2006/relationships/font" Target="fonts/Roboto-bold.fntdata"/><Relationship Id="rId92" Type="http://schemas.openxmlformats.org/officeDocument/2006/relationships/font" Target="fonts/Roboto-regular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8" Type="http://schemas.openxmlformats.org/officeDocument/2006/relationships/font" Target="fonts/Ubuntu-regular.fntdata"/><Relationship Id="rId87" Type="http://schemas.openxmlformats.org/officeDocument/2006/relationships/slide" Target="slides/slide83.xml"/><Relationship Id="rId89" Type="http://schemas.openxmlformats.org/officeDocument/2006/relationships/font" Target="fonts/Ubuntu-bold.fntdata"/><Relationship Id="rId80" Type="http://schemas.openxmlformats.org/officeDocument/2006/relationships/slide" Target="slides/slide76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69" Type="http://schemas.openxmlformats.org/officeDocument/2006/relationships/slide" Target="slides/slide6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9" Type="http://schemas.openxmlformats.org/officeDocument/2006/relationships/slide" Target="slides/slide55.xml"/><Relationship Id="rId58" Type="http://schemas.openxmlformats.org/officeDocument/2006/relationships/slide" Target="slides/slide5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4f6a155c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4f6a155c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4f6a155c3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4f6a155c3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4f6a155c3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4f6a155c3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4f6a155c3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4f6a155c3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4f6a155c3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4f6a155c3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4f6a155c3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4f6a155c3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4f6a155c3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4f6a155c3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4f6a155c3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4f6a155c3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4f6a155c3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4f6a155c3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4f6a155c3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4f6a155c3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4f6a155c3_0_8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4f6a155c3_0_8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4f6a155c3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4f6a155c3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4f6a155c3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4f6a155c3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4f6a155c3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4f6a155c3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4f6a155c3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4f6a155c3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4f6a155c3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4f6a155c3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4f6a155c3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4f6a155c3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4f6a155c3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24f6a155c3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4f6a155c3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24f6a155c3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24f6a155c3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24f6a155c3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24f6a155c3_0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24f6a155c3_0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4f6a155c3_0_8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4f6a155c3_0_8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24f6a155c3_0_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24f6a155c3_0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24f6a155c3_0_9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24f6a155c3_0_9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24f6a155c3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24f6a155c3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24f6a155c3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24f6a155c3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24f6a155c3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24f6a155c3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24f6a155c3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24f6a155c3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24f6a155c3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24f6a155c3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24f6a155c3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24f6a155c3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24f6a155c3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24f6a155c3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24f6a155c3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24f6a155c3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4f6a155c3_0_8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4f6a155c3_0_8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24f6a155c3_0_6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24f6a155c3_0_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24f6a155c3_0_6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24f6a155c3_0_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24f6a155c3_0_6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24f6a155c3_0_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24f6a155c3_0_6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24f6a155c3_0_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24f6a155c3_0_6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24f6a155c3_0_6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24f6a155c3_0_6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24f6a155c3_0_6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24f6a155c3_0_7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24f6a155c3_0_7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24f6a155c3_0_7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24f6a155c3_0_7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24f6a155c3_0_7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24f6a155c3_0_7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24f6a155c3_0_7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24f6a155c3_0_7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4f6a155c3_0_8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4f6a155c3_0_8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24f6a155c3_0_7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24f6a155c3_0_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24f6a155c3_0_7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24f6a155c3_0_7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24f6a155c3_0_7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24f6a155c3_0_7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24f6a155c3_0_7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24f6a155c3_0_7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24f6a155c3_0_7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24f6a155c3_0_7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24f6a155c3_0_7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24f6a155c3_0_7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24f6a155c3_0_7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24f6a155c3_0_7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24f6a155c3_0_8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24f6a155c3_0_8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24f6a155c3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24f6a155c3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24f6a155c3_0_8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24f6a155c3_0_8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4f6a155c3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4f6a155c3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24f6a155c3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24f6a155c3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24f6a155c3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24f6a155c3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24f6a155c3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24f6a155c3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24f6a155c3_0_8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24f6a155c3_0_8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24f6a155c3_0_8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24f6a155c3_0_8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24f6a155c3_0_8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24f6a155c3_0_8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24f6a155c3_0_8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24f6a155c3_0_8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24f6a155c3_0_9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24f6a155c3_0_9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24f6a155c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5" name="Google Shape;935;g24f6a155c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24f6a155c3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24f6a155c3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4f6a155c3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4f6a155c3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24f6a155c3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24f6a155c3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24f6a155c3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Google Shape;958;g24f6a155c3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g1ffbeba0e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6" name="Google Shape;966;g1ffbeba0e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1ffbeba0e7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Google Shape;973;g1ffbeba0e7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1ffbeba0e7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1ffbeba0e7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1ffbeba0e7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3" name="Google Shape;1003;g1ffbeba0e7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1ffbeba0e7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" name="Google Shape;1026;g1ffbeba0e7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g1ffbeba0e7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" name="Google Shape;1049;g1ffbeba0e7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g1ffbeba0e7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6" name="Google Shape;1056;g1ffbeba0e7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22ade95b7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22ade95b7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4f6a155c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4f6a155c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1ffbeba0e7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2" name="Google Shape;1072;g1ffbeba0e7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g1ffbeba0e7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9" name="Google Shape;1079;g1ffbeba0e7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1ffbeba0e7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1ffbeba0e7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1ffbeba0e7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1ffbeba0e7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4f6a155c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4f6a155c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.jp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.jp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.jp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.jp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.jp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1.jp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1.jp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1.jp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1.jp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1.jp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1.jp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Introduction to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Neural Networks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artificial neuron also has inputs and outputs!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8" name="Google Shape;13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9" name="Google Shape;13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2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1" name="Google Shape;141;p22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22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22"/>
          <p:cNvCxnSpPr>
            <a:endCxn id="140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" name="Google Shape;144;p22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2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22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simple model is known as a perceptron.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3" name="Google Shape;153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4" name="Google Shape;154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3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6" name="Google Shape;156;p23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23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23"/>
          <p:cNvCxnSpPr>
            <a:endCxn id="155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" name="Google Shape;159;p23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Google Shape;160;p23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" name="Google Shape;161;p23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24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Simple example of how it can work.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8" name="Google Shape;168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9" name="Google Shape;169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4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1" name="Google Shape;171;p24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24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24"/>
          <p:cNvCxnSpPr>
            <a:endCxn id="170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" name="Google Shape;174;p24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4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" name="Google Shape;176;p24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182;p25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have two inputs and an output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3" name="Google Shape;183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4" name="Google Shape;184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5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6" name="Google Shape;186;p25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25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25"/>
          <p:cNvCxnSpPr>
            <a:endCxn id="185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9" name="Google Shape;189;p25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0" name="Google Shape;190;p25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25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p26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Inputs will be values of features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8" name="Google Shape;19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9" name="Google Shape;19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6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1" name="Google Shape;201;p26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26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26"/>
          <p:cNvCxnSpPr>
            <a:endCxn id="200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4" name="Google Shape;204;p26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p26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" name="Google Shape;206;p26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Google Shape;207;p26"/>
          <p:cNvSpPr txBox="1"/>
          <p:nvPr/>
        </p:nvSpPr>
        <p:spPr>
          <a:xfrm>
            <a:off x="1302840" y="2078500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26"/>
          <p:cNvSpPr txBox="1"/>
          <p:nvPr/>
        </p:nvSpPr>
        <p:spPr>
          <a:xfrm>
            <a:off x="1405140" y="3482875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4" name="Google Shape;214;p27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Inputs are multiplied by a weight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5" name="Google Shape;215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6" name="Google Shape;216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7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8" name="Google Shape;218;p27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27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27"/>
          <p:cNvCxnSpPr>
            <a:endCxn id="217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1" name="Google Shape;221;p27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p27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Google Shape;223;p27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27"/>
          <p:cNvSpPr txBox="1"/>
          <p:nvPr/>
        </p:nvSpPr>
        <p:spPr>
          <a:xfrm rot="706249">
            <a:off x="2316727" y="2326348"/>
            <a:ext cx="1382369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Weigh</a:t>
            </a: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" name="Google Shape;225;p27"/>
          <p:cNvSpPr txBox="1"/>
          <p:nvPr/>
        </p:nvSpPr>
        <p:spPr>
          <a:xfrm rot="-1377908">
            <a:off x="2227975" y="3345147"/>
            <a:ext cx="1382471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Weight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6" name="Google Shape;226;p27"/>
          <p:cNvSpPr txBox="1"/>
          <p:nvPr/>
        </p:nvSpPr>
        <p:spPr>
          <a:xfrm>
            <a:off x="1302840" y="2078500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7" name="Google Shape;227;p27"/>
          <p:cNvSpPr txBox="1"/>
          <p:nvPr/>
        </p:nvSpPr>
        <p:spPr>
          <a:xfrm>
            <a:off x="1405140" y="3482875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Google Shape;233;p28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Weights initially start off as random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4" name="Google Shape;234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5" name="Google Shape;235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8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7" name="Google Shape;237;p28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28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28"/>
          <p:cNvCxnSpPr>
            <a:endCxn id="236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0" name="Google Shape;240;p28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1" name="Google Shape;241;p28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2" name="Google Shape;242;p28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3" name="Google Shape;243;p28"/>
          <p:cNvSpPr txBox="1"/>
          <p:nvPr/>
        </p:nvSpPr>
        <p:spPr>
          <a:xfrm rot="706249">
            <a:off x="2316727" y="2326348"/>
            <a:ext cx="1382369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Weight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4" name="Google Shape;244;p28"/>
          <p:cNvSpPr txBox="1"/>
          <p:nvPr/>
        </p:nvSpPr>
        <p:spPr>
          <a:xfrm rot="-1377908">
            <a:off x="2227975" y="3345147"/>
            <a:ext cx="1382471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Weight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5" name="Google Shape;245;p28"/>
          <p:cNvSpPr txBox="1"/>
          <p:nvPr/>
        </p:nvSpPr>
        <p:spPr>
          <a:xfrm>
            <a:off x="1302840" y="2078500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6" name="Google Shape;246;p28"/>
          <p:cNvSpPr txBox="1"/>
          <p:nvPr/>
        </p:nvSpPr>
        <p:spPr>
          <a:xfrm>
            <a:off x="1405140" y="3482875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2" name="Google Shape;252;p29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Weights initially start off as random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3" name="Google Shape;253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4" name="Google Shape;254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9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6" name="Google Shape;256;p29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" name="Google Shape;257;p29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" name="Google Shape;258;p29"/>
          <p:cNvCxnSpPr>
            <a:endCxn id="255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9" name="Google Shape;259;p29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p29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1" name="Google Shape;261;p29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29"/>
          <p:cNvSpPr txBox="1"/>
          <p:nvPr/>
        </p:nvSpPr>
        <p:spPr>
          <a:xfrm rot="706249">
            <a:off x="2522077" y="2386998"/>
            <a:ext cx="1382369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0.5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3" name="Google Shape;263;p29"/>
          <p:cNvSpPr txBox="1"/>
          <p:nvPr/>
        </p:nvSpPr>
        <p:spPr>
          <a:xfrm rot="-1377908">
            <a:off x="2598575" y="3203372"/>
            <a:ext cx="1382471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-1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4" name="Google Shape;264;p29"/>
          <p:cNvSpPr txBox="1"/>
          <p:nvPr/>
        </p:nvSpPr>
        <p:spPr>
          <a:xfrm>
            <a:off x="1302840" y="2078500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5" name="Google Shape;265;p29"/>
          <p:cNvSpPr txBox="1"/>
          <p:nvPr/>
        </p:nvSpPr>
        <p:spPr>
          <a:xfrm>
            <a:off x="1405140" y="3482875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1" name="Google Shape;271;p30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Inputs are now multiplied by weights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2" name="Google Shape;27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3" name="Google Shape;273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0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5" name="Google Shape;275;p30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6" name="Google Shape;276;p30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7" name="Google Shape;277;p30"/>
          <p:cNvCxnSpPr>
            <a:endCxn id="274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8" name="Google Shape;278;p30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9" name="Google Shape;279;p30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p30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1" name="Google Shape;281;p30"/>
          <p:cNvSpPr txBox="1"/>
          <p:nvPr/>
        </p:nvSpPr>
        <p:spPr>
          <a:xfrm rot="706249">
            <a:off x="2522077" y="2386998"/>
            <a:ext cx="1382369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0.5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2" name="Google Shape;282;p30"/>
          <p:cNvSpPr txBox="1"/>
          <p:nvPr/>
        </p:nvSpPr>
        <p:spPr>
          <a:xfrm rot="-1377908">
            <a:off x="2598575" y="3203372"/>
            <a:ext cx="1382471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-1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30"/>
          <p:cNvSpPr txBox="1"/>
          <p:nvPr/>
        </p:nvSpPr>
        <p:spPr>
          <a:xfrm>
            <a:off x="1302840" y="2078500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4" name="Google Shape;284;p30"/>
          <p:cNvSpPr txBox="1"/>
          <p:nvPr/>
        </p:nvSpPr>
        <p:spPr>
          <a:xfrm>
            <a:off x="1405140" y="3482875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0" name="Google Shape;290;p31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Inputs are now multiplied by weights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1" name="Google Shape;291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2" name="Google Shape;292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1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4" name="Google Shape;294;p31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" name="Google Shape;295;p31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" name="Google Shape;296;p31"/>
          <p:cNvCxnSpPr>
            <a:endCxn id="293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7" name="Google Shape;297;p31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8" name="Google Shape;298;p31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9" name="Google Shape;299;p31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0" name="Google Shape;300;p31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 * </a:t>
            </a: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0.5 = 6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1" name="Google Shape;301;p31"/>
          <p:cNvSpPr txBox="1"/>
          <p:nvPr/>
        </p:nvSpPr>
        <p:spPr>
          <a:xfrm rot="-1377751">
            <a:off x="2292076" y="3265639"/>
            <a:ext cx="1701746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 * </a:t>
            </a: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-1 = -4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series of lectures will cover key theory aspects: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Neurons and Activation Functions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Cost Functions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Gradient Descent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Backpropagation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7" name="Google Shape;307;p32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these results are passed to an activation function.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8" name="Google Shape;308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9" name="Google Shape;309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2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1" name="Google Shape;311;p32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2" name="Google Shape;312;p32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32"/>
          <p:cNvCxnSpPr>
            <a:endCxn id="310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4" name="Google Shape;314;p32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5" name="Google Shape;315;p32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6" name="Google Shape;316;p32"/>
          <p:cNvSpPr txBox="1"/>
          <p:nvPr/>
        </p:nvSpPr>
        <p:spPr>
          <a:xfrm>
            <a:off x="3465700" y="2776975"/>
            <a:ext cx="1562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Activation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7" name="Google Shape;317;p32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 * 0.5 = 6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8" name="Google Shape;318;p32"/>
          <p:cNvSpPr txBox="1"/>
          <p:nvPr/>
        </p:nvSpPr>
        <p:spPr>
          <a:xfrm rot="-1377751">
            <a:off x="2292076" y="3265639"/>
            <a:ext cx="1701746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 * -1 = -4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32"/>
          <p:cNvSpPr txBox="1"/>
          <p:nvPr/>
        </p:nvSpPr>
        <p:spPr>
          <a:xfrm>
            <a:off x="6245288" y="292935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5" name="Google Shape;325;p33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activation functions to choose from, we’ll cover this in more detail later!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6" name="Google Shape;326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7" name="Google Shape;327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33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9" name="Google Shape;329;p33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0" name="Google Shape;330;p33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" name="Google Shape;331;p33"/>
          <p:cNvCxnSpPr>
            <a:endCxn id="328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2" name="Google Shape;332;p33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3" name="Google Shape;333;p33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4" name="Google Shape;334;p33"/>
          <p:cNvSpPr txBox="1"/>
          <p:nvPr/>
        </p:nvSpPr>
        <p:spPr>
          <a:xfrm>
            <a:off x="3465700" y="2776975"/>
            <a:ext cx="1562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Activation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5" name="Google Shape;335;p33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 * 0.5 = 6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6" name="Google Shape;336;p33"/>
          <p:cNvSpPr txBox="1"/>
          <p:nvPr/>
        </p:nvSpPr>
        <p:spPr>
          <a:xfrm rot="-1377751">
            <a:off x="2292076" y="3265639"/>
            <a:ext cx="1701746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 * -1 = -4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7" name="Google Shape;337;p33"/>
          <p:cNvSpPr txBox="1"/>
          <p:nvPr/>
        </p:nvSpPr>
        <p:spPr>
          <a:xfrm>
            <a:off x="6215263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34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now our activation function will be very simple...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4" name="Google Shape;344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5" name="Google Shape;345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34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7" name="Google Shape;347;p34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" name="Google Shape;348;p34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" name="Google Shape;349;p34"/>
          <p:cNvCxnSpPr>
            <a:endCxn id="346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0" name="Google Shape;350;p34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1" name="Google Shape;351;p34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2" name="Google Shape;352;p34"/>
          <p:cNvSpPr txBox="1"/>
          <p:nvPr/>
        </p:nvSpPr>
        <p:spPr>
          <a:xfrm>
            <a:off x="3465700" y="2776975"/>
            <a:ext cx="1562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Activation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3" name="Google Shape;353;p34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 * 0.5 = 6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4" name="Google Shape;354;p34"/>
          <p:cNvSpPr txBox="1"/>
          <p:nvPr/>
        </p:nvSpPr>
        <p:spPr>
          <a:xfrm rot="-1377751">
            <a:off x="2292076" y="3265639"/>
            <a:ext cx="1701746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 * -1 = -4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5" name="Google Shape;355;p34"/>
          <p:cNvSpPr txBox="1"/>
          <p:nvPr/>
        </p:nvSpPr>
        <p:spPr>
          <a:xfrm>
            <a:off x="6255313" y="28793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1" name="Google Shape;361;p35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sum of inputs is positive return 1, if sum is negative output 0.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2" name="Google Shape;362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3" name="Google Shape;363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35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5" name="Google Shape;365;p35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6" name="Google Shape;366;p35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7" name="Google Shape;367;p35"/>
          <p:cNvCxnSpPr>
            <a:endCxn id="364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8" name="Google Shape;368;p35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9" name="Google Shape;369;p35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0" name="Google Shape;370;p35"/>
          <p:cNvSpPr txBox="1"/>
          <p:nvPr/>
        </p:nvSpPr>
        <p:spPr>
          <a:xfrm>
            <a:off x="3465700" y="2776975"/>
            <a:ext cx="1562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Activation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1" name="Google Shape;371;p35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 * 0.5 = 6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2" name="Google Shape;372;p35"/>
          <p:cNvSpPr txBox="1"/>
          <p:nvPr/>
        </p:nvSpPr>
        <p:spPr>
          <a:xfrm rot="-1377751">
            <a:off x="2292076" y="3265639"/>
            <a:ext cx="1701746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 * -1 = -4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35"/>
          <p:cNvSpPr txBox="1"/>
          <p:nvPr/>
        </p:nvSpPr>
        <p:spPr>
          <a:xfrm>
            <a:off x="624528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9" name="Google Shape;379;p36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case 6-4=2 so the activation function returns 1.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0" name="Google Shape;38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1" name="Google Shape;381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36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3" name="Google Shape;383;p36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4" name="Google Shape;384;p36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5" name="Google Shape;385;p36"/>
          <p:cNvCxnSpPr>
            <a:endCxn id="382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6" name="Google Shape;386;p36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7" name="Google Shape;387;p36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8" name="Google Shape;388;p36"/>
          <p:cNvSpPr txBox="1"/>
          <p:nvPr/>
        </p:nvSpPr>
        <p:spPr>
          <a:xfrm>
            <a:off x="3465700" y="2776975"/>
            <a:ext cx="1562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Activation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9" name="Google Shape;389;p36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 * 0.5 = 6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0" name="Google Shape;390;p36"/>
          <p:cNvSpPr txBox="1"/>
          <p:nvPr/>
        </p:nvSpPr>
        <p:spPr>
          <a:xfrm rot="-1377751">
            <a:off x="2292076" y="3265639"/>
            <a:ext cx="1701746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 * -1 = -4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1" name="Google Shape;391;p36"/>
          <p:cNvSpPr txBox="1"/>
          <p:nvPr/>
        </p:nvSpPr>
        <p:spPr>
          <a:xfrm>
            <a:off x="6330438" y="30545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2" name="Google Shape;392;p36"/>
          <p:cNvSpPr txBox="1"/>
          <p:nvPr/>
        </p:nvSpPr>
        <p:spPr>
          <a:xfrm rot="862">
            <a:off x="6655999" y="2746750"/>
            <a:ext cx="1196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8" name="Google Shape;398;p37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is a possible issue. What if the original inputs started off as zero?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9" name="Google Shape;399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0" name="Google Shape;400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37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2" name="Google Shape;402;p37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" name="Google Shape;403;p37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" name="Google Shape;404;p37"/>
          <p:cNvCxnSpPr>
            <a:endCxn id="401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5" name="Google Shape;405;p37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6" name="Google Shape;406;p37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7" name="Google Shape;407;p37"/>
          <p:cNvSpPr txBox="1"/>
          <p:nvPr/>
        </p:nvSpPr>
        <p:spPr>
          <a:xfrm>
            <a:off x="3465700" y="2776975"/>
            <a:ext cx="1562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Activation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8" name="Google Shape;408;p37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 * 0.5 = 6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9" name="Google Shape;409;p37"/>
          <p:cNvSpPr txBox="1"/>
          <p:nvPr/>
        </p:nvSpPr>
        <p:spPr>
          <a:xfrm rot="-1377751">
            <a:off x="2292076" y="3265639"/>
            <a:ext cx="1701746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 * -1 = -4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0" name="Google Shape;410;p37"/>
          <p:cNvSpPr txBox="1"/>
          <p:nvPr/>
        </p:nvSpPr>
        <p:spPr>
          <a:xfrm>
            <a:off x="6330438" y="30545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1" name="Google Shape;411;p37"/>
          <p:cNvSpPr txBox="1"/>
          <p:nvPr/>
        </p:nvSpPr>
        <p:spPr>
          <a:xfrm rot="862">
            <a:off x="6655999" y="2746750"/>
            <a:ext cx="1196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7" name="Google Shape;417;p38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any weight multiplied by the input would still result in zero!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8" name="Google Shape;418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9" name="Google Shape;419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38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1" name="Google Shape;421;p38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2" name="Google Shape;422;p38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3" name="Google Shape;423;p38"/>
          <p:cNvCxnSpPr>
            <a:endCxn id="420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4" name="Google Shape;424;p38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5" name="Google Shape;425;p38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38"/>
          <p:cNvSpPr txBox="1"/>
          <p:nvPr/>
        </p:nvSpPr>
        <p:spPr>
          <a:xfrm>
            <a:off x="3465700" y="2776975"/>
            <a:ext cx="1562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Activation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7" name="Google Shape;427;p38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 * 0.5 = 6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8" name="Google Shape;428;p38"/>
          <p:cNvSpPr txBox="1"/>
          <p:nvPr/>
        </p:nvSpPr>
        <p:spPr>
          <a:xfrm rot="-1377751">
            <a:off x="2292076" y="3265639"/>
            <a:ext cx="1701746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 * -1 = -4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9" name="Google Shape;429;p38"/>
          <p:cNvSpPr txBox="1"/>
          <p:nvPr/>
        </p:nvSpPr>
        <p:spPr>
          <a:xfrm>
            <a:off x="6330438" y="30545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0" name="Google Shape;430;p38"/>
          <p:cNvSpPr txBox="1"/>
          <p:nvPr/>
        </p:nvSpPr>
        <p:spPr>
          <a:xfrm rot="862">
            <a:off x="6655999" y="2746750"/>
            <a:ext cx="1196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6" name="Google Shape;436;p39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fix this by adding in a bias term, in this case we choose 1.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7" name="Google Shape;437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8" name="Google Shape;438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39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0" name="Google Shape;440;p39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1" name="Google Shape;441;p39"/>
          <p:cNvCxnSpPr/>
          <p:nvPr/>
        </p:nvCxnSpPr>
        <p:spPr>
          <a:xfrm flipH="1">
            <a:off x="2198700" y="3347925"/>
            <a:ext cx="1372200" cy="3006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39"/>
          <p:cNvCxnSpPr>
            <a:endCxn id="439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3" name="Google Shape;443;p39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4" name="Google Shape;444;p39"/>
          <p:cNvSpPr txBox="1"/>
          <p:nvPr/>
        </p:nvSpPr>
        <p:spPr>
          <a:xfrm>
            <a:off x="1072463" y="31831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5" name="Google Shape;445;p39"/>
          <p:cNvSpPr txBox="1"/>
          <p:nvPr/>
        </p:nvSpPr>
        <p:spPr>
          <a:xfrm>
            <a:off x="3465700" y="2776975"/>
            <a:ext cx="1562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Activation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6" name="Google Shape;446;p39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 * 0.5 = 6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7" name="Google Shape;447;p39"/>
          <p:cNvSpPr txBox="1"/>
          <p:nvPr/>
        </p:nvSpPr>
        <p:spPr>
          <a:xfrm rot="-536751">
            <a:off x="2131684" y="3054597"/>
            <a:ext cx="1701599" cy="6110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 * -1 = -4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8" name="Google Shape;448;p39"/>
          <p:cNvSpPr txBox="1"/>
          <p:nvPr/>
        </p:nvSpPr>
        <p:spPr>
          <a:xfrm>
            <a:off x="6330438" y="30545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9" name="Google Shape;449;p39"/>
          <p:cNvSpPr txBox="1"/>
          <p:nvPr/>
        </p:nvSpPr>
        <p:spPr>
          <a:xfrm rot="862">
            <a:off x="6655999" y="2746750"/>
            <a:ext cx="1196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0" name="Google Shape;450;p39"/>
          <p:cNvSpPr txBox="1"/>
          <p:nvPr/>
        </p:nvSpPr>
        <p:spPr>
          <a:xfrm>
            <a:off x="1472338" y="41902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Bias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1" name="Google Shape;451;p39"/>
          <p:cNvSpPr txBox="1"/>
          <p:nvPr/>
        </p:nvSpPr>
        <p:spPr>
          <a:xfrm rot="-1587940">
            <a:off x="2471467" y="3499850"/>
            <a:ext cx="1701740" cy="6109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 + 1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52" name="Google Shape;452;p39"/>
          <p:cNvCxnSpPr/>
          <p:nvPr/>
        </p:nvCxnSpPr>
        <p:spPr>
          <a:xfrm flipH="1">
            <a:off x="2197000" y="3683475"/>
            <a:ext cx="1614300" cy="828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8" name="Google Shape;458;p40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what does this look like mathematically?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9" name="Google Shape;459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0" name="Google Shape;460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40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2" name="Google Shape;462;p40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" name="Google Shape;463;p40"/>
          <p:cNvCxnSpPr/>
          <p:nvPr/>
        </p:nvCxnSpPr>
        <p:spPr>
          <a:xfrm flipH="1">
            <a:off x="2198700" y="3347925"/>
            <a:ext cx="1372200" cy="3006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" name="Google Shape;464;p40"/>
          <p:cNvCxnSpPr>
            <a:endCxn id="461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5" name="Google Shape;465;p40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6" name="Google Shape;466;p40"/>
          <p:cNvSpPr txBox="1"/>
          <p:nvPr/>
        </p:nvSpPr>
        <p:spPr>
          <a:xfrm>
            <a:off x="1072463" y="31831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7" name="Google Shape;467;p40"/>
          <p:cNvSpPr txBox="1"/>
          <p:nvPr/>
        </p:nvSpPr>
        <p:spPr>
          <a:xfrm>
            <a:off x="3465700" y="2776975"/>
            <a:ext cx="1562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Activation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8" name="Google Shape;468;p40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 * 0.5 = 6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9" name="Google Shape;469;p40"/>
          <p:cNvSpPr txBox="1"/>
          <p:nvPr/>
        </p:nvSpPr>
        <p:spPr>
          <a:xfrm rot="-536751">
            <a:off x="2131684" y="3054597"/>
            <a:ext cx="1701599" cy="6110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 * -1 = -4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0" name="Google Shape;470;p40"/>
          <p:cNvSpPr txBox="1"/>
          <p:nvPr/>
        </p:nvSpPr>
        <p:spPr>
          <a:xfrm>
            <a:off x="6330438" y="30545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40"/>
          <p:cNvSpPr txBox="1"/>
          <p:nvPr/>
        </p:nvSpPr>
        <p:spPr>
          <a:xfrm rot="862">
            <a:off x="6655999" y="2746750"/>
            <a:ext cx="1196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2" name="Google Shape;472;p40"/>
          <p:cNvSpPr txBox="1"/>
          <p:nvPr/>
        </p:nvSpPr>
        <p:spPr>
          <a:xfrm>
            <a:off x="1472338" y="41902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Bias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3" name="Google Shape;473;p40"/>
          <p:cNvSpPr txBox="1"/>
          <p:nvPr/>
        </p:nvSpPr>
        <p:spPr>
          <a:xfrm rot="-1587940">
            <a:off x="2471467" y="3499850"/>
            <a:ext cx="1701740" cy="6109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 + 1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74" name="Google Shape;474;p40"/>
          <p:cNvCxnSpPr/>
          <p:nvPr/>
        </p:nvCxnSpPr>
        <p:spPr>
          <a:xfrm flipH="1">
            <a:off x="2197000" y="3683475"/>
            <a:ext cx="1614300" cy="828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0" name="Google Shape;480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think about how we can represent this perceptron model mathematically: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1" name="Google Shape;481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2" name="Google Shape;482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8845" y="2755000"/>
            <a:ext cx="3093199" cy="181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we build a general high level understanding we will code out all these topics manually with Python, without the use of a deep learning library.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we can move on to using TensorFlow!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9" name="Google Shape;489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we have many perceptrons in a network we’ll see how we can easily extend this to a matrix form!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0" name="Google Shape;490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1" name="Google Shape;491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8845" y="2755000"/>
            <a:ext cx="3093199" cy="181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8" name="Google Shape;498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Review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Biological Neuron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Perceptron Model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Mathematical Representation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9" name="Google Shape;499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0" name="Google Shape;500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4"/>
          <p:cNvSpPr txBox="1"/>
          <p:nvPr>
            <p:ph type="ctrTitle"/>
          </p:nvPr>
        </p:nvSpPr>
        <p:spPr>
          <a:xfrm>
            <a:off x="311700" y="1545450"/>
            <a:ext cx="8520600" cy="134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Introduction to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Neural Networks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6" name="Google Shape;506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7" name="Google Shape;507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3" name="Google Shape;513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seen how a single perceptron behaves, now let’s expand this concept to the idea of a neural network!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how to connect many perceptrons together and then how to represent this mathematically!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4" name="Google Shape;514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5" name="Google Shape;515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1" name="Google Shape;521;p46"/>
          <p:cNvSpPr txBox="1"/>
          <p:nvPr>
            <p:ph idx="1" type="body"/>
          </p:nvPr>
        </p:nvSpPr>
        <p:spPr>
          <a:xfrm>
            <a:off x="311700" y="1152475"/>
            <a:ext cx="8520600" cy="6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Multiple Perceptrons Network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2" name="Google Shape;522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3" name="Google Shape;523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46"/>
          <p:cNvSpPr/>
          <p:nvPr/>
        </p:nvSpPr>
        <p:spPr>
          <a:xfrm>
            <a:off x="2183600" y="2115875"/>
            <a:ext cx="596100" cy="5961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46"/>
          <p:cNvSpPr/>
          <p:nvPr/>
        </p:nvSpPr>
        <p:spPr>
          <a:xfrm>
            <a:off x="2183600" y="2884300"/>
            <a:ext cx="596100" cy="5961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46"/>
          <p:cNvSpPr/>
          <p:nvPr/>
        </p:nvSpPr>
        <p:spPr>
          <a:xfrm>
            <a:off x="2183600" y="3702800"/>
            <a:ext cx="596100" cy="5961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46"/>
          <p:cNvSpPr/>
          <p:nvPr/>
        </p:nvSpPr>
        <p:spPr>
          <a:xfrm>
            <a:off x="3432825" y="2515150"/>
            <a:ext cx="596100" cy="5961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46"/>
          <p:cNvSpPr/>
          <p:nvPr/>
        </p:nvSpPr>
        <p:spPr>
          <a:xfrm>
            <a:off x="3432825" y="3251100"/>
            <a:ext cx="596100" cy="5961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46"/>
          <p:cNvSpPr/>
          <p:nvPr/>
        </p:nvSpPr>
        <p:spPr>
          <a:xfrm>
            <a:off x="4546800" y="1971900"/>
            <a:ext cx="596100" cy="5961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46"/>
          <p:cNvSpPr/>
          <p:nvPr/>
        </p:nvSpPr>
        <p:spPr>
          <a:xfrm>
            <a:off x="4546800" y="2935575"/>
            <a:ext cx="596100" cy="5961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46"/>
          <p:cNvSpPr/>
          <p:nvPr/>
        </p:nvSpPr>
        <p:spPr>
          <a:xfrm>
            <a:off x="4546800" y="3959350"/>
            <a:ext cx="596100" cy="5961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46"/>
          <p:cNvSpPr/>
          <p:nvPr/>
        </p:nvSpPr>
        <p:spPr>
          <a:xfrm>
            <a:off x="5866850" y="2935575"/>
            <a:ext cx="596100" cy="596100"/>
          </a:xfrm>
          <a:prstGeom prst="ellipse">
            <a:avLst/>
          </a:prstGeom>
          <a:solidFill>
            <a:srgbClr val="F4CCCC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3" name="Google Shape;533;p46"/>
          <p:cNvCxnSpPr>
            <a:stCxn id="524" idx="6"/>
            <a:endCxn id="527" idx="2"/>
          </p:cNvCxnSpPr>
          <p:nvPr/>
        </p:nvCxnSpPr>
        <p:spPr>
          <a:xfrm>
            <a:off x="2779700" y="2413925"/>
            <a:ext cx="653100" cy="399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4" name="Google Shape;534;p46"/>
          <p:cNvCxnSpPr>
            <a:endCxn id="528" idx="2"/>
          </p:cNvCxnSpPr>
          <p:nvPr/>
        </p:nvCxnSpPr>
        <p:spPr>
          <a:xfrm>
            <a:off x="2779725" y="2436150"/>
            <a:ext cx="653100" cy="1113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5" name="Google Shape;535;p46"/>
          <p:cNvCxnSpPr>
            <a:stCxn id="527" idx="6"/>
            <a:endCxn id="530" idx="2"/>
          </p:cNvCxnSpPr>
          <p:nvPr/>
        </p:nvCxnSpPr>
        <p:spPr>
          <a:xfrm>
            <a:off x="4028925" y="2813200"/>
            <a:ext cx="517800" cy="420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6" name="Google Shape;536;p46"/>
          <p:cNvCxnSpPr>
            <a:stCxn id="527" idx="6"/>
            <a:endCxn id="529" idx="2"/>
          </p:cNvCxnSpPr>
          <p:nvPr/>
        </p:nvCxnSpPr>
        <p:spPr>
          <a:xfrm flipH="1" rot="10800000">
            <a:off x="4028925" y="2269900"/>
            <a:ext cx="517800" cy="54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7" name="Google Shape;537;p46"/>
          <p:cNvCxnSpPr>
            <a:stCxn id="527" idx="6"/>
            <a:endCxn id="531" idx="1"/>
          </p:cNvCxnSpPr>
          <p:nvPr/>
        </p:nvCxnSpPr>
        <p:spPr>
          <a:xfrm>
            <a:off x="4028925" y="2813200"/>
            <a:ext cx="605100" cy="123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8" name="Google Shape;538;p46"/>
          <p:cNvCxnSpPr>
            <a:endCxn id="532" idx="2"/>
          </p:cNvCxnSpPr>
          <p:nvPr/>
        </p:nvCxnSpPr>
        <p:spPr>
          <a:xfrm>
            <a:off x="5142950" y="2270025"/>
            <a:ext cx="723900" cy="96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9" name="Google Shape;539;p46"/>
          <p:cNvCxnSpPr>
            <a:endCxn id="532" idx="2"/>
          </p:cNvCxnSpPr>
          <p:nvPr/>
        </p:nvCxnSpPr>
        <p:spPr>
          <a:xfrm>
            <a:off x="5142950" y="3230325"/>
            <a:ext cx="723900" cy="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0" name="Google Shape;540;p46"/>
          <p:cNvCxnSpPr>
            <a:endCxn id="532" idx="2"/>
          </p:cNvCxnSpPr>
          <p:nvPr/>
        </p:nvCxnSpPr>
        <p:spPr>
          <a:xfrm flipH="1" rot="10800000">
            <a:off x="5178350" y="3233625"/>
            <a:ext cx="688500" cy="1023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1" name="Google Shape;541;p46"/>
          <p:cNvCxnSpPr>
            <a:stCxn id="528" idx="6"/>
            <a:endCxn id="529" idx="2"/>
          </p:cNvCxnSpPr>
          <p:nvPr/>
        </p:nvCxnSpPr>
        <p:spPr>
          <a:xfrm flipH="1" rot="10800000">
            <a:off x="4028925" y="2269950"/>
            <a:ext cx="517800" cy="1279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2" name="Google Shape;542;p46"/>
          <p:cNvCxnSpPr>
            <a:stCxn id="528" idx="6"/>
            <a:endCxn id="531" idx="2"/>
          </p:cNvCxnSpPr>
          <p:nvPr/>
        </p:nvCxnSpPr>
        <p:spPr>
          <a:xfrm>
            <a:off x="4028925" y="3549150"/>
            <a:ext cx="517800" cy="708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3" name="Google Shape;543;p46"/>
          <p:cNvCxnSpPr>
            <a:endCxn id="530" idx="2"/>
          </p:cNvCxnSpPr>
          <p:nvPr/>
        </p:nvCxnSpPr>
        <p:spPr>
          <a:xfrm flipH="1" rot="10800000">
            <a:off x="4029000" y="3233625"/>
            <a:ext cx="517800" cy="334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4" name="Google Shape;544;p46"/>
          <p:cNvCxnSpPr>
            <a:endCxn id="527" idx="2"/>
          </p:cNvCxnSpPr>
          <p:nvPr/>
        </p:nvCxnSpPr>
        <p:spPr>
          <a:xfrm flipH="1" rot="10800000">
            <a:off x="2779725" y="2813200"/>
            <a:ext cx="653100" cy="387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5" name="Google Shape;545;p46"/>
          <p:cNvCxnSpPr>
            <a:endCxn id="528" idx="2"/>
          </p:cNvCxnSpPr>
          <p:nvPr/>
        </p:nvCxnSpPr>
        <p:spPr>
          <a:xfrm>
            <a:off x="2779725" y="3200550"/>
            <a:ext cx="653100" cy="34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6" name="Google Shape;546;p46"/>
          <p:cNvCxnSpPr>
            <a:endCxn id="527" idx="2"/>
          </p:cNvCxnSpPr>
          <p:nvPr/>
        </p:nvCxnSpPr>
        <p:spPr>
          <a:xfrm flipH="1" rot="10800000">
            <a:off x="2805525" y="2813200"/>
            <a:ext cx="627300" cy="1173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7" name="Google Shape;547;p46"/>
          <p:cNvCxnSpPr>
            <a:endCxn id="528" idx="2"/>
          </p:cNvCxnSpPr>
          <p:nvPr/>
        </p:nvCxnSpPr>
        <p:spPr>
          <a:xfrm flipH="1" rot="10800000">
            <a:off x="2805525" y="3549150"/>
            <a:ext cx="627300" cy="438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3" name="Google Shape;553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 Layer. 2 hidden layers. Output Layer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4" name="Google Shape;554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5" name="Google Shape;555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p47"/>
          <p:cNvSpPr/>
          <p:nvPr/>
        </p:nvSpPr>
        <p:spPr>
          <a:xfrm>
            <a:off x="2183600" y="2115875"/>
            <a:ext cx="596100" cy="5961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47"/>
          <p:cNvSpPr/>
          <p:nvPr/>
        </p:nvSpPr>
        <p:spPr>
          <a:xfrm>
            <a:off x="2183600" y="2884300"/>
            <a:ext cx="596100" cy="5961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47"/>
          <p:cNvSpPr/>
          <p:nvPr/>
        </p:nvSpPr>
        <p:spPr>
          <a:xfrm>
            <a:off x="2183600" y="3702800"/>
            <a:ext cx="596100" cy="5961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47"/>
          <p:cNvSpPr/>
          <p:nvPr/>
        </p:nvSpPr>
        <p:spPr>
          <a:xfrm>
            <a:off x="3432825" y="2515150"/>
            <a:ext cx="596100" cy="5961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47"/>
          <p:cNvSpPr/>
          <p:nvPr/>
        </p:nvSpPr>
        <p:spPr>
          <a:xfrm>
            <a:off x="3432825" y="3251100"/>
            <a:ext cx="596100" cy="5961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47"/>
          <p:cNvSpPr/>
          <p:nvPr/>
        </p:nvSpPr>
        <p:spPr>
          <a:xfrm>
            <a:off x="4546800" y="1971900"/>
            <a:ext cx="596100" cy="5961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47"/>
          <p:cNvSpPr/>
          <p:nvPr/>
        </p:nvSpPr>
        <p:spPr>
          <a:xfrm>
            <a:off x="4546800" y="2935575"/>
            <a:ext cx="596100" cy="5961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47"/>
          <p:cNvSpPr/>
          <p:nvPr/>
        </p:nvSpPr>
        <p:spPr>
          <a:xfrm>
            <a:off x="4546800" y="3959350"/>
            <a:ext cx="596100" cy="5961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47"/>
          <p:cNvSpPr/>
          <p:nvPr/>
        </p:nvSpPr>
        <p:spPr>
          <a:xfrm>
            <a:off x="5866850" y="2935575"/>
            <a:ext cx="596100" cy="596100"/>
          </a:xfrm>
          <a:prstGeom prst="ellipse">
            <a:avLst/>
          </a:prstGeom>
          <a:solidFill>
            <a:srgbClr val="F4CCCC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5" name="Google Shape;565;p47"/>
          <p:cNvCxnSpPr>
            <a:stCxn id="556" idx="6"/>
            <a:endCxn id="559" idx="2"/>
          </p:cNvCxnSpPr>
          <p:nvPr/>
        </p:nvCxnSpPr>
        <p:spPr>
          <a:xfrm>
            <a:off x="2779700" y="2413925"/>
            <a:ext cx="653100" cy="399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6" name="Google Shape;566;p47"/>
          <p:cNvCxnSpPr>
            <a:endCxn id="560" idx="2"/>
          </p:cNvCxnSpPr>
          <p:nvPr/>
        </p:nvCxnSpPr>
        <p:spPr>
          <a:xfrm>
            <a:off x="2779725" y="2436150"/>
            <a:ext cx="653100" cy="1113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7" name="Google Shape;567;p47"/>
          <p:cNvCxnSpPr>
            <a:stCxn id="559" idx="6"/>
            <a:endCxn id="562" idx="2"/>
          </p:cNvCxnSpPr>
          <p:nvPr/>
        </p:nvCxnSpPr>
        <p:spPr>
          <a:xfrm>
            <a:off x="4028925" y="2813200"/>
            <a:ext cx="517800" cy="420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8" name="Google Shape;568;p47"/>
          <p:cNvCxnSpPr>
            <a:stCxn id="559" idx="6"/>
            <a:endCxn id="561" idx="2"/>
          </p:cNvCxnSpPr>
          <p:nvPr/>
        </p:nvCxnSpPr>
        <p:spPr>
          <a:xfrm flipH="1" rot="10800000">
            <a:off x="4028925" y="2269900"/>
            <a:ext cx="517800" cy="54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9" name="Google Shape;569;p47"/>
          <p:cNvCxnSpPr>
            <a:stCxn id="559" idx="6"/>
            <a:endCxn id="563" idx="1"/>
          </p:cNvCxnSpPr>
          <p:nvPr/>
        </p:nvCxnSpPr>
        <p:spPr>
          <a:xfrm>
            <a:off x="4028925" y="2813200"/>
            <a:ext cx="605100" cy="123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0" name="Google Shape;570;p47"/>
          <p:cNvCxnSpPr>
            <a:endCxn id="564" idx="2"/>
          </p:cNvCxnSpPr>
          <p:nvPr/>
        </p:nvCxnSpPr>
        <p:spPr>
          <a:xfrm>
            <a:off x="5142950" y="2270025"/>
            <a:ext cx="723900" cy="96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1" name="Google Shape;571;p47"/>
          <p:cNvCxnSpPr>
            <a:endCxn id="564" idx="2"/>
          </p:cNvCxnSpPr>
          <p:nvPr/>
        </p:nvCxnSpPr>
        <p:spPr>
          <a:xfrm>
            <a:off x="5142950" y="3230325"/>
            <a:ext cx="723900" cy="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2" name="Google Shape;572;p47"/>
          <p:cNvCxnSpPr>
            <a:endCxn id="564" idx="2"/>
          </p:cNvCxnSpPr>
          <p:nvPr/>
        </p:nvCxnSpPr>
        <p:spPr>
          <a:xfrm flipH="1" rot="10800000">
            <a:off x="5178350" y="3233625"/>
            <a:ext cx="688500" cy="1023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3" name="Google Shape;573;p47"/>
          <p:cNvCxnSpPr>
            <a:stCxn id="560" idx="6"/>
            <a:endCxn id="561" idx="2"/>
          </p:cNvCxnSpPr>
          <p:nvPr/>
        </p:nvCxnSpPr>
        <p:spPr>
          <a:xfrm flipH="1" rot="10800000">
            <a:off x="4028925" y="2269950"/>
            <a:ext cx="517800" cy="1279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4" name="Google Shape;574;p47"/>
          <p:cNvCxnSpPr>
            <a:stCxn id="560" idx="6"/>
            <a:endCxn id="563" idx="2"/>
          </p:cNvCxnSpPr>
          <p:nvPr/>
        </p:nvCxnSpPr>
        <p:spPr>
          <a:xfrm>
            <a:off x="4028925" y="3549150"/>
            <a:ext cx="517800" cy="708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5" name="Google Shape;575;p47"/>
          <p:cNvCxnSpPr>
            <a:endCxn id="562" idx="2"/>
          </p:cNvCxnSpPr>
          <p:nvPr/>
        </p:nvCxnSpPr>
        <p:spPr>
          <a:xfrm flipH="1" rot="10800000">
            <a:off x="4029000" y="3233625"/>
            <a:ext cx="517800" cy="334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6" name="Google Shape;576;p47"/>
          <p:cNvCxnSpPr>
            <a:endCxn id="559" idx="2"/>
          </p:cNvCxnSpPr>
          <p:nvPr/>
        </p:nvCxnSpPr>
        <p:spPr>
          <a:xfrm flipH="1" rot="10800000">
            <a:off x="2779725" y="2813200"/>
            <a:ext cx="653100" cy="387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7" name="Google Shape;577;p47"/>
          <p:cNvCxnSpPr>
            <a:endCxn id="560" idx="2"/>
          </p:cNvCxnSpPr>
          <p:nvPr/>
        </p:nvCxnSpPr>
        <p:spPr>
          <a:xfrm>
            <a:off x="2779725" y="3200550"/>
            <a:ext cx="653100" cy="34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8" name="Google Shape;578;p47"/>
          <p:cNvCxnSpPr>
            <a:endCxn id="559" idx="2"/>
          </p:cNvCxnSpPr>
          <p:nvPr/>
        </p:nvCxnSpPr>
        <p:spPr>
          <a:xfrm flipH="1" rot="10800000">
            <a:off x="2805525" y="2813200"/>
            <a:ext cx="627300" cy="1173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9" name="Google Shape;579;p47"/>
          <p:cNvCxnSpPr>
            <a:endCxn id="560" idx="2"/>
          </p:cNvCxnSpPr>
          <p:nvPr/>
        </p:nvCxnSpPr>
        <p:spPr>
          <a:xfrm flipH="1" rot="10800000">
            <a:off x="2805525" y="3549150"/>
            <a:ext cx="627300" cy="438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5" name="Google Shape;585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 Layers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Real values from the data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Hidden Layers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Layers in between input and output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3 or more layers is “deep network”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Output Layer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Final estimate of the output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86" name="Google Shape;586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7" name="Google Shape;587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3" name="Google Shape;593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 you go forwards through more layers, the level of abstraction increases.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discuss the activation function in a little more detail!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4" name="Google Shape;594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5" name="Google Shape;595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1" name="Google Shape;601;p50"/>
          <p:cNvSpPr txBox="1"/>
          <p:nvPr>
            <p:ph idx="1" type="body"/>
          </p:nvPr>
        </p:nvSpPr>
        <p:spPr>
          <a:xfrm>
            <a:off x="311700" y="1152475"/>
            <a:ext cx="85206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Previously our activation function was just  a simple function that output 0 or 1.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2" name="Google Shape;602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3" name="Google Shape;603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4" name="Google Shape;604;p50"/>
          <p:cNvCxnSpPr/>
          <p:nvPr/>
        </p:nvCxnSpPr>
        <p:spPr>
          <a:xfrm rot="10800000">
            <a:off x="3666075" y="2306300"/>
            <a:ext cx="0" cy="174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5" name="Google Shape;605;p50"/>
          <p:cNvCxnSpPr/>
          <p:nvPr/>
        </p:nvCxnSpPr>
        <p:spPr>
          <a:xfrm>
            <a:off x="3661050" y="4054100"/>
            <a:ext cx="2674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6" name="Google Shape;606;p50"/>
          <p:cNvSpPr txBox="1"/>
          <p:nvPr/>
        </p:nvSpPr>
        <p:spPr>
          <a:xfrm>
            <a:off x="4091775" y="4469775"/>
            <a:ext cx="20133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7" name="Google Shape;607;p50"/>
          <p:cNvSpPr txBox="1"/>
          <p:nvPr/>
        </p:nvSpPr>
        <p:spPr>
          <a:xfrm>
            <a:off x="1935375" y="2919350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8" name="Google Shape;608;p50"/>
          <p:cNvSpPr txBox="1"/>
          <p:nvPr/>
        </p:nvSpPr>
        <p:spPr>
          <a:xfrm>
            <a:off x="3224650" y="3662725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9" name="Google Shape;609;p50"/>
          <p:cNvSpPr txBox="1"/>
          <p:nvPr/>
        </p:nvSpPr>
        <p:spPr>
          <a:xfrm>
            <a:off x="3261850" y="2451313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10" name="Google Shape;610;p50"/>
          <p:cNvCxnSpPr/>
          <p:nvPr/>
        </p:nvCxnSpPr>
        <p:spPr>
          <a:xfrm flipH="1" rot="10800000">
            <a:off x="3666075" y="2631625"/>
            <a:ext cx="2634300" cy="13173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1" name="Google Shape;611;p50"/>
          <p:cNvSpPr txBox="1"/>
          <p:nvPr/>
        </p:nvSpPr>
        <p:spPr>
          <a:xfrm>
            <a:off x="4799400" y="3948925"/>
            <a:ext cx="4494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7" name="Google Shape;617;p51"/>
          <p:cNvSpPr txBox="1"/>
          <p:nvPr>
            <p:ph idx="1" type="body"/>
          </p:nvPr>
        </p:nvSpPr>
        <p:spPr>
          <a:xfrm>
            <a:off x="311700" y="1152475"/>
            <a:ext cx="85206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a pretty dramatic function, since small changes aren’t reflected.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8" name="Google Shape;618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9" name="Google Shape;619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0" name="Google Shape;620;p51"/>
          <p:cNvCxnSpPr/>
          <p:nvPr/>
        </p:nvCxnSpPr>
        <p:spPr>
          <a:xfrm rot="10800000">
            <a:off x="3666075" y="2306300"/>
            <a:ext cx="0" cy="174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1" name="Google Shape;621;p51"/>
          <p:cNvCxnSpPr/>
          <p:nvPr/>
        </p:nvCxnSpPr>
        <p:spPr>
          <a:xfrm>
            <a:off x="3661050" y="4054100"/>
            <a:ext cx="2674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2" name="Google Shape;622;p51"/>
          <p:cNvSpPr txBox="1"/>
          <p:nvPr/>
        </p:nvSpPr>
        <p:spPr>
          <a:xfrm>
            <a:off x="4091775" y="4469775"/>
            <a:ext cx="20133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3" name="Google Shape;623;p51"/>
          <p:cNvSpPr txBox="1"/>
          <p:nvPr/>
        </p:nvSpPr>
        <p:spPr>
          <a:xfrm>
            <a:off x="1935375" y="2919350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4" name="Google Shape;624;p51"/>
          <p:cNvSpPr txBox="1"/>
          <p:nvPr/>
        </p:nvSpPr>
        <p:spPr>
          <a:xfrm>
            <a:off x="3224650" y="3662725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5" name="Google Shape;625;p51"/>
          <p:cNvSpPr txBox="1"/>
          <p:nvPr/>
        </p:nvSpPr>
        <p:spPr>
          <a:xfrm>
            <a:off x="3261850" y="2451313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26" name="Google Shape;626;p51"/>
          <p:cNvCxnSpPr/>
          <p:nvPr/>
        </p:nvCxnSpPr>
        <p:spPr>
          <a:xfrm flipH="1" rot="10800000">
            <a:off x="3666075" y="2631625"/>
            <a:ext cx="2634300" cy="13173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7" name="Google Shape;627;p51"/>
          <p:cNvSpPr txBox="1"/>
          <p:nvPr/>
        </p:nvSpPr>
        <p:spPr>
          <a:xfrm>
            <a:off x="4799400" y="3948925"/>
            <a:ext cx="4494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Understanding a high level overview of these key elements will make it much easier to understand what is happening when we begin to use TensorFlow!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Tensorflow has direct connections to these concepts in its syntax!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3" name="Google Shape;633;p52"/>
          <p:cNvSpPr txBox="1"/>
          <p:nvPr>
            <p:ph idx="1" type="body"/>
          </p:nvPr>
        </p:nvSpPr>
        <p:spPr>
          <a:xfrm>
            <a:off x="311700" y="1152475"/>
            <a:ext cx="88323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would be nice if we could have a more dynamic function, for example the red line!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4" name="Google Shape;634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35" name="Google Shape;635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6" name="Google Shape;636;p52"/>
          <p:cNvCxnSpPr/>
          <p:nvPr/>
        </p:nvCxnSpPr>
        <p:spPr>
          <a:xfrm rot="10800000">
            <a:off x="3666075" y="2306300"/>
            <a:ext cx="0" cy="174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7" name="Google Shape;637;p52"/>
          <p:cNvCxnSpPr/>
          <p:nvPr/>
        </p:nvCxnSpPr>
        <p:spPr>
          <a:xfrm>
            <a:off x="3661050" y="4054100"/>
            <a:ext cx="2674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8" name="Google Shape;638;p52"/>
          <p:cNvSpPr txBox="1"/>
          <p:nvPr/>
        </p:nvSpPr>
        <p:spPr>
          <a:xfrm>
            <a:off x="4091775" y="4469775"/>
            <a:ext cx="20133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9" name="Google Shape;639;p52"/>
          <p:cNvSpPr txBox="1"/>
          <p:nvPr/>
        </p:nvSpPr>
        <p:spPr>
          <a:xfrm>
            <a:off x="1935375" y="2919350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0" name="Google Shape;640;p52"/>
          <p:cNvSpPr txBox="1"/>
          <p:nvPr/>
        </p:nvSpPr>
        <p:spPr>
          <a:xfrm>
            <a:off x="3224650" y="3662725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1" name="Google Shape;641;p52"/>
          <p:cNvSpPr txBox="1"/>
          <p:nvPr/>
        </p:nvSpPr>
        <p:spPr>
          <a:xfrm>
            <a:off x="3261850" y="2451313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42" name="Google Shape;642;p52"/>
          <p:cNvCxnSpPr/>
          <p:nvPr/>
        </p:nvCxnSpPr>
        <p:spPr>
          <a:xfrm flipH="1" rot="10800000">
            <a:off x="3666075" y="2631625"/>
            <a:ext cx="2634300" cy="13173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3" name="Google Shape;643;p52"/>
          <p:cNvSpPr txBox="1"/>
          <p:nvPr/>
        </p:nvSpPr>
        <p:spPr>
          <a:xfrm>
            <a:off x="4799400" y="3948925"/>
            <a:ext cx="4494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44" name="Google Shape;644;p52"/>
          <p:cNvCxnSpPr/>
          <p:nvPr/>
        </p:nvCxnSpPr>
        <p:spPr>
          <a:xfrm flipH="1" rot="10800000">
            <a:off x="3681075" y="2646725"/>
            <a:ext cx="2614200" cy="13122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0" name="Google Shape;650;p53"/>
          <p:cNvSpPr txBox="1"/>
          <p:nvPr>
            <p:ph idx="1" type="body"/>
          </p:nvPr>
        </p:nvSpPr>
        <p:spPr>
          <a:xfrm>
            <a:off x="311700" y="1152475"/>
            <a:ext cx="88323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Lucky for us, this is the sigmoid function!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51" name="Google Shape;651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2" name="Google Shape;652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3" name="Google Shape;653;p53"/>
          <p:cNvCxnSpPr/>
          <p:nvPr/>
        </p:nvCxnSpPr>
        <p:spPr>
          <a:xfrm rot="10800000">
            <a:off x="3666075" y="2306300"/>
            <a:ext cx="0" cy="174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4" name="Google Shape;654;p53"/>
          <p:cNvCxnSpPr/>
          <p:nvPr/>
        </p:nvCxnSpPr>
        <p:spPr>
          <a:xfrm>
            <a:off x="3661050" y="4054100"/>
            <a:ext cx="2674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5" name="Google Shape;655;p53"/>
          <p:cNvSpPr txBox="1"/>
          <p:nvPr/>
        </p:nvSpPr>
        <p:spPr>
          <a:xfrm>
            <a:off x="4091775" y="4469775"/>
            <a:ext cx="20133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6" name="Google Shape;656;p53"/>
          <p:cNvSpPr txBox="1"/>
          <p:nvPr/>
        </p:nvSpPr>
        <p:spPr>
          <a:xfrm>
            <a:off x="1935375" y="2919350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7" name="Google Shape;657;p53"/>
          <p:cNvSpPr txBox="1"/>
          <p:nvPr/>
        </p:nvSpPr>
        <p:spPr>
          <a:xfrm>
            <a:off x="3224650" y="3662725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8" name="Google Shape;658;p53"/>
          <p:cNvSpPr txBox="1"/>
          <p:nvPr/>
        </p:nvSpPr>
        <p:spPr>
          <a:xfrm>
            <a:off x="3261850" y="2451313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59" name="Google Shape;659;p53"/>
          <p:cNvCxnSpPr/>
          <p:nvPr/>
        </p:nvCxnSpPr>
        <p:spPr>
          <a:xfrm flipH="1" rot="10800000">
            <a:off x="3666075" y="2631625"/>
            <a:ext cx="2634300" cy="13173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0" name="Google Shape;660;p53"/>
          <p:cNvSpPr txBox="1"/>
          <p:nvPr/>
        </p:nvSpPr>
        <p:spPr>
          <a:xfrm>
            <a:off x="4799400" y="3948925"/>
            <a:ext cx="4494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61" name="Google Shape;661;p53"/>
          <p:cNvCxnSpPr/>
          <p:nvPr/>
        </p:nvCxnSpPr>
        <p:spPr>
          <a:xfrm flipH="1" rot="10800000">
            <a:off x="3681075" y="2646725"/>
            <a:ext cx="2614200" cy="13122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62" name="Google Shape;662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7459" y="2705375"/>
            <a:ext cx="2244142" cy="100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8" name="Google Shape;668;p54"/>
          <p:cNvSpPr txBox="1"/>
          <p:nvPr>
            <p:ph idx="1" type="body"/>
          </p:nvPr>
        </p:nvSpPr>
        <p:spPr>
          <a:xfrm>
            <a:off x="311700" y="1152475"/>
            <a:ext cx="88323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Changing the activation function used can be beneficial depending on the task!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9" name="Google Shape;669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70" name="Google Shape;670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1" name="Google Shape;671;p54"/>
          <p:cNvCxnSpPr/>
          <p:nvPr/>
        </p:nvCxnSpPr>
        <p:spPr>
          <a:xfrm rot="10800000">
            <a:off x="3666075" y="2306300"/>
            <a:ext cx="0" cy="174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2" name="Google Shape;672;p54"/>
          <p:cNvCxnSpPr/>
          <p:nvPr/>
        </p:nvCxnSpPr>
        <p:spPr>
          <a:xfrm>
            <a:off x="3661050" y="4054100"/>
            <a:ext cx="2674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3" name="Google Shape;673;p54"/>
          <p:cNvSpPr txBox="1"/>
          <p:nvPr/>
        </p:nvSpPr>
        <p:spPr>
          <a:xfrm>
            <a:off x="4091775" y="4469775"/>
            <a:ext cx="20133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4" name="Google Shape;674;p54"/>
          <p:cNvSpPr txBox="1"/>
          <p:nvPr/>
        </p:nvSpPr>
        <p:spPr>
          <a:xfrm>
            <a:off x="1935375" y="2919350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5" name="Google Shape;675;p54"/>
          <p:cNvSpPr txBox="1"/>
          <p:nvPr/>
        </p:nvSpPr>
        <p:spPr>
          <a:xfrm>
            <a:off x="3224650" y="3662725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6" name="Google Shape;676;p54"/>
          <p:cNvSpPr txBox="1"/>
          <p:nvPr/>
        </p:nvSpPr>
        <p:spPr>
          <a:xfrm>
            <a:off x="3261850" y="2451313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77" name="Google Shape;677;p54"/>
          <p:cNvCxnSpPr/>
          <p:nvPr/>
        </p:nvCxnSpPr>
        <p:spPr>
          <a:xfrm flipH="1" rot="10800000">
            <a:off x="3666075" y="2631625"/>
            <a:ext cx="2634300" cy="13173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8" name="Google Shape;678;p54"/>
          <p:cNvSpPr txBox="1"/>
          <p:nvPr/>
        </p:nvSpPr>
        <p:spPr>
          <a:xfrm>
            <a:off x="4799400" y="3948925"/>
            <a:ext cx="4494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79" name="Google Shape;679;p54"/>
          <p:cNvCxnSpPr/>
          <p:nvPr/>
        </p:nvCxnSpPr>
        <p:spPr>
          <a:xfrm flipH="1" rot="10800000">
            <a:off x="3681075" y="2646725"/>
            <a:ext cx="2614200" cy="13122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80" name="Google Shape;680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7459" y="2705375"/>
            <a:ext cx="2244142" cy="100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6" name="Google Shape;686;p55"/>
          <p:cNvSpPr txBox="1"/>
          <p:nvPr>
            <p:ph idx="1" type="body"/>
          </p:nvPr>
        </p:nvSpPr>
        <p:spPr>
          <a:xfrm>
            <a:off x="311700" y="1152475"/>
            <a:ext cx="88323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discuss a few more activation functions that we’ll encounter!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87" name="Google Shape;687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8" name="Google Shape;688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9" name="Google Shape;689;p55"/>
          <p:cNvCxnSpPr/>
          <p:nvPr/>
        </p:nvCxnSpPr>
        <p:spPr>
          <a:xfrm rot="10800000">
            <a:off x="3666075" y="2306300"/>
            <a:ext cx="0" cy="174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0" name="Google Shape;690;p55"/>
          <p:cNvCxnSpPr/>
          <p:nvPr/>
        </p:nvCxnSpPr>
        <p:spPr>
          <a:xfrm>
            <a:off x="3661050" y="4054100"/>
            <a:ext cx="2674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1" name="Google Shape;691;p55"/>
          <p:cNvSpPr txBox="1"/>
          <p:nvPr/>
        </p:nvSpPr>
        <p:spPr>
          <a:xfrm>
            <a:off x="4091775" y="4469775"/>
            <a:ext cx="20133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2" name="Google Shape;692;p55"/>
          <p:cNvSpPr txBox="1"/>
          <p:nvPr/>
        </p:nvSpPr>
        <p:spPr>
          <a:xfrm>
            <a:off x="1935375" y="2919350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3" name="Google Shape;693;p55"/>
          <p:cNvSpPr txBox="1"/>
          <p:nvPr/>
        </p:nvSpPr>
        <p:spPr>
          <a:xfrm>
            <a:off x="3224650" y="3662725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4" name="Google Shape;694;p55"/>
          <p:cNvSpPr txBox="1"/>
          <p:nvPr/>
        </p:nvSpPr>
        <p:spPr>
          <a:xfrm>
            <a:off x="3261850" y="2451313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5" name="Google Shape;695;p55"/>
          <p:cNvSpPr txBox="1"/>
          <p:nvPr/>
        </p:nvSpPr>
        <p:spPr>
          <a:xfrm>
            <a:off x="4799400" y="3948925"/>
            <a:ext cx="4494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1" name="Google Shape;701;p56"/>
          <p:cNvSpPr txBox="1"/>
          <p:nvPr>
            <p:ph idx="1" type="body"/>
          </p:nvPr>
        </p:nvSpPr>
        <p:spPr>
          <a:xfrm>
            <a:off x="311700" y="1152475"/>
            <a:ext cx="88323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Hyperbolic Tangent: tanh(z)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2" name="Google Shape;702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03" name="Google Shape;703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4" name="Google Shape;704;p56"/>
          <p:cNvCxnSpPr/>
          <p:nvPr/>
        </p:nvCxnSpPr>
        <p:spPr>
          <a:xfrm rot="10800000">
            <a:off x="3666075" y="2306300"/>
            <a:ext cx="0" cy="174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5" name="Google Shape;705;p56"/>
          <p:cNvCxnSpPr/>
          <p:nvPr/>
        </p:nvCxnSpPr>
        <p:spPr>
          <a:xfrm>
            <a:off x="3661050" y="4054100"/>
            <a:ext cx="2674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6" name="Google Shape;706;p56"/>
          <p:cNvSpPr txBox="1"/>
          <p:nvPr/>
        </p:nvSpPr>
        <p:spPr>
          <a:xfrm>
            <a:off x="4091775" y="4469775"/>
            <a:ext cx="20133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7" name="Google Shape;707;p56"/>
          <p:cNvSpPr txBox="1"/>
          <p:nvPr/>
        </p:nvSpPr>
        <p:spPr>
          <a:xfrm>
            <a:off x="1935375" y="2919350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8" name="Google Shape;708;p56"/>
          <p:cNvSpPr txBox="1"/>
          <p:nvPr/>
        </p:nvSpPr>
        <p:spPr>
          <a:xfrm>
            <a:off x="3224650" y="3662725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-1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9" name="Google Shape;709;p56"/>
          <p:cNvSpPr txBox="1"/>
          <p:nvPr/>
        </p:nvSpPr>
        <p:spPr>
          <a:xfrm>
            <a:off x="3261850" y="2451313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0" name="Google Shape;710;p56"/>
          <p:cNvSpPr txBox="1"/>
          <p:nvPr/>
        </p:nvSpPr>
        <p:spPr>
          <a:xfrm>
            <a:off x="4799400" y="3948925"/>
            <a:ext cx="4494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11" name="Google Shape;711;p56"/>
          <p:cNvPicPr preferRelativeResize="0"/>
          <p:nvPr/>
        </p:nvPicPr>
        <p:blipFill rotWithShape="1">
          <a:blip r:embed="rId4">
            <a:alphaModFix/>
          </a:blip>
          <a:srcRect b="30709" l="0" r="64970" t="0"/>
          <a:stretch/>
        </p:blipFill>
        <p:spPr>
          <a:xfrm>
            <a:off x="6856775" y="3114375"/>
            <a:ext cx="1975449" cy="135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2" name="Google Shape;712;p56"/>
          <p:cNvPicPr preferRelativeResize="0"/>
          <p:nvPr/>
        </p:nvPicPr>
        <p:blipFill rotWithShape="1">
          <a:blip r:embed="rId4">
            <a:alphaModFix/>
          </a:blip>
          <a:srcRect b="68414" l="55417" r="8882" t="0"/>
          <a:stretch/>
        </p:blipFill>
        <p:spPr>
          <a:xfrm>
            <a:off x="6818925" y="2350750"/>
            <a:ext cx="2013300" cy="617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3" name="Google Shape;713;p56"/>
          <p:cNvCxnSpPr/>
          <p:nvPr/>
        </p:nvCxnSpPr>
        <p:spPr>
          <a:xfrm flipH="1" rot="10800000">
            <a:off x="3681075" y="2646725"/>
            <a:ext cx="2614200" cy="13122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9" name="Google Shape;719;p57"/>
          <p:cNvSpPr txBox="1"/>
          <p:nvPr>
            <p:ph idx="1" type="body"/>
          </p:nvPr>
        </p:nvSpPr>
        <p:spPr>
          <a:xfrm>
            <a:off x="311700" y="1152475"/>
            <a:ext cx="88323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Rectified Linear Unit (ReLU): This is actually a relatively simple function: max(0,z)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0" name="Google Shape;720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1" name="Google Shape;721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2" name="Google Shape;722;p57"/>
          <p:cNvCxnSpPr/>
          <p:nvPr/>
        </p:nvCxnSpPr>
        <p:spPr>
          <a:xfrm rot="10800000">
            <a:off x="4988175" y="2336350"/>
            <a:ext cx="0" cy="174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3" name="Google Shape;723;p57"/>
          <p:cNvCxnSpPr/>
          <p:nvPr/>
        </p:nvCxnSpPr>
        <p:spPr>
          <a:xfrm>
            <a:off x="3661050" y="4054100"/>
            <a:ext cx="2674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4" name="Google Shape;724;p57"/>
          <p:cNvSpPr txBox="1"/>
          <p:nvPr/>
        </p:nvSpPr>
        <p:spPr>
          <a:xfrm>
            <a:off x="4091775" y="4469775"/>
            <a:ext cx="20133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5" name="Google Shape;725;p57"/>
          <p:cNvSpPr txBox="1"/>
          <p:nvPr/>
        </p:nvSpPr>
        <p:spPr>
          <a:xfrm>
            <a:off x="2239625" y="2922225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6" name="Google Shape;726;p57"/>
          <p:cNvSpPr txBox="1"/>
          <p:nvPr/>
        </p:nvSpPr>
        <p:spPr>
          <a:xfrm>
            <a:off x="4799400" y="3948925"/>
            <a:ext cx="4494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7" name="Google Shape;727;p57"/>
          <p:cNvSpPr/>
          <p:nvPr/>
        </p:nvSpPr>
        <p:spPr>
          <a:xfrm>
            <a:off x="3691100" y="2922225"/>
            <a:ext cx="2559225" cy="1086775"/>
          </a:xfrm>
          <a:custGeom>
            <a:rect b="b" l="l" r="r" t="t"/>
            <a:pathLst>
              <a:path extrusionOk="0" h="43471" w="102369">
                <a:moveTo>
                  <a:pt x="0" y="43471"/>
                </a:moveTo>
                <a:lnTo>
                  <a:pt x="52286" y="43071"/>
                </a:lnTo>
                <a:lnTo>
                  <a:pt x="102369" y="0"/>
                </a:lnTo>
              </a:path>
            </a:pathLst>
          </a:custGeom>
          <a:noFill/>
          <a:ln cap="flat" cmpd="sng" w="38100">
            <a:solidFill>
              <a:srgbClr val="990000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3" name="Google Shape;733;p58"/>
          <p:cNvSpPr txBox="1"/>
          <p:nvPr>
            <p:ph idx="1" type="body"/>
          </p:nvPr>
        </p:nvSpPr>
        <p:spPr>
          <a:xfrm>
            <a:off x="311700" y="1152475"/>
            <a:ext cx="88323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ReLu and tanh tend to have the best performance, so we will focus on these two.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Deep Learning libraries have these built in for us, so we don’t need to worry about having to implement them manually!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34" name="Google Shape;734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5" name="Google Shape;735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1" name="Google Shape;741;p59"/>
          <p:cNvSpPr txBox="1"/>
          <p:nvPr>
            <p:ph idx="1" type="body"/>
          </p:nvPr>
        </p:nvSpPr>
        <p:spPr>
          <a:xfrm>
            <a:off x="311700" y="1152475"/>
            <a:ext cx="88323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 we continue on, we’ll also talk about some more state of the art activation functions.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 next, we’ll discuss cost functions, which will allow us to measure how well these neurons are performing!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42" name="Google Shape;742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43" name="Google Shape;743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60"/>
          <p:cNvSpPr txBox="1"/>
          <p:nvPr>
            <p:ph type="ctrTitle"/>
          </p:nvPr>
        </p:nvSpPr>
        <p:spPr>
          <a:xfrm>
            <a:off x="311700" y="1545450"/>
            <a:ext cx="8520600" cy="134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Cost Functions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49" name="Google Shape;749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50" name="Google Shape;750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6" name="Google Shape;756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explore how we can evaluate performance of a neuron!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a cost function to measure how far off we are from the expected value.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57" name="Google Shape;757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58" name="Google Shape;758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311700" y="1545450"/>
            <a:ext cx="8520600" cy="138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4" name="Google Shape;764;p62"/>
          <p:cNvSpPr txBox="1"/>
          <p:nvPr>
            <p:ph idx="1" type="body"/>
          </p:nvPr>
        </p:nvSpPr>
        <p:spPr>
          <a:xfrm>
            <a:off x="311700" y="1152475"/>
            <a:ext cx="874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use the following variables: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 to represent the true value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to represent neuron’s prediction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terms of weights and bias: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w*x + b = z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Pass z into activation function σ(z) = a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65" name="Google Shape;765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66" name="Google Shape;766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2" name="Google Shape;772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Quadratic Cost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508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Roboto"/>
              <a:buChar char="○"/>
            </a:pPr>
            <a:r>
              <a:rPr lang="en" sz="35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 = Σ(y-a)</a:t>
            </a:r>
            <a:r>
              <a:rPr baseline="30000" lang="en" sz="35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 </a:t>
            </a:r>
            <a:r>
              <a:rPr lang="en" sz="35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/ n</a:t>
            </a:r>
            <a:endParaRPr sz="35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see that larger errors are more prominent due to the squaring.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Unfortunately this calculation can cause a slowdown in our learning speed.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73" name="Google Shape;773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74" name="Google Shape;774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0" name="Google Shape;780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Cross Entropy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oboto"/>
              <a:buChar char="○"/>
            </a:pPr>
            <a:r>
              <a:rPr lang="en" sz="3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 = (-1/n) Σ (y⋅ln(a) + (1-y)⋅ln(1-a)</a:t>
            </a:r>
            <a:endParaRPr sz="3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cost function allows for faster learning.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larger the difference, the faster the neuron can learn.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1" name="Google Shape;781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82" name="Google Shape;782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8" name="Google Shape;788;p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now have 2 key aspects of learning with neural networks, the neurons with their activation function and the cost function.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We’re still missing a key step, actually “learning”!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9" name="Google Shape;789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0" name="Google Shape;790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6" name="Google Shape;796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need to figure out how we can use our neurons and the measurement of error (our cost function) and then attempt to correct our prediction, in other words, “learn”!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7" name="Google Shape;797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8" name="Google Shape;798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4" name="Google Shape;804;p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next lecture we’ll briefly cover how we can do this with Gradient Descent!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5" name="Google Shape;805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6" name="Google Shape;806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68"/>
          <p:cNvSpPr txBox="1"/>
          <p:nvPr>
            <p:ph type="ctrTitle"/>
          </p:nvPr>
        </p:nvSpPr>
        <p:spPr>
          <a:xfrm>
            <a:off x="311700" y="1898400"/>
            <a:ext cx="8520600" cy="134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Gradient Descent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Backpropagation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12" name="Google Shape;812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3" name="Google Shape;813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9" name="Google Shape;819;p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you’ve dabbled in machine learning before, you may have already heard of Gradient Descent!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go over it with a high level overview!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20" name="Google Shape;820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21" name="Google Shape;821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7" name="Google Shape;827;p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Gradient descent is an optimization algorithm for finding the minimum of a function.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find a local minimum, we take steps proportional to the negative of the gradient.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28" name="Google Shape;828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29" name="Google Shape;829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5" name="Google Shape;835;p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Gradient Descent (in 1 dimension)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36" name="Google Shape;836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7" name="Google Shape;837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8" name="Google Shape;838;p71"/>
          <p:cNvCxnSpPr/>
          <p:nvPr/>
        </p:nvCxnSpPr>
        <p:spPr>
          <a:xfrm rot="10800000">
            <a:off x="2780900" y="2254125"/>
            <a:ext cx="8700" cy="2305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9" name="Google Shape;839;p71"/>
          <p:cNvCxnSpPr/>
          <p:nvPr/>
        </p:nvCxnSpPr>
        <p:spPr>
          <a:xfrm>
            <a:off x="2603225" y="4404675"/>
            <a:ext cx="3385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0" name="Google Shape;840;p71"/>
          <p:cNvSpPr txBox="1"/>
          <p:nvPr/>
        </p:nvSpPr>
        <p:spPr>
          <a:xfrm>
            <a:off x="4091775" y="4469775"/>
            <a:ext cx="606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w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1" name="Google Shape;841;p71"/>
          <p:cNvSpPr txBox="1"/>
          <p:nvPr/>
        </p:nvSpPr>
        <p:spPr>
          <a:xfrm>
            <a:off x="2314750" y="2942250"/>
            <a:ext cx="3846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C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2" name="Google Shape;842;p71"/>
          <p:cNvSpPr/>
          <p:nvPr/>
        </p:nvSpPr>
        <p:spPr>
          <a:xfrm>
            <a:off x="3155224" y="2296175"/>
            <a:ext cx="2639370" cy="1672746"/>
          </a:xfrm>
          <a:custGeom>
            <a:rect b="b" l="l" r="r" t="t"/>
            <a:pathLst>
              <a:path extrusionOk="0" h="58698" w="98964">
                <a:moveTo>
                  <a:pt x="0" y="1803"/>
                </a:moveTo>
                <a:cubicBezTo>
                  <a:pt x="7713" y="11285"/>
                  <a:pt x="29783" y="58998"/>
                  <a:pt x="46277" y="58697"/>
                </a:cubicBezTo>
                <a:cubicBezTo>
                  <a:pt x="62771" y="58397"/>
                  <a:pt x="90183" y="9783"/>
                  <a:pt x="98964" y="0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triangle"/>
            <a:tailEnd len="med" w="med" type="triangle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Introduction to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the Perceptron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" name="Google Shape;94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8" name="Google Shape;848;p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Gradient Descent (in 1 dimension)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49" name="Google Shape;849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50" name="Google Shape;850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1" name="Google Shape;851;p72"/>
          <p:cNvCxnSpPr/>
          <p:nvPr/>
        </p:nvCxnSpPr>
        <p:spPr>
          <a:xfrm rot="10800000">
            <a:off x="2780900" y="2254125"/>
            <a:ext cx="8700" cy="2305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2" name="Google Shape;852;p72"/>
          <p:cNvCxnSpPr/>
          <p:nvPr/>
        </p:nvCxnSpPr>
        <p:spPr>
          <a:xfrm>
            <a:off x="2603225" y="4404675"/>
            <a:ext cx="3385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3" name="Google Shape;853;p72"/>
          <p:cNvSpPr txBox="1"/>
          <p:nvPr/>
        </p:nvSpPr>
        <p:spPr>
          <a:xfrm>
            <a:off x="4091775" y="4469775"/>
            <a:ext cx="606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w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4" name="Google Shape;854;p72"/>
          <p:cNvSpPr txBox="1"/>
          <p:nvPr/>
        </p:nvSpPr>
        <p:spPr>
          <a:xfrm>
            <a:off x="2314750" y="2942250"/>
            <a:ext cx="3846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C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5" name="Google Shape;855;p72"/>
          <p:cNvSpPr/>
          <p:nvPr/>
        </p:nvSpPr>
        <p:spPr>
          <a:xfrm>
            <a:off x="3155224" y="2296175"/>
            <a:ext cx="2639370" cy="1672746"/>
          </a:xfrm>
          <a:custGeom>
            <a:rect b="b" l="l" r="r" t="t"/>
            <a:pathLst>
              <a:path extrusionOk="0" h="58698" w="98964">
                <a:moveTo>
                  <a:pt x="0" y="1803"/>
                </a:moveTo>
                <a:cubicBezTo>
                  <a:pt x="7713" y="11285"/>
                  <a:pt x="29783" y="58998"/>
                  <a:pt x="46277" y="58697"/>
                </a:cubicBezTo>
                <a:cubicBezTo>
                  <a:pt x="62771" y="58397"/>
                  <a:pt x="90183" y="9783"/>
                  <a:pt x="98964" y="0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triangle"/>
            <a:tailEnd len="med" w="med" type="triangle"/>
          </a:ln>
        </p:spPr>
      </p:sp>
      <p:sp>
        <p:nvSpPr>
          <p:cNvPr id="856" name="Google Shape;856;p72"/>
          <p:cNvSpPr/>
          <p:nvPr/>
        </p:nvSpPr>
        <p:spPr>
          <a:xfrm>
            <a:off x="3796275" y="3503175"/>
            <a:ext cx="185400" cy="1854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2" name="Google Shape;862;p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Gradient Descent (in 1 dimension)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3" name="Google Shape;863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64" name="Google Shape;864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5" name="Google Shape;865;p73"/>
          <p:cNvCxnSpPr/>
          <p:nvPr/>
        </p:nvCxnSpPr>
        <p:spPr>
          <a:xfrm rot="10800000">
            <a:off x="2780900" y="2254125"/>
            <a:ext cx="8700" cy="2305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6" name="Google Shape;866;p73"/>
          <p:cNvCxnSpPr/>
          <p:nvPr/>
        </p:nvCxnSpPr>
        <p:spPr>
          <a:xfrm>
            <a:off x="2603225" y="4404675"/>
            <a:ext cx="3385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7" name="Google Shape;867;p73"/>
          <p:cNvSpPr txBox="1"/>
          <p:nvPr/>
        </p:nvSpPr>
        <p:spPr>
          <a:xfrm>
            <a:off x="4091775" y="4469775"/>
            <a:ext cx="606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w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8" name="Google Shape;868;p73"/>
          <p:cNvSpPr txBox="1"/>
          <p:nvPr/>
        </p:nvSpPr>
        <p:spPr>
          <a:xfrm>
            <a:off x="2314750" y="2942250"/>
            <a:ext cx="3846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C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9" name="Google Shape;869;p73"/>
          <p:cNvSpPr/>
          <p:nvPr/>
        </p:nvSpPr>
        <p:spPr>
          <a:xfrm>
            <a:off x="3155224" y="2296175"/>
            <a:ext cx="2639370" cy="1672746"/>
          </a:xfrm>
          <a:custGeom>
            <a:rect b="b" l="l" r="r" t="t"/>
            <a:pathLst>
              <a:path extrusionOk="0" h="58698" w="98964">
                <a:moveTo>
                  <a:pt x="0" y="1803"/>
                </a:moveTo>
                <a:cubicBezTo>
                  <a:pt x="7713" y="11285"/>
                  <a:pt x="29783" y="58998"/>
                  <a:pt x="46277" y="58697"/>
                </a:cubicBezTo>
                <a:cubicBezTo>
                  <a:pt x="62771" y="58397"/>
                  <a:pt x="90183" y="9783"/>
                  <a:pt x="98964" y="0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triangle"/>
            <a:tailEnd len="med" w="med" type="triangle"/>
          </a:ln>
        </p:spPr>
      </p:sp>
      <p:sp>
        <p:nvSpPr>
          <p:cNvPr id="870" name="Google Shape;870;p73"/>
          <p:cNvSpPr/>
          <p:nvPr/>
        </p:nvSpPr>
        <p:spPr>
          <a:xfrm>
            <a:off x="3796275" y="3503175"/>
            <a:ext cx="185400" cy="1854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71" name="Google Shape;871;p73"/>
          <p:cNvCxnSpPr/>
          <p:nvPr/>
        </p:nvCxnSpPr>
        <p:spPr>
          <a:xfrm>
            <a:off x="3400625" y="2942250"/>
            <a:ext cx="866400" cy="11919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7" name="Google Shape;877;p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Gradient Descent (in 1 dimension)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8" name="Google Shape;878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9" name="Google Shape;879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0" name="Google Shape;880;p74"/>
          <p:cNvCxnSpPr/>
          <p:nvPr/>
        </p:nvCxnSpPr>
        <p:spPr>
          <a:xfrm rot="10800000">
            <a:off x="2780900" y="2254125"/>
            <a:ext cx="8700" cy="2305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1" name="Google Shape;881;p74"/>
          <p:cNvCxnSpPr/>
          <p:nvPr/>
        </p:nvCxnSpPr>
        <p:spPr>
          <a:xfrm>
            <a:off x="2603225" y="4404675"/>
            <a:ext cx="3385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2" name="Google Shape;882;p74"/>
          <p:cNvSpPr txBox="1"/>
          <p:nvPr/>
        </p:nvSpPr>
        <p:spPr>
          <a:xfrm>
            <a:off x="4091775" y="4469775"/>
            <a:ext cx="606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w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3" name="Google Shape;883;p74"/>
          <p:cNvSpPr txBox="1"/>
          <p:nvPr/>
        </p:nvSpPr>
        <p:spPr>
          <a:xfrm>
            <a:off x="2314750" y="2942250"/>
            <a:ext cx="3846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C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4" name="Google Shape;884;p74"/>
          <p:cNvSpPr/>
          <p:nvPr/>
        </p:nvSpPr>
        <p:spPr>
          <a:xfrm>
            <a:off x="3155224" y="2296175"/>
            <a:ext cx="2639370" cy="1672746"/>
          </a:xfrm>
          <a:custGeom>
            <a:rect b="b" l="l" r="r" t="t"/>
            <a:pathLst>
              <a:path extrusionOk="0" h="58698" w="98964">
                <a:moveTo>
                  <a:pt x="0" y="1803"/>
                </a:moveTo>
                <a:cubicBezTo>
                  <a:pt x="7713" y="11285"/>
                  <a:pt x="29783" y="58998"/>
                  <a:pt x="46277" y="58697"/>
                </a:cubicBezTo>
                <a:cubicBezTo>
                  <a:pt x="62771" y="58397"/>
                  <a:pt x="90183" y="9783"/>
                  <a:pt x="98964" y="0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triangle"/>
            <a:tailEnd len="med" w="med" type="triangle"/>
          </a:ln>
        </p:spPr>
      </p:sp>
      <p:sp>
        <p:nvSpPr>
          <p:cNvPr id="885" name="Google Shape;885;p74"/>
          <p:cNvSpPr/>
          <p:nvPr/>
        </p:nvSpPr>
        <p:spPr>
          <a:xfrm>
            <a:off x="4001600" y="3743575"/>
            <a:ext cx="185400" cy="1854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6" name="Google Shape;886;p74"/>
          <p:cNvCxnSpPr/>
          <p:nvPr/>
        </p:nvCxnSpPr>
        <p:spPr>
          <a:xfrm>
            <a:off x="3691100" y="3425575"/>
            <a:ext cx="806400" cy="8214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2" name="Google Shape;892;p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Visually we can see what parameter value to choose to minimize our Cost!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93" name="Google Shape;893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4" name="Google Shape;894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5" name="Google Shape;895;p75"/>
          <p:cNvCxnSpPr/>
          <p:nvPr/>
        </p:nvCxnSpPr>
        <p:spPr>
          <a:xfrm rot="10800000">
            <a:off x="2780900" y="2254125"/>
            <a:ext cx="8700" cy="2305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6" name="Google Shape;896;p75"/>
          <p:cNvCxnSpPr/>
          <p:nvPr/>
        </p:nvCxnSpPr>
        <p:spPr>
          <a:xfrm>
            <a:off x="2603225" y="4404675"/>
            <a:ext cx="3385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7" name="Google Shape;897;p75"/>
          <p:cNvSpPr txBox="1"/>
          <p:nvPr/>
        </p:nvSpPr>
        <p:spPr>
          <a:xfrm>
            <a:off x="4091775" y="4469775"/>
            <a:ext cx="606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w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8" name="Google Shape;898;p75"/>
          <p:cNvSpPr txBox="1"/>
          <p:nvPr/>
        </p:nvSpPr>
        <p:spPr>
          <a:xfrm>
            <a:off x="2314750" y="2942250"/>
            <a:ext cx="3846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C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9" name="Google Shape;899;p75"/>
          <p:cNvSpPr/>
          <p:nvPr/>
        </p:nvSpPr>
        <p:spPr>
          <a:xfrm>
            <a:off x="3155224" y="2296175"/>
            <a:ext cx="2639370" cy="1672746"/>
          </a:xfrm>
          <a:custGeom>
            <a:rect b="b" l="l" r="r" t="t"/>
            <a:pathLst>
              <a:path extrusionOk="0" h="58698" w="98964">
                <a:moveTo>
                  <a:pt x="0" y="1803"/>
                </a:moveTo>
                <a:cubicBezTo>
                  <a:pt x="7713" y="11285"/>
                  <a:pt x="29783" y="58998"/>
                  <a:pt x="46277" y="58697"/>
                </a:cubicBezTo>
                <a:cubicBezTo>
                  <a:pt x="62771" y="58397"/>
                  <a:pt x="90183" y="9783"/>
                  <a:pt x="98964" y="0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triangle"/>
            <a:tailEnd len="med" w="med" type="triangle"/>
          </a:ln>
        </p:spPr>
      </p:sp>
      <p:sp>
        <p:nvSpPr>
          <p:cNvPr id="900" name="Google Shape;900;p75"/>
          <p:cNvSpPr/>
          <p:nvPr/>
        </p:nvSpPr>
        <p:spPr>
          <a:xfrm>
            <a:off x="4262050" y="3868775"/>
            <a:ext cx="185400" cy="1854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6" name="Google Shape;906;p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Finding this minimum is simple for 1 dimension, but our cases will have many more parameters, meaning we’ll need to use the built-in linear algebra that our Deep Learning library will provide!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07" name="Google Shape;907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08" name="Google Shape;908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4" name="Google Shape;914;p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gradient descent we can figure out the best parameters for minimizing our cost, for example, finding the best values for the weights of the neuron inputs.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15" name="Google Shape;915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16" name="Google Shape;916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2" name="Google Shape;922;p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now just have one issue to solve, how can we quickly adjust the optimal parameters or weights across our entire network?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where backpropagation comes in!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23" name="Google Shape;923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24" name="Google Shape;924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0" name="Google Shape;930;p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Backpropagation is used to calculate the error contribution of each neuron after a batch of data is processed.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relies heavily on the chain rule to go back through the network and calculate these errors.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31" name="Google Shape;931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32" name="Google Shape;932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8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8" name="Google Shape;938;p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Backpropagation works by calculating  the error at the output and then distributes back through the network layers.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requires a known desired output for each input value (supervised learning).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39" name="Google Shape;939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40" name="Google Shape;940;p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6" name="Google Shape;946;p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implementation of backpropagation will be further clarified when we dive into the math example!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now let’s finish off our high level discussion with TensorFlow’s playground!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7" name="Google Shape;947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48" name="Google Shape;948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launch straight into neural networks, we need to understand the individual components first, such as a single “neuron”.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" name="Google Shape;102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82"/>
          <p:cNvSpPr txBox="1"/>
          <p:nvPr>
            <p:ph type="ctrTitle"/>
          </p:nvPr>
        </p:nvSpPr>
        <p:spPr>
          <a:xfrm>
            <a:off x="311700" y="1545450"/>
            <a:ext cx="8520600" cy="134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TensorFlow Playground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4" name="Google Shape;954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5" name="Google Shape;955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1" name="Google Shape;961;p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0"/>
              <a:buFont typeface="Montserrat"/>
              <a:buChar char="●"/>
            </a:pPr>
            <a:r>
              <a:rPr lang="en" sz="4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 to:</a:t>
            </a:r>
            <a:endParaRPr sz="4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826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0"/>
              <a:buFont typeface="Montserrat"/>
              <a:buChar char="○"/>
            </a:pPr>
            <a:r>
              <a:rPr lang="en" sz="4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playground.tensorflow.org</a:t>
            </a:r>
            <a:endParaRPr sz="4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2" name="Google Shape;962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3" name="Google Shape;963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84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Manual Neural Network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2 - Operation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9" name="Google Shape;969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0" name="Google Shape;970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6" name="Google Shape;976;p85"/>
          <p:cNvSpPr txBox="1"/>
          <p:nvPr>
            <p:ph idx="1" type="body"/>
          </p:nvPr>
        </p:nvSpPr>
        <p:spPr>
          <a:xfrm>
            <a:off x="311700" y="1152475"/>
            <a:ext cx="8783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Operation Class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 Nodes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Output Nodes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Global Default Graph Variable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Compute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2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■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Overwritten by extended classes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77" name="Google Shape;977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8" name="Google Shape;978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4" name="Google Shape;984;p86"/>
          <p:cNvSpPr txBox="1"/>
          <p:nvPr>
            <p:ph idx="1" type="body"/>
          </p:nvPr>
        </p:nvSpPr>
        <p:spPr>
          <a:xfrm>
            <a:off x="311700" y="1152475"/>
            <a:ext cx="878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Graph - A global variable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85" name="Google Shape;985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86" name="Google Shape;986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87" name="Google Shape;987;p86"/>
          <p:cNvSpPr/>
          <p:nvPr/>
        </p:nvSpPr>
        <p:spPr>
          <a:xfrm>
            <a:off x="1907425" y="2125925"/>
            <a:ext cx="696300" cy="6963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86"/>
          <p:cNvSpPr txBox="1"/>
          <p:nvPr/>
        </p:nvSpPr>
        <p:spPr>
          <a:xfrm>
            <a:off x="2002725" y="2203650"/>
            <a:ext cx="5658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n1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9" name="Google Shape;989;p86"/>
          <p:cNvSpPr/>
          <p:nvPr/>
        </p:nvSpPr>
        <p:spPr>
          <a:xfrm>
            <a:off x="1923175" y="3540400"/>
            <a:ext cx="696300" cy="6963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0" name="Google Shape;990;p86"/>
          <p:cNvSpPr txBox="1"/>
          <p:nvPr/>
        </p:nvSpPr>
        <p:spPr>
          <a:xfrm>
            <a:off x="2018475" y="3618125"/>
            <a:ext cx="5658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n2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1" name="Google Shape;991;p86"/>
          <p:cNvSpPr/>
          <p:nvPr/>
        </p:nvSpPr>
        <p:spPr>
          <a:xfrm>
            <a:off x="3630275" y="3582625"/>
            <a:ext cx="696300" cy="6963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2" name="Google Shape;992;p86"/>
          <p:cNvSpPr txBox="1"/>
          <p:nvPr/>
        </p:nvSpPr>
        <p:spPr>
          <a:xfrm>
            <a:off x="3725575" y="3660350"/>
            <a:ext cx="5658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n3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93" name="Google Shape;993;p86"/>
          <p:cNvCxnSpPr/>
          <p:nvPr/>
        </p:nvCxnSpPr>
        <p:spPr>
          <a:xfrm>
            <a:off x="2588575" y="2631750"/>
            <a:ext cx="1147500" cy="10167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4" name="Google Shape;994;p86"/>
          <p:cNvCxnSpPr/>
          <p:nvPr/>
        </p:nvCxnSpPr>
        <p:spPr>
          <a:xfrm flipH="1" rot="10800000">
            <a:off x="2650625" y="3880600"/>
            <a:ext cx="1008600" cy="159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5" name="Google Shape;995;p86"/>
          <p:cNvCxnSpPr/>
          <p:nvPr/>
        </p:nvCxnSpPr>
        <p:spPr>
          <a:xfrm>
            <a:off x="4363575" y="3928625"/>
            <a:ext cx="1120500" cy="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6" name="Google Shape;996;p86"/>
          <p:cNvSpPr txBox="1"/>
          <p:nvPr/>
        </p:nvSpPr>
        <p:spPr>
          <a:xfrm>
            <a:off x="1542575" y="1669375"/>
            <a:ext cx="15024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Constant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7" name="Google Shape;997;p86"/>
          <p:cNvSpPr txBox="1"/>
          <p:nvPr/>
        </p:nvSpPr>
        <p:spPr>
          <a:xfrm>
            <a:off x="1542575" y="3108013"/>
            <a:ext cx="15024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Constant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8" name="Google Shape;998;p86"/>
          <p:cNvSpPr txBox="1"/>
          <p:nvPr/>
        </p:nvSpPr>
        <p:spPr>
          <a:xfrm>
            <a:off x="3659225" y="3134450"/>
            <a:ext cx="18618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Operation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9" name="Google Shape;999;p86"/>
          <p:cNvSpPr txBox="1"/>
          <p:nvPr/>
        </p:nvSpPr>
        <p:spPr>
          <a:xfrm>
            <a:off x="2903900" y="2608563"/>
            <a:ext cx="15024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0" name="Google Shape;1000;p86"/>
          <p:cNvSpPr txBox="1"/>
          <p:nvPr/>
        </p:nvSpPr>
        <p:spPr>
          <a:xfrm>
            <a:off x="2700700" y="3494300"/>
            <a:ext cx="15024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6" name="Google Shape;1006;p87"/>
          <p:cNvSpPr txBox="1"/>
          <p:nvPr>
            <p:ph idx="1" type="body"/>
          </p:nvPr>
        </p:nvSpPr>
        <p:spPr>
          <a:xfrm>
            <a:off x="311700" y="1152475"/>
            <a:ext cx="878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Graph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07" name="Google Shape;1007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08" name="Google Shape;1008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09" name="Google Shape;1009;p87"/>
          <p:cNvSpPr/>
          <p:nvPr/>
        </p:nvSpPr>
        <p:spPr>
          <a:xfrm>
            <a:off x="1907425" y="2125925"/>
            <a:ext cx="696300" cy="6963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0" name="Google Shape;1010;p87"/>
          <p:cNvSpPr txBox="1"/>
          <p:nvPr/>
        </p:nvSpPr>
        <p:spPr>
          <a:xfrm>
            <a:off x="2002725" y="2203650"/>
            <a:ext cx="5658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n1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1" name="Google Shape;1011;p87"/>
          <p:cNvSpPr/>
          <p:nvPr/>
        </p:nvSpPr>
        <p:spPr>
          <a:xfrm>
            <a:off x="1923175" y="3540400"/>
            <a:ext cx="696300" cy="6963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" name="Google Shape;1012;p87"/>
          <p:cNvSpPr txBox="1"/>
          <p:nvPr/>
        </p:nvSpPr>
        <p:spPr>
          <a:xfrm>
            <a:off x="2018475" y="3618125"/>
            <a:ext cx="5658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n2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3" name="Google Shape;1013;p87"/>
          <p:cNvSpPr/>
          <p:nvPr/>
        </p:nvSpPr>
        <p:spPr>
          <a:xfrm>
            <a:off x="3630275" y="3582625"/>
            <a:ext cx="696300" cy="6963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87"/>
          <p:cNvSpPr txBox="1"/>
          <p:nvPr/>
        </p:nvSpPr>
        <p:spPr>
          <a:xfrm>
            <a:off x="3725575" y="3660350"/>
            <a:ext cx="5658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n3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15" name="Google Shape;1015;p87"/>
          <p:cNvCxnSpPr/>
          <p:nvPr/>
        </p:nvCxnSpPr>
        <p:spPr>
          <a:xfrm>
            <a:off x="2588575" y="2631750"/>
            <a:ext cx="1147500" cy="10167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6" name="Google Shape;1016;p87"/>
          <p:cNvCxnSpPr/>
          <p:nvPr/>
        </p:nvCxnSpPr>
        <p:spPr>
          <a:xfrm flipH="1" rot="10800000">
            <a:off x="2650625" y="3880600"/>
            <a:ext cx="1008600" cy="159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7" name="Google Shape;1017;p87"/>
          <p:cNvCxnSpPr/>
          <p:nvPr/>
        </p:nvCxnSpPr>
        <p:spPr>
          <a:xfrm>
            <a:off x="4363575" y="3928625"/>
            <a:ext cx="1120500" cy="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8" name="Google Shape;1018;p87"/>
          <p:cNvSpPr txBox="1"/>
          <p:nvPr/>
        </p:nvSpPr>
        <p:spPr>
          <a:xfrm>
            <a:off x="1542575" y="1669375"/>
            <a:ext cx="15024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Constant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9" name="Google Shape;1019;p87"/>
          <p:cNvSpPr txBox="1"/>
          <p:nvPr/>
        </p:nvSpPr>
        <p:spPr>
          <a:xfrm>
            <a:off x="1542575" y="3108013"/>
            <a:ext cx="15024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Constant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0" name="Google Shape;1020;p87"/>
          <p:cNvSpPr txBox="1"/>
          <p:nvPr/>
        </p:nvSpPr>
        <p:spPr>
          <a:xfrm>
            <a:off x="3659225" y="3134450"/>
            <a:ext cx="26562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Add(</a:t>
            </a: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Operation) 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1" name="Google Shape;1021;p87"/>
          <p:cNvSpPr txBox="1"/>
          <p:nvPr/>
        </p:nvSpPr>
        <p:spPr>
          <a:xfrm>
            <a:off x="2903900" y="2608563"/>
            <a:ext cx="15024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2" name="Google Shape;1022;p87"/>
          <p:cNvSpPr txBox="1"/>
          <p:nvPr/>
        </p:nvSpPr>
        <p:spPr>
          <a:xfrm>
            <a:off x="2700700" y="3494300"/>
            <a:ext cx="15024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3" name="Google Shape;1023;p87"/>
          <p:cNvSpPr txBox="1"/>
          <p:nvPr/>
        </p:nvSpPr>
        <p:spPr>
          <a:xfrm>
            <a:off x="5521075" y="3660350"/>
            <a:ext cx="15024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8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9" name="Google Shape;1029;p88"/>
          <p:cNvSpPr txBox="1"/>
          <p:nvPr>
            <p:ph idx="1" type="body"/>
          </p:nvPr>
        </p:nvSpPr>
        <p:spPr>
          <a:xfrm>
            <a:off x="311700" y="1152475"/>
            <a:ext cx="878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Graph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0" name="Google Shape;1030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1" name="Google Shape;1031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32" name="Google Shape;1032;p88"/>
          <p:cNvSpPr/>
          <p:nvPr/>
        </p:nvSpPr>
        <p:spPr>
          <a:xfrm>
            <a:off x="1907425" y="2125925"/>
            <a:ext cx="696300" cy="6963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3" name="Google Shape;1033;p88"/>
          <p:cNvSpPr txBox="1"/>
          <p:nvPr/>
        </p:nvSpPr>
        <p:spPr>
          <a:xfrm>
            <a:off x="2002725" y="2203650"/>
            <a:ext cx="5658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n1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4" name="Google Shape;1034;p88"/>
          <p:cNvSpPr/>
          <p:nvPr/>
        </p:nvSpPr>
        <p:spPr>
          <a:xfrm>
            <a:off x="1923175" y="3540400"/>
            <a:ext cx="696300" cy="6963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p88"/>
          <p:cNvSpPr txBox="1"/>
          <p:nvPr/>
        </p:nvSpPr>
        <p:spPr>
          <a:xfrm>
            <a:off x="2018475" y="3618125"/>
            <a:ext cx="5658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n2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6" name="Google Shape;1036;p88"/>
          <p:cNvSpPr/>
          <p:nvPr/>
        </p:nvSpPr>
        <p:spPr>
          <a:xfrm>
            <a:off x="3630275" y="3582625"/>
            <a:ext cx="696300" cy="6963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" name="Google Shape;1037;p88"/>
          <p:cNvSpPr txBox="1"/>
          <p:nvPr/>
        </p:nvSpPr>
        <p:spPr>
          <a:xfrm>
            <a:off x="3725575" y="3660350"/>
            <a:ext cx="5658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n3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38" name="Google Shape;1038;p88"/>
          <p:cNvCxnSpPr/>
          <p:nvPr/>
        </p:nvCxnSpPr>
        <p:spPr>
          <a:xfrm>
            <a:off x="2588575" y="2631750"/>
            <a:ext cx="1147500" cy="10167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9" name="Google Shape;1039;p88"/>
          <p:cNvCxnSpPr/>
          <p:nvPr/>
        </p:nvCxnSpPr>
        <p:spPr>
          <a:xfrm flipH="1" rot="10800000">
            <a:off x="2650625" y="3880600"/>
            <a:ext cx="1008600" cy="159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0" name="Google Shape;1040;p88"/>
          <p:cNvCxnSpPr/>
          <p:nvPr/>
        </p:nvCxnSpPr>
        <p:spPr>
          <a:xfrm>
            <a:off x="4363575" y="3928625"/>
            <a:ext cx="1120500" cy="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1" name="Google Shape;1041;p88"/>
          <p:cNvSpPr txBox="1"/>
          <p:nvPr/>
        </p:nvSpPr>
        <p:spPr>
          <a:xfrm>
            <a:off x="1542575" y="1669375"/>
            <a:ext cx="15024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Constant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2" name="Google Shape;1042;p88"/>
          <p:cNvSpPr txBox="1"/>
          <p:nvPr/>
        </p:nvSpPr>
        <p:spPr>
          <a:xfrm>
            <a:off x="1542575" y="3108013"/>
            <a:ext cx="15024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Constant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3" name="Google Shape;1043;p88"/>
          <p:cNvSpPr txBox="1"/>
          <p:nvPr/>
        </p:nvSpPr>
        <p:spPr>
          <a:xfrm>
            <a:off x="3659225" y="3134450"/>
            <a:ext cx="35214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Multiply</a:t>
            </a: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(Operation) 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4" name="Google Shape;1044;p88"/>
          <p:cNvSpPr txBox="1"/>
          <p:nvPr/>
        </p:nvSpPr>
        <p:spPr>
          <a:xfrm>
            <a:off x="2903900" y="2608563"/>
            <a:ext cx="15024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5" name="Google Shape;1045;p88"/>
          <p:cNvSpPr txBox="1"/>
          <p:nvPr/>
        </p:nvSpPr>
        <p:spPr>
          <a:xfrm>
            <a:off x="2700700" y="3494300"/>
            <a:ext cx="15024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6" name="Google Shape;1046;p88"/>
          <p:cNvSpPr txBox="1"/>
          <p:nvPr/>
        </p:nvSpPr>
        <p:spPr>
          <a:xfrm>
            <a:off x="5521075" y="3660350"/>
            <a:ext cx="15024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89"/>
          <p:cNvSpPr txBox="1"/>
          <p:nvPr>
            <p:ph type="ctrTitle"/>
          </p:nvPr>
        </p:nvSpPr>
        <p:spPr>
          <a:xfrm>
            <a:off x="311708" y="17593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Manual Neural Network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Variables,Placeholders, and Graphs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52" name="Google Shape;1052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3" name="Google Shape;1053;p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9" name="Google Shape;1059;p90"/>
          <p:cNvSpPr txBox="1"/>
          <p:nvPr>
            <p:ph idx="1" type="body"/>
          </p:nvPr>
        </p:nvSpPr>
        <p:spPr>
          <a:xfrm>
            <a:off x="311700" y="1152475"/>
            <a:ext cx="8783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Placeholder - An “empty” node that needs a value to be provided to compute output.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Variables - Changeable parameter of Graph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Graph - Global Variable connecting variables and placeholders to operations.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0" name="Google Shape;1060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61" name="Google Shape;1061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9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7" name="Google Shape;1067;p9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068" name="Google Shape;1068;p9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69" name="Google Shape;1069;p9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Artificial Neural Networks (ANN) actually have a basis in biology!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how we can attempt to mimic biological neurons with an artificial neuron, known as a perceptron!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0" name="Google Shape;110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92"/>
          <p:cNvSpPr txBox="1"/>
          <p:nvPr>
            <p:ph type="ctrTitle"/>
          </p:nvPr>
        </p:nvSpPr>
        <p:spPr>
          <a:xfrm>
            <a:off x="311708" y="17593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Manual Neural Network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Session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75" name="Google Shape;1075;p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76" name="Google Shape;1076;p9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9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2" name="Google Shape;1082;p93"/>
          <p:cNvSpPr txBox="1"/>
          <p:nvPr>
            <p:ph idx="1" type="body"/>
          </p:nvPr>
        </p:nvSpPr>
        <p:spPr>
          <a:xfrm>
            <a:off x="311700" y="1152475"/>
            <a:ext cx="8783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the Graph has all the nodes, we need to execute all the operations within a Session.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use a PostOrder Tree Traversal to make sure we execute the nodes in the correct order.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83" name="Google Shape;1083;p9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84" name="Google Shape;1084;p9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94"/>
          <p:cNvSpPr txBox="1"/>
          <p:nvPr>
            <p:ph type="ctrTitle"/>
          </p:nvPr>
        </p:nvSpPr>
        <p:spPr>
          <a:xfrm>
            <a:off x="311708" y="17593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Manual Neural Network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Classification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90" name="Google Shape;1090;p9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91" name="Google Shape;1091;p9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9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7" name="Google Shape;1097;p95"/>
          <p:cNvSpPr txBox="1"/>
          <p:nvPr>
            <p:ph idx="1" type="body"/>
          </p:nvPr>
        </p:nvSpPr>
        <p:spPr>
          <a:xfrm>
            <a:off x="311700" y="1152475"/>
            <a:ext cx="8783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8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300"/>
              <a:buFont typeface="Ubuntu"/>
              <a:buChar char="●"/>
            </a:pPr>
            <a:r>
              <a:rPr lang="en" sz="33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y = mx + b</a:t>
            </a:r>
            <a:endParaRPr sz="3300"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438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300"/>
              <a:buFont typeface="Ubuntu"/>
              <a:buChar char="●"/>
            </a:pPr>
            <a:r>
              <a:rPr lang="en" sz="33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y = -1x + 5</a:t>
            </a:r>
            <a:endParaRPr sz="3300"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438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300"/>
              <a:buFont typeface="Ubuntu"/>
              <a:buChar char="●"/>
            </a:pPr>
            <a:r>
              <a:rPr lang="en" sz="33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Remember that both y and x are features!</a:t>
            </a:r>
            <a:endParaRPr sz="3300"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438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300"/>
              <a:buFont typeface="Ubuntu"/>
              <a:buChar char="●"/>
            </a:pPr>
            <a:r>
              <a:rPr lang="en" sz="33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Feat2 = -1*Feat1 + 5</a:t>
            </a:r>
            <a:endParaRPr sz="3300"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438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300"/>
              <a:buFont typeface="Ubuntu"/>
              <a:buChar char="●"/>
            </a:pPr>
            <a:r>
              <a:rPr lang="en" sz="33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Feat2 + Feat1 - 5 = 0</a:t>
            </a:r>
            <a:endParaRPr sz="3300"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438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300"/>
              <a:buFont typeface="Ubuntu"/>
              <a:buChar char="●"/>
            </a:pPr>
            <a:r>
              <a:rPr lang="en" sz="33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FeatMatrix[ 1, 1] - 5 = 0</a:t>
            </a:r>
            <a:endParaRPr sz="3300"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descr="watermark.jpg" id="1098" name="Google Shape;1098;p9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99" name="Google Shape;1099;p9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biological neuron: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8" name="Google Shape;118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/>
          <p:nvPr/>
        </p:nvSpPr>
        <p:spPr>
          <a:xfrm>
            <a:off x="1517500" y="2065800"/>
            <a:ext cx="2018350" cy="896475"/>
          </a:xfrm>
          <a:custGeom>
            <a:rect b="b" l="l" r="r" t="t"/>
            <a:pathLst>
              <a:path extrusionOk="0" h="35859" w="80734">
                <a:moveTo>
                  <a:pt x="80734" y="35859"/>
                </a:moveTo>
                <a:cubicBezTo>
                  <a:pt x="74413" y="31282"/>
                  <a:pt x="66145" y="30190"/>
                  <a:pt x="59298" y="26444"/>
                </a:cubicBezTo>
                <a:cubicBezTo>
                  <a:pt x="49499" y="21083"/>
                  <a:pt x="43073" y="10548"/>
                  <a:pt x="33055" y="5609"/>
                </a:cubicBezTo>
                <a:cubicBezTo>
                  <a:pt x="23031" y="667"/>
                  <a:pt x="11157" y="655"/>
                  <a:pt x="0" y="0"/>
                </a:cubicBezTo>
              </a:path>
            </a:pathLst>
          </a:custGeom>
          <a:noFill/>
          <a:ln cap="flat" cmpd="sng" w="114300">
            <a:solidFill>
              <a:srgbClr val="C27BA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1" name="Google Shape;121;p21"/>
          <p:cNvSpPr/>
          <p:nvPr/>
        </p:nvSpPr>
        <p:spPr>
          <a:xfrm>
            <a:off x="1512500" y="2311200"/>
            <a:ext cx="956575" cy="305500"/>
          </a:xfrm>
          <a:custGeom>
            <a:rect b="b" l="l" r="r" t="t"/>
            <a:pathLst>
              <a:path extrusionOk="0" h="12220" w="38263">
                <a:moveTo>
                  <a:pt x="38263" y="0"/>
                </a:moveTo>
                <a:cubicBezTo>
                  <a:pt x="31793" y="1177"/>
                  <a:pt x="28416" y="9625"/>
                  <a:pt x="22036" y="11219"/>
                </a:cubicBezTo>
                <a:cubicBezTo>
                  <a:pt x="14902" y="13001"/>
                  <a:pt x="7211" y="10780"/>
                  <a:pt x="0" y="12220"/>
                </a:cubicBezTo>
              </a:path>
            </a:pathLst>
          </a:custGeom>
          <a:noFill/>
          <a:ln cap="flat" cmpd="sng" w="114300">
            <a:solidFill>
              <a:srgbClr val="C27BA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2" name="Google Shape;122;p21"/>
          <p:cNvSpPr/>
          <p:nvPr/>
        </p:nvSpPr>
        <p:spPr>
          <a:xfrm flipH="1" rot="10800000">
            <a:off x="1484563" y="2962267"/>
            <a:ext cx="2013304" cy="648958"/>
          </a:xfrm>
          <a:custGeom>
            <a:rect b="b" l="l" r="r" t="t"/>
            <a:pathLst>
              <a:path extrusionOk="0" h="35859" w="80734">
                <a:moveTo>
                  <a:pt x="80734" y="35859"/>
                </a:moveTo>
                <a:cubicBezTo>
                  <a:pt x="74413" y="31282"/>
                  <a:pt x="66145" y="30190"/>
                  <a:pt x="59298" y="26444"/>
                </a:cubicBezTo>
                <a:cubicBezTo>
                  <a:pt x="49499" y="21083"/>
                  <a:pt x="43073" y="10548"/>
                  <a:pt x="33055" y="5609"/>
                </a:cubicBezTo>
                <a:cubicBezTo>
                  <a:pt x="23031" y="667"/>
                  <a:pt x="11157" y="655"/>
                  <a:pt x="0" y="0"/>
                </a:cubicBezTo>
              </a:path>
            </a:pathLst>
          </a:custGeom>
          <a:noFill/>
          <a:ln cap="flat" cmpd="sng" w="114300">
            <a:solidFill>
              <a:srgbClr val="C27BA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3" name="Google Shape;123;p21"/>
          <p:cNvSpPr/>
          <p:nvPr/>
        </p:nvSpPr>
        <p:spPr>
          <a:xfrm flipH="1" rot="10800000">
            <a:off x="1479575" y="3212438"/>
            <a:ext cx="954184" cy="221151"/>
          </a:xfrm>
          <a:custGeom>
            <a:rect b="b" l="l" r="r" t="t"/>
            <a:pathLst>
              <a:path extrusionOk="0" h="12220" w="38263">
                <a:moveTo>
                  <a:pt x="38263" y="0"/>
                </a:moveTo>
                <a:cubicBezTo>
                  <a:pt x="31793" y="1177"/>
                  <a:pt x="28416" y="9625"/>
                  <a:pt x="22036" y="11219"/>
                </a:cubicBezTo>
                <a:cubicBezTo>
                  <a:pt x="14902" y="13001"/>
                  <a:pt x="7211" y="10780"/>
                  <a:pt x="0" y="12220"/>
                </a:cubicBezTo>
              </a:path>
            </a:pathLst>
          </a:custGeom>
          <a:noFill/>
          <a:ln cap="flat" cmpd="sng" w="114300">
            <a:solidFill>
              <a:srgbClr val="C27BA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4" name="Google Shape;124;p21"/>
          <p:cNvSpPr/>
          <p:nvPr/>
        </p:nvSpPr>
        <p:spPr>
          <a:xfrm flipH="1" rot="10800000">
            <a:off x="1452560" y="2962313"/>
            <a:ext cx="2083341" cy="1557536"/>
          </a:xfrm>
          <a:custGeom>
            <a:rect b="b" l="l" r="r" t="t"/>
            <a:pathLst>
              <a:path extrusionOk="0" h="35859" w="80734">
                <a:moveTo>
                  <a:pt x="80734" y="35859"/>
                </a:moveTo>
                <a:cubicBezTo>
                  <a:pt x="74413" y="31282"/>
                  <a:pt x="66145" y="30190"/>
                  <a:pt x="59298" y="26444"/>
                </a:cubicBezTo>
                <a:cubicBezTo>
                  <a:pt x="49499" y="21083"/>
                  <a:pt x="43073" y="10548"/>
                  <a:pt x="33055" y="5609"/>
                </a:cubicBezTo>
                <a:cubicBezTo>
                  <a:pt x="23031" y="667"/>
                  <a:pt x="11157" y="655"/>
                  <a:pt x="0" y="0"/>
                </a:cubicBezTo>
              </a:path>
            </a:pathLst>
          </a:custGeom>
          <a:noFill/>
          <a:ln cap="flat" cmpd="sng" w="114300">
            <a:solidFill>
              <a:srgbClr val="C27BA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5" name="Google Shape;125;p21"/>
          <p:cNvSpPr/>
          <p:nvPr/>
        </p:nvSpPr>
        <p:spPr>
          <a:xfrm flipH="1" rot="10800000">
            <a:off x="1247050" y="3999008"/>
            <a:ext cx="1187684" cy="94491"/>
          </a:xfrm>
          <a:custGeom>
            <a:rect b="b" l="l" r="r" t="t"/>
            <a:pathLst>
              <a:path extrusionOk="0" h="12220" w="38263">
                <a:moveTo>
                  <a:pt x="38263" y="0"/>
                </a:moveTo>
                <a:cubicBezTo>
                  <a:pt x="31793" y="1177"/>
                  <a:pt x="28416" y="9625"/>
                  <a:pt x="22036" y="11219"/>
                </a:cubicBezTo>
                <a:cubicBezTo>
                  <a:pt x="14902" y="13001"/>
                  <a:pt x="7211" y="10780"/>
                  <a:pt x="0" y="12220"/>
                </a:cubicBezTo>
              </a:path>
            </a:pathLst>
          </a:custGeom>
          <a:noFill/>
          <a:ln cap="flat" cmpd="sng" w="114300">
            <a:solidFill>
              <a:srgbClr val="C27BA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6" name="Google Shape;126;p21"/>
          <p:cNvSpPr/>
          <p:nvPr/>
        </p:nvSpPr>
        <p:spPr>
          <a:xfrm rot="10800000">
            <a:off x="5019676" y="2852612"/>
            <a:ext cx="2107965" cy="809158"/>
          </a:xfrm>
          <a:custGeom>
            <a:rect b="b" l="l" r="r" t="t"/>
            <a:pathLst>
              <a:path extrusionOk="0" h="35859" w="80734">
                <a:moveTo>
                  <a:pt x="80734" y="35859"/>
                </a:moveTo>
                <a:cubicBezTo>
                  <a:pt x="74413" y="31282"/>
                  <a:pt x="66145" y="30190"/>
                  <a:pt x="59298" y="26444"/>
                </a:cubicBezTo>
                <a:cubicBezTo>
                  <a:pt x="49499" y="21083"/>
                  <a:pt x="43073" y="10548"/>
                  <a:pt x="33055" y="5609"/>
                </a:cubicBezTo>
                <a:cubicBezTo>
                  <a:pt x="23031" y="667"/>
                  <a:pt x="11157" y="655"/>
                  <a:pt x="0" y="0"/>
                </a:cubicBezTo>
              </a:path>
            </a:pathLst>
          </a:custGeom>
          <a:noFill/>
          <a:ln cap="flat" cmpd="sng" w="114300">
            <a:solidFill>
              <a:srgbClr val="C27BA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7" name="Google Shape;127;p21"/>
          <p:cNvSpPr/>
          <p:nvPr/>
        </p:nvSpPr>
        <p:spPr>
          <a:xfrm rot="10800000">
            <a:off x="5829597" y="3192062"/>
            <a:ext cx="1360728" cy="49063"/>
          </a:xfrm>
          <a:custGeom>
            <a:rect b="b" l="l" r="r" t="t"/>
            <a:pathLst>
              <a:path extrusionOk="0" h="12220" w="38263">
                <a:moveTo>
                  <a:pt x="38263" y="0"/>
                </a:moveTo>
                <a:cubicBezTo>
                  <a:pt x="31793" y="1177"/>
                  <a:pt x="28416" y="9625"/>
                  <a:pt x="22036" y="11219"/>
                </a:cubicBezTo>
                <a:cubicBezTo>
                  <a:pt x="14902" y="13001"/>
                  <a:pt x="7211" y="10780"/>
                  <a:pt x="0" y="12220"/>
                </a:cubicBezTo>
              </a:path>
            </a:pathLst>
          </a:custGeom>
          <a:noFill/>
          <a:ln cap="flat" cmpd="sng" w="114300">
            <a:solidFill>
              <a:srgbClr val="C27BA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8" name="Google Shape;128;p21"/>
          <p:cNvSpPr/>
          <p:nvPr/>
        </p:nvSpPr>
        <p:spPr>
          <a:xfrm>
            <a:off x="3425675" y="2364288"/>
            <a:ext cx="1637700" cy="1187100"/>
          </a:xfrm>
          <a:prstGeom prst="ellipse">
            <a:avLst/>
          </a:prstGeom>
          <a:solidFill>
            <a:srgbClr val="EAD1DC"/>
          </a:solidFill>
          <a:ln cap="flat" cmpd="sng" w="762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1"/>
          <p:cNvSpPr txBox="1"/>
          <p:nvPr/>
        </p:nvSpPr>
        <p:spPr>
          <a:xfrm>
            <a:off x="5654350" y="2555125"/>
            <a:ext cx="15876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Axon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21"/>
          <p:cNvSpPr txBox="1"/>
          <p:nvPr/>
        </p:nvSpPr>
        <p:spPr>
          <a:xfrm>
            <a:off x="3723325" y="2616700"/>
            <a:ext cx="15876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Body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-76212" y="26523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Dendrites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