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</p:sldIdLst>
  <p:sldSz cy="5143500" cx="9144000"/>
  <p:notesSz cx="6858000" cy="9144000"/>
  <p:embeddedFontLst>
    <p:embeddedFont>
      <p:font typeface="Montserrat"/>
      <p:regular r:id="rId100"/>
      <p:bold r:id="rId101"/>
      <p:italic r:id="rId102"/>
      <p:boldItalic r:id="rId10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font" Target="fonts/Montserrat-boldItalic.fntdata"/><Relationship Id="rId102" Type="http://schemas.openxmlformats.org/officeDocument/2006/relationships/font" Target="fonts/Montserrat-italic.fntdata"/><Relationship Id="rId101" Type="http://schemas.openxmlformats.org/officeDocument/2006/relationships/font" Target="fonts/Montserrat-bold.fntdata"/><Relationship Id="rId100" Type="http://schemas.openxmlformats.org/officeDocument/2006/relationships/font" Target="fonts/Montserrat-regular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ea6b58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ea6b58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ea6b58a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ea6b58a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ea6b58a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ea6b58a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af69ef6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af69ef6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af69ef6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af69ef6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af69ef6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af69ef6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af69ef6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6af69ef6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ea6b58a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ea6b58a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ea6b58a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ea6b58a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ea6b58a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ea6b58a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5ea6b58a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5ea6b58a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5ea6b58a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5ea6b58a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5ea6b58a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5ea6b58a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5ea6b58a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5ea6b58a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5ea6b58a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5ea6b58a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ea6b58a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ea6b58a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6af69ef6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6af69ef6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67e9df5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67e9df5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67e9df5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67e9df5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67e9df59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67e9df59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af69ef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af69ef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67e9df5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67e9df5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67e9df5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67e9df5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67e9df59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67e9df59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67e9df59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67e9df59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67e9df59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67e9df59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67e9df59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67e9df59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67e9df59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67e9df59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67e9df59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67e9df59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67e9df59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67e9df59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67e9df59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67e9df59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af69ef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af69ef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67e9df59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67e9df59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67e9df59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67e9df59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67e9df59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67e9df59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67e9df59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67e9df59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67e9df59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67e9df59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67e9df59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67e9df59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67e9df59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67e9df59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67e9df59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67e9df59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67e9df592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67e9df592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67e9df592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67e9df592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af69ef6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af69e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67e9df59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67e9df59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67e9df592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67e9df592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67e9df592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267e9df59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67e9df592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267e9df592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67e9df592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267e9df592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67e9df592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267e9df592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267e9df592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267e9df592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67e9df592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67e9df592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6af69ef6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6af69ef6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26af69ef6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26af69ef6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ea6b58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ea6b58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26af69ef6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26af69ef6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6af69ef6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6af69ef6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6af69ef6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6af69ef6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6af69ef6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6af69ef6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6af69ef6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6af69ef6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26af69ef6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26af69ef6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6af69ef6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6af69ef6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6af69ef6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6af69ef6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26af69ef6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26af69ef6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6af69ef6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6af69ef6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af69ef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af69ef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6af69ef67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6af69ef67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26af69ef67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26af69ef67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67e9df592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67e9df592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685db69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685db69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26af69ef6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26af69ef6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26af69ef6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26af69ef6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267e9df592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267e9df592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267e9df592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267e9df592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267e9df592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267e9df592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2685db69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2685db69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af69ef6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af69ef6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2685db69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2685db69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2685db694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2685db694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2685db694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2685db694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2685db694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2685db694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26af69ef6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26af69ef6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26af69ef6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26af69ef6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26af69ef6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26af69ef6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26af69ef6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26af69ef6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6af69ef6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6af69ef6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26af69ef6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26af69ef6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ea6b58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ea6b58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26af69ef67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26af69ef67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26af69ef6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26af69ef6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26af69ef6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26af69ef6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26af69ef6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26af69ef6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26af69ef67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26af69ef67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26af69ef6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26af69ef6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22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2"/>
          <p:cNvCxnSpPr>
            <a:endCxn id="137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2"/>
          <p:cNvCxnSpPr>
            <a:stCxn id="137" idx="2"/>
            <a:endCxn id="137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2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Google Shape;143;p22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2754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output back to itself!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this looks like over time!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3"/>
          <p:cNvCxnSpPr>
            <a:endCxn id="155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3"/>
          <p:cNvCxnSpPr>
            <a:stCxn id="155" idx="2"/>
            <a:endCxn id="155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Google Shape;161;p23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4" name="Google Shape;164;p23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3"/>
          <p:cNvCxnSpPr>
            <a:endCxn id="164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3"/>
          <p:cNvCxnSpPr>
            <a:stCxn id="164" idx="2"/>
            <a:endCxn id="164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3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Google Shape;170;p23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3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3"/>
          <p:cNvCxnSpPr>
            <a:endCxn id="172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3"/>
          <p:cNvCxnSpPr>
            <a:stCxn id="172" idx="2"/>
            <a:endCxn id="172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Google Shape;178;p23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7482325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7943125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endCxn id="179" idx="4"/>
          </p:cNvCxnSpPr>
          <p:nvPr/>
        </p:nvCxnSpPr>
        <p:spPr>
          <a:xfrm rot="10800000">
            <a:off x="7945525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3"/>
          <p:cNvCxnSpPr>
            <a:stCxn id="179" idx="2"/>
            <a:endCxn id="179" idx="6"/>
          </p:cNvCxnSpPr>
          <p:nvPr/>
        </p:nvCxnSpPr>
        <p:spPr>
          <a:xfrm>
            <a:off x="7482325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3"/>
          <p:cNvSpPr txBox="1"/>
          <p:nvPr/>
        </p:nvSpPr>
        <p:spPr>
          <a:xfrm>
            <a:off x="7702675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7652600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Google Shape;185;p23"/>
          <p:cNvSpPr txBox="1"/>
          <p:nvPr/>
        </p:nvSpPr>
        <p:spPr>
          <a:xfrm>
            <a:off x="7482325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7482325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p23"/>
          <p:cNvCxnSpPr>
            <a:endCxn id="172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3"/>
          <p:cNvCxnSpPr>
            <a:endCxn id="179" idx="3"/>
          </p:cNvCxnSpPr>
          <p:nvPr/>
        </p:nvCxnSpPr>
        <p:spPr>
          <a:xfrm>
            <a:off x="6772293" y="2721994"/>
            <a:ext cx="845700" cy="650400"/>
          </a:xfrm>
          <a:prstGeom prst="curvedConnector4">
            <a:avLst>
              <a:gd fmla="val 41979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3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3"/>
          <p:cNvCxnSpPr/>
          <p:nvPr/>
        </p:nvCxnSpPr>
        <p:spPr>
          <a:xfrm>
            <a:off x="8273043" y="2721994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3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3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Cells that are a function of inputs from previous time steps are also known as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cells.</a:t>
            </a:r>
            <a:endParaRPr i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flexible in their inputs and outputs, for both sequences and single vector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create entire layers of Recurrent Neurons...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6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6"/>
          <p:cNvCxnSpPr>
            <a:endCxn id="219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6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26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6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26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6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8" name="Google Shape;228;p26"/>
          <p:cNvCxnSpPr>
            <a:endCxn id="223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6"/>
          <p:cNvCxnSpPr>
            <a:endCxn id="225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6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31" name="Google Shape;231;p26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6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3" name="Google Shape;233;p26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4" name="Google Shape;234;p26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27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7"/>
          <p:cNvCxnSpPr>
            <a:endCxn id="245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7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8" name="Google Shape;248;p27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7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7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1" name="Google Shape;251;p27"/>
          <p:cNvCxnSpPr/>
          <p:nvPr/>
        </p:nvCxnSpPr>
        <p:spPr>
          <a:xfrm rot="10800000">
            <a:off x="702662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7"/>
          <p:cNvCxnSpPr/>
          <p:nvPr/>
        </p:nvCxnSpPr>
        <p:spPr>
          <a:xfrm rot="10800000">
            <a:off x="702902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7"/>
          <p:cNvSpPr txBox="1"/>
          <p:nvPr/>
        </p:nvSpPr>
        <p:spPr>
          <a:xfrm>
            <a:off x="656582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65658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27"/>
          <p:cNvCxnSpPr>
            <a:endCxn id="257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7"/>
          <p:cNvCxnSpPr/>
          <p:nvPr/>
        </p:nvCxnSpPr>
        <p:spPr>
          <a:xfrm>
            <a:off x="5604918" y="28196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7"/>
          <p:cNvCxnSpPr/>
          <p:nvPr/>
        </p:nvCxnSpPr>
        <p:spPr>
          <a:xfrm>
            <a:off x="7547293" y="28040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0" name="Google Shape;260;p27"/>
          <p:cNvSpPr txBox="1"/>
          <p:nvPr/>
        </p:nvSpPr>
        <p:spPr>
          <a:xfrm>
            <a:off x="2700400" y="4617675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6405500" y="27341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6518725" y="2970100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6875575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7228700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7"/>
          <p:cNvCxnSpPr/>
          <p:nvPr/>
        </p:nvCxnSpPr>
        <p:spPr>
          <a:xfrm>
            <a:off x="3891800" y="4972438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very flexible in their inputs and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few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Google Shape;2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29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9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29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9"/>
          <p:cNvCxnSpPr>
            <a:endCxn id="290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9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5" name="Google Shape;295;p29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9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29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9"/>
          <p:cNvCxnSpPr>
            <a:endCxn id="296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29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1" name="Google Shape;301;p29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29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29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9"/>
          <p:cNvCxnSpPr>
            <a:endCxn id="302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29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7" name="Google Shape;307;p29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9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29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9"/>
          <p:cNvCxnSpPr>
            <a:endCxn id="308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9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3" name="Google Shape;313;p29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9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29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9"/>
          <p:cNvCxnSpPr>
            <a:endCxn id="314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29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Vector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0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" name="Google Shape;328;p30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30"/>
          <p:cNvCxnSpPr>
            <a:endCxn id="327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30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2" name="Google Shape;332;p30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30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30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0"/>
          <p:cNvCxnSpPr>
            <a:endCxn id="333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0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8" name="Google Shape;338;p30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0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30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0"/>
          <p:cNvCxnSpPr>
            <a:endCxn id="339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30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0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4" name="Google Shape;344;p30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30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30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0"/>
          <p:cNvCxnSpPr>
            <a:endCxn id="345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0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0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0" name="Google Shape;350;p30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0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0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0"/>
          <p:cNvCxnSpPr>
            <a:endCxn id="351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30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0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1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1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31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31"/>
          <p:cNvCxnSpPr>
            <a:endCxn id="364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1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1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9" name="Google Shape;369;p31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31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31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31"/>
          <p:cNvCxnSpPr>
            <a:endCxn id="370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31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1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5" name="Google Shape;375;p31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1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31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1"/>
          <p:cNvCxnSpPr>
            <a:endCxn id="376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31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31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1" name="Google Shape;381;p31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1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31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31"/>
          <p:cNvCxnSpPr>
            <a:endCxn id="382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31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1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7" name="Google Shape;387;p31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31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9" name="Google Shape;389;p31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31"/>
          <p:cNvCxnSpPr>
            <a:endCxn id="388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31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used Neural Networks to solve Classification and Regression problems, but we still haven’t seen how Neural Networks can deal with sequence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we use Recurrent Neural Networks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3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we could build a simple RNN model in TensorFlow manually.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see how to use TensorFlow’s built in RNN API classes!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RNN with TF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we’ll manually create a 3 neuron RNN layer with TensorFlow.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to focus on here is the input format of the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what we will create.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35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construct the following RNN Layer: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5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35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35"/>
          <p:cNvCxnSpPr>
            <a:endCxn id="424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p35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5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9" name="Google Shape;429;p35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35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1" name="Google Shape;431;p35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35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3" name="Google Shape;433;p35"/>
          <p:cNvCxnSpPr>
            <a:endCxn id="428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35"/>
          <p:cNvCxnSpPr>
            <a:endCxn id="430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35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436" name="Google Shape;436;p35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35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38" name="Google Shape;438;p35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39" name="Google Shape;439;p35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6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6" name="Google Shape;44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7" name="Google Shape;44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8" name="Google Shape;448;p36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6"/>
          <p:cNvCxnSpPr>
            <a:endCxn id="450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36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36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3" name="Google Shape;453;p36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36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36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36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7" name="Google Shape;457;p36"/>
          <p:cNvCxnSpPr>
            <a:endCxn id="458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36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6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6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6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6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6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3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by running the RNN for 2 batches of data, t=0 and t=1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Recurrent Neuron has 2 sets of weights: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Wx for input weights on 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Wy for weights on output of original 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3" name="Google Shape;47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of RNN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8"/>
          <p:cNvSpPr txBox="1"/>
          <p:nvPr/>
        </p:nvSpPr>
        <p:spPr>
          <a:xfrm>
            <a:off x="348150" y="1140375"/>
            <a:ext cx="84477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t=0        t=1       t=2      t=3             t=4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 The,   brown,    fox,     is,               quick]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 The,    red,        fox,     jumped,      high]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words_in_dataset[0] = [The, The]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words_in_dataset[1] = [brown, red]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words_in_dataset[2] = [fox,fox]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words_in_dataset[3] = </a:t>
            </a:r>
            <a:r>
              <a:rPr lang="en" sz="2000">
                <a:solidFill>
                  <a:schemeClr val="dk1"/>
                </a:solidFill>
              </a:rPr>
              <a:t>[is, jumped]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words_in_dataset[4] = [quick, high]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num_batches = 5, batch_size = 2, time_steps = 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4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goes backwards from the output to the input layer, propagating the error gradient.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deeper networks issues can arise from backpropagation, vanishing and exploding gradients!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4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back to the “lower” layers, gradients often get smaller, eventually causing weights to never change at lower levels.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opposite can also occur, gradients explode on the way back, causing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Theory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Manual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 and GRU Units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with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Exercise / Solutions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4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why this might occur and how we can fix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in the next lecture we’ll discuss how these issues specifically affect RNN and how to use LSTM and GRU to fix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8" name="Google Shape;518;p43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19" name="Google Shape;51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4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1" name="Google Shape;52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3" name="Google Shape;523;p43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43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5" name="Google Shape;525;p43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43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0" name="Google Shape;530;p43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1" name="Google Shape;53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6" name="Google Shape;536;p44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7" name="Google Shape;537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4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0" name="Google Shape;540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Google Shape;541;p44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4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44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44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44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44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44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8" name="Google Shape;548;p44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9" name="Google Shape;54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0" name="Google Shape;550;p44"/>
          <p:cNvCxnSpPr/>
          <p:nvPr/>
        </p:nvCxnSpPr>
        <p:spPr>
          <a:xfrm>
            <a:off x="4687700" y="2143125"/>
            <a:ext cx="14325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44"/>
          <p:cNvCxnSpPr/>
          <p:nvPr/>
        </p:nvCxnSpPr>
        <p:spPr>
          <a:xfrm>
            <a:off x="2717075" y="3714525"/>
            <a:ext cx="9891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4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Different Activation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0" name="Google Shape;560;p45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45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45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45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45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45"/>
          <p:cNvSpPr/>
          <p:nvPr/>
        </p:nvSpPr>
        <p:spPr>
          <a:xfrm>
            <a:off x="3195773" y="2607862"/>
            <a:ext cx="3038568" cy="1290328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4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ReLu doesn’t saturate positive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2" name="Google Shape;57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3" name="Google Shape;573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4" name="Google Shape;574;p46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46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46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46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8" name="Google Shape;578;p46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46"/>
          <p:cNvSpPr/>
          <p:nvPr/>
        </p:nvSpPr>
        <p:spPr>
          <a:xfrm>
            <a:off x="3190773" y="2607862"/>
            <a:ext cx="3038568" cy="1290328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4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“Leaky” ReLU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8" name="Google Shape;588;p47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47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0" name="Google Shape;590;p47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47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47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7"/>
          <p:cNvSpPr/>
          <p:nvPr/>
        </p:nvSpPr>
        <p:spPr>
          <a:xfrm>
            <a:off x="3110150" y="2630500"/>
            <a:ext cx="3124100" cy="1488700"/>
          </a:xfrm>
          <a:custGeom>
            <a:rect b="b" l="l" r="r" t="t"/>
            <a:pathLst>
              <a:path extrusionOk="0" h="59548" w="124964">
                <a:moveTo>
                  <a:pt x="0" y="59548"/>
                </a:moveTo>
                <a:lnTo>
                  <a:pt x="64804" y="50707"/>
                </a:lnTo>
                <a:lnTo>
                  <a:pt x="124964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9" name="Google Shape;59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0" name="Google Shape;60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1" name="Google Shape;601;p48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02" name="Google Shape;602;p48"/>
          <p:cNvSpPr txBox="1"/>
          <p:nvPr>
            <p:ph idx="1" type="body"/>
          </p:nvPr>
        </p:nvSpPr>
        <p:spPr>
          <a:xfrm>
            <a:off x="311700" y="1152475"/>
            <a:ext cx="87051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Exponential Linear Unit (ELU)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3" name="Google Shape;603;p48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48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48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48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48"/>
          <p:cNvSpPr txBox="1"/>
          <p:nvPr/>
        </p:nvSpPr>
        <p:spPr>
          <a:xfrm>
            <a:off x="2239625" y="2585483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48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48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0" name="Google Shape;610;p48"/>
          <p:cNvCxnSpPr/>
          <p:nvPr/>
        </p:nvCxnSpPr>
        <p:spPr>
          <a:xfrm rot="10800000">
            <a:off x="2712075" y="2892175"/>
            <a:ext cx="28896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1" name="Google Shape;611;p48"/>
          <p:cNvSpPr txBox="1"/>
          <p:nvPr/>
        </p:nvSpPr>
        <p:spPr>
          <a:xfrm>
            <a:off x="2184525" y="3359808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48"/>
          <p:cNvSpPr/>
          <p:nvPr/>
        </p:nvSpPr>
        <p:spPr>
          <a:xfrm>
            <a:off x="2719500" y="2907200"/>
            <a:ext cx="1442375" cy="731200"/>
          </a:xfrm>
          <a:custGeom>
            <a:rect b="b" l="l" r="r" t="t"/>
            <a:pathLst>
              <a:path extrusionOk="0" h="29248" w="57695">
                <a:moveTo>
                  <a:pt x="0" y="29248"/>
                </a:moveTo>
                <a:cubicBezTo>
                  <a:pt x="5709" y="28480"/>
                  <a:pt x="24640" y="29515"/>
                  <a:pt x="34256" y="24640"/>
                </a:cubicBezTo>
                <a:cubicBezTo>
                  <a:pt x="43872" y="19765"/>
                  <a:pt x="53789" y="4107"/>
                  <a:pt x="57695" y="0"/>
                </a:cubicBezTo>
              </a:path>
            </a:pathLst>
          </a:cu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13" name="Google Shape;613;p48"/>
          <p:cNvCxnSpPr/>
          <p:nvPr/>
        </p:nvCxnSpPr>
        <p:spPr>
          <a:xfrm flipH="1" rot="10800000">
            <a:off x="4156875" y="1865600"/>
            <a:ext cx="831300" cy="10416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4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solution is to perform batch normalization, where your model will normalize each batch using the batch mean and standard deviation.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0" name="Google Shape;62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1" name="Google Shape;62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5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Apart from batch normalization, researchers have also used “gradient clipping”, where gradients are cut off before reaching a predetermined limit (e.g. cut off gradients to be between -1 and 1)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8" name="Google Shape;62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Google Shape;62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5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for Time Series present their own gradient challenges, let’s explore special neuron units that help fix these issues!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6" name="Google Shape;636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7" name="Google Shape;637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62433" y="1131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LSTM and GRU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3" name="Google Shape;64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4" name="Google Shape;64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5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of the solutions previously presented for vanishing gradients can also apply to RNN: different activation functions, batch normalizations, etc…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because of the length of time series input, these could slow down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1" name="Google Shape;65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2" name="Google Shape;65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5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possible solution would be to just shorten the time steps used for prediction, but this makes the model worse at predicting longer trends.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9" name="Google Shape;65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0" name="Google Shape;66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5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issue RNN face is that after awhile the network will begin to “forget” the first inputs, as information is lost at each step going through the RNN.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some sort of “long-term memory” for our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7" name="Google Shape;66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5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LSTM (Long Short-Term Memory) cell was created to help address these RNN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how an LSTM cell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5" name="Google Shape;67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6" name="Google Shape;67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5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5" name="Google Shape;685;p57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57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7" name="Google Shape;687;p57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Google Shape;688;p57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9" name="Google Shape;689;p57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57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1" name="Google Shape;691;p57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2" name="Google Shape;692;p57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57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4" name="Google Shape;694;p57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57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Google Shape;696;p57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7" name="Google Shape;697;p57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57"/>
          <p:cNvCxnSpPr/>
          <p:nvPr/>
        </p:nvCxnSpPr>
        <p:spPr>
          <a:xfrm>
            <a:off x="4468043" y="28152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57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00" name="Google Shape;700;p57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7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7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5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 cell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1" name="Google Shape;711;p58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" name="Google Shape;712;p58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58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4" name="Google Shape;714;p58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58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6" name="Google Shape;716;p58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58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58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9" name="Google Shape;719;p58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Google Shape;720;p58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1" name="Google Shape;721;p58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22" name="Google Shape;722;p58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58"/>
          <p:cNvSpPr/>
          <p:nvPr/>
        </p:nvSpPr>
        <p:spPr>
          <a:xfrm>
            <a:off x="3282975" y="268810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58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5" name="Google Shape;725;p58"/>
          <p:cNvCxnSpPr/>
          <p:nvPr/>
        </p:nvCxnSpPr>
        <p:spPr>
          <a:xfrm>
            <a:off x="2564250" y="2772575"/>
            <a:ext cx="956700" cy="324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58"/>
          <p:cNvCxnSpPr>
            <a:stCxn id="715" idx="0"/>
          </p:cNvCxnSpPr>
          <p:nvPr/>
        </p:nvCxnSpPr>
        <p:spPr>
          <a:xfrm rot="-5400000">
            <a:off x="3146825" y="3522763"/>
            <a:ext cx="954600" cy="4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7" name="Google Shape;727;p58"/>
          <p:cNvSpPr/>
          <p:nvPr/>
        </p:nvSpPr>
        <p:spPr>
          <a:xfrm>
            <a:off x="3500775" y="2932225"/>
            <a:ext cx="706200" cy="342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8" name="Google Shape;728;p58"/>
          <p:cNvCxnSpPr/>
          <p:nvPr/>
        </p:nvCxnSpPr>
        <p:spPr>
          <a:xfrm rot="-5400000">
            <a:off x="3843875" y="2488925"/>
            <a:ext cx="626100" cy="25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9" name="Google Shape;729;p58"/>
          <p:cNvCxnSpPr/>
          <p:nvPr/>
        </p:nvCxnSpPr>
        <p:spPr>
          <a:xfrm>
            <a:off x="4071725" y="2741925"/>
            <a:ext cx="1242000" cy="723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0" name="Google Shape;730;p58"/>
          <p:cNvSpPr txBox="1"/>
          <p:nvPr/>
        </p:nvSpPr>
        <p:spPr>
          <a:xfrm>
            <a:off x="2501825" y="2500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1" name="Google Shape;731;p58"/>
          <p:cNvSpPr txBox="1"/>
          <p:nvPr/>
        </p:nvSpPr>
        <p:spPr>
          <a:xfrm>
            <a:off x="4424775" y="26923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58"/>
          <p:cNvSpPr txBox="1"/>
          <p:nvPr/>
        </p:nvSpPr>
        <p:spPr>
          <a:xfrm>
            <a:off x="6498875" y="27667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58"/>
          <p:cNvSpPr txBox="1"/>
          <p:nvPr/>
        </p:nvSpPr>
        <p:spPr>
          <a:xfrm>
            <a:off x="1709425" y="2208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58"/>
          <p:cNvSpPr txBox="1"/>
          <p:nvPr/>
        </p:nvSpPr>
        <p:spPr>
          <a:xfrm>
            <a:off x="3500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58"/>
          <p:cNvSpPr txBox="1"/>
          <p:nvPr/>
        </p:nvSpPr>
        <p:spPr>
          <a:xfrm>
            <a:off x="5608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1" name="Google Shape;74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2" name="Google Shape;74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59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4" name="Google Shape;744;p59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5" name="Google Shape;745;p59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6" name="Google Shape;746;p59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7" name="Google Shape;747;p59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59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49" name="Google Shape;749;p59"/>
          <p:cNvSpPr txBox="1"/>
          <p:nvPr/>
        </p:nvSpPr>
        <p:spPr>
          <a:xfrm>
            <a:off x="105175" y="4357000"/>
            <a:ext cx="155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59"/>
          <p:cNvSpPr txBox="1"/>
          <p:nvPr/>
        </p:nvSpPr>
        <p:spPr>
          <a:xfrm>
            <a:off x="3545850" y="1045450"/>
            <a:ext cx="128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1" name="Google Shape;751;p59"/>
          <p:cNvCxnSpPr>
            <a:stCxn id="749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59"/>
          <p:cNvCxnSpPr/>
          <p:nvPr/>
        </p:nvCxnSpPr>
        <p:spPr>
          <a:xfrm>
            <a:off x="826375" y="3730150"/>
            <a:ext cx="2629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" name="Google Shape;753;p59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754" name="Google Shape;754;p59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9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756" name="Google Shape;756;p59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59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8" name="Google Shape;758;p59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9" name="Google Shape;759;p59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0" name="Google Shape;760;p59"/>
          <p:cNvCxnSpPr>
            <a:endCxn id="75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59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59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59"/>
          <p:cNvCxnSpPr>
            <a:endCxn id="756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4" name="Google Shape;764;p59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5" name="Google Shape;765;p59"/>
          <p:cNvCxnSpPr>
            <a:stCxn id="753" idx="0"/>
            <a:endCxn id="75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59"/>
          <p:cNvCxnSpPr>
            <a:stCxn id="754" idx="0"/>
            <a:endCxn id="75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59"/>
          <p:cNvCxnSpPr>
            <a:stCxn id="757" idx="0"/>
            <a:endCxn id="75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8" name="Google Shape;768;p59"/>
          <p:cNvCxnSpPr>
            <a:stCxn id="755" idx="0"/>
            <a:endCxn id="75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9" name="Google Shape;769;p59"/>
          <p:cNvCxnSpPr>
            <a:stCxn id="75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59"/>
          <p:cNvCxnSpPr>
            <a:stCxn id="75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Google Shape;771;p59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2" name="Google Shape;772;p59"/>
          <p:cNvCxnSpPr>
            <a:stCxn id="77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59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59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5" name="Google Shape;775;p59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6" name="Google Shape;776;p59"/>
          <p:cNvSpPr txBox="1"/>
          <p:nvPr/>
        </p:nvSpPr>
        <p:spPr>
          <a:xfrm>
            <a:off x="5372575" y="4827900"/>
            <a:ext cx="377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http://colah.github.io/posts/2015-08-Understanding-LSTMs/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2" name="Google Shape;78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3" name="Google Shape;78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60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5" name="Google Shape;785;p60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60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60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p60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60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90" name="Google Shape;790;p60"/>
          <p:cNvCxnSpPr>
            <a:stCxn id="791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60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3" name="Google Shape;793;p60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794" name="Google Shape;794;p60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60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796" name="Google Shape;796;p60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60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8" name="Google Shape;798;p60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60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0" name="Google Shape;800;p60"/>
          <p:cNvCxnSpPr>
            <a:endCxn id="79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60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60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60"/>
          <p:cNvCxnSpPr>
            <a:endCxn id="796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4" name="Google Shape;804;p60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5" name="Google Shape;805;p60"/>
          <p:cNvCxnSpPr>
            <a:stCxn id="793" idx="0"/>
            <a:endCxn id="79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" name="Google Shape;806;p60"/>
          <p:cNvCxnSpPr>
            <a:stCxn id="794" idx="0"/>
            <a:endCxn id="79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60"/>
          <p:cNvCxnSpPr>
            <a:stCxn id="797" idx="0"/>
            <a:endCxn id="79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8" name="Google Shape;808;p60"/>
          <p:cNvCxnSpPr>
            <a:stCxn id="795" idx="0"/>
            <a:endCxn id="79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9" name="Google Shape;809;p60"/>
          <p:cNvCxnSpPr>
            <a:stCxn id="79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60"/>
          <p:cNvCxnSpPr>
            <a:stCxn id="79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1" name="Google Shape;811;p60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2" name="Google Shape;812;p60"/>
          <p:cNvCxnSpPr>
            <a:stCxn id="81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60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4" name="Google Shape;814;p60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5" name="Google Shape;815;p60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6" name="Google Shape;816;p60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60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8" name="Google Shape;818;p60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9" name="Google Shape;819;p60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60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60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60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8" name="Google Shape;82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9" name="Google Shape;82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61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1" name="Google Shape;831;p61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p61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3" name="Google Shape;833;p61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4" name="Google Shape;834;p61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61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61"/>
          <p:cNvCxnSpPr>
            <a:stCxn id="837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61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9" name="Google Shape;839;p61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840" name="Google Shape;840;p61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61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842" name="Google Shape;842;p61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3" name="Google Shape;843;p61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61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61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6" name="Google Shape;846;p61"/>
          <p:cNvCxnSpPr>
            <a:endCxn id="839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61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61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61"/>
          <p:cNvCxnSpPr>
            <a:endCxn id="842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0" name="Google Shape;850;p61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1" name="Google Shape;851;p61"/>
          <p:cNvCxnSpPr>
            <a:stCxn id="839" idx="0"/>
            <a:endCxn id="843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61"/>
          <p:cNvCxnSpPr>
            <a:stCxn id="840" idx="0"/>
            <a:endCxn id="843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61"/>
          <p:cNvCxnSpPr>
            <a:stCxn id="843" idx="0"/>
            <a:endCxn id="844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61"/>
          <p:cNvCxnSpPr>
            <a:stCxn id="841" idx="0"/>
            <a:endCxn id="845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5" name="Google Shape;855;p61"/>
          <p:cNvCxnSpPr>
            <a:stCxn id="845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61"/>
          <p:cNvCxnSpPr>
            <a:stCxn id="845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61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8" name="Google Shape;858;p61"/>
          <p:cNvCxnSpPr>
            <a:stCxn id="857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9" name="Google Shape;859;p61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61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1" name="Google Shape;861;p61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2" name="Google Shape;862;p61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61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61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5" name="Google Shape;865;p61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6" name="Google Shape;866;p61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1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8" name="Google Shape;868;p61"/>
          <p:cNvPicPr preferRelativeResize="0"/>
          <p:nvPr/>
        </p:nvPicPr>
        <p:blipFill rotWithShape="1">
          <a:blip r:embed="rId4">
            <a:alphaModFix/>
          </a:blip>
          <a:srcRect b="27126" l="54740" r="3877" t="38108"/>
          <a:stretch/>
        </p:blipFill>
        <p:spPr>
          <a:xfrm>
            <a:off x="5355350" y="2310950"/>
            <a:ext cx="3784052" cy="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61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311708" y="122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Neural Networks Theory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5" name="Google Shape;875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6" name="Google Shape;876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62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8" name="Google Shape;878;p62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9" name="Google Shape;879;p62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62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62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2" name="Google Shape;882;p62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62"/>
          <p:cNvCxnSpPr>
            <a:stCxn id="88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62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6" name="Google Shape;886;p62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887" name="Google Shape;887;p62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62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889" name="Google Shape;889;p62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0" name="Google Shape;890;p62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1" name="Google Shape;891;p62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62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3" name="Google Shape;893;p62"/>
          <p:cNvCxnSpPr>
            <a:endCxn id="88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62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62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62"/>
          <p:cNvCxnSpPr>
            <a:endCxn id="88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7" name="Google Shape;897;p62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8" name="Google Shape;898;p62"/>
          <p:cNvCxnSpPr>
            <a:stCxn id="886" idx="0"/>
            <a:endCxn id="89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9" name="Google Shape;899;p62"/>
          <p:cNvCxnSpPr>
            <a:stCxn id="887" idx="0"/>
            <a:endCxn id="89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62"/>
          <p:cNvCxnSpPr>
            <a:stCxn id="890" idx="0"/>
            <a:endCxn id="89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1" name="Google Shape;901;p62"/>
          <p:cNvCxnSpPr>
            <a:stCxn id="888" idx="0"/>
            <a:endCxn id="89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2" name="Google Shape;902;p62"/>
          <p:cNvCxnSpPr>
            <a:stCxn id="89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62"/>
          <p:cNvCxnSpPr>
            <a:stCxn id="89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62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5" name="Google Shape;905;p62"/>
          <p:cNvCxnSpPr>
            <a:stCxn id="90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62"/>
          <p:cNvSpPr txBox="1"/>
          <p:nvPr/>
        </p:nvSpPr>
        <p:spPr>
          <a:xfrm>
            <a:off x="2324225" y="306247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7" name="Google Shape;907;p62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62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62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0" name="Google Shape;910;p62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1" name="Google Shape;911;p62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2" name="Google Shape;912;p62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3" name="Google Shape;913;p62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4" name="Google Shape;914;p62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5" name="Google Shape;915;p62"/>
          <p:cNvPicPr preferRelativeResize="0"/>
          <p:nvPr/>
        </p:nvPicPr>
        <p:blipFill rotWithShape="1">
          <a:blip r:embed="rId4">
            <a:alphaModFix/>
          </a:blip>
          <a:srcRect b="23050" l="53348" r="752" t="37192"/>
          <a:stretch/>
        </p:blipFill>
        <p:spPr>
          <a:xfrm>
            <a:off x="5689239" y="2398300"/>
            <a:ext cx="3212413" cy="8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62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7" name="Google Shape;917;p62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8" name="Google Shape;918;p62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4" name="Google Shape;92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5" name="Google Shape;92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63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63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63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" name="Google Shape;929;p63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0" name="Google Shape;930;p63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1" name="Google Shape;931;p63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63"/>
          <p:cNvCxnSpPr>
            <a:stCxn id="933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63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5" name="Google Shape;935;p63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936" name="Google Shape;936;p63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63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938" name="Google Shape;938;p63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63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0" name="Google Shape;940;p63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63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2" name="Google Shape;942;p63"/>
          <p:cNvCxnSpPr>
            <a:endCxn id="935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63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63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63"/>
          <p:cNvCxnSpPr>
            <a:stCxn id="946" idx="0"/>
            <a:endCxn id="938" idx="4"/>
          </p:cNvCxnSpPr>
          <p:nvPr/>
        </p:nvCxnSpPr>
        <p:spPr>
          <a:xfrm rot="10800000">
            <a:off x="1202000" y="2235975"/>
            <a:ext cx="0" cy="8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6" name="Google Shape;946;p63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7" name="Google Shape;947;p63"/>
          <p:cNvCxnSpPr>
            <a:stCxn id="935" idx="0"/>
            <a:endCxn id="939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63"/>
          <p:cNvCxnSpPr>
            <a:stCxn id="936" idx="0"/>
            <a:endCxn id="939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63"/>
          <p:cNvCxnSpPr>
            <a:stCxn id="939" idx="0"/>
            <a:endCxn id="940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0" name="Google Shape;950;p63"/>
          <p:cNvCxnSpPr>
            <a:stCxn id="937" idx="0"/>
            <a:endCxn id="941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63"/>
          <p:cNvCxnSpPr>
            <a:stCxn id="941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63"/>
          <p:cNvCxnSpPr>
            <a:stCxn id="941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3" name="Google Shape;953;p63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4" name="Google Shape;954;p63"/>
          <p:cNvCxnSpPr>
            <a:stCxn id="953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5" name="Google Shape;955;p63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6" name="Google Shape;956;p63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7" name="Google Shape;957;p63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63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9" name="Google Shape;959;p63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63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63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2" name="Google Shape;962;p63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3" name="Google Shape;963;p63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63"/>
          <p:cNvCxnSpPr/>
          <p:nvPr/>
        </p:nvCxnSpPr>
        <p:spPr>
          <a:xfrm rot="10800000">
            <a:off x="1202000" y="3429550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5" name="Google Shape;965;p63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63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7" name="Google Shape;967;p63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8" name="Google Shape;968;p63"/>
          <p:cNvPicPr preferRelativeResize="0"/>
          <p:nvPr/>
        </p:nvPicPr>
        <p:blipFill rotWithShape="1">
          <a:blip r:embed="rId4">
            <a:alphaModFix/>
          </a:blip>
          <a:srcRect b="30752" l="53074" r="10361" t="45840"/>
          <a:stretch/>
        </p:blipFill>
        <p:spPr>
          <a:xfrm>
            <a:off x="5658675" y="2602266"/>
            <a:ext cx="3343324" cy="6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63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64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8" name="Google Shape;978;p64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9" name="Google Shape;979;p64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0" name="Google Shape;980;p64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1" name="Google Shape;981;p64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2" name="Google Shape;982;p64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64"/>
          <p:cNvCxnSpPr>
            <a:stCxn id="98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64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" name="Google Shape;986;p64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987" name="Google Shape;987;p64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4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989" name="Google Shape;989;p64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64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Google Shape;991;p64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64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3" name="Google Shape;993;p64"/>
          <p:cNvCxnSpPr>
            <a:endCxn id="98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64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64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64"/>
          <p:cNvCxnSpPr>
            <a:endCxn id="98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7" name="Google Shape;997;p64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8" name="Google Shape;998;p64"/>
          <p:cNvCxnSpPr>
            <a:stCxn id="986" idx="0"/>
            <a:endCxn id="99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9" name="Google Shape;999;p64"/>
          <p:cNvCxnSpPr>
            <a:stCxn id="987" idx="0"/>
            <a:endCxn id="99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64"/>
          <p:cNvCxnSpPr>
            <a:stCxn id="990" idx="0"/>
            <a:endCxn id="99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64"/>
          <p:cNvCxnSpPr>
            <a:stCxn id="988" idx="0"/>
            <a:endCxn id="99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2" name="Google Shape;1002;p64"/>
          <p:cNvCxnSpPr>
            <a:stCxn id="99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64"/>
          <p:cNvCxnSpPr>
            <a:stCxn id="99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" name="Google Shape;1004;p64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5" name="Google Shape;1005;p64"/>
          <p:cNvCxnSpPr>
            <a:stCxn id="100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6" name="Google Shape;1006;p64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7" name="Google Shape;1007;p64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8" name="Google Shape;1008;p64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9" name="Google Shape;1009;p64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0" name="Google Shape;1010;p64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64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p64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3" name="Google Shape;1013;p64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64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5" name="Google Shape;1015;p64"/>
          <p:cNvPicPr preferRelativeResize="0"/>
          <p:nvPr/>
        </p:nvPicPr>
        <p:blipFill rotWithShape="1">
          <a:blip r:embed="rId4">
            <a:alphaModFix/>
          </a:blip>
          <a:srcRect b="23051" l="54102" r="3407" t="36342"/>
          <a:stretch/>
        </p:blipFill>
        <p:spPr>
          <a:xfrm>
            <a:off x="5414250" y="2333175"/>
            <a:ext cx="3885226" cy="11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 with “peepholes”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1" name="Google Shape;1021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2" name="Google Shape;1022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65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4" name="Google Shape;1024;p65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65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65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7" name="Google Shape;1027;p65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8" name="Google Shape;1028;p65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65"/>
          <p:cNvCxnSpPr>
            <a:stCxn id="1030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65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2" name="Google Shape;1032;p65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033" name="Google Shape;1033;p65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65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035" name="Google Shape;1035;p65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6" name="Google Shape;1036;p65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7" name="Google Shape;1037;p65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65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9" name="Google Shape;1039;p65"/>
          <p:cNvCxnSpPr>
            <a:endCxn id="1032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65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65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65"/>
          <p:cNvCxnSpPr>
            <a:stCxn id="1043" idx="2"/>
            <a:endCxn id="1035" idx="4"/>
          </p:cNvCxnSpPr>
          <p:nvPr/>
        </p:nvCxnSpPr>
        <p:spPr>
          <a:xfrm rot="10800000">
            <a:off x="1202000" y="2235975"/>
            <a:ext cx="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3" name="Google Shape;1043;p65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4" name="Google Shape;1044;p65"/>
          <p:cNvCxnSpPr>
            <a:stCxn id="1032" idx="0"/>
            <a:endCxn id="1036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5" name="Google Shape;1045;p65"/>
          <p:cNvCxnSpPr>
            <a:stCxn id="1033" idx="0"/>
            <a:endCxn id="1036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65"/>
          <p:cNvCxnSpPr>
            <a:stCxn id="1036" idx="0"/>
            <a:endCxn id="1037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" name="Google Shape;1047;p65"/>
          <p:cNvCxnSpPr>
            <a:stCxn id="1034" idx="0"/>
            <a:endCxn id="1038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8" name="Google Shape;1048;p65"/>
          <p:cNvCxnSpPr>
            <a:stCxn id="1038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65"/>
          <p:cNvCxnSpPr>
            <a:stCxn id="1038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0" name="Google Shape;1050;p65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1" name="Google Shape;1051;p65"/>
          <p:cNvCxnSpPr>
            <a:stCxn id="1050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2" name="Google Shape;1052;p65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65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4" name="Google Shape;1054;p65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5" name="Google Shape;1055;p65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6" name="Google Shape;1056;p65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7" name="Google Shape;1057;p65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8" name="Google Shape;1058;p65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9" name="Google Shape;1059;p65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0" name="Google Shape;1060;p65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1" name="Google Shape;1061;p65"/>
          <p:cNvPicPr preferRelativeResize="0"/>
          <p:nvPr/>
        </p:nvPicPr>
        <p:blipFill rotWithShape="1">
          <a:blip r:embed="rId4">
            <a:alphaModFix/>
          </a:blip>
          <a:srcRect b="16844" l="51531" r="0" t="32617"/>
          <a:stretch/>
        </p:blipFill>
        <p:spPr>
          <a:xfrm>
            <a:off x="5414250" y="2306989"/>
            <a:ext cx="3729751" cy="120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2" name="Google Shape;1062;p65"/>
          <p:cNvCxnSpPr/>
          <p:nvPr/>
        </p:nvCxnSpPr>
        <p:spPr>
          <a:xfrm>
            <a:off x="876450" y="2050775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65"/>
          <p:cNvCxnSpPr/>
          <p:nvPr/>
        </p:nvCxnSpPr>
        <p:spPr>
          <a:xfrm flipH="1" rot="10800000">
            <a:off x="876450" y="3453025"/>
            <a:ext cx="225300" cy="13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65"/>
          <p:cNvCxnSpPr/>
          <p:nvPr/>
        </p:nvCxnSpPr>
        <p:spPr>
          <a:xfrm flipH="1" rot="10800000">
            <a:off x="896475" y="3432925"/>
            <a:ext cx="781200" cy="15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65"/>
          <p:cNvCxnSpPr>
            <a:endCxn id="1043" idx="2"/>
          </p:cNvCxnSpPr>
          <p:nvPr/>
        </p:nvCxnSpPr>
        <p:spPr>
          <a:xfrm rot="10800000">
            <a:off x="120200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65"/>
          <p:cNvCxnSpPr/>
          <p:nvPr/>
        </p:nvCxnSpPr>
        <p:spPr>
          <a:xfrm>
            <a:off x="3057200" y="2042950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65"/>
          <p:cNvCxnSpPr/>
          <p:nvPr/>
        </p:nvCxnSpPr>
        <p:spPr>
          <a:xfrm flipH="1" rot="10800000">
            <a:off x="3060050" y="3453100"/>
            <a:ext cx="255300" cy="130200"/>
          </a:xfrm>
          <a:prstGeom prst="curvedConnector3">
            <a:avLst>
              <a:gd fmla="val 7259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3" name="Google Shape;107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4" name="Google Shape;107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66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6" name="Google Shape;1076;p6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7" name="Google Shape;1077;p6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66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66"/>
          <p:cNvCxnSpPr>
            <a:stCxn id="1080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1" name="Google Shape;1081;p66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082" name="Google Shape;1082;p66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3" name="Google Shape;1083;p66"/>
          <p:cNvCxnSpPr>
            <a:stCxn id="1084" idx="0"/>
            <a:endCxn id="1085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6" name="Google Shape;1086;p66"/>
          <p:cNvCxnSpPr>
            <a:stCxn id="1087" idx="0"/>
            <a:endCxn id="1082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66"/>
          <p:cNvCxnSpPr>
            <a:stCxn id="1081" idx="0"/>
            <a:endCxn id="1089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0" name="Google Shape;1090;p66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66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p66"/>
          <p:cNvCxnSpPr>
            <a:stCxn id="1093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4" name="Google Shape;1094;p6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5" name="Google Shape;1095;p6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6" name="Google Shape;1096;p66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6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8" name="Google Shape;1098;p66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9" name="Google Shape;1099;p66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66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4" name="Google Shape;1084;p66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101" name="Google Shape;1101;p66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66"/>
          <p:cNvCxnSpPr>
            <a:stCxn id="1081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66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66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66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5" name="Google Shape;1085;p66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6" name="Google Shape;1106;p66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66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8" name="Google Shape;1108;p66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66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66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0" name="Google Shape;1110;p66"/>
          <p:cNvCxnSpPr>
            <a:stCxn id="1109" idx="0"/>
            <a:endCxn id="1089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66"/>
          <p:cNvCxnSpPr>
            <a:stCxn id="1081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7" name="Google Shape;1087;p66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2" name="Google Shape;1112;p66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3" name="Google Shape;1113;p66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9" name="Google Shape;1119;p6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TensorFlow comes with these neuron models built into a nice API, making it easy to swap them in and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 next we’ll explore using this TensorFlow RNN API for Time Series prediction and generation!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0" name="Google Shape;1120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1" name="Google Shape;1121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with TF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7" name="Google Shape;1127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8" name="Google Shape;1128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6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various possible improvements for RNN, let’s use TensorFlow built-in tf.nn function API to solve sequence problems!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5" name="Google Shape;113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6" name="Google Shape;113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2" name="Google Shape;1142;p7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our original sequence thought exercise: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we predict the sequence shifted one time step forward?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3" name="Google Shape;114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4" name="Google Shape;114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0" name="Google Shape;1150;p7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this time series?	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[0,0.84,0.91,0.14,-0.75,-0.96,-0.28]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1" name="Google Shape;1151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2" name="Google Shape;1152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Examples of 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(Sales)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 Trajectories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Music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" name="Google Shape;93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7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this time series?	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[0,0.84,0.91,0.14,-0.75,-0.96,-0.28]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actually just sin(x):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[0.84,0.91,0.14,-0.75,-0.96,-0.28,0.65]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9" name="Google Shape;115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0" name="Google Shape;116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Google Shape;116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575" y="3375073"/>
            <a:ext cx="3632850" cy="17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7" name="Google Shape;1167;p7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by creating a RNN that attempts to predict a time series shifted over 1 unit into the future.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 attempt to generate new sequences with a seed series.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8" name="Google Shape;1168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9" name="Google Shape;1169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5" name="Google Shape;1175;p7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first create a simple class to generate sin(x) and also grab random batches of sin(x)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6" name="Google Shape;1176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7" name="Google Shape;1177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Google Shape;117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400" y="2381325"/>
            <a:ext cx="3791200" cy="24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7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first create a simple class to generate sin(x) and also grab random batches of sin(x)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5" name="Google Shape;1185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6" name="Google Shape;1186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075" y="2368650"/>
            <a:ext cx="3726325" cy="24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3" name="Google Shape;1193;p7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first create a simple class to generate sin(x) and also grab random batches of sin(x)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4" name="Google Shape;1194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5" name="Google Shape;1195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700" y="2227625"/>
            <a:ext cx="4038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2" name="Google Shape;1202;p7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the trained model will be given a time series and attempt to predict a time series shifted one time step ahead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3" name="Google Shape;120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4" name="Google Shape;120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" name="Google Shape;120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425" y="2644950"/>
            <a:ext cx="3838800" cy="25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7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use the same model to generate much longer time series given a seed series.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2" name="Google Shape;121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3" name="Google Shape;121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4" name="Google Shape;121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5050" y="2609850"/>
            <a:ext cx="37909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0" name="Google Shape;1220;p7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use the same model to generate much longer time series given a seed series.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1" name="Google Shape;122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2" name="Google Shape;122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625" y="2560675"/>
            <a:ext cx="37147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Series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9" name="Google Shape;122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0" name="Google Shape;123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81"/>
          <p:cNvSpPr txBox="1"/>
          <p:nvPr>
            <p:ph type="ctrTitle"/>
          </p:nvPr>
        </p:nvSpPr>
        <p:spPr>
          <a:xfrm>
            <a:off x="311708" y="160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Series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6" name="Google Shape;1236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7" name="Google Shape;1237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Quick Note on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Word2Vec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3" name="Google Shape;1243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4" name="Google Shape;1244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8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 series of lectures describing Word2Vec with TensorFlow.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Recommend you check out gensim library if you are further interested in Word2Vec.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1" name="Google Shape;125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2" name="Google Shape;125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Word2Vec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8" name="Google Shape;1258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9" name="Google Shape;1259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5" name="Google Shape;1265;p8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work with time series of data, let’s take a look at another common series data source, words.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a sentence can be: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[“Hi”,”how”,”are”,”you”]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6" name="Google Shape;126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7" name="Google Shape;126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8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“classic” NLP , words are typically replaced by numbers indicating some frequency relationship to their documents.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doing this, we lose information about the relationship between the words themselves.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1" name="Google Shape;1281;p8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Count-Based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Frequency of words in corpus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Predictive Based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Neighboring words are predicted based on a vector space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2" name="Google Shape;1282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3" name="Google Shape;1283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9" name="Google Shape;1289;p8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one of Neural Network’s most famous use cases in natural language processing: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Word2Vec model created by Mikolov et al.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0" name="Google Shape;1290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1" name="Google Shape;1291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8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goal of the Word2Vec model is to learn word embeddings by modeling each word as a vector in n-dimensional space.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why use word-embeddings?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8" name="Google Shape;129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9" name="Google Shape;129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5" name="Google Shape;1305;p9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Representation of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6" name="Google Shape;130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7" name="Google Shape;130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75" y="1949901"/>
            <a:ext cx="7506300" cy="27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9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creates vector spaced models that represent (embed) words in a continuous vector space.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words represented as vectors we can perform vector mathematics on words (e.g. check similarity, add/subtract vectors)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5" name="Google Shape;131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6" name="Google Shape;131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" name="Google Shape;109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2" name="Google Shape;1322;p9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start of training each embedding is random, but through backpropagation the model will adjust the value of each word vector in the given number of dimensions.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dimensions means more training time, but also more “information” per word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3" name="Google Shape;1323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4" name="Google Shape;1324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0" name="Google Shape;1330;p9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words will find their vectors closer together.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more impressive, the model may produce axes that represent concepts, such as gender, verbs, singular vs plural, etc...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1" name="Google Shape;133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2" name="Google Shape;133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8" name="Google Shape;1338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9" name="Google Shape;1339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" name="Google Shape;1340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600" y="1380176"/>
            <a:ext cx="8137324" cy="28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9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words will find their vectors closer together.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more impressive, the model may produce axes that represent concepts, such as gender, verbs, singular vs plural, etc...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7" name="Google Shape;1347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8" name="Google Shape;1348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4" name="Google Shape;1354;p9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Prediction Target</a:t>
            </a:r>
            <a:endParaRPr sz="29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Skip-Gram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The dog chews 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better for larger data sets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CBOW (Continuous Bag of Words)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dog chews the </a:t>
            </a:r>
            <a:r>
              <a:rPr lang="en" sz="29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bone</a:t>
            </a:r>
            <a:endParaRPr sz="29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better for smaller data sets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5" name="Google Shape;1355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6" name="Google Shape;1356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97"/>
          <p:cNvSpPr txBox="1"/>
          <p:nvPr>
            <p:ph idx="1" type="body"/>
          </p:nvPr>
        </p:nvSpPr>
        <p:spPr>
          <a:xfrm>
            <a:off x="152400" y="1152475"/>
            <a:ext cx="89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dog chews the </a:t>
            </a:r>
            <a:r>
              <a:rPr lang="en" sz="30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lang="en" sz="30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30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=?</a:t>
            </a:r>
            <a:endParaRPr sz="30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3" name="Google Shape;1363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4" name="Google Shape;1364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Google Shape;1365;p97"/>
          <p:cNvSpPr txBox="1"/>
          <p:nvPr/>
        </p:nvSpPr>
        <p:spPr>
          <a:xfrm>
            <a:off x="380625" y="2766950"/>
            <a:ext cx="3000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3000"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one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        vs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6" name="Google Shape;1366;p97"/>
          <p:cNvSpPr txBox="1"/>
          <p:nvPr/>
        </p:nvSpPr>
        <p:spPr>
          <a:xfrm>
            <a:off x="3380575" y="2766950"/>
            <a:ext cx="5529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[book,car,house,sun,....guitar]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7" name="Google Shape;1367;p97"/>
          <p:cNvCxnSpPr/>
          <p:nvPr/>
        </p:nvCxnSpPr>
        <p:spPr>
          <a:xfrm flipH="1">
            <a:off x="1452375" y="1890500"/>
            <a:ext cx="2704500" cy="76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8" name="Google Shape;1368;p97"/>
          <p:cNvCxnSpPr/>
          <p:nvPr/>
        </p:nvCxnSpPr>
        <p:spPr>
          <a:xfrm>
            <a:off x="4619775" y="1890500"/>
            <a:ext cx="1144800" cy="76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9" name="Google Shape;1369;p97"/>
          <p:cNvSpPr txBox="1"/>
          <p:nvPr/>
        </p:nvSpPr>
        <p:spPr>
          <a:xfrm>
            <a:off x="-470775" y="3453000"/>
            <a:ext cx="28047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       Target word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0" name="Google Shape;1370;p97"/>
          <p:cNvSpPr txBox="1"/>
          <p:nvPr/>
        </p:nvSpPr>
        <p:spPr>
          <a:xfrm>
            <a:off x="4704925" y="3390050"/>
            <a:ext cx="28047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     Noise words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6" name="Google Shape;1376;p9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7" name="Google Shape;1377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8" name="Google Shape;1378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9" name="Google Shape;1379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206" y="1152475"/>
            <a:ext cx="54990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5" name="Google Shape;1385;p99"/>
          <p:cNvSpPr txBox="1"/>
          <p:nvPr>
            <p:ph idx="1" type="body"/>
          </p:nvPr>
        </p:nvSpPr>
        <p:spPr>
          <a:xfrm>
            <a:off x="152400" y="1152475"/>
            <a:ext cx="89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Noise-Contrastive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Target word is predicted by maximizing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/>
              <a:t>J</a:t>
            </a:r>
            <a:r>
              <a:rPr baseline="-25000" lang="en" sz="2400"/>
              <a:t>NEG</a:t>
            </a:r>
            <a:r>
              <a:rPr lang="en" sz="2400"/>
              <a:t> = log Q</a:t>
            </a:r>
            <a:r>
              <a:rPr baseline="-25000" lang="en" sz="2400"/>
              <a:t>θ</a:t>
            </a:r>
            <a:r>
              <a:rPr lang="en" sz="2400"/>
              <a:t>(D=1|w</a:t>
            </a:r>
            <a:r>
              <a:rPr baseline="-25000" lang="en" sz="2400"/>
              <a:t>t</a:t>
            </a:r>
            <a:r>
              <a:rPr lang="en" sz="2400"/>
              <a:t>,h) +  k</a:t>
            </a:r>
            <a:r>
              <a:rPr baseline="-25000" lang="en" sz="2400"/>
              <a:t>n~Pnoise</a:t>
            </a:r>
            <a:r>
              <a:rPr lang="en" sz="2400"/>
              <a:t> Ε [log Q</a:t>
            </a:r>
            <a:r>
              <a:rPr baseline="-25000" lang="en" sz="2400"/>
              <a:t>θ</a:t>
            </a:r>
            <a:r>
              <a:rPr lang="en" sz="2400"/>
              <a:t>(D=0|w</a:t>
            </a:r>
            <a:r>
              <a:rPr baseline="-25000" lang="en" sz="2400"/>
              <a:t>n</a:t>
            </a:r>
            <a:r>
              <a:rPr lang="en" sz="2400"/>
              <a:t>,h)]</a:t>
            </a:r>
            <a:endParaRPr sz="24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aseline="-25000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θ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(D=1|w</a:t>
            </a:r>
            <a:r>
              <a:rPr baseline="-25000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,h) is binary logistic regression is the probability that the word w</a:t>
            </a:r>
            <a:r>
              <a:rPr baseline="-25000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in the context h in the dataset D parameterized by θ.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6" name="Google Shape;1386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7" name="Google Shape;1387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100"/>
          <p:cNvSpPr txBox="1"/>
          <p:nvPr>
            <p:ph idx="1" type="body"/>
          </p:nvPr>
        </p:nvSpPr>
        <p:spPr>
          <a:xfrm>
            <a:off x="152400" y="1152475"/>
            <a:ext cx="89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Noise-Contrastive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Target word is predicted by maximizing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/>
              <a:t>J</a:t>
            </a:r>
            <a:r>
              <a:rPr baseline="-25000" lang="en" sz="2400"/>
              <a:t>NEG</a:t>
            </a:r>
            <a:r>
              <a:rPr lang="en" sz="2400"/>
              <a:t> = log Q</a:t>
            </a:r>
            <a:r>
              <a:rPr baseline="-25000" lang="en" sz="2400"/>
              <a:t>θ</a:t>
            </a:r>
            <a:r>
              <a:rPr lang="en" sz="2400"/>
              <a:t>(D=1|w</a:t>
            </a:r>
            <a:r>
              <a:rPr baseline="-25000" lang="en" sz="2400"/>
              <a:t>t</a:t>
            </a:r>
            <a:r>
              <a:rPr lang="en" sz="2400"/>
              <a:t>,h) +  k</a:t>
            </a:r>
            <a:r>
              <a:rPr baseline="-25000" lang="en" sz="2400"/>
              <a:t>n~Pnoise</a:t>
            </a:r>
            <a:r>
              <a:rPr lang="en" sz="2400"/>
              <a:t> Ε [log Q</a:t>
            </a:r>
            <a:r>
              <a:rPr baseline="-25000" lang="en" sz="2400"/>
              <a:t>θ</a:t>
            </a:r>
            <a:r>
              <a:rPr lang="en" sz="2400"/>
              <a:t>(D=0|w</a:t>
            </a:r>
            <a:r>
              <a:rPr baseline="-25000" lang="en" sz="2400"/>
              <a:t>n</a:t>
            </a:r>
            <a:r>
              <a:rPr lang="en" sz="2400"/>
              <a:t>,h)]</a:t>
            </a:r>
            <a:endParaRPr sz="24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k words drawn from noise distribution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4" name="Google Shape;1394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5" name="Google Shape;1395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1" name="Google Shape;1401;p101"/>
          <p:cNvSpPr txBox="1"/>
          <p:nvPr>
            <p:ph idx="1" type="body"/>
          </p:nvPr>
        </p:nvSpPr>
        <p:spPr>
          <a:xfrm>
            <a:off x="152400" y="1152475"/>
            <a:ext cx="89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Noise-Contrastive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Target word is predicted by maximizing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/>
              <a:t>J</a:t>
            </a:r>
            <a:r>
              <a:rPr baseline="-25000" lang="en" sz="2400"/>
              <a:t>NEG</a:t>
            </a:r>
            <a:r>
              <a:rPr lang="en" sz="2400"/>
              <a:t> = log Q</a:t>
            </a:r>
            <a:r>
              <a:rPr baseline="-25000" lang="en" sz="2400"/>
              <a:t>θ</a:t>
            </a:r>
            <a:r>
              <a:rPr lang="en" sz="2400"/>
              <a:t>(D=1|w</a:t>
            </a:r>
            <a:r>
              <a:rPr baseline="-25000" lang="en" sz="2400"/>
              <a:t>t</a:t>
            </a:r>
            <a:r>
              <a:rPr lang="en" sz="2400"/>
              <a:t>,h) +  k</a:t>
            </a:r>
            <a:r>
              <a:rPr baseline="-25000" lang="en" sz="2400"/>
              <a:t>n~Pnoise</a:t>
            </a:r>
            <a:r>
              <a:rPr lang="en" sz="2400"/>
              <a:t> Ε [log Q</a:t>
            </a:r>
            <a:r>
              <a:rPr baseline="-25000" lang="en" sz="2400"/>
              <a:t>θ</a:t>
            </a:r>
            <a:r>
              <a:rPr lang="en" sz="2400"/>
              <a:t>(D=0|w</a:t>
            </a:r>
            <a:r>
              <a:rPr baseline="-25000" lang="en" sz="2400"/>
              <a:t>n</a:t>
            </a:r>
            <a:r>
              <a:rPr lang="en" sz="2400"/>
              <a:t>,h)]</a:t>
            </a:r>
            <a:endParaRPr sz="24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goal is to assign high probability to correct words and low probability to noise words.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2" name="Google Shape;1402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3" name="Google Shape;1403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Neuron in Feed Forward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21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1"/>
          <p:cNvCxnSpPr>
            <a:endCxn id="119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>
            <a:stCxn id="119" idx="2"/>
            <a:endCxn id="119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1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21"/>
          <p:cNvSpPr txBox="1"/>
          <p:nvPr/>
        </p:nvSpPr>
        <p:spPr>
          <a:xfrm>
            <a:off x="2168575" y="2626725"/>
            <a:ext cx="2163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2168575" y="3149750"/>
            <a:ext cx="2439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Aggregation of Inputs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9" name="Google Shape;1409;p10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vectors for each word we can visualize relationships by reducing the dimensions from 150 to 2 using t-Distributed Stochastic Neighbor Embedding 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0" name="Google Shape;1410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1" name="Google Shape;1411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7" name="Google Shape;1417;p10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8" name="Google Shape;1418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9" name="Google Shape;1419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0" name="Google Shape;1420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975" y="979525"/>
            <a:ext cx="4276999" cy="412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0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6" name="Google Shape;142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7" name="Google Shape;142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Word2Vec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3" name="Google Shape;143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4" name="Google Shape;143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0" name="Google Shape;1440;p10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using the TensorFlow Documentation example implementation of Word2Vec.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referring to the provided notebook for blocks of code often!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1" name="Google Shape;1441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2" name="Google Shape;1442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8" name="Google Shape;1448;p10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Word2Vec is something that interests you further, check out the gensim library for Python, it has a much simpler to use API for Word2Vec and additional functionality!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9" name="Google Shape;144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0" name="Google Shape;145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