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5143500" cx="9144000"/>
  <p:notesSz cx="6858000" cy="9144000"/>
  <p:embeddedFontLst>
    <p:embeddedFont>
      <p:font typeface="Montserrat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Montserrat-bold.fntdata"/><Relationship Id="rId21" Type="http://schemas.openxmlformats.org/officeDocument/2006/relationships/slide" Target="slides/slide17.xml"/><Relationship Id="rId43" Type="http://schemas.openxmlformats.org/officeDocument/2006/relationships/font" Target="fonts/Montserrat-regular.fntdata"/><Relationship Id="rId24" Type="http://schemas.openxmlformats.org/officeDocument/2006/relationships/slide" Target="slides/slide20.xml"/><Relationship Id="rId46" Type="http://schemas.openxmlformats.org/officeDocument/2006/relationships/font" Target="fonts/Montserrat-boldItalic.fntdata"/><Relationship Id="rId23" Type="http://schemas.openxmlformats.org/officeDocument/2006/relationships/slide" Target="slides/slide19.xml"/><Relationship Id="rId45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cfc46db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fcfc46db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cfc46db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fcfc46db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cfc46db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cfc46db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fcfc46db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fcfc46db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fcfc46db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fcfc46db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fcfc46db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fcfc46db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fcfc46db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fcfc46db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fcfc46db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fcfc46db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fcfc46db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fcfc46db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fcfc46db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fcfc46db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fcfc46db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fcfc46db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ffdc12e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ffdc12e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ffdc12ef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ffdc12ef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2d949319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2d949319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2d949319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2d949319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2d949319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2d949319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2d949319d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2d949319d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2d949319d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2d949319d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2d949319d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2d949319d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2d949319d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2d949319d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fdc12ef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fdc12ef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2d949319d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2d949319d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2d949319d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2d949319d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ffdc12ef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ffdc12ef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ffdc12ef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ffdc12ef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ffdc12ef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ffdc12ef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ffdc12ef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ffdc12ef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ffdc12ef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ffdc12ef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ffdc12ef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ffdc12ef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ffdc12ef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ffdc12ef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fdc12ef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fdc12ef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fdc12ef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fdc12ef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fdc12ef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fdc12ef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cfc46d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cfc46d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cfc46db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cfc46db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cfc46db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cfc46db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TensorFlow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start by building out this graph: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/>
          <p:nvPr/>
        </p:nvSpPr>
        <p:spPr>
          <a:xfrm>
            <a:off x="1907425" y="2125925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2002725" y="2203650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1923175" y="3540400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2018475" y="3618125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3630275" y="3582625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3725575" y="3660350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6" name="Google Shape;136;p22"/>
          <p:cNvCxnSpPr/>
          <p:nvPr/>
        </p:nvCxnSpPr>
        <p:spPr>
          <a:xfrm>
            <a:off x="2588575" y="2631750"/>
            <a:ext cx="1147500" cy="101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2"/>
          <p:cNvCxnSpPr/>
          <p:nvPr/>
        </p:nvCxnSpPr>
        <p:spPr>
          <a:xfrm flipH="1" rot="10800000">
            <a:off x="2650625" y="3880600"/>
            <a:ext cx="1008600" cy="15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2"/>
          <p:cNvCxnSpPr/>
          <p:nvPr/>
        </p:nvCxnSpPr>
        <p:spPr>
          <a:xfrm>
            <a:off x="4363575" y="3928625"/>
            <a:ext cx="1120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2"/>
          <p:cNvSpPr txBox="1"/>
          <p:nvPr/>
        </p:nvSpPr>
        <p:spPr>
          <a:xfrm>
            <a:off x="1542575" y="1725175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Constant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1542575" y="3108013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Constant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3725575" y="3189838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5521075" y="3733288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2903900" y="2608563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2700700" y="3494300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ctrTitle"/>
          </p:nvPr>
        </p:nvSpPr>
        <p:spPr>
          <a:xfrm>
            <a:off x="44725" y="1545450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Variables and Placeholders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51" name="Google Shape;151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types of tensor objects in a Graph: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Variables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Placeholders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the optimization process TensorFlow tunes the parameters of the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Variables can hold the values of weights and biases throughout the session.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Variables need to be initialized.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" name="Google Shape;167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Placeholders are initially empty and are used to feed in the actual training examples.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they do need a declared expected data type (tf.float32) with an optional shape argument.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5" name="Google Shape;175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of each.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understand how they work we’ll be ready to build our first model with TensorFlow!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" name="Google Shape;183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" name="Google Shape;184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First TF Neural Network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91" name="Google Shape;191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learned about Sessions, Graphs, Variables, and Placeholders.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these building blocks we can create our first neuron!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create a neuron that performs a very simple linear fit to some 2-D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steps are: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Build a Graph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Initiate the Session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Feed Data In and get Output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the basics we’ve learned so far to accomplish this task!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" name="Google Shape;207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" name="Google Shape;208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does the graph of wx+b=z look like?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" name="Google Shape;215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" name="Google Shape;216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1"/>
          <p:cNvSpPr/>
          <p:nvPr/>
        </p:nvSpPr>
        <p:spPr>
          <a:xfrm>
            <a:off x="721200" y="2160950"/>
            <a:ext cx="991500" cy="7311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1"/>
          <p:cNvSpPr/>
          <p:nvPr/>
        </p:nvSpPr>
        <p:spPr>
          <a:xfrm>
            <a:off x="721200" y="3652725"/>
            <a:ext cx="991500" cy="731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/>
          <p:nvPr/>
        </p:nvSpPr>
        <p:spPr>
          <a:xfrm>
            <a:off x="2180050" y="2892050"/>
            <a:ext cx="1746600" cy="731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1"/>
          <p:cNvSpPr/>
          <p:nvPr/>
        </p:nvSpPr>
        <p:spPr>
          <a:xfrm>
            <a:off x="4886675" y="2892050"/>
            <a:ext cx="1746600" cy="731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1" name="Google Shape;221;p31"/>
          <p:cNvCxnSpPr>
            <a:stCxn id="217" idx="3"/>
          </p:cNvCxnSpPr>
          <p:nvPr/>
        </p:nvCxnSpPr>
        <p:spPr>
          <a:xfrm>
            <a:off x="1712700" y="2526500"/>
            <a:ext cx="491100" cy="405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31"/>
          <p:cNvCxnSpPr>
            <a:stCxn id="218" idx="3"/>
          </p:cNvCxnSpPr>
          <p:nvPr/>
        </p:nvCxnSpPr>
        <p:spPr>
          <a:xfrm flipH="1" rot="10800000">
            <a:off x="1712700" y="3583275"/>
            <a:ext cx="480900" cy="435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1"/>
          <p:cNvCxnSpPr/>
          <p:nvPr/>
        </p:nvCxnSpPr>
        <p:spPr>
          <a:xfrm flipH="1" rot="10800000">
            <a:off x="4840025" y="3648375"/>
            <a:ext cx="639000" cy="369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31"/>
          <p:cNvCxnSpPr>
            <a:endCxn id="220" idx="1"/>
          </p:cNvCxnSpPr>
          <p:nvPr/>
        </p:nvCxnSpPr>
        <p:spPr>
          <a:xfrm flipH="1" rot="10800000">
            <a:off x="3926675" y="3257600"/>
            <a:ext cx="960000" cy="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31"/>
          <p:cNvCxnSpPr/>
          <p:nvPr/>
        </p:nvCxnSpPr>
        <p:spPr>
          <a:xfrm>
            <a:off x="6633275" y="3262100"/>
            <a:ext cx="628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31"/>
          <p:cNvSpPr/>
          <p:nvPr/>
        </p:nvSpPr>
        <p:spPr>
          <a:xfrm>
            <a:off x="4359350" y="3996150"/>
            <a:ext cx="991500" cy="7311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1"/>
          <p:cNvSpPr txBox="1"/>
          <p:nvPr/>
        </p:nvSpPr>
        <p:spPr>
          <a:xfrm>
            <a:off x="941450" y="2248950"/>
            <a:ext cx="4809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976500" y="3855925"/>
            <a:ext cx="4809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1"/>
          <p:cNvSpPr txBox="1"/>
          <p:nvPr/>
        </p:nvSpPr>
        <p:spPr>
          <a:xfrm>
            <a:off x="4614650" y="4100625"/>
            <a:ext cx="4809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b="1" sz="2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1"/>
          <p:cNvSpPr txBox="1"/>
          <p:nvPr/>
        </p:nvSpPr>
        <p:spPr>
          <a:xfrm>
            <a:off x="2153525" y="2993775"/>
            <a:ext cx="20535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tf.matmul()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5061625" y="2993775"/>
            <a:ext cx="1687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tf.add()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31"/>
          <p:cNvSpPr txBox="1"/>
          <p:nvPr/>
        </p:nvSpPr>
        <p:spPr>
          <a:xfrm>
            <a:off x="7603425" y="3074900"/>
            <a:ext cx="4809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721200" y="2802000"/>
            <a:ext cx="1106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Variable</a:t>
            </a:r>
            <a:endParaRPr sz="16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4301750" y="4652175"/>
            <a:ext cx="1106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Variable</a:t>
            </a:r>
            <a:endParaRPr sz="16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1"/>
          <p:cNvSpPr txBox="1"/>
          <p:nvPr/>
        </p:nvSpPr>
        <p:spPr>
          <a:xfrm>
            <a:off x="535900" y="4308600"/>
            <a:ext cx="14325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Placeholder</a:t>
            </a:r>
            <a:endParaRPr sz="16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2488563" y="3540700"/>
            <a:ext cx="13203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4E13"/>
                </a:solidFill>
                <a:latin typeface="Montserrat"/>
                <a:ea typeface="Montserrat"/>
                <a:cs typeface="Montserrat"/>
                <a:sym typeface="Montserrat"/>
              </a:rPr>
              <a:t>Operation</a:t>
            </a:r>
            <a:endParaRPr sz="1600">
              <a:solidFill>
                <a:srgbClr val="274E1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5450613" y="3540700"/>
            <a:ext cx="13203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4E13"/>
                </a:solidFill>
                <a:latin typeface="Montserrat"/>
                <a:ea typeface="Montserrat"/>
                <a:cs typeface="Montserrat"/>
                <a:sym typeface="Montserrat"/>
              </a:rPr>
              <a:t>Operation</a:t>
            </a:r>
            <a:endParaRPr sz="1600">
              <a:solidFill>
                <a:srgbClr val="274E1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1"/>
          <p:cNvSpPr/>
          <p:nvPr/>
        </p:nvSpPr>
        <p:spPr>
          <a:xfrm>
            <a:off x="7288875" y="2892050"/>
            <a:ext cx="1746600" cy="7311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3810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1"/>
          <p:cNvSpPr txBox="1"/>
          <p:nvPr/>
        </p:nvSpPr>
        <p:spPr>
          <a:xfrm>
            <a:off x="7312925" y="2892050"/>
            <a:ext cx="1687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 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section will expand on what we’ve learned and explore the TensorFlow’s Framework approach to Neural Networks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You’ll see lots of parallels with our own simple implementation!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you can add in the cost function in order to train your network to optimize the parameters!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build this neural network!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TensorFlow Regression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4" name="Google Shape;254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code along with a more realistic regression example and introduce tf.estimator!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2" name="Google Shape;26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TensorFlow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Estimator API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70" name="Google Shape;270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the Estimator API from TensorFlow!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lots of other higher level APIs (Keras, Layers, etc), we cover those later on in the Miscellaneous Section.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8" name="Google Shape;278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tf.estimator API has several model types to choose from.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show you the options!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6" name="Google Shape;286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7" name="Google Shape;287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are the Estimator Types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tf.estimator.LinearClassifier: Constructs a linear classification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tf.estimator.LinearRegressor: Constructs a linear regression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00" name="Google Shape;300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are the Estimator Types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tf.estimator.DNNClassifier: Construct a neural network classification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tf.estimator.DNNRegressor: Construct a neural network regression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Google Shape;30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are the Estimator Types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Tf.estimator. DNNLinearCombinedClassifier: Construct a neural network and linear combined classification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0" name="Google Shape;31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1" name="Google Shape;31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are the Estimator Types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Tf.estimator. DNNLinearCombinedRegressor: Construct a neural network and linear combined regression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TensorFlow Basics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 Basic Syntax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 Graphs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 Variables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 Placeholders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TensorFlow Neural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general, to use the Estimator API we do the following: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Define a list of feature columns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the Estimator Model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Data Input Function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Call train,evaluate, and predict methods on the estimator object.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6" name="Google Shape;32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7" name="Google Shape;32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ahead and show a simple example of using this Estimator API.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4" name="Google Shape;33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5" name="Google Shape;33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4"/>
          <p:cNvSpPr txBox="1"/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TensorFlow Classification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42" name="Google Shape;34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3" name="Google Shape;34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Pima Indians Diabetes Dataset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Tf.estimator API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 and Continuous Features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LinearClassifier and DNNClassifier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0" name="Google Shape;35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1" name="Google Shape;351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/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TF Regression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58" name="Google Shape;35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to test your new skills!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create a model to predict housing prices using the tf.estimator API.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the exercise notebook.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Optional - skip to the solutions and treat the exercise as a code-along lecture.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/>
          <p:nvPr>
            <p:ph type="ctrTitle"/>
          </p:nvPr>
        </p:nvSpPr>
        <p:spPr>
          <a:xfrm>
            <a:off x="0" y="1545450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TF Regression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4" name="Google Shape;374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9"/>
          <p:cNvSpPr txBox="1"/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TF Classification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82" name="Google Shape;382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0"/>
          <p:cNvSpPr txBox="1"/>
          <p:nvPr>
            <p:ph type="ctrTitle"/>
          </p:nvPr>
        </p:nvSpPr>
        <p:spPr>
          <a:xfrm>
            <a:off x="0" y="1545450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TF Classification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90" name="Google Shape;390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TensorFlow Regression Code Along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TensorFlow Classification Code Along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Regression Exercise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Classification Exercise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TensorFlow Basic Syntax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TensorFlow Graphs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Graphs are sets of connected nodes (vertices).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connections are referred to as edges.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TensorFlow each node is an operation with possible inputs that can supply some output.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general, with TensorFlow we will construct a graph and then execute it.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start showing some simple examples in Python!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how TensorFlow uses a default graph.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