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1" r:id="rId4"/>
    <p:sldId id="259" r:id="rId5"/>
    <p:sldId id="262" r:id="rId6"/>
    <p:sldId id="260" r:id="rId7"/>
    <p:sldId id="267" r:id="rId8"/>
    <p:sldId id="272" r:id="rId9"/>
    <p:sldId id="265" r:id="rId10"/>
    <p:sldId id="280" r:id="rId11"/>
    <p:sldId id="266" r:id="rId12"/>
    <p:sldId id="271" r:id="rId13"/>
    <p:sldId id="273" r:id="rId14"/>
    <p:sldId id="269" r:id="rId15"/>
    <p:sldId id="270" r:id="rId16"/>
    <p:sldId id="274" r:id="rId17"/>
    <p:sldId id="275" r:id="rId18"/>
    <p:sldId id="279" r:id="rId19"/>
    <p:sldId id="276" r:id="rId20"/>
    <p:sldId id="277" r:id="rId21"/>
    <p:sldId id="263" r:id="rId22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9359-AF63-4FEC-8343-3AF0EFF60A5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9EF36-B7EC-49CC-9916-C7B74CAB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3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C56A-1FA4-4739-8AD7-818735EBFAF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0898-80A1-4CFD-86EF-8015A339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A287-8C9C-4799-B32A-73DB07587204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96E8-A68B-4895-996D-37D5C85C5569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2BC9-D241-4B53-9668-B1E23F97C093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9F37-0D5A-43F7-B65C-FD73948B5DF1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14F-9F1D-4BF2-AE6D-CF01B9713E14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2DF4-7D10-4F4F-A69A-1BE26642E72A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AF8-425D-4134-8E52-B246B01AD5A8}" type="datetime1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E4C2-F9E7-4A43-8FED-1F8DE82657E1}" type="datetime1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E6-AD51-40E3-8347-C5A7BF05080F}" type="datetime1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37D7-D0DA-4899-BA56-00E7300D40A3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82AA-ED1B-4A90-81D2-7A4BE1CA97AB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4984-2DBD-4F3A-9F2B-55C48A1F87AA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Scholarship Services | Email mr66@rice.edu | library.rice.edu/dss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3AAD-40F5-41C5-BA5F-6A4EBF7B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ectrum.ieee.org/at-work/innovation/the-2018-top-programming-languag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n-US" sz="6600" dirty="0" smtClean="0">
                <a:solidFill>
                  <a:srgbClr val="860000"/>
                </a:solidFill>
              </a:rPr>
              <a:t/>
            </a:r>
            <a:br>
              <a:rPr lang="en-US" sz="6600" dirty="0" smtClean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066" y="9029098"/>
            <a:ext cx="2288466" cy="43100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Scholarship Services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mr66@rice.edu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library.rice.edu/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29" y="1183940"/>
            <a:ext cx="5523108" cy="41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USE AS A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CALCULATOR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MATHEMATIC OPERATORS 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2046628"/>
            <a:ext cx="7210425" cy="2047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7750" y="4579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Exercise 1: </a:t>
            </a:r>
          </a:p>
          <a:p>
            <a:r>
              <a:rPr lang="en-US" dirty="0"/>
              <a:t># Radius=5, π=3.14, calculate the area of the circle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9928" y="1066596"/>
            <a:ext cx="1964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+, -, /, *, %</a:t>
            </a:r>
          </a:p>
        </p:txBody>
      </p:sp>
    </p:spTree>
    <p:extLst>
      <p:ext uri="{BB962C8B-B14F-4D97-AF65-F5344CB8AC3E}">
        <p14:creationId xmlns:p14="http://schemas.microsoft.com/office/powerpoint/2010/main" val="10680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OPERATORS WORK DIFFERENTLY BASE ON DATA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67" y="3236152"/>
            <a:ext cx="4362450" cy="16383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2867" y="1927225"/>
            <a:ext cx="58007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LOGIC </a:t>
            </a:r>
            <a:r>
              <a:rPr lang="en-US" sz="2800" dirty="0">
                <a:latin typeface="+mn-lt"/>
                <a:ea typeface="+mn-ea"/>
                <a:cs typeface="+mn-cs"/>
              </a:rPr>
              <a:t>OPERATORS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  &lt;, </a:t>
            </a:r>
            <a:r>
              <a:rPr lang="en-US" sz="2800" dirty="0">
                <a:latin typeface="+mn-lt"/>
                <a:ea typeface="+mn-ea"/>
                <a:cs typeface="+mn-cs"/>
              </a:rPr>
              <a:t>&gt;, ==, !=, &lt;=,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&gt;=  AND STATEMENTS and, or, not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RETURN BOOLEAN DATA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986" y="1869679"/>
            <a:ext cx="3833513" cy="431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62" y="2416563"/>
            <a:ext cx="3871594" cy="304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86" y="2840904"/>
            <a:ext cx="3846207" cy="431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38" y="3437071"/>
            <a:ext cx="3846207" cy="3426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986" y="4011681"/>
            <a:ext cx="3846207" cy="456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38" y="4688575"/>
            <a:ext cx="3820819" cy="3426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38" y="5186431"/>
            <a:ext cx="3858901" cy="494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638" y="5805109"/>
            <a:ext cx="3808126" cy="3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INPUT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36" y="3830217"/>
            <a:ext cx="50482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16" y="2085257"/>
            <a:ext cx="704850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16" y="2677981"/>
            <a:ext cx="70104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30" y="3266068"/>
            <a:ext cx="4467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4836" y="46247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#Exercise 2:</a:t>
            </a:r>
          </a:p>
          <a:p>
            <a:r>
              <a:rPr lang="en-US" dirty="0" smtClean="0"/>
              <a:t>Create </a:t>
            </a:r>
            <a:r>
              <a:rPr lang="en-US" dirty="0"/>
              <a:t>a variable </a:t>
            </a:r>
            <a:r>
              <a:rPr lang="en-US" dirty="0" smtClean="0"/>
              <a:t>affiliation, prompt </a:t>
            </a:r>
            <a:r>
              <a:rPr lang="en-US" dirty="0"/>
              <a:t>a question</a:t>
            </a:r>
            <a:r>
              <a:rPr lang="en-US" dirty="0" smtClean="0"/>
              <a:t>, "</a:t>
            </a:r>
            <a:r>
              <a:rPr lang="en-US" dirty="0"/>
              <a:t>Are you </a:t>
            </a:r>
            <a:r>
              <a:rPr lang="en-US" dirty="0" smtClean="0"/>
              <a:t>a student or a staff member?"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print </a:t>
            </a:r>
            <a:r>
              <a:rPr lang="en-US" dirty="0"/>
              <a:t>"You are a " + input</a:t>
            </a:r>
          </a:p>
        </p:txBody>
      </p:sp>
    </p:spTree>
    <p:extLst>
      <p:ext uri="{BB962C8B-B14F-4D97-AF65-F5344CB8AC3E}">
        <p14:creationId xmlns:p14="http://schemas.microsoft.com/office/powerpoint/2010/main" val="13280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ASSIGNING VARIABLES 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1837189"/>
            <a:ext cx="7048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USER-DEFINED FUNCTION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" y="1754255"/>
            <a:ext cx="5353050" cy="1952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0853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Exercise </a:t>
            </a:r>
            <a:r>
              <a:rPr lang="en-US" dirty="0"/>
              <a:t>3: Create a BMI function and calculate BMI for person1 and </a:t>
            </a:r>
            <a:r>
              <a:rPr lang="en-US" dirty="0" smtClean="0"/>
              <a:t>person2. BMI </a:t>
            </a:r>
            <a:r>
              <a:rPr lang="en-US" dirty="0"/>
              <a:t>= </a:t>
            </a:r>
            <a:r>
              <a:rPr lang="en-US" dirty="0" smtClean="0"/>
              <a:t>weight/height²</a:t>
            </a:r>
          </a:p>
          <a:p>
            <a:endParaRPr lang="en-US" dirty="0"/>
          </a:p>
          <a:p>
            <a:r>
              <a:rPr lang="en-US" dirty="0"/>
              <a:t># person1: height:1.65m, weight:60kg</a:t>
            </a:r>
          </a:p>
          <a:p>
            <a:r>
              <a:rPr lang="en-US" dirty="0"/>
              <a:t># person2: height:1.75m, weight:75kg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20" y="4443135"/>
            <a:ext cx="2368459" cy="15789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421" y="4443135"/>
            <a:ext cx="3009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BASIC DATA STRUCTRUES IN PYTHON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7115" y="2349714"/>
            <a:ext cx="9440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         [1,2,3]		</a:t>
            </a:r>
            <a:r>
              <a:rPr lang="en-US" dirty="0"/>
              <a:t>ordered and changeable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Tuples      (1,2,3) 	ordered </a:t>
            </a:r>
            <a:r>
              <a:rPr lang="en-US" dirty="0"/>
              <a:t>and unchangeable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Dictionary   {‘a’: 1, ‘b’:2, ‘c’:3} 	unordered</a:t>
            </a:r>
            <a:r>
              <a:rPr lang="en-US" dirty="0"/>
              <a:t>, changeable and indexed</a:t>
            </a:r>
          </a:p>
        </p:txBody>
      </p:sp>
    </p:spTree>
    <p:extLst>
      <p:ext uri="{BB962C8B-B14F-4D97-AF65-F5344CB8AC3E}">
        <p14:creationId xmlns:p14="http://schemas.microsoft.com/office/powerpoint/2010/main" val="14254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110" y="366932"/>
            <a:ext cx="10515600" cy="6410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540" y="107653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list: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 item: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51948" y="108898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Items: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Remove Items: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| Email mr66@rice.edu |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" y="1439810"/>
            <a:ext cx="455295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9" y="3035792"/>
            <a:ext cx="46482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5" y="285909"/>
            <a:ext cx="682811" cy="6889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5540" y="3891213"/>
            <a:ext cx="371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Change Item </a:t>
            </a:r>
            <a:r>
              <a:rPr lang="en-US" sz="2800" dirty="0" smtClean="0"/>
              <a:t>Value: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69" y="4434787"/>
            <a:ext cx="4648200" cy="1171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369" y="1467725"/>
            <a:ext cx="4762500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140" y="3035792"/>
            <a:ext cx="5153025" cy="121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75369" y="4434787"/>
            <a:ext cx="5158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4: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</a:t>
            </a:r>
            <a:r>
              <a:rPr lang="en-US" dirty="0" smtClean="0"/>
              <a:t>reate a list of your favorite songs, print the list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Print the 3</a:t>
            </a:r>
            <a:r>
              <a:rPr lang="en-US" baseline="30000" dirty="0" smtClean="0"/>
              <a:t>rd</a:t>
            </a:r>
            <a:r>
              <a:rPr lang="en-US" dirty="0" smtClean="0"/>
              <a:t> item in the list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Change the 3</a:t>
            </a:r>
            <a:r>
              <a:rPr lang="en-US" baseline="30000" dirty="0" smtClean="0"/>
              <a:t>rd</a:t>
            </a:r>
            <a:r>
              <a:rPr lang="en-US" dirty="0" smtClean="0"/>
              <a:t> item into another song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Add one more song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Remove one song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CONTROL FLOW – IF/ELSE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4" y="1840775"/>
            <a:ext cx="59055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4050" y="41738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Exercise 5: Create </a:t>
            </a:r>
            <a:r>
              <a:rPr lang="en-US" dirty="0"/>
              <a:t>a variable called "behavior", assign a value "good" to it</a:t>
            </a:r>
          </a:p>
          <a:p>
            <a:endParaRPr lang="en-US" dirty="0"/>
          </a:p>
          <a:p>
            <a:r>
              <a:rPr lang="en-US" dirty="0"/>
              <a:t># if "good" print "candy"</a:t>
            </a:r>
          </a:p>
          <a:p>
            <a:r>
              <a:rPr lang="en-US" dirty="0" smtClean="0"/>
              <a:t># </a:t>
            </a:r>
            <a:r>
              <a:rPr lang="en-US" dirty="0" err="1"/>
              <a:t>elif</a:t>
            </a:r>
            <a:r>
              <a:rPr lang="en-US" dirty="0"/>
              <a:t> "bad" print "no candy"</a:t>
            </a:r>
          </a:p>
          <a:p>
            <a:r>
              <a:rPr lang="en-US" dirty="0" smtClean="0"/>
              <a:t># </a:t>
            </a:r>
            <a:r>
              <a:rPr lang="en-US" dirty="0"/>
              <a:t>else print "ask your mom"</a:t>
            </a:r>
          </a:p>
        </p:txBody>
      </p:sp>
    </p:spTree>
    <p:extLst>
      <p:ext uri="{BB962C8B-B14F-4D97-AF65-F5344CB8AC3E}">
        <p14:creationId xmlns:p14="http://schemas.microsoft.com/office/powerpoint/2010/main" val="26078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WHAT IS PYTHON?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Invented by a Dutch programmer Guido van Rossum as a “hobby” during Christmas week, 1989</a:t>
            </a:r>
          </a:p>
          <a:p>
            <a:r>
              <a:rPr lang="en-US" dirty="0"/>
              <a:t>Name comes from “Monty Python”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Companies: Instagram, Amazon, Facebook, </a:t>
            </a:r>
            <a:r>
              <a:rPr lang="en-US" dirty="0" err="1" smtClean="0"/>
              <a:t>SurveyMonkey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Design philosophy:  “Readability counts”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559" y="4310742"/>
            <a:ext cx="2121240" cy="18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CONTROL FLOW – FOR LOOP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33" y="1529734"/>
            <a:ext cx="53340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5143" y="3499965"/>
            <a:ext cx="6889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Exercise 6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list </a:t>
            </a:r>
            <a:r>
              <a:rPr lang="en-US" dirty="0"/>
              <a:t>called </a:t>
            </a:r>
            <a:r>
              <a:rPr lang="en-US" dirty="0" smtClean="0"/>
              <a:t>“animals</a:t>
            </a:r>
            <a:r>
              <a:rPr lang="en-US" dirty="0"/>
              <a:t>" and put "</a:t>
            </a:r>
            <a:r>
              <a:rPr lang="en-US" dirty="0" err="1"/>
              <a:t>cat","dog","pig</a:t>
            </a:r>
            <a:r>
              <a:rPr lang="en-US" dirty="0"/>
              <a:t>"...in it</a:t>
            </a:r>
          </a:p>
          <a:p>
            <a:r>
              <a:rPr lang="en-US" dirty="0" smtClean="0"/>
              <a:t>Use </a:t>
            </a:r>
            <a:r>
              <a:rPr lang="en-US" dirty="0"/>
              <a:t>for loop to print each one 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33" y="4700294"/>
            <a:ext cx="3886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Useful Libraries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193" y="2016580"/>
            <a:ext cx="809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Beautiful Soup </a:t>
            </a:r>
            <a:r>
              <a:rPr lang="en-US" sz="2000" dirty="0"/>
              <a:t>–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sz="2000" dirty="0"/>
              <a:t> – advance math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Matplotlib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>
                <a:hlinkClick r:id="rId3"/>
              </a:rPr>
              <a:t>graphs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Pandas</a:t>
            </a:r>
            <a:r>
              <a:rPr lang="en-US" sz="2000" dirty="0"/>
              <a:t> – data structures and data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3955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Why PYTHON?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4856" y="2540525"/>
            <a:ext cx="4130116" cy="19041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2408" y="211243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#Python</a:t>
            </a:r>
          </a:p>
          <a:p>
            <a:r>
              <a:rPr lang="en-US" dirty="0">
                <a:solidFill>
                  <a:srgbClr val="00B050"/>
                </a:solidFill>
              </a:rPr>
              <a:t>print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"Hello world!" 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#Java</a:t>
            </a:r>
          </a:p>
          <a:p>
            <a:r>
              <a:rPr lang="en-US" dirty="0">
                <a:solidFill>
                  <a:srgbClr val="00B050"/>
                </a:solidFill>
              </a:rPr>
              <a:t>public class </a:t>
            </a:r>
            <a:r>
              <a:rPr lang="en-US" dirty="0"/>
              <a:t>Main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public static void </a:t>
            </a:r>
            <a:r>
              <a:rPr lang="en-US" dirty="0">
                <a:solidFill>
                  <a:srgbClr val="FFC000"/>
                </a:solidFill>
              </a:rPr>
              <a:t>main</a:t>
            </a:r>
            <a:r>
              <a:rPr lang="en-US" dirty="0"/>
              <a:t>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</a:t>
            </a:r>
            <a:r>
              <a:rPr lang="en-US" dirty="0" err="1">
                <a:solidFill>
                  <a:srgbClr val="FFC000"/>
                </a:solidFill>
              </a:rPr>
              <a:t>println</a:t>
            </a:r>
            <a:r>
              <a:rPr lang="en-US" dirty="0"/>
              <a:t>( </a:t>
            </a:r>
            <a:r>
              <a:rPr lang="en-US" dirty="0">
                <a:solidFill>
                  <a:srgbClr val="92D050"/>
                </a:solidFill>
              </a:rPr>
              <a:t>"Hello, World!’’ 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48393" y="1396319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One of the most popular programing languages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Source</a:t>
            </a:r>
            <a:r>
              <a:rPr lang="en-US" sz="1200" dirty="0"/>
              <a:t>: Google Trend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096000" y="1396318"/>
            <a:ext cx="5181600" cy="48551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Top Ten Languages of 2018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 smtClean="0"/>
              <a:t>Source</a:t>
            </a:r>
            <a:r>
              <a:rPr lang="en-US" sz="1300" dirty="0"/>
              <a:t>: </a:t>
            </a:r>
            <a:r>
              <a:rPr lang="en-US" sz="1300" dirty="0" smtClean="0"/>
              <a:t>IEEE(Institute of Electrical and Electronics Engineers)</a:t>
            </a:r>
          </a:p>
          <a:p>
            <a:pPr marL="0" indent="0">
              <a:buNone/>
            </a:pPr>
            <a:r>
              <a:rPr lang="en-US" sz="1300" dirty="0" smtClean="0"/>
              <a:t> </a:t>
            </a:r>
            <a:r>
              <a:rPr lang="en-US" sz="1300" dirty="0">
                <a:hlinkClick r:id="rId2"/>
              </a:rPr>
              <a:t>Spectrum’s fifth annual interactive ranking of the top programming languages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9" y="642098"/>
            <a:ext cx="682811" cy="688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04" y="2694216"/>
            <a:ext cx="4441406" cy="2744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21" y="2331547"/>
            <a:ext cx="5133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20" y="365125"/>
            <a:ext cx="9369879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PYTHON IS USED FOR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6679" y="6356350"/>
            <a:ext cx="6735535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 smtClean="0"/>
              <a:t> mr66@rice.edu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193" y="2016580"/>
            <a:ext cx="80908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Development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Analysis/visualization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</a:t>
            </a:r>
            <a:r>
              <a:rPr lang="en-US" sz="2000" dirty="0" smtClean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31598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790"/>
            <a:ext cx="4376893" cy="14725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Over 6 million users</a:t>
            </a:r>
          </a:p>
          <a:p>
            <a:r>
              <a:rPr lang="en-US" sz="2400" dirty="0"/>
              <a:t>Works on Linux, Windows, and Mac</a:t>
            </a:r>
          </a:p>
          <a:p>
            <a:r>
              <a:rPr lang="en-US" sz="2400" dirty="0"/>
              <a:t>1400+ packages pre-installed</a:t>
            </a:r>
          </a:p>
          <a:p>
            <a:r>
              <a:rPr lang="en-US" sz="2400" dirty="0"/>
              <a:t>IDEs including: </a:t>
            </a:r>
            <a:r>
              <a:rPr lang="en-US" sz="2400" dirty="0" err="1"/>
              <a:t>Jupyter</a:t>
            </a:r>
            <a:r>
              <a:rPr lang="en-US" sz="2400" dirty="0"/>
              <a:t>, </a:t>
            </a:r>
            <a:r>
              <a:rPr lang="en-US" sz="2400" dirty="0" err="1"/>
              <a:t>JupyterLab</a:t>
            </a:r>
            <a:r>
              <a:rPr lang="en-US" sz="2400" dirty="0"/>
              <a:t>, </a:t>
            </a:r>
            <a:r>
              <a:rPr lang="en-US" sz="2400" dirty="0" err="1"/>
              <a:t>Spyder</a:t>
            </a:r>
            <a:r>
              <a:rPr lang="en-US" sz="2400" dirty="0"/>
              <a:t>, and </a:t>
            </a:r>
            <a:r>
              <a:rPr lang="en-US" sz="2400" dirty="0" err="1"/>
              <a:t>RStudio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1825625"/>
            <a:ext cx="5524500" cy="4351338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  <a:hlinkClick r:id="rId3"/>
              </a:rPr>
              <a:t>Anaconda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04407" y="6384342"/>
            <a:ext cx="6694714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9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DATA TYPES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5373" y="1815152"/>
            <a:ext cx="76086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knows various types of data. C</a:t>
            </a:r>
            <a:r>
              <a:rPr lang="en-US" dirty="0" smtClean="0"/>
              <a:t>ommon </a:t>
            </a:r>
            <a:r>
              <a:rPr lang="en-US" dirty="0"/>
              <a:t>ones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 </a:t>
            </a:r>
            <a:r>
              <a:rPr lang="mr-IN" dirty="0"/>
              <a:t>–</a:t>
            </a:r>
            <a:r>
              <a:rPr lang="en-US" dirty="0"/>
              <a:t> “a”, “</a:t>
            </a:r>
            <a:r>
              <a:rPr lang="en-US" dirty="0" smtClean="0"/>
              <a:t>hi”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nteger numbers </a:t>
            </a:r>
            <a:r>
              <a:rPr lang="mr-IN" dirty="0" smtClean="0"/>
              <a:t>–</a:t>
            </a:r>
            <a:r>
              <a:rPr lang="en-US" dirty="0" smtClean="0"/>
              <a:t> 2, 4</a:t>
            </a:r>
            <a:r>
              <a:rPr lang="en-US" dirty="0"/>
              <a:t>, 6,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Floating </a:t>
            </a:r>
            <a:r>
              <a:rPr lang="en-US" dirty="0"/>
              <a:t>point </a:t>
            </a:r>
            <a:r>
              <a:rPr lang="en-US" dirty="0" smtClean="0"/>
              <a:t>numbers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3.14</a:t>
            </a:r>
            <a:r>
              <a:rPr lang="en-US" dirty="0"/>
              <a:t>, </a:t>
            </a:r>
            <a:r>
              <a:rPr lang="en-US" dirty="0" smtClean="0"/>
              <a:t>2.0, 2.12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  <a:r>
              <a:rPr lang="mr-IN" dirty="0" smtClean="0"/>
              <a:t>–</a:t>
            </a:r>
            <a:r>
              <a:rPr lang="en-US" dirty="0" smtClean="0"/>
              <a:t>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CHECK AND CHANGE TYPES</a:t>
            </a:r>
            <a:br>
              <a:rPr lang="en-US" sz="2800" dirty="0" smtClean="0">
                <a:latin typeface="+mn-lt"/>
                <a:ea typeface="+mn-ea"/>
                <a:cs typeface="+mn-cs"/>
              </a:rPr>
            </a:br>
            <a:r>
              <a:rPr lang="en-US" sz="2800" dirty="0" smtClean="0">
                <a:latin typeface="+mn-lt"/>
                <a:ea typeface="+mn-ea"/>
                <a:cs typeface="+mn-cs"/>
              </a:rPr>
              <a:t>BUILT-IN FUNCTION type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347" y="2140516"/>
            <a:ext cx="4600575" cy="847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47" y="3459751"/>
            <a:ext cx="37623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2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  <a:ea typeface="+mn-ea"/>
                <a:cs typeface="+mn-cs"/>
              </a:rPr>
              <a:t>PRINT TEXT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7743" y="6356350"/>
            <a:ext cx="5584371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  <a:r>
              <a:rPr lang="en-US" dirty="0"/>
              <a:t> mr66@rice.edu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747020"/>
            <a:ext cx="682811" cy="6889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2" y="1841046"/>
            <a:ext cx="5495925" cy="3371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93698" y="2826322"/>
            <a:ext cx="204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"escape" character.</a:t>
            </a:r>
          </a:p>
        </p:txBody>
      </p:sp>
    </p:spTree>
    <p:extLst>
      <p:ext uri="{BB962C8B-B14F-4D97-AF65-F5344CB8AC3E}">
        <p14:creationId xmlns:p14="http://schemas.microsoft.com/office/powerpoint/2010/main" val="1867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75932</TotalTime>
  <Words>654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Mangal</vt:lpstr>
      <vt:lpstr>Office Theme</vt:lpstr>
      <vt:lpstr>Introduction to  Python </vt:lpstr>
      <vt:lpstr>WHAT IS PYTHON?</vt:lpstr>
      <vt:lpstr>Why PYTHON?</vt:lpstr>
      <vt:lpstr>PowerPoint Presentation</vt:lpstr>
      <vt:lpstr>PYTHON IS USED FOR</vt:lpstr>
      <vt:lpstr>PowerPoint Presentation</vt:lpstr>
      <vt:lpstr>DATA TYPES</vt:lpstr>
      <vt:lpstr>CHECK AND CHANGE TYPES BUILT-IN FUNCTION type</vt:lpstr>
      <vt:lpstr>PRINT TEXT</vt:lpstr>
      <vt:lpstr>PowerPoint Presentation</vt:lpstr>
      <vt:lpstr>USE AS A CALCULATOR MATHEMATIC OPERATORS </vt:lpstr>
      <vt:lpstr>OPERATORS WORK DIFFERENTLY BASE ON DATA TYPE</vt:lpstr>
      <vt:lpstr>LOGIC OPERATORS    &lt;, &gt;, ==, !=, &lt;=, &gt;=  AND STATEMENTS and, or, not RETURN BOOLEAN DATA TYPE</vt:lpstr>
      <vt:lpstr>INPUT</vt:lpstr>
      <vt:lpstr>ASSIGNING VARIABLES </vt:lpstr>
      <vt:lpstr>USER-DEFINED FUNCTION</vt:lpstr>
      <vt:lpstr>BASIC DATA STRUCTRUES IN PYTHON</vt:lpstr>
      <vt:lpstr>  LIST  </vt:lpstr>
      <vt:lpstr>CONTROL FLOW – IF/ELSE</vt:lpstr>
      <vt:lpstr>CONTROL FLOW – FOR LOOP</vt:lpstr>
      <vt:lpstr>Useful Libraries</vt:lpstr>
    </vt:vector>
  </TitlesOfParts>
  <Company>Fondren 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Microsoft Access</dc:title>
  <dc:creator>Miaomiao Rimmer</dc:creator>
  <cp:lastModifiedBy>Miaomiao Rimmer</cp:lastModifiedBy>
  <cp:revision>112</cp:revision>
  <cp:lastPrinted>2019-05-30T20:36:02Z</cp:lastPrinted>
  <dcterms:created xsi:type="dcterms:W3CDTF">2018-12-03T16:54:48Z</dcterms:created>
  <dcterms:modified xsi:type="dcterms:W3CDTF">2019-06-25T20:01:37Z</dcterms:modified>
</cp:coreProperties>
</file>