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61" r:id="rId4"/>
    <p:sldId id="259" r:id="rId5"/>
    <p:sldId id="262" r:id="rId6"/>
    <p:sldId id="260" r:id="rId7"/>
    <p:sldId id="267" r:id="rId8"/>
    <p:sldId id="266" r:id="rId9"/>
    <p:sldId id="271" r:id="rId10"/>
    <p:sldId id="273" r:id="rId11"/>
    <p:sldId id="272" r:id="rId12"/>
    <p:sldId id="265" r:id="rId13"/>
    <p:sldId id="269" r:id="rId14"/>
    <p:sldId id="270" r:id="rId15"/>
    <p:sldId id="274" r:id="rId16"/>
    <p:sldId id="275" r:id="rId17"/>
    <p:sldId id="279" r:id="rId18"/>
    <p:sldId id="276" r:id="rId19"/>
    <p:sldId id="277" r:id="rId20"/>
    <p:sldId id="263" r:id="rId21"/>
  </p:sldIdLst>
  <p:sldSz cx="12192000" cy="6858000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F9359-AF63-4FEC-8343-3AF0EFF60A52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9EF36-B7EC-49CC-9916-C7B74CAB5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73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1C56A-1FA4-4739-8AD7-818735EBFAF4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892"/>
            <a:ext cx="548640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D0898-80A1-4CFD-86EF-8015A339E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61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A287-8C9C-4799-B32A-73DB07587204}" type="datetime1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| Email mr66@rice.edu | library.rice.edu/dss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3AAD-40F5-41C5-BA5F-6A4EBF7B7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78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96E8-A68B-4895-996D-37D5C85C5569}" type="datetime1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| Email mr66@rice.edu | library.rice.edu/dss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3AAD-40F5-41C5-BA5F-6A4EBF7B7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36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2BC9-D241-4B53-9668-B1E23F97C093}" type="datetime1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| Email mr66@rice.edu | library.rice.edu/dss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3AAD-40F5-41C5-BA5F-6A4EBF7B7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00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9F37-0D5A-43F7-B65C-FD73948B5DF1}" type="datetime1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| Email mr66@rice.edu | library.rice.edu/dss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3AAD-40F5-41C5-BA5F-6A4EBF7B7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29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B14F-9F1D-4BF2-AE6D-CF01B9713E14}" type="datetime1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| Email mr66@rice.edu | library.rice.edu/dss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3AAD-40F5-41C5-BA5F-6A4EBF7B7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16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F2DF4-7D10-4F4F-A69A-1BE26642E72A}" type="datetime1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| Email mr66@rice.edu | library.rice.edu/dss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3AAD-40F5-41C5-BA5F-6A4EBF7B7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03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CAF8-425D-4134-8E52-B246B01AD5A8}" type="datetime1">
              <a:rPr lang="en-US" smtClean="0"/>
              <a:t>2/15/2019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| Email mr66@rice.edu | library.rice.edu/dss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3AAD-40F5-41C5-BA5F-6A4EBF7B7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40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E4C2-F9E7-4A43-8FED-1F8DE82657E1}" type="datetime1">
              <a:rPr lang="en-US" smtClean="0"/>
              <a:t>2/15/2019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| Email mr66@rice.edu | library.rice.edu/dss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3AAD-40F5-41C5-BA5F-6A4EBF7B7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2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08CE6-AD51-40E3-8347-C5A7BF05080F}" type="datetime1">
              <a:rPr lang="en-US" smtClean="0"/>
              <a:t>2/15/2019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| Email mr66@rice.edu | library.rice.edu/dss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3AAD-40F5-41C5-BA5F-6A4EBF7B7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25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37D7-D0DA-4899-BA56-00E7300D40A3}" type="datetime1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| Email mr66@rice.edu | library.rice.edu/dss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3AAD-40F5-41C5-BA5F-6A4EBF7B7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70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82AA-ED1B-4A90-81D2-7A4BE1CA97AB}" type="datetime1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| Email mr66@rice.edu | library.rice.edu/dss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3AAD-40F5-41C5-BA5F-6A4EBF7B7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80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04984-2DBD-4F3A-9F2B-55C48A1F87AA}" type="datetime1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Digital Scholarship Services | Email mr66@rice.edu | library.rice.edu/dss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83AAD-40F5-41C5-BA5F-6A4EBF7B7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50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10" Type="http://schemas.openxmlformats.org/officeDocument/2006/relationships/image" Target="../media/image19.emf"/><Relationship Id="rId4" Type="http://schemas.openxmlformats.org/officeDocument/2006/relationships/image" Target="../media/image13.emf"/><Relationship Id="rId9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-graph-gallery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pectrum.ieee.org/at-work/innovation/the-2018-top-programming-languages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ownload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06236"/>
            <a:ext cx="9144000" cy="2603727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</a:rPr>
              <a:t>Introduction to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</a:rPr>
              <a:t>Python</a:t>
            </a:r>
            <a:r>
              <a:rPr lang="en-US" sz="6600" dirty="0" smtClean="0">
                <a:solidFill>
                  <a:srgbClr val="860000"/>
                </a:solidFill>
              </a:rPr>
              <a:t/>
            </a:r>
            <a:br>
              <a:rPr lang="en-US" sz="6600" dirty="0" smtClean="0">
                <a:solidFill>
                  <a:srgbClr val="860000"/>
                </a:solidFill>
              </a:rPr>
            </a:br>
            <a:endParaRPr lang="en-US" dirty="0">
              <a:solidFill>
                <a:srgbClr val="86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3066" y="9029098"/>
            <a:ext cx="2288466" cy="431002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27113" y="80423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727112" y="609049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image1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379" y="5037151"/>
            <a:ext cx="1849755" cy="6369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119309" y="5045316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Fondren</a:t>
            </a:r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Library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51342" y="5355604"/>
            <a:ext cx="272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Digital Scholarship Services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511" y="2583670"/>
            <a:ext cx="2830978" cy="283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2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28692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+mn-lt"/>
                <a:ea typeface="+mn-ea"/>
                <a:cs typeface="+mn-cs"/>
              </a:rPr>
              <a:t>LOGIC </a:t>
            </a:r>
            <a:r>
              <a:rPr lang="en-US" sz="2800" dirty="0">
                <a:latin typeface="+mn-lt"/>
                <a:ea typeface="+mn-ea"/>
                <a:cs typeface="+mn-cs"/>
              </a:rPr>
              <a:t>OPERATORS </a:t>
            </a:r>
            <a:r>
              <a:rPr lang="en-US" sz="2800" dirty="0" smtClean="0">
                <a:latin typeface="+mn-lt"/>
                <a:ea typeface="+mn-ea"/>
                <a:cs typeface="+mn-cs"/>
              </a:rPr>
              <a:t>   &lt;, </a:t>
            </a:r>
            <a:r>
              <a:rPr lang="en-US" sz="2800" dirty="0">
                <a:latin typeface="+mn-lt"/>
                <a:ea typeface="+mn-ea"/>
                <a:cs typeface="+mn-cs"/>
              </a:rPr>
              <a:t>&gt;, ==, !=, &lt;=, </a:t>
            </a:r>
            <a:r>
              <a:rPr lang="en-US" sz="2800" dirty="0" smtClean="0">
                <a:latin typeface="+mn-lt"/>
                <a:ea typeface="+mn-ea"/>
                <a:cs typeface="+mn-cs"/>
              </a:rPr>
              <a:t>&gt;=  AND STATEMENTS and, or, not</a:t>
            </a:r>
            <a:br>
              <a:rPr lang="en-US" sz="2800" dirty="0" smtClean="0">
                <a:latin typeface="+mn-lt"/>
                <a:ea typeface="+mn-ea"/>
                <a:cs typeface="+mn-cs"/>
              </a:rPr>
            </a:br>
            <a:r>
              <a:rPr lang="en-US" sz="2800" dirty="0" smtClean="0">
                <a:latin typeface="+mn-lt"/>
                <a:ea typeface="+mn-ea"/>
                <a:cs typeface="+mn-cs"/>
              </a:rPr>
              <a:t>RETURN BOOLEAN DATA TYPE</a:t>
            </a:r>
            <a:endParaRPr lang="en-US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67743" y="6356350"/>
            <a:ext cx="5584371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Email</a:t>
            </a:r>
            <a:r>
              <a:rPr lang="en-US" dirty="0"/>
              <a:t> mr66@rice.edu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57" y="747020"/>
            <a:ext cx="682811" cy="688908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0986" y="1869679"/>
            <a:ext cx="3833513" cy="4314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8462" y="2416563"/>
            <a:ext cx="3871594" cy="3045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0986" y="2840904"/>
            <a:ext cx="3846207" cy="43146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4638" y="3437071"/>
            <a:ext cx="3846207" cy="34263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0986" y="4011681"/>
            <a:ext cx="3846207" cy="45684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4638" y="4688575"/>
            <a:ext cx="3820819" cy="34263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4638" y="5186431"/>
            <a:ext cx="3858901" cy="49491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4638" y="5805109"/>
            <a:ext cx="3808126" cy="34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76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28692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+mn-lt"/>
                <a:ea typeface="+mn-ea"/>
                <a:cs typeface="+mn-cs"/>
              </a:rPr>
              <a:t>CHECK AND CHANGE TYPES</a:t>
            </a:r>
            <a:br>
              <a:rPr lang="en-US" sz="2800" dirty="0" smtClean="0">
                <a:latin typeface="+mn-lt"/>
                <a:ea typeface="+mn-ea"/>
                <a:cs typeface="+mn-cs"/>
              </a:rPr>
            </a:br>
            <a:r>
              <a:rPr lang="en-US" sz="2800" dirty="0" smtClean="0">
                <a:latin typeface="+mn-lt"/>
                <a:ea typeface="+mn-ea"/>
                <a:cs typeface="+mn-cs"/>
              </a:rPr>
              <a:t>BUILT-IN FUNCTION type</a:t>
            </a:r>
            <a:endParaRPr lang="en-US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67743" y="6356350"/>
            <a:ext cx="5584371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Email</a:t>
            </a:r>
            <a:r>
              <a:rPr lang="en-US" dirty="0"/>
              <a:t> mr66@rice.edu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57" y="747020"/>
            <a:ext cx="682811" cy="688908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87347" y="2140516"/>
            <a:ext cx="4600575" cy="8477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347" y="3459751"/>
            <a:ext cx="37623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5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28692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+mn-lt"/>
                <a:ea typeface="+mn-ea"/>
                <a:cs typeface="+mn-cs"/>
              </a:rPr>
              <a:t>PRINT TEXT</a:t>
            </a:r>
            <a:endParaRPr lang="en-US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67743" y="6356350"/>
            <a:ext cx="5584371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Email</a:t>
            </a:r>
            <a:r>
              <a:rPr lang="en-US" dirty="0"/>
              <a:t> mr66@rice.edu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57" y="747020"/>
            <a:ext cx="682811" cy="6889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02" y="1841046"/>
            <a:ext cx="5495925" cy="337185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4293698" y="2826322"/>
            <a:ext cx="2043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"escape" character.</a:t>
            </a:r>
          </a:p>
        </p:txBody>
      </p:sp>
    </p:spTree>
    <p:extLst>
      <p:ext uri="{BB962C8B-B14F-4D97-AF65-F5344CB8AC3E}">
        <p14:creationId xmlns:p14="http://schemas.microsoft.com/office/powerpoint/2010/main" val="186779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28692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+mn-lt"/>
                <a:ea typeface="+mn-ea"/>
                <a:cs typeface="+mn-cs"/>
              </a:rPr>
              <a:t>INPUT</a:t>
            </a:r>
            <a:endParaRPr lang="en-US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67743" y="6356350"/>
            <a:ext cx="5584371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Email</a:t>
            </a:r>
            <a:r>
              <a:rPr lang="en-US" dirty="0"/>
              <a:t> mr66@rice.edu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57" y="747020"/>
            <a:ext cx="682811" cy="6889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836" y="3830217"/>
            <a:ext cx="5048250" cy="76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916" y="2085257"/>
            <a:ext cx="7048500" cy="409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916" y="2677981"/>
            <a:ext cx="7010400" cy="381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130" y="3266068"/>
            <a:ext cx="4467225" cy="4857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134836" y="462478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#Exercise 2:</a:t>
            </a:r>
          </a:p>
          <a:p>
            <a:r>
              <a:rPr lang="en-US" dirty="0" smtClean="0"/>
              <a:t>Create </a:t>
            </a:r>
            <a:r>
              <a:rPr lang="en-US" dirty="0"/>
              <a:t>a variable Gender, prompts a question</a:t>
            </a:r>
            <a:r>
              <a:rPr lang="en-US" dirty="0" smtClean="0"/>
              <a:t>, "</a:t>
            </a:r>
            <a:r>
              <a:rPr lang="en-US" dirty="0"/>
              <a:t>Are you a boy or a girl?"</a:t>
            </a:r>
          </a:p>
          <a:p>
            <a:endParaRPr lang="en-US" dirty="0"/>
          </a:p>
          <a:p>
            <a:r>
              <a:rPr lang="en-US" dirty="0" smtClean="0"/>
              <a:t>print </a:t>
            </a:r>
            <a:r>
              <a:rPr lang="en-US" dirty="0"/>
              <a:t>"You are a " + input</a:t>
            </a:r>
          </a:p>
        </p:txBody>
      </p:sp>
    </p:spTree>
    <p:extLst>
      <p:ext uri="{BB962C8B-B14F-4D97-AF65-F5344CB8AC3E}">
        <p14:creationId xmlns:p14="http://schemas.microsoft.com/office/powerpoint/2010/main" val="132803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28692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+mn-lt"/>
                <a:ea typeface="+mn-ea"/>
                <a:cs typeface="+mn-cs"/>
              </a:rPr>
              <a:t>ASSIGNING VARIABLES </a:t>
            </a:r>
            <a:endParaRPr lang="en-US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67743" y="6356350"/>
            <a:ext cx="5584371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Email</a:t>
            </a:r>
            <a:r>
              <a:rPr lang="en-US" dirty="0"/>
              <a:t> mr66@rice.edu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57" y="747020"/>
            <a:ext cx="682811" cy="6889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057" y="1837189"/>
            <a:ext cx="70485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4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28692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+mn-lt"/>
                <a:ea typeface="+mn-ea"/>
                <a:cs typeface="+mn-cs"/>
              </a:rPr>
              <a:t>USER-DEFINED FUNCTION</a:t>
            </a:r>
            <a:endParaRPr lang="en-US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67743" y="6356350"/>
            <a:ext cx="5584371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Email</a:t>
            </a:r>
            <a:r>
              <a:rPr lang="en-US" dirty="0"/>
              <a:t> mr66@rice.edu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57" y="747020"/>
            <a:ext cx="682811" cy="6889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28" y="1754255"/>
            <a:ext cx="5353050" cy="19526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38200" y="408539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Exercise </a:t>
            </a:r>
            <a:r>
              <a:rPr lang="en-US" dirty="0"/>
              <a:t>3: Create a BMI function and calculate BMI for person1 and </a:t>
            </a:r>
            <a:r>
              <a:rPr lang="en-US" dirty="0" smtClean="0"/>
              <a:t>person2. BMI </a:t>
            </a:r>
            <a:r>
              <a:rPr lang="en-US" dirty="0"/>
              <a:t>= </a:t>
            </a:r>
            <a:r>
              <a:rPr lang="en-US" dirty="0" smtClean="0"/>
              <a:t>weight/height²</a:t>
            </a:r>
          </a:p>
          <a:p>
            <a:endParaRPr lang="en-US" dirty="0"/>
          </a:p>
          <a:p>
            <a:r>
              <a:rPr lang="en-US" dirty="0"/>
              <a:t># person1: height:1.65m, weight:60kg</a:t>
            </a:r>
          </a:p>
          <a:p>
            <a:r>
              <a:rPr lang="en-US" dirty="0"/>
              <a:t># person2: height:1.75m, weight:75kg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8820" y="4443135"/>
            <a:ext cx="2368459" cy="15789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2421" y="4443135"/>
            <a:ext cx="30099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52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28692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+mn-lt"/>
                <a:ea typeface="+mn-ea"/>
                <a:cs typeface="+mn-cs"/>
              </a:rPr>
              <a:t>BASIC DATA STRUCTRUES IN PYTHON</a:t>
            </a:r>
            <a:endParaRPr lang="en-US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67743" y="6356350"/>
            <a:ext cx="5584371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Email</a:t>
            </a:r>
            <a:r>
              <a:rPr lang="en-US" dirty="0"/>
              <a:t> mr66@rice.edu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57" y="747020"/>
            <a:ext cx="682811" cy="68890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87115" y="2349714"/>
            <a:ext cx="94404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Lists         [1,2,3</a:t>
            </a:r>
            <a:r>
              <a:rPr lang="en-US" dirty="0" smtClean="0"/>
              <a:t>]		</a:t>
            </a:r>
            <a:r>
              <a:rPr lang="en-US" dirty="0"/>
              <a:t>ordered and changeable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Tuples      (1,2,3</a:t>
            </a:r>
            <a:r>
              <a:rPr lang="en-US" dirty="0" smtClean="0"/>
              <a:t>) 	</a:t>
            </a:r>
            <a:r>
              <a:rPr lang="en-US" dirty="0" smtClean="0"/>
              <a:t>ordered </a:t>
            </a:r>
            <a:r>
              <a:rPr lang="en-US" dirty="0"/>
              <a:t>and unchangeable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Dictionary   {‘a’: 1, ‘b’:2, ‘c’:3</a:t>
            </a:r>
            <a:r>
              <a:rPr lang="en-US" dirty="0" smtClean="0"/>
              <a:t>} 	</a:t>
            </a:r>
            <a:r>
              <a:rPr lang="en-US" dirty="0" smtClean="0"/>
              <a:t>unordered</a:t>
            </a:r>
            <a:r>
              <a:rPr lang="en-US" dirty="0"/>
              <a:t>, changeable and indexed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42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110" y="366932"/>
            <a:ext cx="10515600" cy="64102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LIST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5540" y="1076530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Create a list: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Access item: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851948" y="1088981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Add Items: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Remove Items: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Digital Scholarship Services | Email mr66@rice.edu | library.rice.edu/</a:t>
            </a:r>
            <a:r>
              <a:rPr lang="en-US" dirty="0" err="1" smtClean="0"/>
              <a:t>dss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69" y="1439810"/>
            <a:ext cx="4552950" cy="981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69" y="3035792"/>
            <a:ext cx="46482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755" y="285909"/>
            <a:ext cx="682811" cy="68890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25540" y="3891213"/>
            <a:ext cx="37196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Change Item </a:t>
            </a:r>
            <a:r>
              <a:rPr lang="en-US" sz="2800" dirty="0" smtClean="0"/>
              <a:t>Value: </a:t>
            </a:r>
            <a:endParaRPr lang="en-US" sz="2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769" y="4434787"/>
            <a:ext cx="4648200" cy="11715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5369" y="1467725"/>
            <a:ext cx="4762500" cy="11049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7140" y="3035792"/>
            <a:ext cx="5153025" cy="12192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875369" y="4434787"/>
            <a:ext cx="51581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Exercise 4: 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C</a:t>
            </a:r>
            <a:r>
              <a:rPr lang="en-US" dirty="0" smtClean="0"/>
              <a:t>reate a list of your favorite songs, print the list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 smtClean="0"/>
              <a:t>Print the 3</a:t>
            </a:r>
            <a:r>
              <a:rPr lang="en-US" baseline="30000" dirty="0" smtClean="0"/>
              <a:t>rd</a:t>
            </a:r>
            <a:r>
              <a:rPr lang="en-US" dirty="0" smtClean="0"/>
              <a:t> item in the list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 smtClean="0"/>
              <a:t>Change the 3</a:t>
            </a:r>
            <a:r>
              <a:rPr lang="en-US" baseline="30000" dirty="0" smtClean="0"/>
              <a:t>rd</a:t>
            </a:r>
            <a:r>
              <a:rPr lang="en-US" dirty="0" smtClean="0"/>
              <a:t> item into another song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 smtClean="0"/>
              <a:t>Add one more song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 smtClean="0"/>
              <a:t>Remove one song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03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28692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+mn-lt"/>
                <a:ea typeface="+mn-ea"/>
                <a:cs typeface="+mn-cs"/>
              </a:rPr>
              <a:t>CONTROL FLOW – IF/ELSE</a:t>
            </a:r>
            <a:endParaRPr lang="en-US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67743" y="6356350"/>
            <a:ext cx="5584371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Email</a:t>
            </a:r>
            <a:r>
              <a:rPr lang="en-US" dirty="0"/>
              <a:t> mr66@rice.edu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57" y="747020"/>
            <a:ext cx="682811" cy="6889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404" y="1840775"/>
            <a:ext cx="5905500" cy="1905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24050" y="417389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Exercise </a:t>
            </a:r>
            <a:r>
              <a:rPr lang="en-US" dirty="0" smtClean="0"/>
              <a:t>5: </a:t>
            </a:r>
            <a:r>
              <a:rPr lang="en-US" dirty="0" smtClean="0"/>
              <a:t>Create </a:t>
            </a:r>
            <a:r>
              <a:rPr lang="en-US" dirty="0"/>
              <a:t>a variable called "behavior", assign a value "good" to it</a:t>
            </a:r>
          </a:p>
          <a:p>
            <a:endParaRPr lang="en-US" dirty="0"/>
          </a:p>
          <a:p>
            <a:r>
              <a:rPr lang="en-US" dirty="0"/>
              <a:t># if "good" print "candy"</a:t>
            </a:r>
          </a:p>
          <a:p>
            <a:r>
              <a:rPr lang="en-US" dirty="0" smtClean="0"/>
              <a:t># </a:t>
            </a:r>
            <a:r>
              <a:rPr lang="en-US" dirty="0" err="1"/>
              <a:t>elif</a:t>
            </a:r>
            <a:r>
              <a:rPr lang="en-US" dirty="0"/>
              <a:t> "bad" print "no candy"</a:t>
            </a:r>
          </a:p>
          <a:p>
            <a:r>
              <a:rPr lang="en-US" dirty="0" smtClean="0"/>
              <a:t># </a:t>
            </a:r>
            <a:r>
              <a:rPr lang="en-US" dirty="0"/>
              <a:t>else print "ask your mom"</a:t>
            </a:r>
          </a:p>
        </p:txBody>
      </p:sp>
    </p:spTree>
    <p:extLst>
      <p:ext uri="{BB962C8B-B14F-4D97-AF65-F5344CB8AC3E}">
        <p14:creationId xmlns:p14="http://schemas.microsoft.com/office/powerpoint/2010/main" val="260783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28692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+mn-lt"/>
                <a:ea typeface="+mn-ea"/>
                <a:cs typeface="+mn-cs"/>
              </a:rPr>
              <a:t>CONTROL FLOW – FOR LOOP</a:t>
            </a:r>
            <a:endParaRPr lang="en-US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67743" y="6356350"/>
            <a:ext cx="5584371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Email</a:t>
            </a:r>
            <a:r>
              <a:rPr lang="en-US" dirty="0"/>
              <a:t> mr66@rice.edu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57" y="747020"/>
            <a:ext cx="682811" cy="6889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233" y="1529734"/>
            <a:ext cx="5334000" cy="18764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15143" y="3499965"/>
            <a:ext cx="68891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Exercise 6</a:t>
            </a:r>
            <a:endParaRPr lang="en-US" dirty="0"/>
          </a:p>
          <a:p>
            <a:r>
              <a:rPr lang="en-US" dirty="0" smtClean="0"/>
              <a:t>Create </a:t>
            </a:r>
            <a:r>
              <a:rPr lang="en-US" dirty="0"/>
              <a:t>a </a:t>
            </a:r>
            <a:r>
              <a:rPr lang="en-US" dirty="0" smtClean="0"/>
              <a:t>list </a:t>
            </a:r>
            <a:r>
              <a:rPr lang="en-US" dirty="0"/>
              <a:t>called </a:t>
            </a:r>
            <a:r>
              <a:rPr lang="en-US" dirty="0" smtClean="0"/>
              <a:t>“animals</a:t>
            </a:r>
            <a:r>
              <a:rPr lang="en-US" dirty="0"/>
              <a:t>" and put "</a:t>
            </a:r>
            <a:r>
              <a:rPr lang="en-US" dirty="0" err="1"/>
              <a:t>cat","dog","pig</a:t>
            </a:r>
            <a:r>
              <a:rPr lang="en-US" dirty="0"/>
              <a:t>"...in it</a:t>
            </a:r>
          </a:p>
          <a:p>
            <a:r>
              <a:rPr lang="en-US" dirty="0" smtClean="0"/>
              <a:t>Use </a:t>
            </a:r>
            <a:r>
              <a:rPr lang="en-US" dirty="0"/>
              <a:t>for loop to print each one out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8233" y="4700294"/>
            <a:ext cx="38862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30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57" y="747020"/>
            <a:ext cx="682811" cy="6889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920" y="365125"/>
            <a:ext cx="9369879" cy="13255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+mn-lt"/>
                <a:ea typeface="+mn-ea"/>
                <a:cs typeface="+mn-cs"/>
              </a:rPr>
              <a:t>WHAT IS PYTHON?</a:t>
            </a:r>
            <a:endParaRPr lang="en-US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Invented by a Dutch programmer Guido van Rossum as a “hobby” during Christmas week, 1989</a:t>
            </a:r>
          </a:p>
          <a:p>
            <a:r>
              <a:rPr lang="en-US" dirty="0"/>
              <a:t>Name comes from “Monty Python”</a:t>
            </a:r>
          </a:p>
          <a:p>
            <a:r>
              <a:rPr lang="en-US" dirty="0"/>
              <a:t>Open </a:t>
            </a:r>
            <a:r>
              <a:rPr lang="en-US" dirty="0" smtClean="0"/>
              <a:t>source</a:t>
            </a:r>
          </a:p>
          <a:p>
            <a:r>
              <a:rPr lang="en-US" dirty="0" smtClean="0"/>
              <a:t>Companies: Instagram, Amazon, Facebook, </a:t>
            </a:r>
            <a:r>
              <a:rPr lang="en-US" dirty="0" err="1" smtClean="0"/>
              <a:t>SurveyMonkey</a:t>
            </a:r>
            <a:r>
              <a:rPr lang="en-US" dirty="0" smtClean="0"/>
              <a:t>…</a:t>
            </a:r>
            <a:endParaRPr lang="en-US" dirty="0"/>
          </a:p>
          <a:p>
            <a:r>
              <a:rPr lang="en-US" dirty="0"/>
              <a:t>Design philosophy:  “Readability counts”</a:t>
            </a:r>
          </a:p>
          <a:p>
            <a:r>
              <a:rPr lang="en-US" dirty="0"/>
              <a:t>Small core language with a large standard library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16679" y="6356350"/>
            <a:ext cx="6735535" cy="365125"/>
          </a:xfrm>
        </p:spPr>
        <p:txBody>
          <a:bodyPr/>
          <a:lstStyle/>
          <a:p>
            <a:r>
              <a:rPr lang="en-US" dirty="0" smtClean="0"/>
              <a:t>Digital Scholarship Services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Email</a:t>
            </a:r>
            <a:r>
              <a:rPr lang="en-US" dirty="0" smtClean="0"/>
              <a:t> mr66@rice.edu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 smtClean="0"/>
              <a:t> library.rice.edu/</a:t>
            </a:r>
            <a:r>
              <a:rPr lang="en-US" dirty="0" err="1" smtClean="0"/>
              <a:t>dss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2559" y="4310742"/>
            <a:ext cx="2121240" cy="180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55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57" y="747020"/>
            <a:ext cx="682811" cy="6889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920" y="365125"/>
            <a:ext cx="9369879" cy="13255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+mn-lt"/>
                <a:ea typeface="+mn-ea"/>
                <a:cs typeface="+mn-cs"/>
              </a:rPr>
              <a:t>Useful Libraries</a:t>
            </a:r>
            <a:endParaRPr lang="en-US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16679" y="6356350"/>
            <a:ext cx="6735535" cy="365125"/>
          </a:xfrm>
        </p:spPr>
        <p:txBody>
          <a:bodyPr/>
          <a:lstStyle/>
          <a:p>
            <a:r>
              <a:rPr lang="en-US" dirty="0" smtClean="0"/>
              <a:t>Digital Scholarship Services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Email</a:t>
            </a:r>
            <a:r>
              <a:rPr lang="en-US" dirty="0" smtClean="0"/>
              <a:t> mr66@rice.edu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 smtClean="0"/>
              <a:t> library.rice.edu/</a:t>
            </a:r>
            <a:r>
              <a:rPr lang="en-US" dirty="0" err="1" smtClean="0"/>
              <a:t>dss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53193" y="2016580"/>
            <a:ext cx="809080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Beautiful Soup </a:t>
            </a:r>
            <a:r>
              <a:rPr lang="en-US" sz="2000" dirty="0"/>
              <a:t>– web scraping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NumPy</a:t>
            </a:r>
            <a:r>
              <a:rPr lang="en-US" sz="2000" dirty="0"/>
              <a:t> – advance math functionalities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Matplotlib</a:t>
            </a:r>
            <a:r>
              <a:rPr lang="en-US" sz="2000" dirty="0" smtClean="0"/>
              <a:t> </a:t>
            </a:r>
            <a:r>
              <a:rPr lang="en-US" sz="2000" dirty="0"/>
              <a:t>– </a:t>
            </a:r>
            <a:r>
              <a:rPr lang="en-US" sz="2000" dirty="0">
                <a:hlinkClick r:id="rId3"/>
              </a:rPr>
              <a:t>graphs</a:t>
            </a:r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Pandas</a:t>
            </a:r>
            <a:r>
              <a:rPr lang="en-US" sz="2000" dirty="0"/>
              <a:t> – data structures and data analysis tools</a:t>
            </a:r>
          </a:p>
        </p:txBody>
      </p:sp>
    </p:spTree>
    <p:extLst>
      <p:ext uri="{BB962C8B-B14F-4D97-AF65-F5344CB8AC3E}">
        <p14:creationId xmlns:p14="http://schemas.microsoft.com/office/powerpoint/2010/main" val="339556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57" y="747020"/>
            <a:ext cx="682811" cy="6889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920" y="365125"/>
            <a:ext cx="9369879" cy="13255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+mn-lt"/>
                <a:ea typeface="+mn-ea"/>
                <a:cs typeface="+mn-cs"/>
              </a:rPr>
              <a:t>Why PYTHON?</a:t>
            </a:r>
            <a:endParaRPr lang="en-US" sz="2800" dirty="0">
              <a:latin typeface="+mn-lt"/>
              <a:ea typeface="+mn-ea"/>
              <a:cs typeface="+mn-cs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4856" y="2540525"/>
            <a:ext cx="4130116" cy="190411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16679" y="6356350"/>
            <a:ext cx="6735535" cy="365125"/>
          </a:xfrm>
        </p:spPr>
        <p:txBody>
          <a:bodyPr/>
          <a:lstStyle/>
          <a:p>
            <a:r>
              <a:rPr lang="en-US" dirty="0" smtClean="0"/>
              <a:t>Digital Scholarship Services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Email</a:t>
            </a:r>
            <a:r>
              <a:rPr lang="en-US" dirty="0" smtClean="0"/>
              <a:t> mr66@rice.edu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 smtClean="0"/>
              <a:t> library.rice.edu/</a:t>
            </a:r>
            <a:r>
              <a:rPr lang="en-US" dirty="0" err="1" smtClean="0"/>
              <a:t>dss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52408" y="2112432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#Python</a:t>
            </a:r>
          </a:p>
          <a:p>
            <a:r>
              <a:rPr lang="en-US" dirty="0">
                <a:solidFill>
                  <a:srgbClr val="00B050"/>
                </a:solidFill>
              </a:rPr>
              <a:t>print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"Hello world!" 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#Java</a:t>
            </a:r>
          </a:p>
          <a:p>
            <a:r>
              <a:rPr lang="en-US" dirty="0">
                <a:solidFill>
                  <a:srgbClr val="00B050"/>
                </a:solidFill>
              </a:rPr>
              <a:t>public class </a:t>
            </a:r>
            <a:r>
              <a:rPr lang="en-US" dirty="0"/>
              <a:t>Main 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00B050"/>
                </a:solidFill>
              </a:rPr>
              <a:t>public static void </a:t>
            </a:r>
            <a:r>
              <a:rPr lang="en-US" dirty="0">
                <a:solidFill>
                  <a:srgbClr val="FFC000"/>
                </a:solidFill>
              </a:rPr>
              <a:t>main</a:t>
            </a:r>
            <a:r>
              <a:rPr lang="en-US" dirty="0"/>
              <a:t>(String[ 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</a:t>
            </a:r>
            <a:r>
              <a:rPr lang="en-US" dirty="0" err="1">
                <a:solidFill>
                  <a:srgbClr val="FFC000"/>
                </a:solidFill>
              </a:rPr>
              <a:t>println</a:t>
            </a:r>
            <a:r>
              <a:rPr lang="en-US" dirty="0"/>
              <a:t>( </a:t>
            </a:r>
            <a:r>
              <a:rPr lang="en-US" dirty="0">
                <a:solidFill>
                  <a:srgbClr val="92D050"/>
                </a:solidFill>
              </a:rPr>
              <a:t>"Hello, World!’’ 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288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748393" y="1396319"/>
            <a:ext cx="5181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One of the most popular programing languages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Source</a:t>
            </a:r>
            <a:r>
              <a:rPr lang="en-US" sz="1200" dirty="0"/>
              <a:t>: Google Trend</a:t>
            </a:r>
          </a:p>
          <a:p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6096000" y="1396318"/>
            <a:ext cx="5181600" cy="4855192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Top Ten Languages of 2018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300" dirty="0" smtClean="0"/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endParaRPr lang="en-US" sz="1300" dirty="0" smtClean="0"/>
          </a:p>
          <a:p>
            <a:pPr marL="0" indent="0">
              <a:buNone/>
            </a:pPr>
            <a:endParaRPr lang="en-US" sz="1300" dirty="0" smtClean="0"/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r>
              <a:rPr lang="en-US" sz="1300" dirty="0" smtClean="0"/>
              <a:t>Source</a:t>
            </a:r>
            <a:r>
              <a:rPr lang="en-US" sz="1300" dirty="0"/>
              <a:t>: </a:t>
            </a:r>
            <a:r>
              <a:rPr lang="en-US" sz="1300" dirty="0" smtClean="0"/>
              <a:t>IEEE(</a:t>
            </a:r>
            <a:r>
              <a:rPr lang="en-US" sz="1300" dirty="0" smtClean="0"/>
              <a:t>Institute of Electrical and Electronics Engineers)</a:t>
            </a:r>
          </a:p>
          <a:p>
            <a:pPr marL="0" indent="0">
              <a:buNone/>
            </a:pPr>
            <a:r>
              <a:rPr lang="en-US" sz="1300" dirty="0" smtClean="0"/>
              <a:t> </a:t>
            </a:r>
            <a:r>
              <a:rPr lang="en-US" sz="1300" dirty="0">
                <a:hlinkClick r:id="rId2"/>
              </a:rPr>
              <a:t>Spectrum’s fifth annual interactive ranking of the top programming languages</a:t>
            </a:r>
            <a:endParaRPr lang="en-US" sz="13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Digital Scholarship Services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Email</a:t>
            </a:r>
            <a:r>
              <a:rPr lang="en-US" dirty="0" smtClean="0"/>
              <a:t> mr66@rice.edu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 smtClean="0"/>
              <a:t> library.rice.edu/</a:t>
            </a:r>
            <a:r>
              <a:rPr lang="en-US" dirty="0" err="1" smtClean="0"/>
              <a:t>dss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89" y="642098"/>
            <a:ext cx="682811" cy="6889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694216"/>
            <a:ext cx="4280077" cy="298812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1604" y="2694216"/>
            <a:ext cx="4441406" cy="274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7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57" y="747020"/>
            <a:ext cx="682811" cy="6889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920" y="365125"/>
            <a:ext cx="9369879" cy="13255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+mn-lt"/>
                <a:ea typeface="+mn-ea"/>
                <a:cs typeface="+mn-cs"/>
              </a:rPr>
              <a:t>PYTHON IS USED FOR</a:t>
            </a:r>
            <a:endParaRPr lang="en-US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16679" y="6356350"/>
            <a:ext cx="6735535" cy="365125"/>
          </a:xfrm>
        </p:spPr>
        <p:txBody>
          <a:bodyPr/>
          <a:lstStyle/>
          <a:p>
            <a:r>
              <a:rPr lang="en-US" dirty="0" smtClean="0"/>
              <a:t>Digital Scholarship Services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Email</a:t>
            </a:r>
            <a:r>
              <a:rPr lang="en-US" dirty="0" smtClean="0"/>
              <a:t> mr66@rice.edu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 smtClean="0"/>
              <a:t> library.rice.edu/</a:t>
            </a:r>
            <a:r>
              <a:rPr lang="en-US" dirty="0" err="1" smtClean="0"/>
              <a:t>dss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53193" y="2016580"/>
            <a:ext cx="809080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Web Development 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 </a:t>
            </a:r>
            <a:r>
              <a:rPr lang="en-US" sz="2000" dirty="0" smtClean="0"/>
              <a:t>Analysis/visualization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Machine </a:t>
            </a:r>
            <a:r>
              <a:rPr lang="en-US" sz="2000" dirty="0" smtClean="0"/>
              <a:t>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Web Scraping</a:t>
            </a:r>
          </a:p>
        </p:txBody>
      </p:sp>
    </p:spTree>
    <p:extLst>
      <p:ext uri="{BB962C8B-B14F-4D97-AF65-F5344CB8AC3E}">
        <p14:creationId xmlns:p14="http://schemas.microsoft.com/office/powerpoint/2010/main" val="315986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0790"/>
            <a:ext cx="4376893" cy="147259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Over 6 million users</a:t>
            </a:r>
          </a:p>
          <a:p>
            <a:r>
              <a:rPr lang="en-US" sz="2400" dirty="0"/>
              <a:t>Works on Linux, Windows, and Mac</a:t>
            </a:r>
          </a:p>
          <a:p>
            <a:r>
              <a:rPr lang="en-US" sz="2400" dirty="0"/>
              <a:t>1400+ packages pre-installed</a:t>
            </a:r>
          </a:p>
          <a:p>
            <a:r>
              <a:rPr lang="en-US" sz="2400" dirty="0"/>
              <a:t>IDEs including: </a:t>
            </a:r>
            <a:r>
              <a:rPr lang="en-US" sz="2400" dirty="0" err="1"/>
              <a:t>Jupyter</a:t>
            </a:r>
            <a:r>
              <a:rPr lang="en-US" sz="2400" dirty="0"/>
              <a:t>, </a:t>
            </a:r>
            <a:r>
              <a:rPr lang="en-US" sz="2400" dirty="0" err="1"/>
              <a:t>JupyterLab</a:t>
            </a:r>
            <a:r>
              <a:rPr lang="en-US" sz="2400" dirty="0"/>
              <a:t>, </a:t>
            </a:r>
            <a:r>
              <a:rPr lang="en-US" sz="2400" dirty="0" err="1"/>
              <a:t>Spyder</a:t>
            </a:r>
            <a:r>
              <a:rPr lang="en-US" sz="2400" dirty="0"/>
              <a:t>, and </a:t>
            </a:r>
            <a:r>
              <a:rPr lang="en-US" sz="2400" dirty="0" err="1"/>
              <a:t>RStudio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9300" y="1825625"/>
            <a:ext cx="5524500" cy="4351338"/>
          </a:xfrm>
        </p:spPr>
        <p:txBody>
          <a:bodyPr/>
          <a:lstStyle/>
          <a:p>
            <a:r>
              <a:rPr lang="en-US" altLang="en-US" sz="2400" dirty="0" smtClean="0">
                <a:ea typeface="ＭＳ Ｐゴシック" panose="020B0600070205080204" pitchFamily="34" charset="-128"/>
                <a:hlinkClick r:id="rId3"/>
              </a:rPr>
              <a:t>Anaconda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04407" y="6384342"/>
            <a:ext cx="6694714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Email</a:t>
            </a:r>
            <a:r>
              <a:rPr lang="en-US" dirty="0"/>
              <a:t> mr66@rice.edu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38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89589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+mn-lt"/>
                <a:ea typeface="+mn-ea"/>
                <a:cs typeface="+mn-cs"/>
              </a:rPr>
              <a:t>DATA TYPES</a:t>
            </a:r>
            <a:endParaRPr lang="en-US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67743" y="6356350"/>
            <a:ext cx="5584371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Email</a:t>
            </a:r>
            <a:r>
              <a:rPr lang="en-US" dirty="0"/>
              <a:t> mr66@rice.edu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57" y="747020"/>
            <a:ext cx="682811" cy="6889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35373" y="1815152"/>
            <a:ext cx="760862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Python </a:t>
            </a:r>
            <a:r>
              <a:rPr lang="en-US" dirty="0"/>
              <a:t>knows various types of data. C</a:t>
            </a:r>
            <a:r>
              <a:rPr lang="en-US" dirty="0" smtClean="0"/>
              <a:t>ommon </a:t>
            </a:r>
            <a:r>
              <a:rPr lang="en-US" dirty="0"/>
              <a:t>ones are: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Strings </a:t>
            </a:r>
            <a:r>
              <a:rPr lang="mr-IN" dirty="0"/>
              <a:t>–</a:t>
            </a:r>
            <a:r>
              <a:rPr lang="en-US" dirty="0"/>
              <a:t> “a”, “</a:t>
            </a:r>
            <a:r>
              <a:rPr lang="en-US" dirty="0" smtClean="0"/>
              <a:t>hi”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  <a:r>
              <a:rPr lang="en-US" dirty="0" smtClean="0"/>
              <a:t>nteger numbers </a:t>
            </a:r>
            <a:r>
              <a:rPr lang="mr-IN" dirty="0" smtClean="0"/>
              <a:t>–</a:t>
            </a:r>
            <a:r>
              <a:rPr lang="en-US" dirty="0" smtClean="0"/>
              <a:t> 2, 4</a:t>
            </a:r>
            <a:r>
              <a:rPr lang="en-US" dirty="0"/>
              <a:t>, 6,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Floating </a:t>
            </a:r>
            <a:r>
              <a:rPr lang="en-US" dirty="0"/>
              <a:t>point </a:t>
            </a:r>
            <a:r>
              <a:rPr lang="en-US" dirty="0" smtClean="0"/>
              <a:t>numbers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3.14</a:t>
            </a:r>
            <a:r>
              <a:rPr lang="en-US" dirty="0"/>
              <a:t>, </a:t>
            </a:r>
            <a:r>
              <a:rPr lang="en-US" dirty="0" smtClean="0"/>
              <a:t>2.0, 2.12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Boolean </a:t>
            </a:r>
            <a:r>
              <a:rPr lang="mr-IN" dirty="0" smtClean="0"/>
              <a:t>–</a:t>
            </a:r>
            <a:r>
              <a:rPr lang="en-US" dirty="0" smtClean="0"/>
              <a:t> True/False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02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28692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  <a:ea typeface="+mn-ea"/>
                <a:cs typeface="+mn-cs"/>
              </a:rPr>
              <a:t>USE AS A </a:t>
            </a:r>
            <a:r>
              <a:rPr lang="en-US" sz="2800" dirty="0" smtClean="0">
                <a:latin typeface="+mn-lt"/>
                <a:ea typeface="+mn-ea"/>
                <a:cs typeface="+mn-cs"/>
              </a:rPr>
              <a:t>CALCULATOR</a:t>
            </a:r>
            <a:br>
              <a:rPr lang="en-US" sz="2800" dirty="0" smtClean="0">
                <a:latin typeface="+mn-lt"/>
                <a:ea typeface="+mn-ea"/>
                <a:cs typeface="+mn-cs"/>
              </a:rPr>
            </a:br>
            <a:r>
              <a:rPr lang="en-US" sz="2800" dirty="0" smtClean="0">
                <a:latin typeface="+mn-lt"/>
                <a:ea typeface="+mn-ea"/>
                <a:cs typeface="+mn-cs"/>
              </a:rPr>
              <a:t>MATHEMATIC OPERATORS </a:t>
            </a:r>
            <a:endParaRPr lang="en-US" sz="2800" dirty="0">
              <a:latin typeface="+mn-lt"/>
              <a:ea typeface="+mn-ea"/>
              <a:cs typeface="+mn-cs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975" y="2046628"/>
            <a:ext cx="7210425" cy="204787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67743" y="6356350"/>
            <a:ext cx="5584371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Email</a:t>
            </a:r>
            <a:r>
              <a:rPr lang="en-US" dirty="0"/>
              <a:t> mr66@rice.edu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47750" y="457909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 Exercise 1: </a:t>
            </a:r>
          </a:p>
          <a:p>
            <a:r>
              <a:rPr lang="en-US" dirty="0"/>
              <a:t># Radius=5, π=3.14, calculate the area of the circle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057" y="747020"/>
            <a:ext cx="682811" cy="68890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959928" y="1066596"/>
            <a:ext cx="1964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+, -, /, *, %</a:t>
            </a:r>
          </a:p>
        </p:txBody>
      </p:sp>
    </p:spTree>
    <p:extLst>
      <p:ext uri="{BB962C8B-B14F-4D97-AF65-F5344CB8AC3E}">
        <p14:creationId xmlns:p14="http://schemas.microsoft.com/office/powerpoint/2010/main" val="106807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28692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+mn-lt"/>
                <a:ea typeface="+mn-ea"/>
                <a:cs typeface="+mn-cs"/>
              </a:rPr>
              <a:t>OPERATORS WORK DIFFERENTLY BASE ON DATA TYPE</a:t>
            </a:r>
            <a:endParaRPr lang="en-US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67743" y="6356350"/>
            <a:ext cx="5584371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Email</a:t>
            </a:r>
            <a:r>
              <a:rPr lang="en-US" dirty="0"/>
              <a:t> mr66@rice.edu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57" y="747020"/>
            <a:ext cx="682811" cy="6889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867" y="3236152"/>
            <a:ext cx="4362450" cy="1638300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62867" y="1927225"/>
            <a:ext cx="58007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91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64647</TotalTime>
  <Words>653</Words>
  <Application>Microsoft Office PowerPoint</Application>
  <PresentationFormat>Widescreen</PresentationFormat>
  <Paragraphs>149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ＭＳ Ｐゴシック</vt:lpstr>
      <vt:lpstr>Arial</vt:lpstr>
      <vt:lpstr>Calibri</vt:lpstr>
      <vt:lpstr>Calibri Light</vt:lpstr>
      <vt:lpstr>Mangal</vt:lpstr>
      <vt:lpstr>Office Theme</vt:lpstr>
      <vt:lpstr>Introduction to  Python </vt:lpstr>
      <vt:lpstr>WHAT IS PYTHON?</vt:lpstr>
      <vt:lpstr>Why PYTHON?</vt:lpstr>
      <vt:lpstr>PowerPoint Presentation</vt:lpstr>
      <vt:lpstr>PYTHON IS USED FOR</vt:lpstr>
      <vt:lpstr>PowerPoint Presentation</vt:lpstr>
      <vt:lpstr>DATA TYPES</vt:lpstr>
      <vt:lpstr>USE AS A CALCULATOR MATHEMATIC OPERATORS </vt:lpstr>
      <vt:lpstr>OPERATORS WORK DIFFERENTLY BASE ON DATA TYPE</vt:lpstr>
      <vt:lpstr>LOGIC OPERATORS    &lt;, &gt;, ==, !=, &lt;=, &gt;=  AND STATEMENTS and, or, not RETURN BOOLEAN DATA TYPE</vt:lpstr>
      <vt:lpstr>CHECK AND CHANGE TYPES BUILT-IN FUNCTION type</vt:lpstr>
      <vt:lpstr>PRINT TEXT</vt:lpstr>
      <vt:lpstr>INPUT</vt:lpstr>
      <vt:lpstr>ASSIGNING VARIABLES </vt:lpstr>
      <vt:lpstr>USER-DEFINED FUNCTION</vt:lpstr>
      <vt:lpstr>BASIC DATA STRUCTRUES IN PYTHON</vt:lpstr>
      <vt:lpstr>  LIST  </vt:lpstr>
      <vt:lpstr>CONTROL FLOW – IF/ELSE</vt:lpstr>
      <vt:lpstr>CONTROL FLOW – FOR LOOP</vt:lpstr>
      <vt:lpstr>Useful Libraries</vt:lpstr>
    </vt:vector>
  </TitlesOfParts>
  <Company>Fondren Library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Microsoft Access</dc:title>
  <dc:creator>Miaomiao Rimmer</dc:creator>
  <cp:lastModifiedBy>Miaomiao Rimmer</cp:lastModifiedBy>
  <cp:revision>98</cp:revision>
  <cp:lastPrinted>2019-02-15T21:40:38Z</cp:lastPrinted>
  <dcterms:created xsi:type="dcterms:W3CDTF">2018-12-03T16:54:48Z</dcterms:created>
  <dcterms:modified xsi:type="dcterms:W3CDTF">2019-02-19T14:55:11Z</dcterms:modified>
</cp:coreProperties>
</file>