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0"/>
  </p:handoutMasterIdLst>
  <p:sldIdLst>
    <p:sldId id="261" r:id="rId2"/>
    <p:sldId id="259" r:id="rId3"/>
    <p:sldId id="265" r:id="rId4"/>
    <p:sldId id="266" r:id="rId5"/>
    <p:sldId id="267"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4E9"/>
    <a:srgbClr val="8812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p:restoredTop sz="96260"/>
  </p:normalViewPr>
  <p:slideViewPr>
    <p:cSldViewPr snapToGrid="0">
      <p:cViewPr>
        <p:scale>
          <a:sx n="129" d="100"/>
          <a:sy n="129" d="100"/>
        </p:scale>
        <p:origin x="1304" y="872"/>
      </p:cViewPr>
      <p:guideLst/>
    </p:cSldViewPr>
  </p:slideViewPr>
  <p:notesTextViewPr>
    <p:cViewPr>
      <p:scale>
        <a:sx n="1" d="1"/>
        <a:sy n="1" d="1"/>
      </p:scale>
      <p:origin x="0" y="0"/>
    </p:cViewPr>
  </p:notesTextViewPr>
  <p:notesViewPr>
    <p:cSldViewPr snapToGrid="0">
      <p:cViewPr varScale="1">
        <p:scale>
          <a:sx n="95" d="100"/>
          <a:sy n="95" d="100"/>
        </p:scale>
        <p:origin x="400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42F67F-EC47-AC40-DCA7-ABAFC701C1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2F879E-94F2-1B0F-77DD-EC5427B8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41AB5-58BE-554C-BBD3-6C93EC76E6FF}" type="datetimeFigureOut">
              <a:rPr lang="en-US" smtClean="0"/>
              <a:t>11/16/22</a:t>
            </a:fld>
            <a:endParaRPr lang="en-US"/>
          </a:p>
        </p:txBody>
      </p:sp>
      <p:sp>
        <p:nvSpPr>
          <p:cNvPr id="4" name="Footer Placeholder 3">
            <a:extLst>
              <a:ext uri="{FF2B5EF4-FFF2-40B4-BE49-F238E27FC236}">
                <a16:creationId xmlns:a16="http://schemas.microsoft.com/office/drawing/2014/main" id="{FB06F38F-1A44-FC1D-3F45-FCAE9D8504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1CE5B7-4A69-26E0-B47C-E01117C0FA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3374D-C684-874E-A514-8449963457D2}" type="slidenum">
              <a:rPr lang="en-US" smtClean="0"/>
              <a:t>‹#›</a:t>
            </a:fld>
            <a:endParaRPr lang="en-US"/>
          </a:p>
        </p:txBody>
      </p:sp>
    </p:spTree>
    <p:extLst>
      <p:ext uri="{BB962C8B-B14F-4D97-AF65-F5344CB8AC3E}">
        <p14:creationId xmlns:p14="http://schemas.microsoft.com/office/powerpoint/2010/main" val="9943643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E305-6620-34B2-FAFC-B18089A0EC79}"/>
              </a:ext>
            </a:extLst>
          </p:cNvPr>
          <p:cNvSpPr>
            <a:spLocks noGrp="1"/>
          </p:cNvSpPr>
          <p:nvPr>
            <p:ph type="ctrTitle" hasCustomPrompt="1"/>
          </p:nvPr>
        </p:nvSpPr>
        <p:spPr>
          <a:xfrm>
            <a:off x="1524000" y="1122363"/>
            <a:ext cx="9144000" cy="2387600"/>
          </a:xfrm>
        </p:spPr>
        <p:txBody>
          <a:bodyPr anchor="b">
            <a:normAutofit/>
          </a:bodyPr>
          <a:lstStyle>
            <a:lvl1pPr algn="ctr">
              <a:defRPr sz="5000"/>
            </a:lvl1pPr>
          </a:lstStyle>
          <a:p>
            <a:r>
              <a:rPr lang="en-US" dirty="0"/>
              <a:t>&lt;project name&gt;</a:t>
            </a:r>
          </a:p>
        </p:txBody>
      </p:sp>
      <p:sp>
        <p:nvSpPr>
          <p:cNvPr id="3" name="Subtitle 2">
            <a:extLst>
              <a:ext uri="{FF2B5EF4-FFF2-40B4-BE49-F238E27FC236}">
                <a16:creationId xmlns:a16="http://schemas.microsoft.com/office/drawing/2014/main" id="{CB022625-3D9A-F4B5-2D18-C003AE2B075F}"/>
              </a:ext>
            </a:extLst>
          </p:cNvPr>
          <p:cNvSpPr>
            <a:spLocks noGrp="1"/>
          </p:cNvSpPr>
          <p:nvPr>
            <p:ph type="subTitle" idx="1" hasCustomPrompt="1"/>
          </p:nvPr>
        </p:nvSpPr>
        <p:spPr>
          <a:xfrm>
            <a:off x="1524000" y="3602037"/>
            <a:ext cx="9144000" cy="185665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Publication Figures</a:t>
            </a:r>
          </a:p>
          <a:p>
            <a:endParaRPr lang="en-US" dirty="0"/>
          </a:p>
          <a:p>
            <a:r>
              <a:rPr lang="en-US" dirty="0"/>
              <a:t>Miaomiao Yu</a:t>
            </a:r>
          </a:p>
          <a:p>
            <a:r>
              <a:rPr lang="en-US" dirty="0"/>
              <a:t>DD MMM YYYY</a:t>
            </a:r>
          </a:p>
        </p:txBody>
      </p:sp>
      <p:sp>
        <p:nvSpPr>
          <p:cNvPr id="4" name="Date Placeholder 3">
            <a:extLst>
              <a:ext uri="{FF2B5EF4-FFF2-40B4-BE49-F238E27FC236}">
                <a16:creationId xmlns:a16="http://schemas.microsoft.com/office/drawing/2014/main" id="{0FADC873-EB06-E590-A87B-FEED121F6061}"/>
              </a:ext>
            </a:extLst>
          </p:cNvPr>
          <p:cNvSpPr>
            <a:spLocks noGrp="1"/>
          </p:cNvSpPr>
          <p:nvPr>
            <p:ph type="dt" sz="half" idx="10"/>
          </p:nvPr>
        </p:nvSpPr>
        <p:spPr/>
        <p:txBody>
          <a:bodyPr/>
          <a:lstStyle/>
          <a:p>
            <a:fld id="{22ACF442-1A2E-834C-9A47-F4A031F5D854}" type="datetimeFigureOut">
              <a:rPr lang="en-US" smtClean="0"/>
              <a:t>11/16/22</a:t>
            </a:fld>
            <a:endParaRPr lang="en-US"/>
          </a:p>
        </p:txBody>
      </p:sp>
      <p:sp>
        <p:nvSpPr>
          <p:cNvPr id="5" name="Footer Placeholder 4">
            <a:extLst>
              <a:ext uri="{FF2B5EF4-FFF2-40B4-BE49-F238E27FC236}">
                <a16:creationId xmlns:a16="http://schemas.microsoft.com/office/drawing/2014/main" id="{CF29919F-C8EB-6E2F-3908-D53D47B23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B80BF-F09B-0732-A538-3DF2B02646D0}"/>
              </a:ext>
            </a:extLst>
          </p:cNvPr>
          <p:cNvSpPr>
            <a:spLocks noGrp="1"/>
          </p:cNvSpPr>
          <p:nvPr>
            <p:ph type="sldNum" sz="quarter" idx="12"/>
          </p:nvPr>
        </p:nvSpPr>
        <p:spPr/>
        <p:txBody>
          <a:bodyPr/>
          <a:lstStyle/>
          <a:p>
            <a:fld id="{BD8FE0CC-10EA-EB47-9D99-0194AD1D94A7}" type="slidenum">
              <a:rPr lang="en-US" smtClean="0"/>
              <a:t>‹#›</a:t>
            </a:fld>
            <a:endParaRPr lang="en-US"/>
          </a:p>
        </p:txBody>
      </p:sp>
    </p:spTree>
    <p:extLst>
      <p:ext uri="{BB962C8B-B14F-4D97-AF65-F5344CB8AC3E}">
        <p14:creationId xmlns:p14="http://schemas.microsoft.com/office/powerpoint/2010/main" val="304331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st of Fig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9F38-70B4-95A3-273B-17AC8135D1DE}"/>
              </a:ext>
            </a:extLst>
          </p:cNvPr>
          <p:cNvSpPr>
            <a:spLocks noGrp="1"/>
          </p:cNvSpPr>
          <p:nvPr>
            <p:ph type="title" hasCustomPrompt="1"/>
          </p:nvPr>
        </p:nvSpPr>
        <p:spPr/>
        <p:txBody>
          <a:bodyPr/>
          <a:lstStyle/>
          <a:p>
            <a:r>
              <a:rPr lang="en-US" dirty="0"/>
              <a:t>List of Figures</a:t>
            </a:r>
          </a:p>
        </p:txBody>
      </p:sp>
      <p:sp>
        <p:nvSpPr>
          <p:cNvPr id="4" name="Date Placeholder 3">
            <a:extLst>
              <a:ext uri="{FF2B5EF4-FFF2-40B4-BE49-F238E27FC236}">
                <a16:creationId xmlns:a16="http://schemas.microsoft.com/office/drawing/2014/main" id="{167266BB-579C-A389-9599-FDFD5120D718}"/>
              </a:ext>
            </a:extLst>
          </p:cNvPr>
          <p:cNvSpPr>
            <a:spLocks noGrp="1"/>
          </p:cNvSpPr>
          <p:nvPr>
            <p:ph type="dt" sz="half" idx="10"/>
          </p:nvPr>
        </p:nvSpPr>
        <p:spPr/>
        <p:txBody>
          <a:bodyPr/>
          <a:lstStyle/>
          <a:p>
            <a:fld id="{22ACF442-1A2E-834C-9A47-F4A031F5D854}" type="datetimeFigureOut">
              <a:rPr lang="en-US" smtClean="0"/>
              <a:t>11/16/22</a:t>
            </a:fld>
            <a:endParaRPr lang="en-US"/>
          </a:p>
        </p:txBody>
      </p:sp>
      <p:sp>
        <p:nvSpPr>
          <p:cNvPr id="5" name="Footer Placeholder 4">
            <a:extLst>
              <a:ext uri="{FF2B5EF4-FFF2-40B4-BE49-F238E27FC236}">
                <a16:creationId xmlns:a16="http://schemas.microsoft.com/office/drawing/2014/main" id="{5B375193-A8A3-AD2D-05A8-A0B1DCE62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03AEE-4F50-C915-5293-6036ABC1EFD4}"/>
              </a:ext>
            </a:extLst>
          </p:cNvPr>
          <p:cNvSpPr>
            <a:spLocks noGrp="1"/>
          </p:cNvSpPr>
          <p:nvPr>
            <p:ph type="sldNum" sz="quarter" idx="12"/>
          </p:nvPr>
        </p:nvSpPr>
        <p:spPr/>
        <p:txBody>
          <a:bodyPr/>
          <a:lstStyle/>
          <a:p>
            <a:fld id="{BD8FE0CC-10EA-EB47-9D99-0194AD1D94A7}" type="slidenum">
              <a:rPr lang="en-US" smtClean="0"/>
              <a:t>‹#›</a:t>
            </a:fld>
            <a:endParaRPr lang="en-US"/>
          </a:p>
        </p:txBody>
      </p:sp>
      <p:sp>
        <p:nvSpPr>
          <p:cNvPr id="7" name="Content Placeholder 2">
            <a:extLst>
              <a:ext uri="{FF2B5EF4-FFF2-40B4-BE49-F238E27FC236}">
                <a16:creationId xmlns:a16="http://schemas.microsoft.com/office/drawing/2014/main" id="{CD7AF84E-EC77-A6E1-DA72-906A6618ACB2}"/>
              </a:ext>
            </a:extLst>
          </p:cNvPr>
          <p:cNvSpPr>
            <a:spLocks noGrp="1"/>
          </p:cNvSpPr>
          <p:nvPr>
            <p:ph idx="1" hasCustomPrompt="1"/>
          </p:nvPr>
        </p:nvSpPr>
        <p:spPr>
          <a:xfrm>
            <a:off x="838200" y="1825625"/>
            <a:ext cx="10515600" cy="4351338"/>
          </a:xfrm>
        </p:spPr>
        <p:txBody>
          <a:bodyPr>
            <a:normAutofit/>
          </a:bodyPr>
          <a:lstStyle/>
          <a:p>
            <a:r>
              <a:rPr lang="en-US" sz="1800" b="1" dirty="0"/>
              <a:t>Figure 1</a:t>
            </a:r>
            <a:r>
              <a:rPr lang="en-US" sz="1800" dirty="0"/>
              <a:t>. &lt;insert&gt;</a:t>
            </a:r>
          </a:p>
          <a:p>
            <a:endParaRPr lang="en-US" sz="1800" dirty="0"/>
          </a:p>
        </p:txBody>
      </p:sp>
    </p:spTree>
    <p:extLst>
      <p:ext uri="{BB962C8B-B14F-4D97-AF65-F5344CB8AC3E}">
        <p14:creationId xmlns:p14="http://schemas.microsoft.com/office/powerpoint/2010/main" val="296891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of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9F38-70B4-95A3-273B-17AC8135D1DE}"/>
              </a:ext>
            </a:extLst>
          </p:cNvPr>
          <p:cNvSpPr>
            <a:spLocks noGrp="1"/>
          </p:cNvSpPr>
          <p:nvPr>
            <p:ph type="title" hasCustomPrompt="1"/>
          </p:nvPr>
        </p:nvSpPr>
        <p:spPr/>
        <p:txBody>
          <a:bodyPr/>
          <a:lstStyle/>
          <a:p>
            <a:r>
              <a:rPr lang="en-US" dirty="0"/>
              <a:t>List of Tables</a:t>
            </a:r>
          </a:p>
        </p:txBody>
      </p:sp>
      <p:sp>
        <p:nvSpPr>
          <p:cNvPr id="4" name="Date Placeholder 3">
            <a:extLst>
              <a:ext uri="{FF2B5EF4-FFF2-40B4-BE49-F238E27FC236}">
                <a16:creationId xmlns:a16="http://schemas.microsoft.com/office/drawing/2014/main" id="{167266BB-579C-A389-9599-FDFD5120D718}"/>
              </a:ext>
            </a:extLst>
          </p:cNvPr>
          <p:cNvSpPr>
            <a:spLocks noGrp="1"/>
          </p:cNvSpPr>
          <p:nvPr>
            <p:ph type="dt" sz="half" idx="10"/>
          </p:nvPr>
        </p:nvSpPr>
        <p:spPr/>
        <p:txBody>
          <a:bodyPr/>
          <a:lstStyle/>
          <a:p>
            <a:fld id="{22ACF442-1A2E-834C-9A47-F4A031F5D854}" type="datetimeFigureOut">
              <a:rPr lang="en-US" smtClean="0"/>
              <a:t>11/16/22</a:t>
            </a:fld>
            <a:endParaRPr lang="en-US"/>
          </a:p>
        </p:txBody>
      </p:sp>
      <p:sp>
        <p:nvSpPr>
          <p:cNvPr id="5" name="Footer Placeholder 4">
            <a:extLst>
              <a:ext uri="{FF2B5EF4-FFF2-40B4-BE49-F238E27FC236}">
                <a16:creationId xmlns:a16="http://schemas.microsoft.com/office/drawing/2014/main" id="{5B375193-A8A3-AD2D-05A8-A0B1DCE62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03AEE-4F50-C915-5293-6036ABC1EFD4}"/>
              </a:ext>
            </a:extLst>
          </p:cNvPr>
          <p:cNvSpPr>
            <a:spLocks noGrp="1"/>
          </p:cNvSpPr>
          <p:nvPr>
            <p:ph type="sldNum" sz="quarter" idx="12"/>
          </p:nvPr>
        </p:nvSpPr>
        <p:spPr/>
        <p:txBody>
          <a:bodyPr/>
          <a:lstStyle/>
          <a:p>
            <a:fld id="{BD8FE0CC-10EA-EB47-9D99-0194AD1D94A7}" type="slidenum">
              <a:rPr lang="en-US" smtClean="0"/>
              <a:t>‹#›</a:t>
            </a:fld>
            <a:endParaRPr lang="en-US"/>
          </a:p>
        </p:txBody>
      </p:sp>
      <p:sp>
        <p:nvSpPr>
          <p:cNvPr id="7" name="Content Placeholder 2">
            <a:extLst>
              <a:ext uri="{FF2B5EF4-FFF2-40B4-BE49-F238E27FC236}">
                <a16:creationId xmlns:a16="http://schemas.microsoft.com/office/drawing/2014/main" id="{D28C83FE-4EF0-E96D-C76A-63DCF55BCAEF}"/>
              </a:ext>
            </a:extLst>
          </p:cNvPr>
          <p:cNvSpPr>
            <a:spLocks noGrp="1"/>
          </p:cNvSpPr>
          <p:nvPr>
            <p:ph idx="1" hasCustomPrompt="1"/>
          </p:nvPr>
        </p:nvSpPr>
        <p:spPr>
          <a:xfrm>
            <a:off x="838200" y="1825625"/>
            <a:ext cx="10515600" cy="4351338"/>
          </a:xfrm>
        </p:spPr>
        <p:txBody>
          <a:bodyPr>
            <a:normAutofit/>
          </a:bodyPr>
          <a:lstStyle/>
          <a:p>
            <a:r>
              <a:rPr lang="en-US" sz="1800" b="1" dirty="0"/>
              <a:t>Table 1</a:t>
            </a:r>
            <a:r>
              <a:rPr lang="en-US" sz="1800" dirty="0"/>
              <a:t>. &lt;insert&gt;</a:t>
            </a:r>
          </a:p>
          <a:p>
            <a:endParaRPr lang="en-US" sz="1800" dirty="0"/>
          </a:p>
        </p:txBody>
      </p:sp>
    </p:spTree>
    <p:extLst>
      <p:ext uri="{BB962C8B-B14F-4D97-AF65-F5344CB8AC3E}">
        <p14:creationId xmlns:p14="http://schemas.microsoft.com/office/powerpoint/2010/main" val="344704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gures/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9F38-70B4-95A3-273B-17AC8135D1DE}"/>
              </a:ext>
            </a:extLst>
          </p:cNvPr>
          <p:cNvSpPr>
            <a:spLocks noGrp="1"/>
          </p:cNvSpPr>
          <p:nvPr>
            <p:ph type="title"/>
          </p:nvPr>
        </p:nvSpPr>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67266BB-579C-A389-9599-FDFD5120D718}"/>
              </a:ext>
            </a:extLst>
          </p:cNvPr>
          <p:cNvSpPr>
            <a:spLocks noGrp="1"/>
          </p:cNvSpPr>
          <p:nvPr>
            <p:ph type="dt" sz="half" idx="10"/>
          </p:nvPr>
        </p:nvSpPr>
        <p:spPr/>
        <p:txBody>
          <a:bodyPr/>
          <a:lstStyle/>
          <a:p>
            <a:fld id="{22ACF442-1A2E-834C-9A47-F4A031F5D854}" type="datetimeFigureOut">
              <a:rPr lang="en-US" smtClean="0"/>
              <a:t>11/16/22</a:t>
            </a:fld>
            <a:endParaRPr lang="en-US"/>
          </a:p>
        </p:txBody>
      </p:sp>
      <p:sp>
        <p:nvSpPr>
          <p:cNvPr id="5" name="Footer Placeholder 4">
            <a:extLst>
              <a:ext uri="{FF2B5EF4-FFF2-40B4-BE49-F238E27FC236}">
                <a16:creationId xmlns:a16="http://schemas.microsoft.com/office/drawing/2014/main" id="{5B375193-A8A3-AD2D-05A8-A0B1DCE62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03AEE-4F50-C915-5293-6036ABC1EFD4}"/>
              </a:ext>
            </a:extLst>
          </p:cNvPr>
          <p:cNvSpPr>
            <a:spLocks noGrp="1"/>
          </p:cNvSpPr>
          <p:nvPr>
            <p:ph type="sldNum" sz="quarter" idx="12"/>
          </p:nvPr>
        </p:nvSpPr>
        <p:spPr/>
        <p:txBody>
          <a:bodyPr/>
          <a:lstStyle/>
          <a:p>
            <a:fld id="{BD8FE0CC-10EA-EB47-9D99-0194AD1D94A7}" type="slidenum">
              <a:rPr lang="en-US" smtClean="0"/>
              <a:t>‹#›</a:t>
            </a:fld>
            <a:endParaRPr lang="en-US"/>
          </a:p>
        </p:txBody>
      </p:sp>
    </p:spTree>
    <p:extLst>
      <p:ext uri="{BB962C8B-B14F-4D97-AF65-F5344CB8AC3E}">
        <p14:creationId xmlns:p14="http://schemas.microsoft.com/office/powerpoint/2010/main" val="231679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0B70336-C5E7-2F06-B4AA-37984E58CDD5}"/>
              </a:ext>
            </a:extLst>
          </p:cNvPr>
          <p:cNvSpPr>
            <a:spLocks noGrp="1"/>
          </p:cNvSpPr>
          <p:nvPr>
            <p:ph type="dt" sz="half" idx="10"/>
          </p:nvPr>
        </p:nvSpPr>
        <p:spPr/>
        <p:txBody>
          <a:bodyPr/>
          <a:lstStyle/>
          <a:p>
            <a:fld id="{22ACF442-1A2E-834C-9A47-F4A031F5D854}" type="datetimeFigureOut">
              <a:rPr lang="en-US" smtClean="0"/>
              <a:t>11/16/22</a:t>
            </a:fld>
            <a:endParaRPr lang="en-US"/>
          </a:p>
        </p:txBody>
      </p:sp>
      <p:sp>
        <p:nvSpPr>
          <p:cNvPr id="4" name="Footer Placeholder 3">
            <a:extLst>
              <a:ext uri="{FF2B5EF4-FFF2-40B4-BE49-F238E27FC236}">
                <a16:creationId xmlns:a16="http://schemas.microsoft.com/office/drawing/2014/main" id="{5E2C6DBA-E10D-C53C-0335-643A826B2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54C72-BB92-CF56-5E69-E40AF92651F6}"/>
              </a:ext>
            </a:extLst>
          </p:cNvPr>
          <p:cNvSpPr>
            <a:spLocks noGrp="1"/>
          </p:cNvSpPr>
          <p:nvPr>
            <p:ph type="sldNum" sz="quarter" idx="12"/>
          </p:nvPr>
        </p:nvSpPr>
        <p:spPr/>
        <p:txBody>
          <a:bodyPr/>
          <a:lstStyle/>
          <a:p>
            <a:fld id="{BD8FE0CC-10EA-EB47-9D99-0194AD1D94A7}" type="slidenum">
              <a:rPr lang="en-US" smtClean="0"/>
              <a:t>‹#›</a:t>
            </a:fld>
            <a:endParaRPr lang="en-US"/>
          </a:p>
        </p:txBody>
      </p:sp>
    </p:spTree>
    <p:extLst>
      <p:ext uri="{BB962C8B-B14F-4D97-AF65-F5344CB8AC3E}">
        <p14:creationId xmlns:p14="http://schemas.microsoft.com/office/powerpoint/2010/main" val="146778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C0E0F-1B8F-B5C7-310C-A8C6B52DF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2E8BEF-1EE4-5E6B-EAF8-2E3BF0C59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4BCB9-CCF6-C374-76C0-FC084060BB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F442-1A2E-834C-9A47-F4A031F5D854}" type="datetimeFigureOut">
              <a:rPr lang="en-US" smtClean="0"/>
              <a:t>11/16/22</a:t>
            </a:fld>
            <a:endParaRPr lang="en-US"/>
          </a:p>
        </p:txBody>
      </p:sp>
      <p:sp>
        <p:nvSpPr>
          <p:cNvPr id="5" name="Footer Placeholder 4">
            <a:extLst>
              <a:ext uri="{FF2B5EF4-FFF2-40B4-BE49-F238E27FC236}">
                <a16:creationId xmlns:a16="http://schemas.microsoft.com/office/drawing/2014/main" id="{E6C534FD-1E15-AED2-42FB-FEA3AF058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1B55A2-7494-23E9-4164-7358E3D5B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FE0CC-10EA-EB47-9D99-0194AD1D94A7}" type="slidenum">
              <a:rPr lang="en-US" smtClean="0"/>
              <a:t>‹#›</a:t>
            </a:fld>
            <a:endParaRPr lang="en-US"/>
          </a:p>
        </p:txBody>
      </p:sp>
      <p:sp>
        <p:nvSpPr>
          <p:cNvPr id="7" name="Right Triangle 6">
            <a:extLst>
              <a:ext uri="{FF2B5EF4-FFF2-40B4-BE49-F238E27FC236}">
                <a16:creationId xmlns:a16="http://schemas.microsoft.com/office/drawing/2014/main" id="{EB150F5D-E4F6-B07D-F159-F4A78E82A8B1}"/>
              </a:ext>
            </a:extLst>
          </p:cNvPr>
          <p:cNvSpPr/>
          <p:nvPr userDrawn="1"/>
        </p:nvSpPr>
        <p:spPr>
          <a:xfrm rot="10800000">
            <a:off x="11282039" y="-2"/>
            <a:ext cx="914400" cy="914400"/>
          </a:xfrm>
          <a:prstGeom prst="rtTriangle">
            <a:avLst/>
          </a:prstGeom>
          <a:solidFill>
            <a:srgbClr val="881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61001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C5E3-6D79-C945-0093-807D116DD677}"/>
              </a:ext>
            </a:extLst>
          </p:cNvPr>
          <p:cNvSpPr>
            <a:spLocks noGrp="1"/>
          </p:cNvSpPr>
          <p:nvPr>
            <p:ph type="ctrTitle"/>
          </p:nvPr>
        </p:nvSpPr>
        <p:spPr/>
        <p:txBody>
          <a:bodyPr>
            <a:normAutofit/>
          </a:bodyPr>
          <a:lstStyle/>
          <a:p>
            <a:r>
              <a:rPr lang="en-US" sz="4000" dirty="0" err="1"/>
              <a:t>Ocumet</a:t>
            </a:r>
            <a:r>
              <a:rPr lang="en-US" sz="4000" dirty="0"/>
              <a:t>: Comparison of FPF between Control and ODD, NAION groups </a:t>
            </a:r>
          </a:p>
        </p:txBody>
      </p:sp>
      <p:sp>
        <p:nvSpPr>
          <p:cNvPr id="4" name="Subtitle 2">
            <a:extLst>
              <a:ext uri="{FF2B5EF4-FFF2-40B4-BE49-F238E27FC236}">
                <a16:creationId xmlns:a16="http://schemas.microsoft.com/office/drawing/2014/main" id="{C2FB690C-9F66-70AE-5862-CCFB8B5DD095}"/>
              </a:ext>
            </a:extLst>
          </p:cNvPr>
          <p:cNvSpPr>
            <a:spLocks noGrp="1"/>
          </p:cNvSpPr>
          <p:nvPr>
            <p:ph type="subTitle" idx="1"/>
          </p:nvPr>
        </p:nvSpPr>
        <p:spPr/>
        <p:txBody>
          <a:bodyPr/>
          <a:lstStyle/>
          <a:p>
            <a:r>
              <a:rPr lang="en-US" dirty="0"/>
              <a:t>Publication Figures</a:t>
            </a:r>
          </a:p>
          <a:p>
            <a:endParaRPr lang="en-US" dirty="0"/>
          </a:p>
          <a:p>
            <a:r>
              <a:rPr lang="en-US" dirty="0"/>
              <a:t>Miaomiao Yu</a:t>
            </a:r>
          </a:p>
          <a:p>
            <a:r>
              <a:rPr lang="en-US" dirty="0"/>
              <a:t>16 Nov 2022</a:t>
            </a:r>
          </a:p>
        </p:txBody>
      </p:sp>
    </p:spTree>
    <p:extLst>
      <p:ext uri="{BB962C8B-B14F-4D97-AF65-F5344CB8AC3E}">
        <p14:creationId xmlns:p14="http://schemas.microsoft.com/office/powerpoint/2010/main" val="388511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E90B57-A798-CFC4-9F1E-07B5BE97C90D}"/>
              </a:ext>
            </a:extLst>
          </p:cNvPr>
          <p:cNvPicPr>
            <a:picLocks noChangeAspect="1"/>
          </p:cNvPicPr>
          <p:nvPr/>
        </p:nvPicPr>
        <p:blipFill>
          <a:blip r:embed="rId2"/>
          <a:stretch>
            <a:fillRect/>
          </a:stretch>
        </p:blipFill>
        <p:spPr>
          <a:xfrm>
            <a:off x="902525" y="1433892"/>
            <a:ext cx="10799860" cy="3494367"/>
          </a:xfrm>
          <a:prstGeom prst="rect">
            <a:avLst/>
          </a:prstGeom>
        </p:spPr>
      </p:pic>
      <p:sp>
        <p:nvSpPr>
          <p:cNvPr id="5" name="TextBox 4">
            <a:extLst>
              <a:ext uri="{FF2B5EF4-FFF2-40B4-BE49-F238E27FC236}">
                <a16:creationId xmlns:a16="http://schemas.microsoft.com/office/drawing/2014/main" id="{2A581F7B-27C9-7411-22FF-CDD814B88009}"/>
              </a:ext>
            </a:extLst>
          </p:cNvPr>
          <p:cNvSpPr txBox="1"/>
          <p:nvPr/>
        </p:nvSpPr>
        <p:spPr>
          <a:xfrm>
            <a:off x="2977773" y="5180443"/>
            <a:ext cx="6236454" cy="1384995"/>
          </a:xfrm>
          <a:prstGeom prst="rect">
            <a:avLst/>
          </a:prstGeom>
          <a:noFill/>
        </p:spPr>
        <p:txBody>
          <a:bodyPr wrap="square" rtlCol="0">
            <a:spAutoFit/>
          </a:bodyPr>
          <a:lstStyle/>
          <a:p>
            <a:r>
              <a:rPr lang="en-US" sz="1400" b="1" dirty="0"/>
              <a:t>Figure 1</a:t>
            </a:r>
            <a:r>
              <a:rPr lang="en-US" sz="1400" dirty="0"/>
              <a:t>. </a:t>
            </a:r>
            <a:r>
              <a:rPr lang="en-US" sz="1400" dirty="0" err="1"/>
              <a:t>Clustermap</a:t>
            </a:r>
            <a:r>
              <a:rPr lang="en-US" sz="1400" dirty="0"/>
              <a:t> of FPF values measured within conventional OCT or OCTA sections for different patient groups (black = Controls, green = NAION, magenta = ODD). FPF values are standardized to the distribution of Control group. The figure shows a clear distinction between FPF values found in disc and macular regions, with a cluster of ODD patients showing much higher FPF values than other patient groups. </a:t>
            </a:r>
          </a:p>
        </p:txBody>
      </p:sp>
    </p:spTree>
    <p:extLst>
      <p:ext uri="{BB962C8B-B14F-4D97-AF65-F5344CB8AC3E}">
        <p14:creationId xmlns:p14="http://schemas.microsoft.com/office/powerpoint/2010/main" val="285936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1B7BA-B0B9-0B9D-AF4D-36AC80DA6C67}"/>
              </a:ext>
            </a:extLst>
          </p:cNvPr>
          <p:cNvPicPr>
            <a:picLocks noChangeAspect="1"/>
          </p:cNvPicPr>
          <p:nvPr/>
        </p:nvPicPr>
        <p:blipFill>
          <a:blip r:embed="rId2"/>
          <a:stretch>
            <a:fillRect/>
          </a:stretch>
        </p:blipFill>
        <p:spPr>
          <a:xfrm>
            <a:off x="1473210" y="1194478"/>
            <a:ext cx="4104597" cy="3420497"/>
          </a:xfrm>
          <a:prstGeom prst="rect">
            <a:avLst/>
          </a:prstGeom>
        </p:spPr>
      </p:pic>
      <p:pic>
        <p:nvPicPr>
          <p:cNvPr id="5" name="Picture 4">
            <a:extLst>
              <a:ext uri="{FF2B5EF4-FFF2-40B4-BE49-F238E27FC236}">
                <a16:creationId xmlns:a16="http://schemas.microsoft.com/office/drawing/2014/main" id="{515B9AC7-2429-4DF4-2E0F-64A51EEC2523}"/>
              </a:ext>
            </a:extLst>
          </p:cNvPr>
          <p:cNvPicPr>
            <a:picLocks noChangeAspect="1"/>
          </p:cNvPicPr>
          <p:nvPr/>
        </p:nvPicPr>
        <p:blipFill>
          <a:blip r:embed="rId3"/>
          <a:stretch>
            <a:fillRect/>
          </a:stretch>
        </p:blipFill>
        <p:spPr>
          <a:xfrm>
            <a:off x="6096000" y="610781"/>
            <a:ext cx="5214496" cy="4587892"/>
          </a:xfrm>
          <a:prstGeom prst="rect">
            <a:avLst/>
          </a:prstGeom>
        </p:spPr>
      </p:pic>
      <p:sp>
        <p:nvSpPr>
          <p:cNvPr id="6" name="TextBox 5">
            <a:extLst>
              <a:ext uri="{FF2B5EF4-FFF2-40B4-BE49-F238E27FC236}">
                <a16:creationId xmlns:a16="http://schemas.microsoft.com/office/drawing/2014/main" id="{5577D550-DBF9-AE2D-25D0-BD14D5D20F4B}"/>
              </a:ext>
            </a:extLst>
          </p:cNvPr>
          <p:cNvSpPr txBox="1"/>
          <p:nvPr/>
        </p:nvSpPr>
        <p:spPr>
          <a:xfrm>
            <a:off x="2721809" y="5663522"/>
            <a:ext cx="6236454" cy="738664"/>
          </a:xfrm>
          <a:prstGeom prst="rect">
            <a:avLst/>
          </a:prstGeom>
          <a:noFill/>
        </p:spPr>
        <p:txBody>
          <a:bodyPr wrap="square" rtlCol="0">
            <a:spAutoFit/>
          </a:bodyPr>
          <a:lstStyle/>
          <a:p>
            <a:r>
              <a:rPr lang="en-US" sz="1400" dirty="0"/>
              <a:t>Figure 2. Pair plots of OCT values and FPF values for each RNFL quadrant and GCC sector. The figures indicate high correlation between the two measurements. (No stats yet, sorry). Colors indicate patient group. </a:t>
            </a:r>
          </a:p>
        </p:txBody>
      </p:sp>
    </p:spTree>
    <p:extLst>
      <p:ext uri="{BB962C8B-B14F-4D97-AF65-F5344CB8AC3E}">
        <p14:creationId xmlns:p14="http://schemas.microsoft.com/office/powerpoint/2010/main" val="271043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3302-E79A-B25D-D820-CD980488D78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CA2F600E-CA55-BCFE-866D-1E4835A50D4C}"/>
              </a:ext>
            </a:extLst>
          </p:cNvPr>
          <p:cNvPicPr>
            <a:picLocks noChangeAspect="1"/>
          </p:cNvPicPr>
          <p:nvPr/>
        </p:nvPicPr>
        <p:blipFill>
          <a:blip r:embed="rId2"/>
          <a:stretch>
            <a:fillRect/>
          </a:stretch>
        </p:blipFill>
        <p:spPr>
          <a:xfrm>
            <a:off x="7457176" y="2355212"/>
            <a:ext cx="3080350" cy="2921159"/>
          </a:xfrm>
          <a:prstGeom prst="rect">
            <a:avLst/>
          </a:prstGeom>
        </p:spPr>
      </p:pic>
      <p:pic>
        <p:nvPicPr>
          <p:cNvPr id="4" name="Picture 3">
            <a:extLst>
              <a:ext uri="{FF2B5EF4-FFF2-40B4-BE49-F238E27FC236}">
                <a16:creationId xmlns:a16="http://schemas.microsoft.com/office/drawing/2014/main" id="{01A247EE-4349-76EE-E5AB-D41E012A8F3E}"/>
              </a:ext>
            </a:extLst>
          </p:cNvPr>
          <p:cNvPicPr>
            <a:picLocks noChangeAspect="1"/>
          </p:cNvPicPr>
          <p:nvPr/>
        </p:nvPicPr>
        <p:blipFill>
          <a:blip r:embed="rId3"/>
          <a:stretch>
            <a:fillRect/>
          </a:stretch>
        </p:blipFill>
        <p:spPr>
          <a:xfrm>
            <a:off x="4055493" y="2355212"/>
            <a:ext cx="3080350" cy="2921159"/>
          </a:xfrm>
          <a:prstGeom prst="rect">
            <a:avLst/>
          </a:prstGeom>
        </p:spPr>
      </p:pic>
      <p:pic>
        <p:nvPicPr>
          <p:cNvPr id="5" name="Picture 4">
            <a:extLst>
              <a:ext uri="{FF2B5EF4-FFF2-40B4-BE49-F238E27FC236}">
                <a16:creationId xmlns:a16="http://schemas.microsoft.com/office/drawing/2014/main" id="{4A238E1E-BA1A-630B-7595-5B9B8BE7E5C7}"/>
              </a:ext>
            </a:extLst>
          </p:cNvPr>
          <p:cNvPicPr>
            <a:picLocks noChangeAspect="1"/>
          </p:cNvPicPr>
          <p:nvPr/>
        </p:nvPicPr>
        <p:blipFill>
          <a:blip r:embed="rId4"/>
          <a:stretch>
            <a:fillRect/>
          </a:stretch>
        </p:blipFill>
        <p:spPr>
          <a:xfrm>
            <a:off x="653810" y="2355212"/>
            <a:ext cx="3080350" cy="2921159"/>
          </a:xfrm>
          <a:prstGeom prst="rect">
            <a:avLst/>
          </a:prstGeom>
        </p:spPr>
      </p:pic>
    </p:spTree>
    <p:extLst>
      <p:ext uri="{BB962C8B-B14F-4D97-AF65-F5344CB8AC3E}">
        <p14:creationId xmlns:p14="http://schemas.microsoft.com/office/powerpoint/2010/main" val="389240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F5B3-2000-F695-FADB-CDAD66724412}"/>
              </a:ext>
            </a:extLst>
          </p:cNvPr>
          <p:cNvSpPr>
            <a:spLocks noGrp="1"/>
          </p:cNvSpPr>
          <p:nvPr>
            <p:ph type="title"/>
          </p:nvPr>
        </p:nvSpPr>
        <p:spPr>
          <a:xfrm>
            <a:off x="669237" y="365125"/>
            <a:ext cx="10515600" cy="1325563"/>
          </a:xfrm>
        </p:spPr>
        <p:txBody>
          <a:bodyPr/>
          <a:lstStyle/>
          <a:p>
            <a:endParaRPr lang="en-US"/>
          </a:p>
        </p:txBody>
      </p:sp>
      <p:pic>
        <p:nvPicPr>
          <p:cNvPr id="3" name="Picture 2">
            <a:extLst>
              <a:ext uri="{FF2B5EF4-FFF2-40B4-BE49-F238E27FC236}">
                <a16:creationId xmlns:a16="http://schemas.microsoft.com/office/drawing/2014/main" id="{D1D36345-2F7A-7E20-7154-355D2F545FDF}"/>
              </a:ext>
            </a:extLst>
          </p:cNvPr>
          <p:cNvPicPr>
            <a:picLocks noChangeAspect="1"/>
          </p:cNvPicPr>
          <p:nvPr/>
        </p:nvPicPr>
        <p:blipFill>
          <a:blip r:embed="rId2"/>
          <a:stretch>
            <a:fillRect/>
          </a:stretch>
        </p:blipFill>
        <p:spPr>
          <a:xfrm>
            <a:off x="279611" y="2922223"/>
            <a:ext cx="11809562" cy="1937791"/>
          </a:xfrm>
          <a:prstGeom prst="rect">
            <a:avLst/>
          </a:prstGeom>
        </p:spPr>
      </p:pic>
      <p:sp>
        <p:nvSpPr>
          <p:cNvPr id="4" name="Rectangle 3">
            <a:extLst>
              <a:ext uri="{FF2B5EF4-FFF2-40B4-BE49-F238E27FC236}">
                <a16:creationId xmlns:a16="http://schemas.microsoft.com/office/drawing/2014/main" id="{A0EC8546-FEF1-968F-ED13-36364D4724AB}"/>
              </a:ext>
            </a:extLst>
          </p:cNvPr>
          <p:cNvSpPr/>
          <p:nvPr/>
        </p:nvSpPr>
        <p:spPr>
          <a:xfrm>
            <a:off x="660611" y="2799780"/>
            <a:ext cx="2189672" cy="12726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951354-2CD9-94B8-3171-FB3E3DEDD442}"/>
              </a:ext>
            </a:extLst>
          </p:cNvPr>
          <p:cNvSpPr/>
          <p:nvPr/>
        </p:nvSpPr>
        <p:spPr>
          <a:xfrm>
            <a:off x="2900605" y="2799779"/>
            <a:ext cx="4029972" cy="127265"/>
          </a:xfrm>
          <a:prstGeom prst="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63307FD-57F3-420C-4536-69CB573DD1F4}"/>
              </a:ext>
            </a:extLst>
          </p:cNvPr>
          <p:cNvSpPr/>
          <p:nvPr/>
        </p:nvSpPr>
        <p:spPr>
          <a:xfrm>
            <a:off x="6972273" y="2794958"/>
            <a:ext cx="3969587" cy="127265"/>
          </a:xfrm>
          <a:prstGeom prst="rect">
            <a:avLst/>
          </a:prstGeom>
          <a:solidFill>
            <a:srgbClr val="FF54E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76E36B-1EAD-400F-49D1-91BF06A3D299}"/>
              </a:ext>
            </a:extLst>
          </p:cNvPr>
          <p:cNvSpPr txBox="1"/>
          <p:nvPr/>
        </p:nvSpPr>
        <p:spPr>
          <a:xfrm>
            <a:off x="2721809" y="5663522"/>
            <a:ext cx="6236454" cy="307777"/>
          </a:xfrm>
          <a:prstGeom prst="rect">
            <a:avLst/>
          </a:prstGeom>
          <a:noFill/>
        </p:spPr>
        <p:txBody>
          <a:bodyPr wrap="square" rtlCol="0">
            <a:spAutoFit/>
          </a:bodyPr>
          <a:lstStyle/>
          <a:p>
            <a:r>
              <a:rPr lang="en-US" sz="1400" dirty="0"/>
              <a:t>Figure 3. Heatmap for FPF values across visit numbers and patient group. </a:t>
            </a:r>
          </a:p>
        </p:txBody>
      </p:sp>
      <p:cxnSp>
        <p:nvCxnSpPr>
          <p:cNvPr id="11" name="Straight Arrow Connector 10">
            <a:extLst>
              <a:ext uri="{FF2B5EF4-FFF2-40B4-BE49-F238E27FC236}">
                <a16:creationId xmlns:a16="http://schemas.microsoft.com/office/drawing/2014/main" id="{979ADAFC-E2E9-EE47-6576-7FCC2DA4F355}"/>
              </a:ext>
            </a:extLst>
          </p:cNvPr>
          <p:cNvCxnSpPr/>
          <p:nvPr/>
        </p:nvCxnSpPr>
        <p:spPr>
          <a:xfrm>
            <a:off x="6972273" y="2584174"/>
            <a:ext cx="38713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6C3D522A-30FB-06D1-10B4-93FBCEEEAF67}"/>
              </a:ext>
            </a:extLst>
          </p:cNvPr>
          <p:cNvSpPr txBox="1"/>
          <p:nvPr/>
        </p:nvSpPr>
        <p:spPr>
          <a:xfrm>
            <a:off x="9839739" y="2256602"/>
            <a:ext cx="593432" cy="307777"/>
          </a:xfrm>
          <a:prstGeom prst="rect">
            <a:avLst/>
          </a:prstGeom>
          <a:noFill/>
        </p:spPr>
        <p:txBody>
          <a:bodyPr wrap="none" rtlCol="0">
            <a:spAutoFit/>
          </a:bodyPr>
          <a:lstStyle/>
          <a:p>
            <a:r>
              <a:rPr lang="en-US" sz="1400" dirty="0"/>
              <a:t>Time</a:t>
            </a:r>
          </a:p>
        </p:txBody>
      </p:sp>
    </p:spTree>
    <p:extLst>
      <p:ext uri="{BB962C8B-B14F-4D97-AF65-F5344CB8AC3E}">
        <p14:creationId xmlns:p14="http://schemas.microsoft.com/office/powerpoint/2010/main" val="17135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92D4B-7C1B-B582-3157-B54A050C28CF}"/>
              </a:ext>
            </a:extLst>
          </p:cNvPr>
          <p:cNvPicPr>
            <a:picLocks noChangeAspect="1"/>
          </p:cNvPicPr>
          <p:nvPr/>
        </p:nvPicPr>
        <p:blipFill>
          <a:blip r:embed="rId2"/>
          <a:stretch>
            <a:fillRect/>
          </a:stretch>
        </p:blipFill>
        <p:spPr>
          <a:xfrm>
            <a:off x="3066419" y="288730"/>
            <a:ext cx="6059162" cy="5817601"/>
          </a:xfrm>
          <a:prstGeom prst="rect">
            <a:avLst/>
          </a:prstGeom>
        </p:spPr>
      </p:pic>
      <p:sp>
        <p:nvSpPr>
          <p:cNvPr id="4" name="TextBox 3">
            <a:extLst>
              <a:ext uri="{FF2B5EF4-FFF2-40B4-BE49-F238E27FC236}">
                <a16:creationId xmlns:a16="http://schemas.microsoft.com/office/drawing/2014/main" id="{BCDEF600-DEA2-2A54-0920-C454E739690B}"/>
              </a:ext>
            </a:extLst>
          </p:cNvPr>
          <p:cNvSpPr txBox="1"/>
          <p:nvPr/>
        </p:nvSpPr>
        <p:spPr>
          <a:xfrm>
            <a:off x="185058" y="6415381"/>
            <a:ext cx="5088252" cy="307777"/>
          </a:xfrm>
          <a:prstGeom prst="rect">
            <a:avLst/>
          </a:prstGeom>
          <a:noFill/>
        </p:spPr>
        <p:txBody>
          <a:bodyPr wrap="none" rtlCol="0">
            <a:spAutoFit/>
          </a:bodyPr>
          <a:lstStyle/>
          <a:p>
            <a:r>
              <a:rPr lang="en-US" sz="1400" dirty="0"/>
              <a:t>Heatmap of correlation values across all FPF and OCT values. </a:t>
            </a:r>
          </a:p>
        </p:txBody>
      </p:sp>
    </p:spTree>
    <p:extLst>
      <p:ext uri="{BB962C8B-B14F-4D97-AF65-F5344CB8AC3E}">
        <p14:creationId xmlns:p14="http://schemas.microsoft.com/office/powerpoint/2010/main" val="195936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9B156-3D0D-632A-E5C9-92C6997BFD8C}"/>
              </a:ext>
            </a:extLst>
          </p:cNvPr>
          <p:cNvPicPr>
            <a:picLocks noChangeAspect="1"/>
          </p:cNvPicPr>
          <p:nvPr/>
        </p:nvPicPr>
        <p:blipFill>
          <a:blip r:embed="rId2"/>
          <a:stretch>
            <a:fillRect/>
          </a:stretch>
        </p:blipFill>
        <p:spPr>
          <a:xfrm>
            <a:off x="3065279" y="348623"/>
            <a:ext cx="6061442" cy="5819790"/>
          </a:xfrm>
          <a:prstGeom prst="rect">
            <a:avLst/>
          </a:prstGeom>
        </p:spPr>
      </p:pic>
      <p:sp>
        <p:nvSpPr>
          <p:cNvPr id="4" name="TextBox 3">
            <a:extLst>
              <a:ext uri="{FF2B5EF4-FFF2-40B4-BE49-F238E27FC236}">
                <a16:creationId xmlns:a16="http://schemas.microsoft.com/office/drawing/2014/main" id="{214ABB7A-E1B4-8D9F-865F-13A195A54366}"/>
              </a:ext>
            </a:extLst>
          </p:cNvPr>
          <p:cNvSpPr txBox="1"/>
          <p:nvPr/>
        </p:nvSpPr>
        <p:spPr>
          <a:xfrm>
            <a:off x="185058" y="6415381"/>
            <a:ext cx="5088252" cy="307777"/>
          </a:xfrm>
          <a:prstGeom prst="rect">
            <a:avLst/>
          </a:prstGeom>
          <a:noFill/>
        </p:spPr>
        <p:txBody>
          <a:bodyPr wrap="none" rtlCol="0">
            <a:spAutoFit/>
          </a:bodyPr>
          <a:lstStyle/>
          <a:p>
            <a:r>
              <a:rPr lang="en-US" sz="1400" dirty="0"/>
              <a:t>Heatmap of correlation values across all FPF and OCT values. </a:t>
            </a:r>
          </a:p>
        </p:txBody>
      </p:sp>
    </p:spTree>
    <p:extLst>
      <p:ext uri="{BB962C8B-B14F-4D97-AF65-F5344CB8AC3E}">
        <p14:creationId xmlns:p14="http://schemas.microsoft.com/office/powerpoint/2010/main" val="158060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2F59D-B1C4-13A5-1180-A53B29D1D7CA}"/>
              </a:ext>
            </a:extLst>
          </p:cNvPr>
          <p:cNvPicPr>
            <a:picLocks noChangeAspect="1"/>
          </p:cNvPicPr>
          <p:nvPr/>
        </p:nvPicPr>
        <p:blipFill>
          <a:blip r:embed="rId2"/>
          <a:stretch>
            <a:fillRect/>
          </a:stretch>
        </p:blipFill>
        <p:spPr>
          <a:xfrm>
            <a:off x="2933543" y="392621"/>
            <a:ext cx="6324913" cy="6072757"/>
          </a:xfrm>
          <a:prstGeom prst="rect">
            <a:avLst/>
          </a:prstGeom>
        </p:spPr>
      </p:pic>
      <p:sp>
        <p:nvSpPr>
          <p:cNvPr id="4" name="TextBox 3">
            <a:extLst>
              <a:ext uri="{FF2B5EF4-FFF2-40B4-BE49-F238E27FC236}">
                <a16:creationId xmlns:a16="http://schemas.microsoft.com/office/drawing/2014/main" id="{79CA5166-2B0D-4248-50FC-DA34B2564A57}"/>
              </a:ext>
            </a:extLst>
          </p:cNvPr>
          <p:cNvSpPr txBox="1"/>
          <p:nvPr/>
        </p:nvSpPr>
        <p:spPr>
          <a:xfrm>
            <a:off x="185058" y="6415381"/>
            <a:ext cx="5088252" cy="307777"/>
          </a:xfrm>
          <a:prstGeom prst="rect">
            <a:avLst/>
          </a:prstGeom>
          <a:noFill/>
        </p:spPr>
        <p:txBody>
          <a:bodyPr wrap="none" rtlCol="0">
            <a:spAutoFit/>
          </a:bodyPr>
          <a:lstStyle/>
          <a:p>
            <a:r>
              <a:rPr lang="en-US" sz="1400" dirty="0"/>
              <a:t>Heatmap of correlation values across all FPF and OCT values. </a:t>
            </a:r>
          </a:p>
        </p:txBody>
      </p:sp>
    </p:spTree>
    <p:extLst>
      <p:ext uri="{BB962C8B-B14F-4D97-AF65-F5344CB8AC3E}">
        <p14:creationId xmlns:p14="http://schemas.microsoft.com/office/powerpoint/2010/main" val="148898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blication Figures Template" id="{BFB2A4F9-8258-684A-A87B-3219F59FA1F8}" vid="{651B187E-354E-FC4B-AD2B-4B462D9247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1183</TotalTime>
  <Words>182</Words>
  <Application>Microsoft Macintosh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Georgia</vt:lpstr>
      <vt:lpstr>Office Theme</vt:lpstr>
      <vt:lpstr>Ocumet: Comparison of FPF between Control and ODD, NAION groups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Ocumet: Comparison of FPF between Control and ODD, NAION groups </dc:title>
  <dc:creator>Miaomiao Yu</dc:creator>
  <cp:lastModifiedBy>Miaomiao Yu</cp:lastModifiedBy>
  <cp:revision>1</cp:revision>
  <dcterms:created xsi:type="dcterms:W3CDTF">2022-11-17T02:24:07Z</dcterms:created>
  <dcterms:modified xsi:type="dcterms:W3CDTF">2022-11-17T22:07:55Z</dcterms:modified>
</cp:coreProperties>
</file>