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67" r:id="rId3"/>
    <p:sldId id="469" r:id="rId4"/>
    <p:sldId id="597" r:id="rId5"/>
    <p:sldId id="598" r:id="rId6"/>
    <p:sldId id="596" r:id="rId7"/>
    <p:sldId id="540" r:id="rId8"/>
    <p:sldId id="599" r:id="rId9"/>
    <p:sldId id="601" r:id="rId10"/>
    <p:sldId id="602" r:id="rId11"/>
    <p:sldId id="600" r:id="rId12"/>
    <p:sldId id="603" r:id="rId13"/>
    <p:sldId id="604" r:id="rId14"/>
    <p:sldId id="541" r:id="rId15"/>
    <p:sldId id="542" r:id="rId16"/>
    <p:sldId id="605" r:id="rId17"/>
    <p:sldId id="543" r:id="rId18"/>
    <p:sldId id="606" r:id="rId19"/>
    <p:sldId id="482" r:id="rId20"/>
    <p:sldId id="607" r:id="rId21"/>
    <p:sldId id="544" r:id="rId22"/>
    <p:sldId id="545" r:id="rId23"/>
    <p:sldId id="483" r:id="rId24"/>
    <p:sldId id="608" r:id="rId25"/>
    <p:sldId id="546" r:id="rId26"/>
    <p:sldId id="547" r:id="rId27"/>
    <p:sldId id="609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6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7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5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3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9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1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0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2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6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88FC-6CFD-427B-BF6B-8DA79EBFAD19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0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第十章</a:t>
            </a:r>
            <a:br>
              <a:rPr lang="en-US" altLang="zh-CN" dirty="0"/>
            </a:br>
            <a:r>
              <a:rPr lang="zh-CN" altLang="en-US" dirty="0"/>
              <a:t>异常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78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Invocation with checked exception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action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TheCheckedException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Handle exceptional condition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b="0" dirty="0">
              <a:solidFill>
                <a:srgbClr val="777777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Invocation with state-testing method and unchecked exception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actionPermitted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action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Handle exceptional condition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511505-D5D8-48F7-928B-91AD1FD5D1B7}"/>
              </a:ext>
            </a:extLst>
          </p:cNvPr>
          <p:cNvSpPr txBox="1">
            <a:spLocks/>
          </p:cNvSpPr>
          <p:nvPr/>
        </p:nvSpPr>
        <p:spPr>
          <a:xfrm>
            <a:off x="628650" y="2902646"/>
            <a:ext cx="7886700" cy="90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此受检异常是否可避免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96204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72.</a:t>
            </a:r>
            <a:r>
              <a:rPr lang="zh-CN" altLang="en-US" dirty="0"/>
              <a:t>优先使用标准的异常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</a:t>
            </a:r>
            <a:r>
              <a:rPr lang="en-US" altLang="zh-CN" dirty="0"/>
              <a:t>API</a:t>
            </a:r>
            <a:r>
              <a:rPr lang="zh-CN" altLang="en-US" dirty="0"/>
              <a:t>更易于学习和使用</a:t>
            </a:r>
            <a:endParaRPr lang="en-US" altLang="zh-CN" dirty="0"/>
          </a:p>
          <a:p>
            <a:r>
              <a:rPr lang="zh-CN" altLang="en-US" dirty="0"/>
              <a:t>用到这些</a:t>
            </a:r>
            <a:r>
              <a:rPr lang="en-US" altLang="zh-CN" dirty="0"/>
              <a:t>API</a:t>
            </a:r>
            <a:r>
              <a:rPr lang="zh-CN" altLang="en-US" dirty="0"/>
              <a:t>的程序可读性更好</a:t>
            </a:r>
            <a:endParaRPr lang="en-US" altLang="zh-CN" dirty="0"/>
          </a:p>
          <a:p>
            <a:r>
              <a:rPr lang="zh-CN" altLang="en-US" dirty="0"/>
              <a:t>性能一定的提升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41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72.</a:t>
            </a:r>
            <a:r>
              <a:rPr lang="zh-CN" altLang="en-US" dirty="0"/>
              <a:t>优先使用标准的异常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IllegalArgumentException</a:t>
            </a:r>
            <a:endParaRPr lang="en-US" altLang="zh-CN" dirty="0"/>
          </a:p>
          <a:p>
            <a:pPr lvl="1"/>
            <a:r>
              <a:rPr lang="zh-CN" altLang="en-US" dirty="0"/>
              <a:t>非</a:t>
            </a:r>
            <a:r>
              <a:rPr lang="en-US" altLang="zh-CN" dirty="0"/>
              <a:t>null</a:t>
            </a:r>
            <a:r>
              <a:rPr lang="zh-CN" altLang="en-US" dirty="0"/>
              <a:t>的参数值不正确</a:t>
            </a:r>
            <a:endParaRPr lang="en-US" altLang="zh-CN" dirty="0"/>
          </a:p>
          <a:p>
            <a:r>
              <a:rPr lang="en-US" altLang="zh-CN" dirty="0" err="1"/>
              <a:t>IllegalStateException</a:t>
            </a:r>
            <a:endParaRPr lang="en-US" altLang="zh-CN" dirty="0"/>
          </a:p>
          <a:p>
            <a:pPr lvl="1"/>
            <a:r>
              <a:rPr lang="zh-CN" altLang="en-US" dirty="0"/>
              <a:t>对于方法调用而言，对象状态不合适</a:t>
            </a:r>
            <a:endParaRPr lang="en-US" altLang="zh-CN" dirty="0"/>
          </a:p>
          <a:p>
            <a:r>
              <a:rPr lang="en-US" altLang="zh-CN" dirty="0" err="1"/>
              <a:t>NullPointerException</a:t>
            </a:r>
            <a:endParaRPr lang="en-US" altLang="zh-CN" dirty="0"/>
          </a:p>
          <a:p>
            <a:pPr lvl="1"/>
            <a:r>
              <a:rPr lang="zh-CN" altLang="en-US" dirty="0"/>
              <a:t>禁止使用</a:t>
            </a:r>
            <a:r>
              <a:rPr lang="en-US" altLang="zh-CN" dirty="0"/>
              <a:t>null</a:t>
            </a:r>
            <a:r>
              <a:rPr lang="zh-CN" altLang="en-US" dirty="0"/>
              <a:t>的情况下参数为</a:t>
            </a:r>
            <a:r>
              <a:rPr lang="en-US" altLang="zh-CN" dirty="0"/>
              <a:t>null</a:t>
            </a:r>
          </a:p>
          <a:p>
            <a:r>
              <a:rPr lang="en-US" altLang="zh-CN" dirty="0" err="1"/>
              <a:t>IndexOutOfBoundsException</a:t>
            </a:r>
            <a:endParaRPr lang="en-US" altLang="zh-CN" dirty="0"/>
          </a:p>
          <a:p>
            <a:pPr lvl="1"/>
            <a:r>
              <a:rPr lang="zh-CN" altLang="en-US" dirty="0"/>
              <a:t>下标参数值越界</a:t>
            </a:r>
            <a:endParaRPr lang="en-US" altLang="zh-CN" dirty="0"/>
          </a:p>
          <a:p>
            <a:r>
              <a:rPr lang="en-US" altLang="zh-CN" dirty="0" err="1"/>
              <a:t>ConcurrentModificationException</a:t>
            </a:r>
            <a:endParaRPr lang="en-US" altLang="zh-CN" dirty="0"/>
          </a:p>
          <a:p>
            <a:pPr lvl="1"/>
            <a:r>
              <a:rPr lang="zh-CN" altLang="en-US" dirty="0"/>
              <a:t>禁止并发修改的情况下，检测到对象的并发修改</a:t>
            </a:r>
            <a:endParaRPr lang="en-US" altLang="zh-CN" dirty="0"/>
          </a:p>
          <a:p>
            <a:r>
              <a:rPr lang="en-US" altLang="zh-CN" dirty="0" err="1"/>
              <a:t>UnsupportedOperationException</a:t>
            </a:r>
            <a:endParaRPr lang="en-US" altLang="zh-CN" dirty="0"/>
          </a:p>
          <a:p>
            <a:pPr lvl="1"/>
            <a:r>
              <a:rPr lang="zh-CN" altLang="en-US" dirty="0"/>
              <a:t>对象不支持用户请求的方法</a:t>
            </a:r>
          </a:p>
        </p:txBody>
      </p:sp>
    </p:spTree>
    <p:extLst>
      <p:ext uri="{BB962C8B-B14F-4D97-AF65-F5344CB8AC3E}">
        <p14:creationId xmlns:p14="http://schemas.microsoft.com/office/powerpoint/2010/main" val="1484370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73.</a:t>
            </a:r>
            <a:r>
              <a:rPr lang="zh-CN" altLang="en-US" dirty="0"/>
              <a:t>抛出与抽象相对应的异常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若方法抛出的异常与其执行的任务无明显关系，会使人感到困惑</a:t>
            </a:r>
            <a:endParaRPr lang="en-US" altLang="zh-CN" dirty="0"/>
          </a:p>
          <a:p>
            <a:pPr lvl="1"/>
            <a:r>
              <a:rPr lang="zh-CN" altLang="en-US" dirty="0"/>
              <a:t>例：方法传递由低层抽象抛出的异常；泄露实现细节</a:t>
            </a:r>
            <a:endParaRPr lang="en-US" altLang="zh-CN" dirty="0"/>
          </a:p>
          <a:p>
            <a:r>
              <a:rPr lang="zh-CN" altLang="en-US" dirty="0"/>
              <a:t>异常转译</a:t>
            </a:r>
          </a:p>
        </p:txBody>
      </p:sp>
    </p:spTree>
    <p:extLst>
      <p:ext uri="{BB962C8B-B14F-4D97-AF65-F5344CB8AC3E}">
        <p14:creationId xmlns:p14="http://schemas.microsoft.com/office/powerpoint/2010/main" val="1373076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Exception Translation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Use lower-level abstraction to do our bidding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LowerLevelException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HigherLevelException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(...);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3634163"/>
            <a:ext cx="7886700" cy="90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异常转译示意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62403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/**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* Returns the element at the specified position in this list.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sz="1800" i="1" dirty="0">
                <a:solidFill>
                  <a:srgbClr val="4B69C6"/>
                </a:solidFill>
                <a:latin typeface="Consolas" panose="020B0609020204030204" pitchFamily="49" charset="0"/>
              </a:rPr>
              <a:t>@throws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IndexOutOfBoundsException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if the index is out of range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* ({@code index &lt; 0 || index &gt;= size()}).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*/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index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ListIterator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listIterator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NoSuchElementException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IndexOutOfBoundsException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Index: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index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78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73.</a:t>
            </a:r>
            <a:r>
              <a:rPr lang="zh-CN" altLang="en-US" dirty="0"/>
              <a:t>抛出与抽象相对应的异常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若方法抛出的异常与其执行的任务无明显关系，会使人感到困惑</a:t>
            </a:r>
            <a:endParaRPr lang="en-US" altLang="zh-CN" dirty="0"/>
          </a:p>
          <a:p>
            <a:pPr lvl="1"/>
            <a:r>
              <a:rPr lang="zh-CN" altLang="en-US" dirty="0"/>
              <a:t>例：方法传递由低层抽象抛出的异常；泄露实现细节</a:t>
            </a:r>
            <a:endParaRPr lang="en-US" altLang="zh-CN" dirty="0"/>
          </a:p>
          <a:p>
            <a:r>
              <a:rPr lang="zh-CN" altLang="en-US" dirty="0"/>
              <a:t>异常转译</a:t>
            </a:r>
            <a:endParaRPr lang="en-US" altLang="zh-CN" dirty="0"/>
          </a:p>
          <a:p>
            <a:r>
              <a:rPr lang="zh-CN" altLang="en-US" dirty="0"/>
              <a:t>异常链</a:t>
            </a:r>
          </a:p>
        </p:txBody>
      </p:sp>
    </p:spTree>
    <p:extLst>
      <p:ext uri="{BB962C8B-B14F-4D97-AF65-F5344CB8AC3E}">
        <p14:creationId xmlns:p14="http://schemas.microsoft.com/office/powerpoint/2010/main" val="2760289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Exception Chaining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Use lower-level abstraction to do our bidding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LowerLevelException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cause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HigherLevelException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cause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b="0" dirty="0">
              <a:solidFill>
                <a:srgbClr val="777777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Exception with chaining-aware constructor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HigherLevelException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HigherLevelException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Throwable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cause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cause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866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73.</a:t>
            </a:r>
            <a:r>
              <a:rPr lang="zh-CN" altLang="en-US" dirty="0"/>
              <a:t>抛出与抽象相对应的异常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若方法抛出的异常与其执行的任务无明显关系，会使人感到困惑</a:t>
            </a:r>
            <a:endParaRPr lang="en-US" altLang="zh-CN" dirty="0"/>
          </a:p>
          <a:p>
            <a:pPr lvl="1"/>
            <a:r>
              <a:rPr lang="zh-CN" altLang="en-US" dirty="0"/>
              <a:t>例：方法传递由低层抽象抛出的异常；泄露实现细节</a:t>
            </a:r>
            <a:endParaRPr lang="en-US" altLang="zh-CN" dirty="0"/>
          </a:p>
          <a:p>
            <a:r>
              <a:rPr lang="zh-CN" altLang="en-US" dirty="0"/>
              <a:t>异常转译</a:t>
            </a:r>
            <a:endParaRPr lang="en-US" altLang="zh-CN" dirty="0"/>
          </a:p>
          <a:p>
            <a:r>
              <a:rPr lang="zh-CN" altLang="en-US" dirty="0"/>
              <a:t>异常链</a:t>
            </a:r>
            <a:endParaRPr lang="en-US" altLang="zh-CN" dirty="0"/>
          </a:p>
          <a:p>
            <a:r>
              <a:rPr lang="zh-CN" altLang="en-US" dirty="0"/>
              <a:t>在调用低层方法之前确保它们会成功执行，避免抛出异常</a:t>
            </a:r>
            <a:endParaRPr lang="en-US" altLang="zh-CN" dirty="0"/>
          </a:p>
          <a:p>
            <a:pPr lvl="1"/>
            <a:r>
              <a:rPr lang="zh-CN" altLang="en-US" dirty="0"/>
              <a:t>检查参数有效性</a:t>
            </a:r>
          </a:p>
        </p:txBody>
      </p:sp>
    </p:spTree>
    <p:extLst>
      <p:ext uri="{BB962C8B-B14F-4D97-AF65-F5344CB8AC3E}">
        <p14:creationId xmlns:p14="http://schemas.microsoft.com/office/powerpoint/2010/main" val="87963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74.</a:t>
            </a:r>
            <a:r>
              <a:rPr lang="zh-CN" altLang="en-US" dirty="0"/>
              <a:t>每个方法抛出的异常都要有文档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始终要单独声明受检异常</a:t>
            </a:r>
            <a:endParaRPr lang="en-US" altLang="zh-CN" dirty="0"/>
          </a:p>
          <a:p>
            <a:pPr lvl="1"/>
            <a:r>
              <a:rPr lang="zh-CN" altLang="en-US" dirty="0"/>
              <a:t>不要声明会抛出异常的超类，例如“</a:t>
            </a:r>
            <a:r>
              <a:rPr lang="en-US" altLang="zh-CN" dirty="0"/>
              <a:t>throws Exception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不要将未受检异常包含在方法声明中</a:t>
            </a:r>
            <a:endParaRPr lang="en-US" altLang="zh-CN" dirty="0"/>
          </a:p>
          <a:p>
            <a:r>
              <a:rPr lang="zh-CN" altLang="en-US" dirty="0"/>
              <a:t>为多个方法建立同一个异常的文档是可接受的</a:t>
            </a:r>
            <a:endParaRPr lang="en-US" altLang="zh-CN" dirty="0"/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All methods in this class throw a </a:t>
            </a:r>
            <a:r>
              <a:rPr lang="en-US" altLang="zh-CN" dirty="0" err="1"/>
              <a:t>NullPointerException</a:t>
            </a:r>
            <a:r>
              <a:rPr lang="en-US" altLang="zh-CN" sz="1400" dirty="0"/>
              <a:t> </a:t>
            </a:r>
            <a:r>
              <a:rPr lang="en-US" altLang="zh-CN" dirty="0"/>
              <a:t>if a null object reference is passed in any parameter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7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69.</a:t>
            </a:r>
            <a:r>
              <a:rPr lang="zh-CN" altLang="en-US" dirty="0"/>
              <a:t>只针对异常的情况才使用异常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异常不应用于正常的控制流</a:t>
            </a:r>
          </a:p>
        </p:txBody>
      </p:sp>
    </p:spTree>
    <p:extLst>
      <p:ext uri="{BB962C8B-B14F-4D97-AF65-F5344CB8AC3E}">
        <p14:creationId xmlns:p14="http://schemas.microsoft.com/office/powerpoint/2010/main" val="1709362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75.</a:t>
            </a:r>
            <a:r>
              <a:rPr lang="zh-CN" altLang="en-US" dirty="0"/>
              <a:t>在细节消息中包含能捕获失败的信息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异常的细节信息应该包含所有“对该异常有贡献”的参数和域的值</a:t>
            </a:r>
            <a:endParaRPr lang="en-US" altLang="zh-CN" dirty="0"/>
          </a:p>
          <a:p>
            <a:pPr lvl="1"/>
            <a:r>
              <a:rPr lang="zh-CN" altLang="en-US" dirty="0"/>
              <a:t>例：</a:t>
            </a:r>
            <a:r>
              <a:rPr lang="en-US" altLang="zh-CN" dirty="0" err="1"/>
              <a:t>IndexOutOfBoundsException</a:t>
            </a:r>
            <a:r>
              <a:rPr lang="zh-CN" altLang="en-US" dirty="0"/>
              <a:t>应包含上、下界，以及越界的下标值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180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/**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* Construct an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IndexOutOfBoundsException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*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sz="1800" i="1" dirty="0">
                <a:solidFill>
                  <a:srgbClr val="4B69C6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i="1" dirty="0" err="1">
                <a:solidFill>
                  <a:srgbClr val="4B69C6"/>
                </a:solidFill>
                <a:latin typeface="Consolas" panose="020B0609020204030204" pitchFamily="49" charset="0"/>
              </a:rPr>
              <a:t>param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 err="1">
                <a:solidFill>
                  <a:srgbClr val="7A3E9D"/>
                </a:solidFill>
                <a:latin typeface="Consolas" panose="020B0609020204030204" pitchFamily="49" charset="0"/>
              </a:rPr>
              <a:t>lowerBound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the lowest legal index value.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sz="1800" i="1" dirty="0">
                <a:solidFill>
                  <a:srgbClr val="4B69C6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i="1" dirty="0" err="1">
                <a:solidFill>
                  <a:srgbClr val="4B69C6"/>
                </a:solidFill>
                <a:latin typeface="Consolas" panose="020B0609020204030204" pitchFamily="49" charset="0"/>
              </a:rPr>
              <a:t>param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 err="1">
                <a:solidFill>
                  <a:srgbClr val="7A3E9D"/>
                </a:solidFill>
                <a:latin typeface="Consolas" panose="020B0609020204030204" pitchFamily="49" charset="0"/>
              </a:rPr>
              <a:t>upperBound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the highest legal index value plus one.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sz="1800" i="1" dirty="0">
                <a:solidFill>
                  <a:srgbClr val="4B69C6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i="1" dirty="0" err="1">
                <a:solidFill>
                  <a:srgbClr val="4B69C6"/>
                </a:solidFill>
                <a:latin typeface="Consolas" panose="020B0609020204030204" pitchFamily="49" charset="0"/>
              </a:rPr>
              <a:t>param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7A3E9D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the actual index value.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*/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IndexOutOfBoundsException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lowerBound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upperBound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index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Generate a detail message that captures the failure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Lower bound: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lowerBound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, Upper bound: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upperBound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, Index: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index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Save failure information for programmatic access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lowerBound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lowerBound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upperBound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upperBound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index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19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76.</a:t>
            </a:r>
            <a:r>
              <a:rPr lang="zh-CN" altLang="en-US" dirty="0"/>
              <a:t>努力使失败保持原子性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Failure atomic</a:t>
            </a:r>
            <a:r>
              <a:rPr lang="zh-CN" altLang="en-US" dirty="0"/>
              <a:t>：失败的方法调用应该是对象保持在被调用之前的状态</a:t>
            </a:r>
            <a:endParaRPr lang="en-US" altLang="zh-CN" dirty="0"/>
          </a:p>
          <a:p>
            <a:pPr lvl="1"/>
            <a:r>
              <a:rPr lang="zh-CN" altLang="en-US" dirty="0"/>
              <a:t>设计不可变的对象：若失败，阻止创建新的对象</a:t>
            </a:r>
            <a:endParaRPr lang="en-US" altLang="zh-CN" dirty="0"/>
          </a:p>
          <a:p>
            <a:pPr lvl="1"/>
            <a:r>
              <a:rPr lang="zh-CN" altLang="en-US" dirty="0"/>
              <a:t>对于可变对象：检查参数有效性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5783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size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EmptyStackException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elements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[--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elements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Eliminate obsolete reference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3753978"/>
            <a:ext cx="7886700" cy="90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若取消检查，仍会抛出异常，但</a:t>
            </a:r>
            <a:r>
              <a:rPr lang="en-US" altLang="zh-CN" sz="1800" dirty="0"/>
              <a:t>size</a:t>
            </a:r>
            <a:r>
              <a:rPr lang="zh-CN" altLang="en-US" sz="1800" dirty="0"/>
              <a:t>的值会改变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47711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76.</a:t>
            </a:r>
            <a:r>
              <a:rPr lang="zh-CN" altLang="en-US" dirty="0"/>
              <a:t>努力使失败保持原子性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Failure atomic</a:t>
            </a:r>
            <a:r>
              <a:rPr lang="zh-CN" altLang="en-US" dirty="0"/>
              <a:t>：失败的方法调用应该是对象保持在被调用之前的状态</a:t>
            </a:r>
            <a:endParaRPr lang="en-US" altLang="zh-CN" dirty="0"/>
          </a:p>
          <a:p>
            <a:pPr lvl="1"/>
            <a:r>
              <a:rPr lang="zh-CN" altLang="en-US" dirty="0"/>
              <a:t>设计不可变的对象：若失败，阻止创建新的对象</a:t>
            </a:r>
            <a:endParaRPr lang="en-US" altLang="zh-CN" dirty="0"/>
          </a:p>
          <a:p>
            <a:pPr lvl="1"/>
            <a:r>
              <a:rPr lang="zh-CN" altLang="en-US" dirty="0"/>
              <a:t>对于可变对象：检查参数有效性</a:t>
            </a:r>
            <a:endParaRPr lang="en-US" altLang="zh-CN" dirty="0"/>
          </a:p>
          <a:p>
            <a:pPr lvl="1"/>
            <a:r>
              <a:rPr lang="zh-CN" altLang="en-US" dirty="0"/>
              <a:t>调整计算处理过程的顺序，使可能失败的计算在对象状态被修改之前发生</a:t>
            </a:r>
            <a:endParaRPr lang="en-US" altLang="zh-CN" dirty="0"/>
          </a:p>
          <a:p>
            <a:pPr lvl="1"/>
            <a:r>
              <a:rPr lang="zh-CN" altLang="en-US" dirty="0"/>
              <a:t>编写恢复代码（</a:t>
            </a:r>
            <a:r>
              <a:rPr lang="en-US" altLang="zh-CN" dirty="0"/>
              <a:t>recovery code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在对象的临时拷贝上进行操作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5597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77.</a:t>
            </a:r>
            <a:r>
              <a:rPr lang="zh-CN" altLang="en-US" dirty="0"/>
              <a:t>不要忽略异常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设计者抛出异常是有意义的</a:t>
            </a:r>
            <a:endParaRPr lang="en-US" altLang="zh-CN" dirty="0"/>
          </a:p>
          <a:p>
            <a:r>
              <a:rPr lang="zh-CN" altLang="en-US" dirty="0"/>
              <a:t>忽略异常非常容易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70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Empty catch block ignores exception - Highly suspect!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SomeException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3117052"/>
            <a:ext cx="7886700" cy="1934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空的</a:t>
            </a:r>
            <a:r>
              <a:rPr lang="en-US" altLang="zh-CN" sz="1800" dirty="0"/>
              <a:t>catch</a:t>
            </a:r>
            <a:r>
              <a:rPr lang="zh-CN" altLang="en-US" sz="1800" dirty="0"/>
              <a:t>块使异常达不到应有的目的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至少应说明为何可忽略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373786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77.</a:t>
            </a:r>
            <a:r>
              <a:rPr lang="zh-CN" altLang="en-US" dirty="0"/>
              <a:t>不要忽略异常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设计者抛出异常是有意义的</a:t>
            </a:r>
            <a:endParaRPr lang="en-US" altLang="zh-CN" dirty="0"/>
          </a:p>
          <a:p>
            <a:r>
              <a:rPr lang="zh-CN" altLang="en-US" dirty="0"/>
              <a:t>忽略异常非常容易</a:t>
            </a:r>
            <a:endParaRPr lang="en-US" altLang="zh-CN" dirty="0"/>
          </a:p>
          <a:p>
            <a:r>
              <a:rPr lang="zh-CN" altLang="en-US" dirty="0"/>
              <a:t>存在可忽略的异常</a:t>
            </a:r>
            <a:endParaRPr lang="en-US" altLang="zh-CN" dirty="0"/>
          </a:p>
          <a:p>
            <a:pPr lvl="1"/>
            <a:r>
              <a:rPr lang="zh-CN" altLang="en-US" dirty="0"/>
              <a:t>关闭</a:t>
            </a:r>
            <a:r>
              <a:rPr lang="en-US" altLang="zh-CN" dirty="0" err="1"/>
              <a:t>FileInputStream</a:t>
            </a:r>
            <a:r>
              <a:rPr lang="zh-CN" altLang="en-US" dirty="0"/>
              <a:t>时，未改变文件的状态，无需执行恢复动作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860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Horrible abuse of exceptions. Don't ever do this!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range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++].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climb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b="0" dirty="0">
              <a:solidFill>
                <a:srgbClr val="777777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b="0" dirty="0">
              <a:solidFill>
                <a:srgbClr val="777777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Mountain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range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climb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2804856"/>
            <a:ext cx="7886700" cy="90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利用越界异常跳出循环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8608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69.</a:t>
            </a:r>
            <a:r>
              <a:rPr lang="zh-CN" altLang="en-US" dirty="0"/>
              <a:t>只针对异常的情况才使用异常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异常很少会被优化</a:t>
            </a:r>
            <a:endParaRPr lang="en-US" altLang="zh-CN" dirty="0"/>
          </a:p>
          <a:p>
            <a:r>
              <a:rPr lang="zh-CN" altLang="en-US" dirty="0"/>
              <a:t>把代码放在</a:t>
            </a:r>
            <a:r>
              <a:rPr lang="en-US" altLang="zh-CN" dirty="0"/>
              <a:t>try-catch</a:t>
            </a:r>
            <a:r>
              <a:rPr lang="zh-CN" altLang="en-US" dirty="0"/>
              <a:t>块中会阻止本可执行的优化</a:t>
            </a:r>
            <a:endParaRPr lang="en-US" altLang="zh-CN" dirty="0"/>
          </a:p>
          <a:p>
            <a:r>
              <a:rPr lang="zh-CN" altLang="en-US" dirty="0"/>
              <a:t>标准模式不会导致冗余的检查</a:t>
            </a:r>
          </a:p>
        </p:txBody>
      </p:sp>
    </p:spTree>
    <p:extLst>
      <p:ext uri="{BB962C8B-B14F-4D97-AF65-F5344CB8AC3E}">
        <p14:creationId xmlns:p14="http://schemas.microsoft.com/office/powerpoint/2010/main" val="336206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69.</a:t>
            </a:r>
            <a:r>
              <a:rPr lang="zh-CN" altLang="en-US" dirty="0"/>
              <a:t>只针对异常的情况才使用异常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设计良好的</a:t>
            </a:r>
            <a:r>
              <a:rPr lang="en-US" altLang="zh-CN" dirty="0"/>
              <a:t>API</a:t>
            </a:r>
            <a:r>
              <a:rPr lang="zh-CN" altLang="en-US" dirty="0"/>
              <a:t>不应强迫使用者为了正常的控制流而使用异常</a:t>
            </a:r>
            <a:endParaRPr lang="en-US" altLang="zh-CN" dirty="0"/>
          </a:p>
          <a:p>
            <a:pPr lvl="1"/>
            <a:r>
              <a:rPr lang="en-US" altLang="zh-CN" dirty="0"/>
              <a:t>Iterator</a:t>
            </a:r>
            <a:r>
              <a:rPr lang="zh-CN" altLang="en-US" dirty="0"/>
              <a:t>接口有与状态相关的</a:t>
            </a:r>
            <a:r>
              <a:rPr lang="en-US" altLang="zh-CN" dirty="0"/>
              <a:t>next</a:t>
            </a:r>
            <a:r>
              <a:rPr lang="zh-CN" altLang="en-US" dirty="0"/>
              <a:t>方法，以及状态测试方法</a:t>
            </a:r>
            <a:r>
              <a:rPr lang="en-US" altLang="zh-CN" dirty="0" err="1"/>
              <a:t>hasNext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52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Do not use this hideous code for iteration over a collection!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NoSuchElementException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1928430"/>
            <a:ext cx="7886700" cy="90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若缺少</a:t>
            </a:r>
            <a:r>
              <a:rPr lang="en-US" altLang="zh-CN" sz="1800" dirty="0" err="1"/>
              <a:t>hasNext</a:t>
            </a:r>
            <a:r>
              <a:rPr lang="zh-CN" altLang="en-US" sz="1800" dirty="0"/>
              <a:t>方法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3525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70.</a:t>
            </a:r>
            <a:r>
              <a:rPr lang="zh-CN" altLang="en-US" dirty="0"/>
              <a:t>可恢复的情况使用受检异常，编程错误使用运行时异常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受检异常（</a:t>
            </a:r>
            <a:r>
              <a:rPr lang="en-US" altLang="zh-CN" dirty="0"/>
              <a:t>checked exception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如果期望调用者能够适当地恢复</a:t>
            </a:r>
            <a:endParaRPr lang="en-US" altLang="zh-CN" dirty="0"/>
          </a:p>
          <a:p>
            <a:r>
              <a:rPr lang="zh-CN" altLang="en-US" dirty="0"/>
              <a:t>运行时异常（</a:t>
            </a:r>
            <a:r>
              <a:rPr lang="en-US" altLang="zh-CN" dirty="0"/>
              <a:t>run-time exception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表明编程错误</a:t>
            </a:r>
          </a:p>
        </p:txBody>
      </p:sp>
    </p:spTree>
    <p:extLst>
      <p:ext uri="{BB962C8B-B14F-4D97-AF65-F5344CB8AC3E}">
        <p14:creationId xmlns:p14="http://schemas.microsoft.com/office/powerpoint/2010/main" val="136992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71.</a:t>
            </a:r>
            <a:r>
              <a:rPr lang="zh-CN" altLang="en-US" dirty="0"/>
              <a:t>避免不必要的使用受检异常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受检异常迫使程序员对其进行处理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catch</a:t>
            </a:r>
            <a:r>
              <a:rPr lang="zh-CN" altLang="en-US" dirty="0"/>
              <a:t>块中处理异常</a:t>
            </a:r>
            <a:endParaRPr lang="en-US" altLang="zh-CN" dirty="0"/>
          </a:p>
          <a:p>
            <a:pPr lvl="1"/>
            <a:r>
              <a:rPr lang="zh-CN" altLang="en-US" dirty="0"/>
              <a:t>声明抛出这些异常</a:t>
            </a:r>
            <a:endParaRPr lang="en-US" altLang="zh-CN" dirty="0"/>
          </a:p>
          <a:p>
            <a:r>
              <a:rPr lang="zh-CN" altLang="en-US" dirty="0"/>
              <a:t>若无法阻止异常的产生，可以使用受检异常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9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Invocation with checked exception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action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TheCheckedException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Handle exceptional condition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2902646"/>
            <a:ext cx="7886700" cy="90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此受检异常是否可避免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4052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3410</TotalTime>
  <Words>1838</Words>
  <Application>Microsoft Office PowerPoint</Application>
  <PresentationFormat>全屏显示(4:3)</PresentationFormat>
  <Paragraphs>224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等线 Light</vt:lpstr>
      <vt:lpstr>Arial</vt:lpstr>
      <vt:lpstr>Calibri</vt:lpstr>
      <vt:lpstr>Calibri Light</vt:lpstr>
      <vt:lpstr>Consolas</vt:lpstr>
      <vt:lpstr>Office Theme</vt:lpstr>
      <vt:lpstr>第十章 异常</vt:lpstr>
      <vt:lpstr>69.只针对异常的情况才使用异常</vt:lpstr>
      <vt:lpstr>PowerPoint 演示文稿</vt:lpstr>
      <vt:lpstr>69.只针对异常的情况才使用异常</vt:lpstr>
      <vt:lpstr>69.只针对异常的情况才使用异常</vt:lpstr>
      <vt:lpstr>PowerPoint 演示文稿</vt:lpstr>
      <vt:lpstr>70.可恢复的情况使用受检异常，编程错误使用运行时异常</vt:lpstr>
      <vt:lpstr>71.避免不必要的使用受检异常</vt:lpstr>
      <vt:lpstr>PowerPoint 演示文稿</vt:lpstr>
      <vt:lpstr>PowerPoint 演示文稿</vt:lpstr>
      <vt:lpstr>72.优先使用标准的异常</vt:lpstr>
      <vt:lpstr>72.优先使用标准的异常</vt:lpstr>
      <vt:lpstr>73.抛出与抽象相对应的异常</vt:lpstr>
      <vt:lpstr>PowerPoint 演示文稿</vt:lpstr>
      <vt:lpstr>PowerPoint 演示文稿</vt:lpstr>
      <vt:lpstr>73.抛出与抽象相对应的异常</vt:lpstr>
      <vt:lpstr>PowerPoint 演示文稿</vt:lpstr>
      <vt:lpstr>73.抛出与抽象相对应的异常</vt:lpstr>
      <vt:lpstr>74.每个方法抛出的异常都要有文档</vt:lpstr>
      <vt:lpstr>75.在细节消息中包含能捕获失败的信息</vt:lpstr>
      <vt:lpstr>PowerPoint 演示文稿</vt:lpstr>
      <vt:lpstr>76.努力使失败保持原子性</vt:lpstr>
      <vt:lpstr>PowerPoint 演示文稿</vt:lpstr>
      <vt:lpstr>76.努力使失败保持原子性</vt:lpstr>
      <vt:lpstr>77.不要忽略异常</vt:lpstr>
      <vt:lpstr>PowerPoint 演示文稿</vt:lpstr>
      <vt:lpstr>77.不要忽略异常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对于所有对象都通用的方法</dc:title>
  <dc:creator>xupengfei</dc:creator>
  <cp:lastModifiedBy>xupengfei</cp:lastModifiedBy>
  <cp:revision>913</cp:revision>
  <dcterms:created xsi:type="dcterms:W3CDTF">2017-03-30T12:12:37Z</dcterms:created>
  <dcterms:modified xsi:type="dcterms:W3CDTF">2021-06-04T03:54:46Z</dcterms:modified>
</cp:coreProperties>
</file>