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59" r:id="rId5"/>
    <p:sldId id="260" r:id="rId6"/>
    <p:sldId id="261" r:id="rId7"/>
    <p:sldId id="267" r:id="rId8"/>
    <p:sldId id="299" r:id="rId9"/>
    <p:sldId id="298" r:id="rId10"/>
    <p:sldId id="265" r:id="rId11"/>
    <p:sldId id="295" r:id="rId12"/>
    <p:sldId id="296" r:id="rId13"/>
    <p:sldId id="268" r:id="rId14"/>
    <p:sldId id="269" r:id="rId15"/>
    <p:sldId id="300" r:id="rId16"/>
    <p:sldId id="266" r:id="rId17"/>
    <p:sldId id="301" r:id="rId18"/>
    <p:sldId id="270" r:id="rId19"/>
    <p:sldId id="271" r:id="rId20"/>
    <p:sldId id="302" r:id="rId21"/>
    <p:sldId id="272" r:id="rId22"/>
    <p:sldId id="273" r:id="rId23"/>
    <p:sldId id="274" r:id="rId24"/>
    <p:sldId id="303" r:id="rId25"/>
    <p:sldId id="304" r:id="rId26"/>
    <p:sldId id="306" r:id="rId27"/>
    <p:sldId id="305" r:id="rId28"/>
    <p:sldId id="307" r:id="rId29"/>
    <p:sldId id="308" r:id="rId30"/>
    <p:sldId id="264" r:id="rId31"/>
    <p:sldId id="309" r:id="rId32"/>
    <p:sldId id="310" r:id="rId33"/>
    <p:sldId id="275" r:id="rId34"/>
    <p:sldId id="311" r:id="rId35"/>
    <p:sldId id="276" r:id="rId36"/>
    <p:sldId id="262" r:id="rId37"/>
    <p:sldId id="312" r:id="rId38"/>
    <p:sldId id="318" r:id="rId39"/>
    <p:sldId id="319" r:id="rId40"/>
    <p:sldId id="325" r:id="rId41"/>
    <p:sldId id="324" r:id="rId42"/>
    <p:sldId id="321" r:id="rId43"/>
    <p:sldId id="322" r:id="rId44"/>
    <p:sldId id="323" r:id="rId45"/>
    <p:sldId id="320" r:id="rId46"/>
    <p:sldId id="326" r:id="rId47"/>
    <p:sldId id="279" r:id="rId48"/>
    <p:sldId id="280" r:id="rId49"/>
    <p:sldId id="281" r:id="rId50"/>
    <p:sldId id="283" r:id="rId51"/>
    <p:sldId id="314" r:id="rId52"/>
    <p:sldId id="315" r:id="rId53"/>
    <p:sldId id="316" r:id="rId54"/>
    <p:sldId id="313" r:id="rId55"/>
    <p:sldId id="286" r:id="rId56"/>
    <p:sldId id="288" r:id="rId57"/>
    <p:sldId id="289" r:id="rId58"/>
    <p:sldId id="290" r:id="rId59"/>
    <p:sldId id="291" r:id="rId60"/>
    <p:sldId id="287" r:id="rId61"/>
    <p:sldId id="293" r:id="rId62"/>
    <p:sldId id="294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6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7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2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1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8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5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1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A527-BBA0-40AB-9356-CD1FD17C71A0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创建和销毁对象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7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238125"/>
            <a:ext cx="7886700" cy="685799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Services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Services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 Prevents instantiation (Item 4</a:t>
            </a:r>
            <a:r>
              <a:rPr lang="en-US" altLang="zh-CN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 Maps service names to services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Map&lt;String, Provider&gt;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providers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ConcurrentHashMap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&lt;String, Provider&gt;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DEFAULT_PROVIDER_NAME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 Provider registration API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registerDefaultProvider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registerProvider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DEFAULT_PROVIDER_NAME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p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registerProvider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providers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p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 Service access API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newInstance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newInstance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DEFAULT_PROVIDER_NAME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newInstance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p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providers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(p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No provider registered with name: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name)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newService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2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238125"/>
            <a:ext cx="7886700" cy="685799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 Providers would execute these lines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Services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registerDefaultProvider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DEFAULT_PROVIDER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Services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registerProvider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COMP_PROVIDER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Services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registerProvider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armed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ARMED_PROVIDER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 Clients would execute these lines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Services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newInstance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Services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newInstance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s3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Services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newInstance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armed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%s, %s, %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s%n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s3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DEFAULT_PROVIDER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Default 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238125"/>
            <a:ext cx="7886700" cy="685799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COMP_PROVIDER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Complementary 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ARMED_PROVIDER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Armed service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2"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静态工厂方法代替构造器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缺点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：类如果不含共有或受保护的构造器，不能被子类化</a:t>
            </a:r>
            <a:endParaRPr lang="en-US" altLang="zh-CN" sz="22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缺点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：程序员难以辨别静态工厂方法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惯用名称：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valueOf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46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遇到多个构造器（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）参数时用构建器（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静态工厂和构造器局限性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不能对大量可选参数进行很好的扩展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例如：食品的营养标签</a:t>
            </a:r>
            <a:endParaRPr lang="en-US" altLang="zh-CN" dirty="0"/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(mL) required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(per container) required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calories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optional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fat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(g) optional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sodium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(mg) optional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carbohydrate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(g) optional</a:t>
            </a:r>
            <a:endParaRPr lang="en-US" altLang="zh-CN" sz="4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02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遇到多个构造器（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）参数时用构建器（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重叠构造器模式（</a:t>
            </a:r>
            <a:r>
              <a:rPr lang="en-US" altLang="zh-CN" dirty="0" smtClean="0"/>
              <a:t>telescoping constructor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8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 (mL) required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 (per container) required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calories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 optional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fat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 (g) optional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sodium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 (mg) optional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carbohydrate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 (g) optional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servings,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servings, calories,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fat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servings, calories, fat,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fat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servings, calories, fat, sodium,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fat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carbohydrate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calories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fat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fat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sodium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 smtClean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1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carbohydrate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carbohydrate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240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1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132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遇到多个构造器（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）参数时用构建器（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重叠构造器模式（</a:t>
            </a:r>
            <a:r>
              <a:rPr lang="en-US" altLang="zh-CN" dirty="0" smtClean="0"/>
              <a:t>telescoping constructor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参数过多时，较难编写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使用时容易出错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49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遇到多个构造器（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）参数时用构建器（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重叠构造器模式（</a:t>
            </a:r>
            <a:r>
              <a:rPr lang="en-US" altLang="zh-CN" dirty="0"/>
              <a:t>telescoping constructor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JavaBeans </a:t>
            </a:r>
            <a:r>
              <a:rPr lang="zh-CN" altLang="en-US" dirty="0" smtClean="0"/>
              <a:t>模式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97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i="1" dirty="0">
                <a:solidFill>
                  <a:srgbClr val="AAAAAA"/>
                </a:solidFill>
                <a:latin typeface="Consolas" panose="020B0609020204030204" pitchFamily="49" charset="0"/>
              </a:rPr>
              <a:t>// Parameters initialized to default values (if any)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Required; no default value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servings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i="1" dirty="0">
                <a:solidFill>
                  <a:srgbClr val="AAAAAA"/>
                </a:solidFill>
                <a:latin typeface="Consolas" panose="020B0609020204030204" pitchFamily="49" charset="0"/>
              </a:rPr>
              <a:t>// "     " "      "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calories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fat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sodium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carbohydrate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i="1" dirty="0">
                <a:solidFill>
                  <a:srgbClr val="AAAAAA"/>
                </a:solidFill>
                <a:latin typeface="Consolas" panose="020B0609020204030204" pitchFamily="49" charset="0"/>
              </a:rPr>
              <a:t>// Setters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setServingSize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setServings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servings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1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setCalories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calories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setFat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fat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setSodium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sodium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setCarbohydrate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carbohydrate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setServingSize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240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setServings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setCalories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setSodium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setCarbohydrate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1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5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</a:t>
            </a:r>
            <a:r>
              <a:rPr lang="zh-CN" altLang="en-US" dirty="0" smtClean="0"/>
              <a:t>构造器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如何获得实例</a:t>
            </a:r>
            <a:endParaRPr lang="en-US" altLang="zh-CN" dirty="0" smtClean="0"/>
          </a:p>
          <a:p>
            <a:pPr lvl="1"/>
            <a:r>
              <a:rPr lang="zh-CN" altLang="en-US" dirty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ClassA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ClassA</a:t>
            </a:r>
            <a:r>
              <a:rPr lang="en-US" altLang="zh-C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dirty="0" smtClean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ClassA</a:t>
            </a:r>
            <a:r>
              <a:rPr lang="en-US" altLang="zh-CN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ClassA</a:t>
            </a:r>
            <a:r>
              <a:rPr lang="en-US" altLang="zh-CN" sz="2000" b="1" dirty="0" smtClean="0">
                <a:solidFill>
                  <a:srgbClr val="7A3E9D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4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遇到多个构造器（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）参数时用构建器（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重叠构造器模式（</a:t>
            </a:r>
            <a:r>
              <a:rPr lang="en-US" altLang="zh-CN" dirty="0"/>
              <a:t>telescoping constructor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JavaBeans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能为不可变类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构造被分成了多次调用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实例在使用时可能不一致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61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遇到多个构造器（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）参数时用构建器（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重叠构造器模式（</a:t>
            </a:r>
            <a:r>
              <a:rPr lang="en-US" altLang="zh-CN" dirty="0"/>
              <a:t>telescoping constructor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JavaBeans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52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calories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fat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sodium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carbohydrate</a:t>
            </a:r>
            <a:r>
              <a:rPr lang="en-US" altLang="zh-CN" sz="18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Required parameters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Optional parameters - initialized to default values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calories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fat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carbohydrate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sodium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servings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calories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fat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fat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carbohydrate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carbohydrate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sodium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servingSize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servings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servings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calories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calories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fat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fat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sodium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carbohydrate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carbohydrate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cocaCola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NutritionFacts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240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.calories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sodium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carbohydrate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build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1"/>
            </a:pPr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遇到多个构造器（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）参数时用构建器（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重叠构造器模式（</a:t>
            </a:r>
            <a:r>
              <a:rPr lang="en-US" altLang="zh-CN" dirty="0"/>
              <a:t>telescoping constructor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JavaBeans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适用于类层次结构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71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Pizza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Topping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HAM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MUSHROOM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ONION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PEPPER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SAUSAGE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Topping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toppings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EnumSet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Topping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toppings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EnumSet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noneOf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Topping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addTopping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Topping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topping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toppings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topping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Pizza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Subclasses must override this method to return "this"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Pizza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toppings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toppings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See Item 50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85799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Subclass with hierarchical builder (Page 15)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NyPizza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Pizza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SMALL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MEDIUM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LARGE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Pizza</a:t>
            </a:r>
            <a:r>
              <a:rPr lang="en-US" sz="1600" b="1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NyPizza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NyPizza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NyPizza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size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New York Pizza with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toppings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8240142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Subclass with hierarchical builder (Page 15)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Calzone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Pizza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sauceInside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Pizza</a:t>
            </a:r>
            <a:r>
              <a:rPr lang="en-US" sz="1600" b="1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sauceInside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Default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sauceInside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sauceInside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Calzone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Calzone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Calzone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sauceInside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sauceInside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Calzone with %s and sauce on the %s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toppings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sauceInside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inside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outside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8240142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 smtClean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 smtClean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PizzaTest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NyPizza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pizza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NyPizza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SMALL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addTopping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SAUSAGE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addTopping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ONION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Calzone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calzone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Calzone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Builder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addTopping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HAM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sauceInside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pizza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calzone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遇到多个构造器（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）参数时用构建器（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重叠构造器模式（</a:t>
            </a:r>
            <a:r>
              <a:rPr lang="en-US" altLang="zh-CN" dirty="0"/>
              <a:t>telescoping constructor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JavaBeans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</a:t>
            </a: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对象引入额外开销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56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</a:t>
            </a:r>
            <a:r>
              <a:rPr lang="zh-CN" altLang="en-US" dirty="0" smtClean="0"/>
              <a:t>构造器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0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b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1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用私有构造器或枚举类型强化</a:t>
            </a:r>
            <a:r>
              <a:rPr lang="en-US" altLang="zh-CN" dirty="0" smtClean="0"/>
              <a:t>Singleton</a:t>
            </a:r>
            <a:r>
              <a:rPr lang="zh-CN" altLang="en-US" dirty="0"/>
              <a:t>属性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r>
              <a:rPr lang="zh-CN" altLang="en-US" dirty="0" smtClean="0"/>
              <a:t>：只实例化一次的类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无状态的对象，如函数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系统组件</a:t>
            </a:r>
            <a:endParaRPr lang="en-US" altLang="zh-CN" dirty="0" smtClean="0"/>
          </a:p>
          <a:p>
            <a:r>
              <a:rPr lang="zh-CN" altLang="en-US" dirty="0" smtClean="0"/>
              <a:t>如何实现</a:t>
            </a:r>
            <a:r>
              <a:rPr lang="en-US" altLang="zh-CN" dirty="0" smtClean="0"/>
              <a:t>Singleton</a:t>
            </a:r>
          </a:p>
          <a:p>
            <a:pPr lvl="1"/>
            <a:endParaRPr lang="en-US" altLang="zh-CN" sz="1600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用私有构造器或枚举类型强化</a:t>
            </a:r>
            <a:r>
              <a:rPr lang="en-US" altLang="zh-CN" dirty="0" smtClean="0"/>
              <a:t>Singleton</a:t>
            </a:r>
            <a:r>
              <a:rPr lang="zh-CN" altLang="en-US" dirty="0"/>
              <a:t>属性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5793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公有静态成员是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leaveTheBuilding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Whoa baby, I'm 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outta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 here!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This code would normally appear outside the class!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leaveTheBuilding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用私有构造器或枚举类型强化</a:t>
            </a:r>
            <a:r>
              <a:rPr lang="en-US" altLang="zh-CN" dirty="0" smtClean="0"/>
              <a:t>Singleton</a:t>
            </a:r>
            <a:r>
              <a:rPr lang="zh-CN" altLang="en-US" dirty="0"/>
              <a:t>属性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公有静态成员是</a:t>
            </a:r>
            <a:r>
              <a:rPr lang="en-US" altLang="zh-CN" dirty="0"/>
              <a:t>final</a:t>
            </a:r>
            <a:r>
              <a:rPr lang="zh-CN" altLang="en-US" dirty="0"/>
              <a:t>域</a:t>
            </a:r>
            <a:endParaRPr lang="en-US" altLang="zh-CN" dirty="0"/>
          </a:p>
          <a:p>
            <a:pPr lvl="1"/>
            <a:r>
              <a:rPr lang="zh-CN" altLang="en-US" dirty="0" smtClean="0"/>
              <a:t>易于识别，简单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4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用私有构造器或枚举类型强化</a:t>
            </a:r>
            <a:r>
              <a:rPr lang="en-US" altLang="zh-CN" dirty="0" smtClean="0"/>
              <a:t>Singleton</a:t>
            </a:r>
            <a:r>
              <a:rPr lang="zh-CN" altLang="en-US" dirty="0"/>
              <a:t>属性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公有成员是静态工厂方法</a:t>
            </a:r>
            <a:endParaRPr lang="en-US" altLang="zh-CN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leaveTheBuilding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Whoa baby, I'm 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outta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 here!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This code would normally appear outside the class!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leaveTheBuilding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用私有构造器或枚举类型强化</a:t>
            </a:r>
            <a:r>
              <a:rPr lang="en-US" altLang="zh-CN" dirty="0" smtClean="0"/>
              <a:t>Singleton</a:t>
            </a:r>
            <a:r>
              <a:rPr lang="zh-CN" altLang="en-US" dirty="0"/>
              <a:t>属性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公有成员是静态工厂方法</a:t>
            </a:r>
            <a:endParaRPr lang="en-US" altLang="zh-CN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 smtClean="0"/>
              <a:t>灵活性</a:t>
            </a:r>
            <a:endParaRPr lang="en-US" altLang="zh-CN" dirty="0" smtClean="0"/>
          </a:p>
          <a:p>
            <a:pPr lvl="1"/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工厂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可通过方法引用作为提供者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5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用私有构造器或枚举类型强化</a:t>
            </a:r>
            <a:r>
              <a:rPr lang="en-US" altLang="zh-CN" dirty="0" smtClean="0"/>
              <a:t>Singleton</a:t>
            </a:r>
            <a:r>
              <a:rPr lang="zh-CN" altLang="en-US" dirty="0"/>
              <a:t>属性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包含单个元素的枚举类型</a:t>
            </a:r>
            <a:endParaRPr lang="en-US" altLang="zh-CN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leaveTheBuilding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Whoa baby, I'm 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outta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 here!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This code would normally appear outside the class!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elvis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leaveTheBuilding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3100" dirty="0">
              <a:solidFill>
                <a:srgbClr val="4B83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通过私有构造器强化不可实例化的能力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工具类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无需实例化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不可为抽象类，可被子类化，子类可被实例化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UtilityClass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Suppress default constructor for </a:t>
            </a:r>
            <a:r>
              <a:rPr lang="en-US" altLang="zh-CN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noninstantiability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UtilityClass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1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优先考虑依赖注入来引用资源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某些类会依赖底层资源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静态工具类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9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Inappropriate use of static utility - inflexible &amp; untestable!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SpellChecker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Lexicon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SpellChecker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Noninstantiable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isValid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suggestions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typo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7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优先考虑依赖注入来引用资源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某些类会依赖底层资源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静态工具类</a:t>
            </a:r>
            <a:endParaRPr lang="en-US" altLang="zh-CN" dirty="0" smtClean="0"/>
          </a:p>
          <a:p>
            <a:pPr lvl="1"/>
            <a:r>
              <a:rPr lang="zh-CN" altLang="en-US" dirty="0"/>
              <a:t>单例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2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静态工厂方法代替构造器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优点：静态工厂方法有名称</a:t>
            </a:r>
            <a:endParaRPr lang="en-US" altLang="zh-CN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sz="2000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；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可能返回素数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probablePrime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更加清楚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Inappropriate use of singleton - inflexible &amp; untestable!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SpellChecker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Lexicon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SpellChecker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(...)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INSTANCE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SpellChecker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(...);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isValid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suggestions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typo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7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优先考虑依赖注入来引用资源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某些类会依赖底层资源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静态工具类</a:t>
            </a:r>
            <a:endParaRPr lang="en-US" altLang="zh-CN" dirty="0" smtClean="0"/>
          </a:p>
          <a:p>
            <a:pPr lvl="1"/>
            <a:r>
              <a:rPr lang="zh-CN" altLang="en-US" dirty="0"/>
              <a:t>单例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/>
              <a:t>只</a:t>
            </a:r>
            <a:r>
              <a:rPr lang="zh-CN" altLang="en-US" dirty="0" smtClean="0"/>
              <a:t>可支持单一资源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8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优先考虑依赖注入来引用资源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某些类会依赖底层资源：多资源支持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增加方法修改资源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5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优先考虑依赖注入来引用资源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某些类会依赖底层资源：多资源支持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增加方法修改资源：繁琐，易出错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6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优先考虑依赖注入来引用资源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某些类会依赖底层资源：多资源支持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增加方法修改资源：繁琐，易出错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要求：类可多次实例化；支持多资源</a:t>
            </a:r>
            <a:endParaRPr lang="en-US" altLang="zh-CN" dirty="0" smtClean="0"/>
          </a:p>
          <a:p>
            <a:r>
              <a:rPr lang="zh-CN" altLang="en-US" dirty="0" smtClean="0"/>
              <a:t>依赖注入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6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Dependency injection provides flexibility and testability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SpellChecker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Lexicon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SpellChecker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Lexicon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isValid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suggestions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typo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优先考虑依赖注入来引用资源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某些类会依赖底层资源：多资源支持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增加方法修改资源：繁琐，易出错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要求：类可多次实例化；支持多资源</a:t>
            </a:r>
            <a:endParaRPr lang="en-US" altLang="zh-CN" dirty="0" smtClean="0"/>
          </a:p>
          <a:p>
            <a:r>
              <a:rPr lang="zh-CN" altLang="en-US" dirty="0" smtClean="0"/>
              <a:t>依赖注入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适用多资源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资源共享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/>
              <a:t>避免创建不必要的对象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s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448C27"/>
                </a:solidFill>
                <a:latin typeface="Consolas" panose="020B0609020204030204" pitchFamily="49" charset="0"/>
              </a:rPr>
              <a:t>bikini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 DON'T DO THIS!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s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448C27"/>
                </a:solidFill>
                <a:latin typeface="Consolas" panose="020B0609020204030204" pitchFamily="49" charset="0"/>
              </a:rPr>
              <a:t>bikini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避免创建不必要的对象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s1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smtClean="0">
                <a:solidFill>
                  <a:srgbClr val="448C27"/>
                </a:solidFill>
                <a:latin typeface="Consolas" panose="020B0609020204030204" pitchFamily="49" charset="0"/>
              </a:rPr>
              <a:t>bikini</a:t>
            </a:r>
            <a:r>
              <a:rPr lang="en-US" altLang="zh-CN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DON'T DO THIS!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s2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smtClean="0">
                <a:solidFill>
                  <a:srgbClr val="448C27"/>
                </a:solidFill>
                <a:latin typeface="Consolas" panose="020B0609020204030204" pitchFamily="49" charset="0"/>
              </a:rPr>
              <a:t>bikini</a:t>
            </a:r>
            <a:r>
              <a:rPr lang="en-US" altLang="zh-CN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</a:t>
            </a:r>
            <a:r>
              <a:rPr lang="en-US" altLang="zh-CN" sz="2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something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//...//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避免创建不必要的对象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同时提供了静态工厂方法和构造器的不可变类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静态工厂方法代替构造器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优点：不必每次调用时都创建新对象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可变类</a:t>
            </a:r>
            <a:endParaRPr lang="en-US" altLang="zh-CN" dirty="0" smtClean="0"/>
          </a:p>
          <a:p>
            <a:endParaRPr lang="en-US" altLang="zh-CN" sz="2000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r>
              <a:rPr lang="en-US" altLang="zh-CN" sz="20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每次都返回</a:t>
            </a:r>
            <a:r>
              <a:rPr lang="en-US" altLang="zh-CN" sz="20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Boolean.TRUE</a:t>
            </a:r>
            <a:r>
              <a:rPr lang="zh-CN" alt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sz="20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Boolean.FALSE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b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9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避免创建不必要的对象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重用已知不会被修改的可变对象</a:t>
            </a:r>
            <a:endParaRPr lang="en-US" altLang="zh-CN" dirty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判定字符串是否为有效的罗马数字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0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Performance can be greatly improved!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isRomanNumeral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^(?=.)M*(C[MD]|D?C{0,3})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(X[CL]|L?X{0,3})(I[XV]|V?I{0,3})$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23815" y="2944236"/>
            <a:ext cx="23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较慢版本</a:t>
            </a:r>
          </a:p>
        </p:txBody>
      </p:sp>
    </p:spTree>
    <p:extLst>
      <p:ext uri="{BB962C8B-B14F-4D97-AF65-F5344CB8AC3E}">
        <p14:creationId xmlns:p14="http://schemas.microsoft.com/office/powerpoint/2010/main" val="19254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Reusing expensive object for improved performance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RomanNumerals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Pattern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ROMAN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Pattern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compile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^(?=.)M*(C[MD]|D?C{0,3})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(X[CL]|L?X{0,3})(I[XV]|V?I{0,3})$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isRomanNumeral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ROMAN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matcher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3815" y="2944236"/>
            <a:ext cx="23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较快版本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63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避免创建不必要的对象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重用已知不会被修改的可变对象</a:t>
            </a:r>
            <a:endParaRPr lang="en-US" altLang="zh-CN" dirty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zh-CN" altLang="en-US" dirty="0"/>
              <a:t>判定字符串是否为有效的罗马数字</a:t>
            </a:r>
            <a:endParaRPr lang="en-US" altLang="zh-CN" dirty="0"/>
          </a:p>
          <a:p>
            <a:pPr lvl="1"/>
            <a:r>
              <a:rPr lang="zh-CN" altLang="en-US" dirty="0" smtClean="0"/>
              <a:t>较慢版本：</a:t>
            </a:r>
            <a:r>
              <a:rPr lang="en-US" altLang="zh-CN" dirty="0" smtClean="0"/>
              <a:t>1.1</a:t>
            </a:r>
            <a:r>
              <a:rPr lang="el-GR" altLang="zh-CN" dirty="0" smtClean="0"/>
              <a:t>μ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8</a:t>
            </a:r>
            <a:r>
              <a:rPr lang="zh-CN" altLang="en-US" dirty="0"/>
              <a:t>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较快版本：</a:t>
            </a:r>
            <a:r>
              <a:rPr lang="en-US" altLang="zh-CN" dirty="0"/>
              <a:t> </a:t>
            </a:r>
            <a:r>
              <a:rPr lang="en-US" altLang="zh-CN" dirty="0" smtClean="0"/>
              <a:t>0.17</a:t>
            </a:r>
            <a:r>
              <a:rPr lang="el-GR" altLang="zh-CN" dirty="0" smtClean="0"/>
              <a:t>μ</a:t>
            </a:r>
            <a:r>
              <a:rPr lang="en-US" altLang="zh-CN" dirty="0"/>
              <a:t>s </a:t>
            </a:r>
            <a:r>
              <a:rPr lang="zh-CN" altLang="en-US" dirty="0" smtClean="0"/>
              <a:t>，</a:t>
            </a:r>
            <a:r>
              <a:rPr lang="en-US" altLang="zh-CN" dirty="0"/>
              <a:t> 8</a:t>
            </a:r>
            <a:r>
              <a:rPr lang="zh-CN" altLang="en-US" dirty="0"/>
              <a:t>字符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避免创建不必要的对象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重用已知不会被修改的可变对象</a:t>
            </a:r>
            <a:endParaRPr lang="en-US" altLang="zh-CN" dirty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判断一个人是否出生于某段时间内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7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Defensive copy - see Item 39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Other fields, methods omitted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DON'T DO THIS!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isBabyBoomer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Unnecessary allocation of expensive object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TimeZone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getTimeZone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GMT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"));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1946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AB6526"/>
                </a:solidFill>
                <a:latin typeface="Consolas" panose="020B0609020204030204" pitchFamily="49" charset="0"/>
              </a:rPr>
              <a:t>JANUARY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boomStart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1965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AB6526"/>
                </a:solidFill>
                <a:latin typeface="Consolas" panose="020B0609020204030204" pitchFamily="49" charset="0"/>
              </a:rPr>
              <a:t>JANUARY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boomEnd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boomStart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333333"/>
                </a:solidFill>
                <a:latin typeface="Consolas" panose="020B0609020204030204" pitchFamily="49" charset="0"/>
              </a:rPr>
              <a:t>boomEnd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9931" y="200024"/>
            <a:ext cx="23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较慢版本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64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00024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b="1" dirty="0">
                <a:solidFill>
                  <a:srgbClr val="7A3E9D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b="1" dirty="0">
                <a:solidFill>
                  <a:srgbClr val="AA3731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// Defensive copy - see Item 39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// Other fields, methods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 The starting and ending dates of the baby boom.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*/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BOOM_START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BOOM_END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TimeZone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getTimeZone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500" dirty="0">
                <a:solidFill>
                  <a:srgbClr val="448C27"/>
                </a:solidFill>
                <a:latin typeface="Consolas" panose="020B0609020204030204" pitchFamily="49" charset="0"/>
              </a:rPr>
              <a:t>GMT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"));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1946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AB6526"/>
                </a:solidFill>
                <a:latin typeface="Consolas" panose="020B0609020204030204" pitchFamily="49" charset="0"/>
              </a:rPr>
              <a:t>JANUARY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BOOM_START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1965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AB6526"/>
                </a:solidFill>
                <a:latin typeface="Consolas" panose="020B0609020204030204" pitchFamily="49" charset="0"/>
              </a:rPr>
              <a:t>JANUARY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BOOM_END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gmtCal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isBabyBoomer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BOOM_START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BOOM_END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9931" y="200024"/>
            <a:ext cx="23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较快版本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避免创建不必要的对象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重用已知不会被修改的可变对象</a:t>
            </a:r>
            <a:endParaRPr lang="en-US" altLang="zh-CN" dirty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判断一个人是否出生于某段时间内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较慢版本：</a:t>
            </a:r>
            <a:r>
              <a:rPr lang="en-US" altLang="zh-CN" dirty="0" smtClean="0"/>
              <a:t>32000ms </a:t>
            </a:r>
            <a:r>
              <a:rPr lang="zh-CN" altLang="en-US" dirty="0" smtClean="0"/>
              <a:t>，调用一千万次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较快版本：</a:t>
            </a:r>
            <a:r>
              <a:rPr lang="en-US" altLang="zh-CN" dirty="0" smtClean="0"/>
              <a:t>130ms </a:t>
            </a:r>
            <a:r>
              <a:rPr lang="zh-CN" altLang="en-US" dirty="0"/>
              <a:t>，调用一千万次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避免创建不必要的对象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避免无意识的自动装箱（</a:t>
            </a:r>
            <a:r>
              <a:rPr lang="en-US" altLang="zh-CN" dirty="0" err="1" smtClean="0"/>
              <a:t>autoboxing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Hideously slow! Can you spot the object creation?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L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MAX_VALUE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sum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sum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消除过期的对象引用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：手工管理内存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：垃圾回收功能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过期引用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1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静态工厂方法代替构造器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优点：可返回原返回类型的任何子类型的对象</a:t>
            </a:r>
            <a:r>
              <a:rPr lang="zh-CN" altLang="en-US" dirty="0" smtClean="0"/>
              <a:t>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 smtClean="0"/>
              <a:t>在不公开类的情况下返回对象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适用于基于接口的框架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71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b="1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[] elements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size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b="1" dirty="0">
                <a:solidFill>
                  <a:srgbClr val="AA3731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elements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b="1" dirty="0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ensureCapacity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elements[size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(size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elements[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size]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 Ensure space for at least one more element, roughly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 doubling the capacity each time the array needs to grow.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*/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ensureCapacity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size)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elements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copyOf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size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5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消除过期的对象引用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z="5100" dirty="0" smtClean="0"/>
              <a:t>修改</a:t>
            </a:r>
            <a:endParaRPr lang="en-US" altLang="zh-CN" sz="5100" dirty="0" smtClean="0"/>
          </a:p>
          <a:p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pop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(size 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 err="1">
                <a:solidFill>
                  <a:srgbClr val="7A3E9D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elements[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size]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9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9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en-US" sz="5100" dirty="0" smtClean="0">
                <a:solidFill>
                  <a:prstClr val="black"/>
                </a:solidFill>
              </a:rPr>
              <a:t>为</a:t>
            </a:r>
            <a:endParaRPr lang="en-US" altLang="zh-CN" sz="51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9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9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pop</a:t>
            </a:r>
            <a:r>
              <a:rPr lang="en-US" altLang="zh-CN" sz="29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9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9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(size 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 err="1">
                <a:solidFill>
                  <a:srgbClr val="7A3E9D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9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elements[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size]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elements[size] 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900" i="1" dirty="0">
                <a:solidFill>
                  <a:srgbClr val="AAAAAA"/>
                </a:solidFill>
                <a:latin typeface="Consolas" panose="020B0609020204030204" pitchFamily="49" charset="0"/>
              </a:rPr>
              <a:t>// Eliminate obsolete reference</a:t>
            </a:r>
            <a:endParaRPr lang="en-US" altLang="zh-CN" sz="2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9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9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29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37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消除过期的对象引用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清空对象应用不是规范行为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在紧凑的使用作用域范围内定义变量</a:t>
            </a:r>
            <a:endParaRPr lang="en-US" altLang="zh-CN" dirty="0" smtClean="0"/>
          </a:p>
          <a:p>
            <a:endParaRPr lang="en-US" altLang="zh-CN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 a is destructed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13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静态工厂方法代替构造器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</a:t>
            </a:r>
            <a:r>
              <a:rPr lang="zh-CN" altLang="en-US" dirty="0" smtClean="0"/>
              <a:t>：返回对象的类可根据参数值变化</a:t>
            </a:r>
            <a:endParaRPr lang="en-US" altLang="zh-CN" dirty="0" smtClean="0"/>
          </a:p>
          <a:p>
            <a:pPr lvl="1"/>
            <a:r>
              <a:rPr lang="en-US" dirty="0" err="1" smtClean="0"/>
              <a:t>EnumSet</a:t>
            </a:r>
            <a:r>
              <a:rPr lang="zh-CN" altLang="en-US" dirty="0" smtClean="0"/>
              <a:t>：返回</a:t>
            </a:r>
            <a:r>
              <a:rPr lang="en-US" altLang="zh-CN" dirty="0" err="1" smtClean="0"/>
              <a:t>RegularEnumSet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JumboEnumSet</a:t>
            </a:r>
            <a:endParaRPr lang="en-US" altLang="zh-CN" dirty="0" smtClean="0"/>
          </a:p>
          <a:p>
            <a:pPr lvl="1"/>
            <a:endParaRPr lang="en-US" dirty="0"/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sz="20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EnumSet</a:t>
            </a:r>
            <a:r>
              <a:rPr lang="en-US" sz="20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allOf</a:t>
            </a:r>
            <a:r>
              <a:rPr lang="en-US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EnumSet</a:t>
            </a:r>
            <a:r>
              <a:rPr lang="en-US" sz="20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08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静态工厂方法代替构造器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</a:t>
            </a:r>
            <a:r>
              <a:rPr lang="zh-CN" altLang="en-US" dirty="0" smtClean="0"/>
              <a:t>：在写包含静态工厂方法的类时，工厂方法返回对象的类可以不存在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 provider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sz="2200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47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zh-CN" altLang="en-US" dirty="0"/>
              <a:t>静态工厂方法代替构造器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Service-specific methods go here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 smtClean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newService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81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3311</TotalTime>
  <Words>7568</Words>
  <Application>Microsoft Office PowerPoint</Application>
  <PresentationFormat>全屏显示(4:3)</PresentationFormat>
  <Paragraphs>675</Paragraphs>
  <Slides>62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9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第二章 创建和销毁对象</vt:lpstr>
      <vt:lpstr>1.用静态工厂方法代替构造器</vt:lpstr>
      <vt:lpstr>1.用静态工厂方法代替构造器</vt:lpstr>
      <vt:lpstr>1.用静态工厂方法代替构造器</vt:lpstr>
      <vt:lpstr>1.用静态工厂方法代替构造器</vt:lpstr>
      <vt:lpstr>1.用静态工厂方法代替构造器</vt:lpstr>
      <vt:lpstr>1.用静态工厂方法代替构造器</vt:lpstr>
      <vt:lpstr>1.用静态工厂方法代替构造器</vt:lpstr>
      <vt:lpstr>1.用静态工厂方法代替构造器</vt:lpstr>
      <vt:lpstr>PowerPoint 演示文稿</vt:lpstr>
      <vt:lpstr>PowerPoint 演示文稿</vt:lpstr>
      <vt:lpstr>PowerPoint 演示文稿</vt:lpstr>
      <vt:lpstr>1.用静态工厂方法代替构造器</vt:lpstr>
      <vt:lpstr>2.遇到多个构造器（constructor）参数时用构建器（builder）</vt:lpstr>
      <vt:lpstr>2.遇到多个构造器（constructor）参数时用构建器（builder）</vt:lpstr>
      <vt:lpstr>PowerPoint 演示文稿</vt:lpstr>
      <vt:lpstr>2.遇到多个构造器（constructor）参数时用构建器（builder）</vt:lpstr>
      <vt:lpstr>2.遇到多个构造器（constructor）参数时用构建器（builder）</vt:lpstr>
      <vt:lpstr>PowerPoint 演示文稿</vt:lpstr>
      <vt:lpstr>2.遇到多个构造器（constructor）参数时用构建器（builder）</vt:lpstr>
      <vt:lpstr>2.遇到多个构造器（constructor）参数时用构建器（builder）</vt:lpstr>
      <vt:lpstr>PowerPoint 演示文稿</vt:lpstr>
      <vt:lpstr>PowerPoint 演示文稿</vt:lpstr>
      <vt:lpstr>2.遇到多个构造器（constructor）参数时用构建器（builder）</vt:lpstr>
      <vt:lpstr>PowerPoint 演示文稿</vt:lpstr>
      <vt:lpstr>PowerPoint 演示文稿</vt:lpstr>
      <vt:lpstr>PowerPoint 演示文稿</vt:lpstr>
      <vt:lpstr>PowerPoint 演示文稿</vt:lpstr>
      <vt:lpstr>2.遇到多个构造器（constructor）参数时用构建器（builder）</vt:lpstr>
      <vt:lpstr>3.用私有构造器或枚举类型强化Singleton属性</vt:lpstr>
      <vt:lpstr>3.用私有构造器或枚举类型强化Singleton属性</vt:lpstr>
      <vt:lpstr>3.用私有构造器或枚举类型强化Singleton属性</vt:lpstr>
      <vt:lpstr>3.用私有构造器或枚举类型强化Singleton属性</vt:lpstr>
      <vt:lpstr>3.用私有构造器或枚举类型强化Singleton属性</vt:lpstr>
      <vt:lpstr>3.用私有构造器或枚举类型强化Singleton属性</vt:lpstr>
      <vt:lpstr>4.通过私有构造器强化不可实例化的能力</vt:lpstr>
      <vt:lpstr>5.优先考虑依赖注入来引用资源</vt:lpstr>
      <vt:lpstr>PowerPoint 演示文稿</vt:lpstr>
      <vt:lpstr>5.优先考虑依赖注入来引用资源</vt:lpstr>
      <vt:lpstr>PowerPoint 演示文稿</vt:lpstr>
      <vt:lpstr>5.优先考虑依赖注入来引用资源</vt:lpstr>
      <vt:lpstr>5.优先考虑依赖注入来引用资源</vt:lpstr>
      <vt:lpstr>5.优先考虑依赖注入来引用资源</vt:lpstr>
      <vt:lpstr>5.优先考虑依赖注入来引用资源</vt:lpstr>
      <vt:lpstr>PowerPoint 演示文稿</vt:lpstr>
      <vt:lpstr>5.优先考虑依赖注入来引用资源</vt:lpstr>
      <vt:lpstr>6.避免创建不必要的对象</vt:lpstr>
      <vt:lpstr>6.避免创建不必要的对象</vt:lpstr>
      <vt:lpstr>6.避免创建不必要的对象</vt:lpstr>
      <vt:lpstr>6.避免创建不必要的对象</vt:lpstr>
      <vt:lpstr>PowerPoint 演示文稿</vt:lpstr>
      <vt:lpstr>PowerPoint 演示文稿</vt:lpstr>
      <vt:lpstr>6.避免创建不必要的对象</vt:lpstr>
      <vt:lpstr>6.避免创建不必要的对象</vt:lpstr>
      <vt:lpstr>PowerPoint 演示文稿</vt:lpstr>
      <vt:lpstr>PowerPoint 演示文稿</vt:lpstr>
      <vt:lpstr>6.避免创建不必要的对象</vt:lpstr>
      <vt:lpstr>6.避免创建不必要的对象</vt:lpstr>
      <vt:lpstr>7.消除过期的对象引用</vt:lpstr>
      <vt:lpstr>PowerPoint 演示文稿</vt:lpstr>
      <vt:lpstr>7.消除过期的对象引用</vt:lpstr>
      <vt:lpstr>7.消除过期的对象引用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xupengfei</dc:creator>
  <cp:lastModifiedBy>徐鹏飞</cp:lastModifiedBy>
  <cp:revision>262</cp:revision>
  <dcterms:created xsi:type="dcterms:W3CDTF">2017-03-09T11:59:35Z</dcterms:created>
  <dcterms:modified xsi:type="dcterms:W3CDTF">2021-03-19T05:47:28Z</dcterms:modified>
</cp:coreProperties>
</file>