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72" r:id="rId13"/>
    <p:sldId id="307" r:id="rId14"/>
    <p:sldId id="308" r:id="rId15"/>
    <p:sldId id="292" r:id="rId16"/>
    <p:sldId id="311" r:id="rId17"/>
    <p:sldId id="373" r:id="rId18"/>
    <p:sldId id="312" r:id="rId19"/>
    <p:sldId id="310" r:id="rId20"/>
    <p:sldId id="309" r:id="rId21"/>
    <p:sldId id="315" r:id="rId22"/>
    <p:sldId id="316" r:id="rId23"/>
    <p:sldId id="374" r:id="rId24"/>
    <p:sldId id="318" r:id="rId25"/>
    <p:sldId id="375" r:id="rId26"/>
    <p:sldId id="314" r:id="rId27"/>
    <p:sldId id="319" r:id="rId28"/>
    <p:sldId id="320" r:id="rId29"/>
    <p:sldId id="321" r:id="rId30"/>
    <p:sldId id="322" r:id="rId31"/>
    <p:sldId id="282" r:id="rId32"/>
    <p:sldId id="381" r:id="rId33"/>
    <p:sldId id="376" r:id="rId34"/>
    <p:sldId id="378" r:id="rId35"/>
    <p:sldId id="380" r:id="rId36"/>
    <p:sldId id="323" r:id="rId37"/>
    <p:sldId id="324" r:id="rId38"/>
    <p:sldId id="326" r:id="rId39"/>
    <p:sldId id="327" r:id="rId40"/>
    <p:sldId id="328" r:id="rId41"/>
    <p:sldId id="330" r:id="rId42"/>
    <p:sldId id="333" r:id="rId43"/>
    <p:sldId id="325" r:id="rId44"/>
    <p:sldId id="331" r:id="rId45"/>
    <p:sldId id="332" r:id="rId46"/>
    <p:sldId id="329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8" r:id="rId60"/>
    <p:sldId id="382" r:id="rId61"/>
    <p:sldId id="349" r:id="rId62"/>
    <p:sldId id="350" r:id="rId63"/>
    <p:sldId id="353" r:id="rId64"/>
    <p:sldId id="351" r:id="rId65"/>
    <p:sldId id="383" r:id="rId66"/>
    <p:sldId id="352" r:id="rId67"/>
    <p:sldId id="354" r:id="rId68"/>
    <p:sldId id="347" r:id="rId69"/>
    <p:sldId id="356" r:id="rId70"/>
    <p:sldId id="355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84" r:id="rId86"/>
    <p:sldId id="371" r:id="rId87"/>
    <p:sldId id="385" r:id="rId88"/>
    <p:sldId id="386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7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2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1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8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5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A527-BBA0-40AB-9356-CD1FD17C71A0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65A-E98A-40DB-B65B-02D47DE7B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731" y="1122363"/>
            <a:ext cx="8528538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对于所有对象都通用的方法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72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时的约定</a:t>
            </a:r>
            <a:endParaRPr lang="en-US" altLang="zh-CN" dirty="0"/>
          </a:p>
          <a:p>
            <a:pPr lvl="1"/>
            <a:r>
              <a:rPr lang="zh-CN" altLang="en-US" dirty="0"/>
              <a:t>自反性（</a:t>
            </a:r>
            <a:r>
              <a:rPr lang="en-US" altLang="zh-CN" dirty="0"/>
              <a:t>reflexive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的引用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对称性（</a:t>
            </a:r>
            <a:r>
              <a:rPr lang="en-US" altLang="zh-CN" dirty="0"/>
              <a:t>symmetric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与</a:t>
            </a:r>
            <a:r>
              <a:rPr lang="en-US" altLang="zh-CN" dirty="0" err="1"/>
              <a:t>y.equals</a:t>
            </a:r>
            <a:r>
              <a:rPr lang="en-US" altLang="zh-CN" dirty="0"/>
              <a:t>(x)</a:t>
            </a:r>
            <a:r>
              <a:rPr lang="zh-CN" altLang="en-US" dirty="0"/>
              <a:t>返回值相同</a:t>
            </a:r>
            <a:endParaRPr lang="en-US" altLang="zh-CN" dirty="0"/>
          </a:p>
          <a:p>
            <a:pPr lvl="1"/>
            <a:r>
              <a:rPr lang="zh-CN" altLang="en-US" dirty="0"/>
              <a:t>传递性（</a:t>
            </a:r>
            <a:r>
              <a:rPr lang="en-US" altLang="zh-CN" dirty="0"/>
              <a:t>transitive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，如果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，</a:t>
            </a:r>
            <a:r>
              <a:rPr lang="en-US" altLang="zh-CN" dirty="0" err="1"/>
              <a:t>y.equals</a:t>
            </a:r>
            <a:r>
              <a:rPr lang="en-US" altLang="zh-CN" dirty="0"/>
              <a:t>(z)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，那么</a:t>
            </a:r>
            <a:r>
              <a:rPr lang="en-US" altLang="zh-CN" dirty="0" err="1"/>
              <a:t>x.equals</a:t>
            </a:r>
            <a:r>
              <a:rPr lang="en-US" altLang="zh-CN" dirty="0"/>
              <a:t>(z)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02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时的约定</a:t>
            </a:r>
            <a:endParaRPr lang="en-US" altLang="zh-CN" dirty="0"/>
          </a:p>
          <a:p>
            <a:pPr lvl="1"/>
            <a:r>
              <a:rPr lang="zh-CN" altLang="en-US" dirty="0"/>
              <a:t>自反性（</a:t>
            </a:r>
            <a:r>
              <a:rPr lang="en-US" altLang="zh-CN" dirty="0"/>
              <a:t>reflexive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的引用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对称性（</a:t>
            </a:r>
            <a:r>
              <a:rPr lang="en-US" altLang="zh-CN" dirty="0"/>
              <a:t>symmetric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与</a:t>
            </a:r>
            <a:r>
              <a:rPr lang="en-US" altLang="zh-CN" dirty="0" err="1"/>
              <a:t>y.equals</a:t>
            </a:r>
            <a:r>
              <a:rPr lang="en-US" altLang="zh-CN" dirty="0"/>
              <a:t>(x)</a:t>
            </a:r>
            <a:r>
              <a:rPr lang="zh-CN" altLang="en-US" dirty="0"/>
              <a:t>返回值相同</a:t>
            </a:r>
            <a:endParaRPr lang="en-US" altLang="zh-CN" dirty="0"/>
          </a:p>
          <a:p>
            <a:pPr lvl="1"/>
            <a:r>
              <a:rPr lang="zh-CN" altLang="en-US" dirty="0"/>
              <a:t>传递性（</a:t>
            </a:r>
            <a:r>
              <a:rPr lang="en-US" altLang="zh-CN" dirty="0"/>
              <a:t>transitive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，如果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，</a:t>
            </a:r>
            <a:r>
              <a:rPr lang="en-US" altLang="zh-CN" dirty="0" err="1"/>
              <a:t>y.equals</a:t>
            </a:r>
            <a:r>
              <a:rPr lang="en-US" altLang="zh-CN" dirty="0"/>
              <a:t>(z)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，那么</a:t>
            </a:r>
            <a:r>
              <a:rPr lang="en-US" altLang="zh-CN" dirty="0" err="1"/>
              <a:t>x.equals</a:t>
            </a:r>
            <a:r>
              <a:rPr lang="en-US" altLang="zh-CN" dirty="0"/>
              <a:t>(z)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，当信息没有改变时，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的返回值保持一致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006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时的约定</a:t>
            </a:r>
            <a:endParaRPr lang="en-US" altLang="zh-CN" dirty="0"/>
          </a:p>
          <a:p>
            <a:pPr lvl="1"/>
            <a:r>
              <a:rPr lang="zh-CN" altLang="en-US" dirty="0"/>
              <a:t>自反性（</a:t>
            </a:r>
            <a:r>
              <a:rPr lang="en-US" altLang="zh-CN" dirty="0"/>
              <a:t>reflexive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的引用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对称性（</a:t>
            </a:r>
            <a:r>
              <a:rPr lang="en-US" altLang="zh-CN" dirty="0"/>
              <a:t>symmetric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与</a:t>
            </a:r>
            <a:r>
              <a:rPr lang="en-US" altLang="zh-CN" dirty="0" err="1"/>
              <a:t>y.equals</a:t>
            </a:r>
            <a:r>
              <a:rPr lang="en-US" altLang="zh-CN" dirty="0"/>
              <a:t>(x)</a:t>
            </a:r>
            <a:r>
              <a:rPr lang="zh-CN" altLang="en-US" dirty="0"/>
              <a:t>返回值相同</a:t>
            </a:r>
            <a:endParaRPr lang="en-US" altLang="zh-CN" dirty="0"/>
          </a:p>
          <a:p>
            <a:pPr lvl="1"/>
            <a:r>
              <a:rPr lang="zh-CN" altLang="en-US" dirty="0"/>
              <a:t>传递性（</a:t>
            </a:r>
            <a:r>
              <a:rPr lang="en-US" altLang="zh-CN" dirty="0"/>
              <a:t>transitive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，如果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，</a:t>
            </a:r>
            <a:r>
              <a:rPr lang="en-US" altLang="zh-CN" dirty="0" err="1"/>
              <a:t>y.equals</a:t>
            </a:r>
            <a:r>
              <a:rPr lang="en-US" altLang="zh-CN" dirty="0"/>
              <a:t>(z)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，那么</a:t>
            </a:r>
            <a:r>
              <a:rPr lang="en-US" altLang="zh-CN" dirty="0" err="1"/>
              <a:t>x.equals</a:t>
            </a:r>
            <a:r>
              <a:rPr lang="en-US" altLang="zh-CN" dirty="0"/>
              <a:t>(z)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一致性（</a:t>
            </a:r>
            <a:r>
              <a:rPr lang="en-US" altLang="zh-CN" dirty="0"/>
              <a:t>consistent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，当信息没有改变时，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的返回值保持一致</a:t>
            </a:r>
            <a:endParaRPr lang="en-US" altLang="zh-CN" dirty="0"/>
          </a:p>
          <a:p>
            <a:pPr lvl="1"/>
            <a:r>
              <a:rPr lang="zh-CN" altLang="en-US" dirty="0"/>
              <a:t>非空性（</a:t>
            </a:r>
            <a:r>
              <a:rPr lang="en-US" altLang="zh-CN" dirty="0"/>
              <a:t>non-nullity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(null)</a:t>
            </a:r>
            <a:r>
              <a:rPr lang="zh-CN" altLang="en-US" dirty="0"/>
              <a:t>返回</a:t>
            </a:r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6748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自反性（</a:t>
            </a:r>
            <a:r>
              <a:rPr lang="en-US" altLang="zh-CN" dirty="0"/>
              <a:t>reflexivity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&lt;ClassA&gt;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&lt;ClassA&gt;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relexivity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5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对称性（</a:t>
            </a:r>
            <a:r>
              <a:rPr lang="en-US" altLang="zh-CN" dirty="0"/>
              <a:t>symmetry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不满足对称性的例子：</a:t>
            </a:r>
            <a:r>
              <a:rPr lang="en-US" altLang="zh-CN" dirty="0" err="1"/>
              <a:t>CaseInsensitiveString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66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violates symmetry!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violates symmetry!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equalsIgnoreCase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String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One-way interoperability!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equalsIgnoreCase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omitted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2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anotherString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anObject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count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(n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anotherString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v1[]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value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v2[]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anotherString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offset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anotherString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offset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(n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(v1[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v2[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545764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String</a:t>
            </a:r>
            <a:r>
              <a:rPr lang="zh-CN" altLang="en-US" sz="3600" dirty="0"/>
              <a:t>类中的</a:t>
            </a:r>
            <a:r>
              <a:rPr lang="en-US" altLang="zh-CN" sz="3600" dirty="0"/>
              <a:t>equals</a:t>
            </a:r>
            <a:r>
              <a:rPr lang="zh-CN" altLang="en-US" sz="3600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66257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cis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Polish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polish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cis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cis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880716" y="311394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输出结果为？</a:t>
            </a:r>
          </a:p>
        </p:txBody>
      </p:sp>
    </p:spTree>
    <p:extLst>
      <p:ext uri="{BB962C8B-B14F-4D97-AF65-F5344CB8AC3E}">
        <p14:creationId xmlns:p14="http://schemas.microsoft.com/office/powerpoint/2010/main" val="68351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equalsIgnoreCase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((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o)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One-way interoperability!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equalsIgnoreCase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333333"/>
                </a:solidFill>
                <a:latin typeface="Consolas" panose="020B0609020204030204" pitchFamily="49" charset="0"/>
              </a:rPr>
              <a:t>改为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//This version is correct.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((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o)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equalsIgnoreCase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传递性（</a:t>
            </a:r>
            <a:r>
              <a:rPr lang="en-US" altLang="zh-CN" dirty="0"/>
              <a:t>transitivity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不满足传递性的例子：</a:t>
            </a:r>
            <a:r>
              <a:rPr lang="en-US" altLang="zh-CN" dirty="0"/>
              <a:t>Point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115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通用的方法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equals</a:t>
            </a:r>
          </a:p>
          <a:p>
            <a:pPr lvl="1"/>
            <a:r>
              <a:rPr lang="en-US" altLang="zh-CN" dirty="0" err="1"/>
              <a:t>hashCode</a:t>
            </a:r>
            <a:endParaRPr lang="en-US" altLang="zh-CN" dirty="0"/>
          </a:p>
          <a:p>
            <a:pPr lvl="1"/>
            <a:r>
              <a:rPr lang="en-US" altLang="zh-CN" dirty="0" err="1"/>
              <a:t>toString</a:t>
            </a:r>
            <a:endParaRPr lang="en-US" altLang="zh-CN" dirty="0"/>
          </a:p>
          <a:p>
            <a:pPr lvl="1"/>
            <a:r>
              <a:rPr lang="en-US" altLang="zh-CN" dirty="0"/>
              <a:t>clone</a:t>
            </a:r>
          </a:p>
          <a:p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 err="1"/>
              <a:t>compareTo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1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p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)o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 //...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0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(x, y)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color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  </a:t>
            </a:r>
            <a:b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//...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6058" y="5805715"/>
            <a:ext cx="3628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添加颜色信息</a:t>
            </a:r>
          </a:p>
        </p:txBody>
      </p:sp>
    </p:spTree>
    <p:extLst>
      <p:ext uri="{BB962C8B-B14F-4D97-AF65-F5344CB8AC3E}">
        <p14:creationId xmlns:p14="http://schemas.microsoft.com/office/powerpoint/2010/main" val="305131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 o)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color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color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7A3E9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6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violates symmetry!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 o)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color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color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Consolas" panose="020B0609020204030204" pitchFamily="49" charset="0"/>
              </a:rPr>
              <a:t>违反对称性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p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AB6526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65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If o is a normal Point, do a color-blind comparison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o is a ColorPoint; do a full comparison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)o)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color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color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4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violates transitivity!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If o is a normal Point, do a color-blind comparison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o is a ColorPoint; do a full comparison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)o)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color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color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Consolas" panose="020B0609020204030204" pitchFamily="49" charset="0"/>
              </a:rPr>
              <a:t>违反传递性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p1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p2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p3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BLUE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%s %s %</a:t>
            </a:r>
            <a:r>
              <a:rPr lang="en-US" altLang="zh-CN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s%n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p1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p2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p3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p1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p3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2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传递性（</a:t>
            </a:r>
            <a:r>
              <a:rPr lang="en-US" altLang="zh-CN" dirty="0"/>
              <a:t>transitivity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无法在扩展可实例化类，给其添加新值时，保留</a:t>
            </a:r>
            <a:r>
              <a:rPr lang="en-US" altLang="zh-CN" dirty="0"/>
              <a:t>equals</a:t>
            </a:r>
            <a:r>
              <a:rPr lang="zh-CN" altLang="en-US" dirty="0"/>
              <a:t>约定。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22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violates </a:t>
            </a:r>
            <a:r>
              <a:rPr lang="en-US" altLang="zh-CN" sz="24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Liskov</a:t>
            </a:r>
            <a:r>
              <a:rPr lang="en-US" altLang="zh-CN" sz="2400" i="1" dirty="0">
                <a:solidFill>
                  <a:srgbClr val="AAAAAA"/>
                </a:solidFill>
                <a:latin typeface="Consolas" panose="020B0609020204030204" pitchFamily="49" charset="0"/>
              </a:rPr>
              <a:t> substitution principle - Pages 39-40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(o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getClass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getClass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p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) o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5021944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只有两者为相同类型才会相等</a:t>
            </a:r>
          </a:p>
        </p:txBody>
      </p:sp>
    </p:spTree>
    <p:extLst>
      <p:ext uri="{BB962C8B-B14F-4D97-AF65-F5344CB8AC3E}">
        <p14:creationId xmlns:p14="http://schemas.microsoft.com/office/powerpoint/2010/main" val="194126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传递性（</a:t>
            </a:r>
            <a:r>
              <a:rPr lang="en-US" altLang="zh-CN" dirty="0"/>
              <a:t>transitivity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利用复合，而不是继承</a:t>
            </a:r>
          </a:p>
        </p:txBody>
      </p:sp>
    </p:spTree>
    <p:extLst>
      <p:ext uri="{BB962C8B-B14F-4D97-AF65-F5344CB8AC3E}">
        <p14:creationId xmlns:p14="http://schemas.microsoft.com/office/powerpoint/2010/main" val="138223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(color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point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(x, y)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color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* Returns the point-view of this color point.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448C27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point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ColorPoint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</a:t>
            </a:r>
            <a:r>
              <a:rPr lang="zh-CN" altLang="en-US" b="1" dirty="0"/>
              <a:t>无需</a:t>
            </a:r>
            <a:r>
              <a:rPr lang="zh-CN" altLang="en-US" dirty="0"/>
              <a:t>覆盖？</a:t>
            </a:r>
            <a:endParaRPr lang="en-US" altLang="zh-CN" dirty="0"/>
          </a:p>
          <a:p>
            <a:pPr lvl="1"/>
            <a:r>
              <a:rPr lang="zh-CN" altLang="en-US" dirty="0"/>
              <a:t>类的每个实例确实是唯一的</a:t>
            </a:r>
            <a:endParaRPr lang="en-US" altLang="zh-CN" dirty="0"/>
          </a:p>
          <a:p>
            <a:pPr lvl="2"/>
            <a:r>
              <a:rPr lang="en-US" altLang="zh-CN" dirty="0"/>
              <a:t>Thread</a:t>
            </a:r>
            <a:r>
              <a:rPr lang="zh-CN" altLang="en-US" dirty="0"/>
              <a:t>：不同线程一定不同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6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不要依赖不可靠的资源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非空性（</a:t>
            </a:r>
            <a:r>
              <a:rPr lang="en-US" altLang="zh-CN" dirty="0"/>
              <a:t>non-nullity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equals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 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//...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3919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高质量</a:t>
            </a:r>
            <a:r>
              <a:rPr lang="en-US" altLang="zh-CN" dirty="0"/>
              <a:t>equals</a:t>
            </a:r>
            <a:r>
              <a:rPr lang="zh-CN" altLang="en-US" dirty="0"/>
              <a:t>方法：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==</a:t>
            </a:r>
            <a:r>
              <a:rPr lang="zh-CN" altLang="en-US" dirty="0"/>
              <a:t>判断是否为该对象的引用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instanceof</a:t>
            </a:r>
            <a:r>
              <a:rPr lang="zh-CN" altLang="en-US" dirty="0"/>
              <a:t>判断是否为正确类型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转换参数为正确类型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对重要的域，依次检查参数与该对象是否匹配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是否满足对称性，传递性，一致性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3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Class with a typical equals method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areaCode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prefix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lineNum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PhoneNumber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areaCode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prefix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lineNum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areaCode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rangeCheck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area code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prefix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rangeCheck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prefix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prefix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lineNum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rangeCheck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9999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line 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rangeCheck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max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: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(!(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PhoneNumber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PhoneNumber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lineNum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prefix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prefix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areaCode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omitted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41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时总要覆盖</a:t>
            </a:r>
            <a:r>
              <a:rPr lang="en-US" altLang="zh-CN" dirty="0" err="1"/>
              <a:t>hashCode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不要企图让</a:t>
            </a:r>
            <a:r>
              <a:rPr lang="en-US" altLang="zh-CN" dirty="0"/>
              <a:t>equals</a:t>
            </a:r>
            <a:r>
              <a:rPr lang="zh-CN" altLang="en-US" dirty="0"/>
              <a:t>方法过于智能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不要将</a:t>
            </a:r>
            <a:r>
              <a:rPr lang="en-US" altLang="zh-CN" dirty="0"/>
              <a:t>equals</a:t>
            </a:r>
            <a:r>
              <a:rPr lang="zh-CN" altLang="en-US" dirty="0"/>
              <a:t>声明中的</a:t>
            </a:r>
            <a:r>
              <a:rPr lang="en-US" altLang="zh-CN" dirty="0"/>
              <a:t>Object</a:t>
            </a:r>
            <a:r>
              <a:rPr lang="zh-CN" altLang="en-US" dirty="0"/>
              <a:t>对象替换为其他类型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3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parameter type must be Object!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657975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parameter type must be Object!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0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0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Still broken, but won’t compile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0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11.</a:t>
            </a:r>
            <a:r>
              <a:rPr lang="zh-CN" altLang="en-US" sz="4000" dirty="0"/>
              <a:t>覆盖</a:t>
            </a:r>
            <a:r>
              <a:rPr lang="en-US" altLang="zh-CN" sz="4000" dirty="0"/>
              <a:t>equals</a:t>
            </a:r>
            <a:r>
              <a:rPr lang="zh-CN" altLang="en-US" sz="4000" dirty="0"/>
              <a:t>时要覆盖</a:t>
            </a:r>
            <a:r>
              <a:rPr lang="en-US" altLang="zh-CN" sz="4000" dirty="0" err="1"/>
              <a:t>hashCode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为正常使用</a:t>
            </a:r>
            <a:r>
              <a:rPr lang="en-US" altLang="zh-CN" dirty="0" err="1"/>
              <a:t>HashMap</a:t>
            </a:r>
            <a:r>
              <a:rPr lang="zh-CN" altLang="en-US" dirty="0"/>
              <a:t>，</a:t>
            </a:r>
            <a:r>
              <a:rPr lang="en-US" altLang="zh-CN" dirty="0" err="1"/>
              <a:t>HashSet</a:t>
            </a:r>
            <a:r>
              <a:rPr lang="zh-CN" altLang="en-US" dirty="0"/>
              <a:t>，</a:t>
            </a:r>
            <a:r>
              <a:rPr lang="en-US" altLang="zh-CN" dirty="0" err="1"/>
              <a:t>HashTable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640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11.</a:t>
            </a:r>
            <a:r>
              <a:rPr lang="zh-CN" altLang="en-US" sz="4000" dirty="0"/>
              <a:t>覆盖</a:t>
            </a:r>
            <a:r>
              <a:rPr lang="en-US" altLang="zh-CN" sz="4000" dirty="0"/>
              <a:t>equals</a:t>
            </a:r>
            <a:r>
              <a:rPr lang="zh-CN" altLang="en-US" sz="4000" dirty="0"/>
              <a:t>时要覆盖</a:t>
            </a:r>
            <a:r>
              <a:rPr lang="en-US" altLang="zh-CN" sz="4000" dirty="0" err="1"/>
              <a:t>hashCode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为正常使用</a:t>
            </a:r>
            <a:r>
              <a:rPr lang="en-US" altLang="zh-CN" dirty="0" err="1"/>
              <a:t>HashMap</a:t>
            </a:r>
            <a:r>
              <a:rPr lang="zh-CN" altLang="en-US" dirty="0"/>
              <a:t>，</a:t>
            </a:r>
            <a:r>
              <a:rPr lang="en-US" altLang="zh-CN" dirty="0" err="1"/>
              <a:t>HashSet</a:t>
            </a:r>
            <a:r>
              <a:rPr lang="zh-CN" altLang="en-US" dirty="0"/>
              <a:t>，</a:t>
            </a:r>
            <a:r>
              <a:rPr lang="en-US" altLang="zh-CN" dirty="0" err="1"/>
              <a:t>HashTable</a:t>
            </a:r>
            <a:endParaRPr lang="en-US" altLang="zh-CN" dirty="0"/>
          </a:p>
          <a:p>
            <a:r>
              <a:rPr lang="zh-CN" altLang="en-US" dirty="0"/>
              <a:t>通用约定</a:t>
            </a:r>
            <a:endParaRPr lang="en-US" altLang="zh-CN" dirty="0"/>
          </a:p>
          <a:p>
            <a:pPr lvl="1"/>
            <a:r>
              <a:rPr lang="zh-CN" altLang="en-US" dirty="0"/>
              <a:t>同一对象，多次调用，返回一致</a:t>
            </a:r>
            <a:endParaRPr lang="en-US" altLang="zh-CN" dirty="0"/>
          </a:p>
          <a:p>
            <a:pPr lvl="1"/>
            <a:r>
              <a:rPr lang="en-US" altLang="zh-CN" dirty="0" err="1"/>
              <a:t>a.equals</a:t>
            </a:r>
            <a:r>
              <a:rPr lang="en-US" altLang="zh-CN" dirty="0"/>
              <a:t>(b)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返回一致</a:t>
            </a:r>
            <a:endParaRPr lang="en-US" altLang="zh-CN" dirty="0"/>
          </a:p>
          <a:p>
            <a:pPr lvl="1"/>
            <a:r>
              <a:rPr lang="en-US" altLang="zh-CN" dirty="0" err="1"/>
              <a:t>a.equals</a:t>
            </a:r>
            <a:r>
              <a:rPr lang="en-US" altLang="zh-CN" dirty="0"/>
              <a:t>(b)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返回不一定不一致</a:t>
            </a:r>
          </a:p>
        </p:txBody>
      </p:sp>
    </p:spTree>
    <p:extLst>
      <p:ext uri="{BB962C8B-B14F-4D97-AF65-F5344CB8AC3E}">
        <p14:creationId xmlns:p14="http://schemas.microsoft.com/office/powerpoint/2010/main" val="1440980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prefix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rangeCheck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999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area code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rangeCheck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999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rangeCheck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9999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line number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prefix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87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rangeCheck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max)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(name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+"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b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(o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(o 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)o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lineNumber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prefix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7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</a:t>
            </a:r>
            <a:r>
              <a:rPr lang="zh-CN" altLang="en-US" b="1" dirty="0"/>
              <a:t>无需</a:t>
            </a:r>
            <a:r>
              <a:rPr lang="zh-CN" altLang="en-US" dirty="0"/>
              <a:t>覆盖？</a:t>
            </a:r>
            <a:endParaRPr lang="en-US" altLang="zh-CN" dirty="0"/>
          </a:p>
          <a:p>
            <a:pPr lvl="1"/>
            <a:r>
              <a:rPr lang="zh-CN" altLang="en-US" dirty="0"/>
              <a:t>类的每个实例确实是唯一的</a:t>
            </a:r>
            <a:endParaRPr lang="en-US" altLang="zh-CN" dirty="0"/>
          </a:p>
          <a:p>
            <a:pPr lvl="1"/>
            <a:r>
              <a:rPr lang="zh-CN" altLang="en-US" dirty="0"/>
              <a:t>无需关心实例之间是否“逻辑相等”</a:t>
            </a:r>
            <a:endParaRPr lang="en-US" altLang="zh-CN" dirty="0"/>
          </a:p>
          <a:p>
            <a:pPr lvl="2"/>
            <a:r>
              <a:rPr lang="en-US" altLang="zh-CN" dirty="0" err="1"/>
              <a:t>java.util.Random</a:t>
            </a:r>
            <a:r>
              <a:rPr lang="zh-CN" altLang="en-US" dirty="0"/>
              <a:t>：无需关心两个</a:t>
            </a:r>
            <a:r>
              <a:rPr lang="en-US" altLang="zh-CN" dirty="0"/>
              <a:t>Random</a:t>
            </a:r>
            <a:r>
              <a:rPr lang="zh-CN" altLang="en-US" dirty="0"/>
              <a:t>实例是否产生相同的随机数序列</a:t>
            </a:r>
            <a:endParaRPr lang="en-US" altLang="zh-CN" dirty="0"/>
          </a:p>
          <a:p>
            <a:pPr lvl="2"/>
            <a:r>
              <a:rPr lang="en-US" altLang="zh-CN" dirty="0" err="1"/>
              <a:t>Java.util.regex.Pattern</a:t>
            </a:r>
            <a:r>
              <a:rPr lang="en-US" altLang="zh-CN" dirty="0"/>
              <a:t>: </a:t>
            </a:r>
            <a:r>
              <a:rPr lang="zh-CN" altLang="en-US" dirty="0"/>
              <a:t>无需关心两个</a:t>
            </a:r>
            <a:r>
              <a:rPr lang="en-US" altLang="zh-CN" dirty="0"/>
              <a:t>Pattern</a:t>
            </a:r>
            <a:r>
              <a:rPr lang="zh-CN" altLang="en-US" dirty="0"/>
              <a:t>实例是否代表同一个正则表达式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818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Map&lt;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, String&gt;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, String&gt;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707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867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5309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Jenny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707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867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AB6526"/>
                </a:solidFill>
                <a:latin typeface="Consolas" panose="020B0609020204030204" pitchFamily="49" charset="0"/>
              </a:rPr>
              <a:t>5309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031" y="4334607"/>
            <a:ext cx="223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输出结果是？</a:t>
            </a:r>
          </a:p>
        </p:txBody>
      </p:sp>
    </p:spTree>
    <p:extLst>
      <p:ext uri="{BB962C8B-B14F-4D97-AF65-F5344CB8AC3E}">
        <p14:creationId xmlns:p14="http://schemas.microsoft.com/office/powerpoint/2010/main" val="714796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 err="1"/>
              <a:t>hashCode</a:t>
            </a:r>
            <a:r>
              <a:rPr lang="zh-CN" altLang="en-US" dirty="0"/>
              <a:t>方法？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520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 err="1"/>
              <a:t>hashCode</a:t>
            </a:r>
            <a:r>
              <a:rPr lang="zh-CN" altLang="en-US" dirty="0"/>
              <a:t>方法？</a:t>
            </a:r>
            <a:endParaRPr lang="en-US" altLang="zh-CN" dirty="0"/>
          </a:p>
          <a:p>
            <a:pPr lvl="1"/>
            <a:r>
              <a:rPr lang="zh-CN" altLang="en-US" dirty="0"/>
              <a:t>同一对象，多次调用，返回一致</a:t>
            </a:r>
            <a:endParaRPr lang="en-US" altLang="zh-CN" dirty="0"/>
          </a:p>
          <a:p>
            <a:pPr lvl="1"/>
            <a:r>
              <a:rPr lang="en-US" altLang="zh-CN" dirty="0" err="1"/>
              <a:t>a.equals</a:t>
            </a:r>
            <a:r>
              <a:rPr lang="en-US" altLang="zh-CN" dirty="0"/>
              <a:t>(b)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返回一致</a:t>
            </a:r>
            <a:endParaRPr lang="en-US" altLang="zh-CN" dirty="0"/>
          </a:p>
          <a:p>
            <a:pPr lvl="1"/>
            <a:r>
              <a:rPr lang="en-US" altLang="zh-CN" dirty="0" err="1"/>
              <a:t>a.equals</a:t>
            </a:r>
            <a:r>
              <a:rPr lang="en-US" altLang="zh-CN" dirty="0"/>
              <a:t>(b)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返回不一定不一致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506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 err="1"/>
              <a:t>hashCode</a:t>
            </a:r>
            <a:r>
              <a:rPr lang="zh-CN" altLang="en-US" dirty="0"/>
              <a:t>方法？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AB6526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8615" y="5029199"/>
            <a:ext cx="312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此方法是否可行？</a:t>
            </a:r>
          </a:p>
        </p:txBody>
      </p:sp>
    </p:spTree>
    <p:extLst>
      <p:ext uri="{BB962C8B-B14F-4D97-AF65-F5344CB8AC3E}">
        <p14:creationId xmlns:p14="http://schemas.microsoft.com/office/powerpoint/2010/main" val="736320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何为好的</a:t>
            </a:r>
            <a:r>
              <a:rPr lang="en-US" altLang="zh-CN" dirty="0" err="1"/>
              <a:t>hashCode</a:t>
            </a:r>
            <a:r>
              <a:rPr lang="zh-CN" altLang="en-US" dirty="0"/>
              <a:t>方法？</a:t>
            </a:r>
            <a:endParaRPr lang="en-US" altLang="zh-CN" dirty="0"/>
          </a:p>
          <a:p>
            <a:pPr lvl="1"/>
            <a:r>
              <a:rPr lang="zh-CN" altLang="en-US" dirty="0"/>
              <a:t>为不相等的对象产生不相等的</a:t>
            </a:r>
            <a:r>
              <a:rPr lang="en-US" altLang="zh-CN" dirty="0" err="1"/>
              <a:t>hashCode</a:t>
            </a:r>
            <a:endParaRPr lang="en-US" altLang="zh-CN" dirty="0"/>
          </a:p>
          <a:p>
            <a:pPr lvl="1"/>
            <a:r>
              <a:rPr lang="zh-CN" altLang="en-US" dirty="0"/>
              <a:t>尽量把不相等的实例</a:t>
            </a:r>
            <a:r>
              <a:rPr lang="zh-CN" altLang="en-US" b="1" dirty="0"/>
              <a:t>均匀分布</a:t>
            </a:r>
            <a:r>
              <a:rPr lang="zh-CN" altLang="en-US" dirty="0"/>
              <a:t>到所有</a:t>
            </a:r>
            <a:r>
              <a:rPr lang="en-US" altLang="zh-CN" dirty="0" err="1"/>
              <a:t>hashCode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75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怎么写这样的</a:t>
            </a:r>
            <a:r>
              <a:rPr lang="en-US" altLang="zh-CN" dirty="0" err="1"/>
              <a:t>hashCode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155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将某非零常数值赋于名为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型变量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对于对象中每个关键域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（影响到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equals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方法），完成以下步骤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a. </a:t>
            </a:r>
            <a:r>
              <a:rPr lang="zh-CN" alt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为该域计算</a:t>
            </a:r>
            <a:r>
              <a:rPr lang="en-US" altLang="zh-CN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型的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hash code c</a:t>
            </a: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  <a:buAutoNum type="romanLcPeriod"/>
            </a:pP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为基本类型：计算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Type.hashCode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(f)</a:t>
            </a: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Type</a:t>
            </a: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为该基本类型的装箱类型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  <a:buAutoNum type="romanLcPeriod"/>
            </a:pP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为对象引用，且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equals</a:t>
            </a: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方法被递归调用：递归调用</a:t>
            </a:r>
            <a:r>
              <a:rPr lang="en-US" altLang="zh-CN" sz="1600" dirty="0" err="1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hashCode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  <a:buAutoNum type="romanLcPeriod"/>
            </a:pP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为数组：把每个元素作为单独的域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b. result=31*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result+c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返回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result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检查测试该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hashCode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方法是否合法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200150" lvl="2" indent="-285750">
              <a:lnSpc>
                <a:spcPct val="100000"/>
              </a:lnSpc>
              <a:spcBef>
                <a:spcPts val="1200"/>
              </a:spcBef>
              <a:buAutoNum type="romanLcPeriod"/>
            </a:pP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22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忽略冗余域</a:t>
            </a:r>
            <a:endParaRPr lang="en-US" altLang="zh-CN" dirty="0"/>
          </a:p>
          <a:p>
            <a:pPr lvl="1"/>
            <a:r>
              <a:rPr lang="zh-CN" altLang="en-US" dirty="0"/>
              <a:t>可以由其他域值计算出来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排除</a:t>
            </a:r>
            <a:r>
              <a:rPr lang="en-US" altLang="zh-CN" dirty="0"/>
              <a:t>equals</a:t>
            </a:r>
            <a:r>
              <a:rPr lang="zh-CN" altLang="en-US" dirty="0"/>
              <a:t>中没用到的域</a:t>
            </a:r>
            <a:endParaRPr lang="en-US" altLang="zh-CN" dirty="0"/>
          </a:p>
          <a:p>
            <a:pPr lvl="1"/>
            <a:r>
              <a:rPr lang="zh-CN" altLang="en-US" dirty="0"/>
              <a:t>防止</a:t>
            </a:r>
            <a:r>
              <a:rPr lang="en-US" altLang="zh-CN" dirty="0" err="1"/>
              <a:t>hashCode</a:t>
            </a:r>
            <a:r>
              <a:rPr lang="zh-CN" altLang="en-US" dirty="0"/>
              <a:t>方法不合法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7879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一个好的</a:t>
            </a:r>
            <a:r>
              <a:rPr lang="en-US" altLang="zh-CN" dirty="0" err="1"/>
              <a:t>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Typical </a:t>
            </a:r>
            <a:r>
              <a:rPr lang="en-US" sz="20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hashCode</a:t>
            </a: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31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prefix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31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944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对于不可变的类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r>
              <a:rPr lang="en-US" altLang="zh-CN" dirty="0" err="1"/>
              <a:t>hashCode</a:t>
            </a:r>
            <a:r>
              <a:rPr lang="zh-CN" altLang="en-US" dirty="0"/>
              <a:t>，而不是每次计算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68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</a:t>
            </a:r>
            <a:r>
              <a:rPr lang="zh-CN" altLang="en-US" b="1" dirty="0"/>
              <a:t>无需</a:t>
            </a:r>
            <a:r>
              <a:rPr lang="zh-CN" altLang="en-US" dirty="0"/>
              <a:t>覆盖？</a:t>
            </a:r>
            <a:endParaRPr lang="en-US" altLang="zh-CN" dirty="0"/>
          </a:p>
          <a:p>
            <a:pPr lvl="1"/>
            <a:r>
              <a:rPr lang="zh-CN" altLang="en-US" dirty="0"/>
              <a:t>类的每个实例确实是唯一的</a:t>
            </a:r>
            <a:endParaRPr lang="en-US" altLang="zh-CN" dirty="0"/>
          </a:p>
          <a:p>
            <a:pPr lvl="1"/>
            <a:r>
              <a:rPr lang="zh-CN" altLang="en-US" dirty="0"/>
              <a:t>无需关心实例之间是否“逻辑相等”</a:t>
            </a:r>
            <a:endParaRPr lang="en-US" altLang="zh-CN" dirty="0"/>
          </a:p>
          <a:p>
            <a:pPr lvl="1"/>
            <a:r>
              <a:rPr lang="zh-CN" altLang="en-US" dirty="0"/>
              <a:t>超类已覆盖</a:t>
            </a:r>
            <a:r>
              <a:rPr lang="en-US" altLang="zh-CN" dirty="0"/>
              <a:t>equals</a:t>
            </a:r>
            <a:r>
              <a:rPr lang="zh-CN" altLang="en-US" dirty="0"/>
              <a:t>，并且此覆盖适用于子类</a:t>
            </a:r>
            <a:endParaRPr lang="en-US" altLang="zh-CN" dirty="0"/>
          </a:p>
          <a:p>
            <a:pPr lvl="2"/>
            <a:r>
              <a:rPr lang="en-US" altLang="zh-CN" dirty="0"/>
              <a:t>Set, </a:t>
            </a:r>
            <a:r>
              <a:rPr lang="en-US" altLang="zh-CN" dirty="0" err="1"/>
              <a:t>AbstractSet</a:t>
            </a:r>
            <a:endParaRPr lang="en-US" altLang="zh-CN" dirty="0"/>
          </a:p>
          <a:p>
            <a:pPr lvl="2"/>
            <a:r>
              <a:rPr lang="en-US" altLang="zh-CN" dirty="0"/>
              <a:t>List, </a:t>
            </a:r>
            <a:r>
              <a:rPr lang="en-US" altLang="zh-CN" dirty="0" err="1"/>
              <a:t>AbstractList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284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sz="20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hashCode</a:t>
            </a: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 with lazily initialized cached hash code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// Automatically initialized to 0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31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prefix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31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hashCode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76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11.</a:t>
            </a:r>
            <a:r>
              <a:rPr lang="zh-CN" altLang="en-US" sz="4000" dirty="0">
                <a:solidFill>
                  <a:prstClr val="black"/>
                </a:solidFill>
              </a:rPr>
              <a:t>覆盖</a:t>
            </a:r>
            <a:r>
              <a:rPr lang="en-US" altLang="zh-CN" sz="4000" dirty="0">
                <a:solidFill>
                  <a:prstClr val="black"/>
                </a:solidFill>
              </a:rPr>
              <a:t>equals</a:t>
            </a:r>
            <a:r>
              <a:rPr lang="zh-CN" altLang="en-US" sz="4000" dirty="0">
                <a:solidFill>
                  <a:prstClr val="black"/>
                </a:solidFill>
              </a:rPr>
              <a:t>时要覆盖</a:t>
            </a:r>
            <a:r>
              <a:rPr lang="en-US" altLang="zh-CN" sz="4000" dirty="0" err="1">
                <a:solidFill>
                  <a:prstClr val="black"/>
                </a:solidFill>
              </a:rPr>
              <a:t>hashCode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不要在</a:t>
            </a:r>
            <a:r>
              <a:rPr lang="en-US" altLang="zh-CN" dirty="0" err="1"/>
              <a:t>hashCode</a:t>
            </a:r>
            <a:r>
              <a:rPr lang="zh-CN" altLang="en-US" dirty="0"/>
              <a:t>的计算中忽略一些关键域来提高性能</a:t>
            </a:r>
            <a:endParaRPr lang="en-US" altLang="zh-CN" dirty="0"/>
          </a:p>
          <a:p>
            <a:pPr lvl="1"/>
            <a:r>
              <a:rPr lang="zh-CN" altLang="en-US" dirty="0"/>
              <a:t>更多不同的实例将有相同的</a:t>
            </a:r>
            <a:r>
              <a:rPr lang="en-US" altLang="zh-CN" dirty="0" err="1"/>
              <a:t>hashCode</a:t>
            </a:r>
            <a:endParaRPr lang="en-US" altLang="zh-CN" dirty="0"/>
          </a:p>
          <a:p>
            <a:pPr lvl="1"/>
            <a:r>
              <a:rPr lang="zh-CN" altLang="en-US" dirty="0"/>
              <a:t>影响读取性能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097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始终要覆盖</a:t>
            </a:r>
            <a:r>
              <a:rPr lang="en-US" altLang="zh-CN" dirty="0" err="1"/>
              <a:t>toString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类提供了</a:t>
            </a:r>
            <a:r>
              <a:rPr lang="en-US" altLang="zh-CN" dirty="0" err="1"/>
              <a:t>toString</a:t>
            </a:r>
            <a:r>
              <a:rPr lang="zh-CN" altLang="en-US" dirty="0"/>
              <a:t>的实现</a:t>
            </a:r>
            <a:endParaRPr lang="en-US" altLang="zh-CN" dirty="0"/>
          </a:p>
          <a:p>
            <a:pPr lvl="1"/>
            <a:r>
              <a:rPr lang="zh-CN" altLang="en-US" dirty="0"/>
              <a:t>类的名称</a:t>
            </a:r>
            <a:r>
              <a:rPr lang="en-US" altLang="zh-CN" dirty="0"/>
              <a:t>+”@”+</a:t>
            </a:r>
            <a:r>
              <a:rPr lang="en-US" altLang="zh-CN" dirty="0" err="1"/>
              <a:t>hashCode</a:t>
            </a:r>
            <a:endParaRPr lang="en-US" altLang="zh-CN" dirty="0"/>
          </a:p>
          <a:p>
            <a:pPr lvl="1"/>
            <a:r>
              <a:rPr lang="en-US" altLang="zh-CN" dirty="0"/>
              <a:t>“PhoneNumber@163b91”</a:t>
            </a:r>
          </a:p>
          <a:p>
            <a:r>
              <a:rPr lang="zh-CN" altLang="en-US" dirty="0"/>
              <a:t>可以有更好的实现</a:t>
            </a:r>
            <a:endParaRPr lang="en-US" altLang="zh-CN" dirty="0"/>
          </a:p>
          <a:p>
            <a:pPr lvl="1"/>
            <a:r>
              <a:rPr lang="zh-CN" altLang="en-US" dirty="0"/>
              <a:t>类使用起来更加舒适</a:t>
            </a:r>
            <a:endParaRPr lang="en-US" altLang="zh-CN" dirty="0"/>
          </a:p>
          <a:p>
            <a:pPr lvl="1"/>
            <a:r>
              <a:rPr lang="zh-CN" altLang="en-US" dirty="0"/>
              <a:t>方便</a:t>
            </a:r>
            <a:r>
              <a:rPr lang="en-US" altLang="zh-CN" dirty="0" err="1"/>
              <a:t>println</a:t>
            </a:r>
            <a:r>
              <a:rPr lang="zh-CN" altLang="en-US" dirty="0"/>
              <a:t>，</a:t>
            </a:r>
            <a:r>
              <a:rPr lang="en-US" altLang="zh-CN" dirty="0" err="1"/>
              <a:t>printf</a:t>
            </a:r>
            <a:r>
              <a:rPr lang="zh-CN" altLang="en-US" dirty="0"/>
              <a:t>，等使用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2582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始终要覆盖</a:t>
            </a:r>
            <a:r>
              <a:rPr lang="en-US" altLang="zh-CN" dirty="0" err="1"/>
              <a:t>toString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方法应返回简洁，信息丰富，易于阅读的字符串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Failed to connect: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PhoneNumber@163b91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(408) 867-5309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033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始终要覆盖</a:t>
            </a:r>
            <a:r>
              <a:rPr lang="en-US" altLang="zh-CN" dirty="0" err="1"/>
              <a:t>toString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toString</a:t>
            </a:r>
            <a:r>
              <a:rPr lang="zh-CN" altLang="en-US" dirty="0"/>
              <a:t>时，指定返回值的格式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(%03d) %03d-%04d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prefix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lineNumber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7484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始终要覆盖</a:t>
            </a:r>
            <a:r>
              <a:rPr lang="en-US" altLang="zh-CN" dirty="0" err="1"/>
              <a:t>toString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toString</a:t>
            </a:r>
            <a:r>
              <a:rPr lang="zh-CN" altLang="en-US" dirty="0"/>
              <a:t>时，指定返回值的格式</a:t>
            </a:r>
            <a:endParaRPr lang="en-US" altLang="zh-CN" dirty="0"/>
          </a:p>
          <a:p>
            <a:pPr lvl="1"/>
            <a:r>
              <a:rPr lang="zh-CN" altLang="en-US" dirty="0"/>
              <a:t>好处：标准的，明确的，适合人阅读的对象表示法</a:t>
            </a:r>
            <a:endParaRPr lang="en-US" altLang="zh-CN" dirty="0"/>
          </a:p>
          <a:p>
            <a:pPr lvl="1"/>
            <a:r>
              <a:rPr lang="zh-CN" altLang="en-US" dirty="0"/>
              <a:t>坏处：失去了灵活性，不能随意改变该格式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491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始终要覆盖</a:t>
            </a:r>
            <a:r>
              <a:rPr lang="en-US" altLang="zh-CN" dirty="0" err="1"/>
              <a:t>toString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</a:t>
            </a:r>
            <a:r>
              <a:rPr lang="en-US" altLang="zh-CN" dirty="0" err="1"/>
              <a:t>toString</a:t>
            </a:r>
            <a:r>
              <a:rPr lang="zh-CN" altLang="en-US" dirty="0"/>
              <a:t>返回值中包含的信息提供访问途径</a:t>
            </a:r>
            <a:endParaRPr lang="en-US" altLang="zh-CN" dirty="0"/>
          </a:p>
          <a:p>
            <a:pPr lvl="1"/>
            <a:r>
              <a:rPr lang="en-US" altLang="zh-CN" dirty="0" err="1"/>
              <a:t>PhoneNumber</a:t>
            </a:r>
            <a:r>
              <a:rPr lang="zh-CN" altLang="en-US" dirty="0"/>
              <a:t>中的</a:t>
            </a:r>
            <a:r>
              <a:rPr lang="en-US" altLang="zh-CN" dirty="0"/>
              <a:t>area code</a:t>
            </a:r>
            <a:r>
              <a:rPr lang="zh-CN" altLang="en-US" dirty="0"/>
              <a:t>，</a:t>
            </a:r>
            <a:r>
              <a:rPr lang="en-US" altLang="zh-CN" dirty="0"/>
              <a:t>prefix</a:t>
            </a:r>
            <a:r>
              <a:rPr lang="zh-CN" altLang="en-US" dirty="0"/>
              <a:t>和</a:t>
            </a:r>
            <a:r>
              <a:rPr lang="en-US" altLang="zh-CN" dirty="0"/>
              <a:t>line number</a:t>
            </a:r>
          </a:p>
          <a:p>
            <a:pPr lvl="1"/>
            <a:r>
              <a:rPr lang="zh-CN" altLang="en-US" dirty="0"/>
              <a:t>避免让程序员解析字符串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359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cloneable</a:t>
            </a:r>
            <a:r>
              <a:rPr lang="zh-CN" altLang="en-US" dirty="0"/>
              <a:t>接口决定了</a:t>
            </a:r>
            <a:r>
              <a:rPr lang="en-US" altLang="zh-CN" dirty="0"/>
              <a:t>Object</a:t>
            </a:r>
            <a:r>
              <a:rPr lang="zh-CN" altLang="en-US" dirty="0"/>
              <a:t>中受保护的</a:t>
            </a:r>
            <a:r>
              <a:rPr lang="en-US" altLang="zh-CN" dirty="0"/>
              <a:t>clone</a:t>
            </a:r>
            <a:r>
              <a:rPr lang="zh-CN" altLang="en-US" dirty="0"/>
              <a:t>方法实现的行为</a:t>
            </a:r>
            <a:endParaRPr lang="en-US" altLang="zh-CN" dirty="0"/>
          </a:p>
          <a:p>
            <a:pPr lvl="1"/>
            <a:r>
              <a:rPr lang="zh-CN" altLang="en-US" dirty="0"/>
              <a:t>一个类实现了</a:t>
            </a:r>
            <a:r>
              <a:rPr lang="en-US" altLang="zh-CN" dirty="0" err="1"/>
              <a:t>cloneable</a:t>
            </a:r>
            <a:r>
              <a:rPr lang="zh-CN" altLang="en-US" dirty="0"/>
              <a:t>接口，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clone</a:t>
            </a:r>
            <a:r>
              <a:rPr lang="zh-CN" altLang="en-US" dirty="0"/>
              <a:t>方法返回该对象的逐域拷贝，否则抛出异常</a:t>
            </a:r>
            <a:endParaRPr lang="en-US" altLang="zh-CN" dirty="0"/>
          </a:p>
          <a:p>
            <a:pPr lvl="1"/>
            <a:r>
              <a:rPr lang="zh-CN" altLang="en-US" dirty="0"/>
              <a:t>改变了超类中受保护的方法的行为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2065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如何实现行为良好的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浅拷贝（</a:t>
            </a:r>
            <a:r>
              <a:rPr lang="en-US" altLang="zh-CN" dirty="0"/>
              <a:t>shallow copy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520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Can't happen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8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</a:t>
            </a:r>
            <a:r>
              <a:rPr lang="zh-CN" altLang="en-US" b="1" dirty="0"/>
              <a:t>无需</a:t>
            </a:r>
            <a:r>
              <a:rPr lang="zh-CN" altLang="en-US" dirty="0"/>
              <a:t>覆盖？</a:t>
            </a:r>
            <a:endParaRPr lang="en-US" altLang="zh-CN" dirty="0"/>
          </a:p>
          <a:p>
            <a:pPr lvl="1"/>
            <a:r>
              <a:rPr lang="zh-CN" altLang="en-US" dirty="0"/>
              <a:t>类的每个实例确实是唯一的</a:t>
            </a:r>
            <a:endParaRPr lang="en-US" altLang="zh-CN" dirty="0"/>
          </a:p>
          <a:p>
            <a:pPr lvl="1"/>
            <a:r>
              <a:rPr lang="zh-CN" altLang="en-US" dirty="0"/>
              <a:t>无需关心实例之间是否“逻辑相等”</a:t>
            </a:r>
            <a:endParaRPr lang="en-US" altLang="zh-CN" dirty="0"/>
          </a:p>
          <a:p>
            <a:pPr lvl="1"/>
            <a:r>
              <a:rPr lang="zh-CN" altLang="en-US" dirty="0"/>
              <a:t>超类已覆盖</a:t>
            </a:r>
            <a:r>
              <a:rPr lang="en-US" altLang="zh-CN" dirty="0"/>
              <a:t>equals</a:t>
            </a:r>
            <a:r>
              <a:rPr lang="zh-CN" altLang="en-US" dirty="0"/>
              <a:t>，并且此覆盖适用于子类</a:t>
            </a:r>
            <a:endParaRPr lang="en-US" altLang="zh-CN" dirty="0"/>
          </a:p>
          <a:p>
            <a:pPr lvl="1"/>
            <a:r>
              <a:rPr lang="zh-CN" altLang="en-US" dirty="0"/>
              <a:t>类或包是私有的，无法调用它的</a:t>
            </a:r>
            <a:r>
              <a:rPr lang="en-US" altLang="zh-CN" dirty="0"/>
              <a:t>equal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6918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如何实现行为良好的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浅拷贝（</a:t>
            </a:r>
            <a:r>
              <a:rPr lang="en-US" altLang="zh-CN" dirty="0"/>
              <a:t>shallow copy</a:t>
            </a:r>
            <a:r>
              <a:rPr lang="zh-CN" altLang="en-US" dirty="0"/>
              <a:t>）：复杂的例子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379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[--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Eliminate obsolete reference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Ensure space for at least one more element.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elements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copyOf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44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1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如何实现行为良好的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递归拷贝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875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279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如何实现行为良好的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递归拷贝：复杂的例子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82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Cloneable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 buckets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omitted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05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buckets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buckets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8615" y="5029199"/>
            <a:ext cx="312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此方法是否可行？</a:t>
            </a:r>
          </a:p>
        </p:txBody>
      </p:sp>
    </p:spTree>
    <p:extLst>
      <p:ext uri="{BB962C8B-B14F-4D97-AF65-F5344CB8AC3E}">
        <p14:creationId xmlns:p14="http://schemas.microsoft.com/office/powerpoint/2010/main" val="1147400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如何实现行为良好的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深度拷贝（</a:t>
            </a:r>
            <a:r>
              <a:rPr lang="en-US" altLang="zh-CN" dirty="0"/>
              <a:t>deep copy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2796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Cloneable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 buckets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Recursively copy the linked list headed by this Entry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deepCopy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(key, value,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next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deepCopy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2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</a:t>
            </a:r>
            <a:r>
              <a:rPr lang="zh-CN" altLang="en-US" b="1" dirty="0"/>
              <a:t>需要</a:t>
            </a:r>
            <a:r>
              <a:rPr lang="zh-CN" altLang="en-US" dirty="0"/>
              <a:t>覆盖？</a:t>
            </a:r>
            <a:endParaRPr lang="en-US" altLang="zh-CN" dirty="0"/>
          </a:p>
          <a:p>
            <a:pPr lvl="1"/>
            <a:r>
              <a:rPr lang="zh-CN" altLang="en-US" dirty="0"/>
              <a:t>有逻辑相等的概念</a:t>
            </a:r>
            <a:endParaRPr lang="en-US" altLang="zh-CN" dirty="0"/>
          </a:p>
          <a:p>
            <a:pPr lvl="2"/>
            <a:r>
              <a:rPr lang="en-US" altLang="zh-CN" dirty="0"/>
              <a:t>Integer</a:t>
            </a:r>
          </a:p>
          <a:p>
            <a:pPr lvl="2"/>
            <a:r>
              <a:rPr lang="en-US" altLang="zh-CN" dirty="0"/>
              <a:t>String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4208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-1" y="0"/>
            <a:ext cx="9180739" cy="66579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buckets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buckets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buckets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(buckets[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buckets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]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buckets[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deepCopy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CloneNotSupportedException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omitted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8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68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如何实现行为良好的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深度拷贝（</a:t>
            </a:r>
            <a:r>
              <a:rPr lang="en-US" altLang="zh-CN" dirty="0"/>
              <a:t>deep copy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递归调用</a:t>
            </a:r>
            <a:r>
              <a:rPr lang="en-US" altLang="zh-CN" dirty="0" err="1"/>
              <a:t>deepCopy</a:t>
            </a:r>
            <a:r>
              <a:rPr lang="zh-CN" altLang="en-US" dirty="0"/>
              <a:t>容易导致栈溢出</a:t>
            </a:r>
            <a:endParaRPr lang="en-US" altLang="zh-CN" dirty="0"/>
          </a:p>
          <a:p>
            <a:pPr lvl="1"/>
            <a:r>
              <a:rPr lang="zh-CN" altLang="en-US" dirty="0"/>
              <a:t>改用迭代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7256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Iteratively copy the linked list headed by this Entry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deepCopy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(key, value, next)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0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如何实现行为良好的</a:t>
            </a:r>
            <a:r>
              <a:rPr lang="en-US" altLang="zh-CN" dirty="0"/>
              <a:t>clone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super.clone</a:t>
            </a:r>
            <a:r>
              <a:rPr lang="en-US" altLang="zh-CN" dirty="0"/>
              <a:t>()</a:t>
            </a:r>
            <a:r>
              <a:rPr lang="zh-CN" altLang="en-US" dirty="0"/>
              <a:t>，并初始化所有域</a:t>
            </a:r>
            <a:endParaRPr lang="en-US" altLang="zh-CN" dirty="0"/>
          </a:p>
          <a:p>
            <a:pPr lvl="1"/>
            <a:r>
              <a:rPr lang="zh-CN" altLang="en-US" dirty="0"/>
              <a:t>重新产生对象的状态</a:t>
            </a:r>
            <a:endParaRPr lang="en-US" altLang="zh-CN" dirty="0"/>
          </a:p>
          <a:p>
            <a:pPr lvl="1"/>
            <a:r>
              <a:rPr lang="zh-CN" altLang="en-US" dirty="0"/>
              <a:t>简单，合理，优美</a:t>
            </a:r>
            <a:endParaRPr lang="en-US" altLang="zh-CN" dirty="0"/>
          </a:p>
          <a:p>
            <a:pPr lvl="1"/>
            <a:r>
              <a:rPr lang="zh-CN" altLang="en-US" dirty="0"/>
              <a:t>运行速度不够快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4988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谨慎覆盖</a:t>
            </a:r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拷贝构造器（</a:t>
            </a:r>
            <a:r>
              <a:rPr lang="en-US" altLang="zh-CN" dirty="0"/>
              <a:t>copy constructor</a:t>
            </a:r>
            <a:r>
              <a:rPr lang="zh-CN" altLang="en-US" dirty="0"/>
              <a:t>）和拷贝工厂（</a:t>
            </a:r>
            <a:r>
              <a:rPr lang="en-US" altLang="zh-CN" dirty="0"/>
              <a:t>copy factory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Yum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Yum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yum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Yum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A3E9D"/>
                </a:solidFill>
                <a:latin typeface="Consolas" panose="020B0609020204030204" pitchFamily="49" charset="0"/>
              </a:rPr>
              <a:t>Yum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</a:rPr>
              <a:t> yum</a:t>
            </a:r>
            <a:r>
              <a:rPr lang="en-US" altLang="zh-CN" sz="2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17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compareTo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顺序比较</a:t>
            </a:r>
            <a:endParaRPr lang="en-US" altLang="zh-CN" dirty="0"/>
          </a:p>
          <a:p>
            <a:pPr lvl="1"/>
            <a:r>
              <a:rPr lang="en-US" altLang="zh-CN" dirty="0" err="1"/>
              <a:t>Arrays.sort</a:t>
            </a:r>
            <a:r>
              <a:rPr lang="en-US" altLang="zh-CN" dirty="0"/>
              <a:t>(a);       // a is an array</a:t>
            </a:r>
          </a:p>
        </p:txBody>
      </p:sp>
    </p:spTree>
    <p:extLst>
      <p:ext uri="{BB962C8B-B14F-4D97-AF65-F5344CB8AC3E}">
        <p14:creationId xmlns:p14="http://schemas.microsoft.com/office/powerpoint/2010/main" val="136730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WordList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Set&lt;String&gt;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TreeSet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41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Comparable</a:t>
            </a:r>
            <a:r>
              <a:rPr lang="zh-CN" altLang="en-US" dirty="0"/>
              <a:t>接口的好处</a:t>
            </a:r>
            <a:endParaRPr lang="en-US" altLang="zh-CN" dirty="0"/>
          </a:p>
          <a:p>
            <a:pPr lvl="1"/>
            <a:r>
              <a:rPr lang="zh-CN" altLang="en-US" dirty="0"/>
              <a:t>可与众多泛型算法（</a:t>
            </a:r>
            <a:r>
              <a:rPr lang="en-US" altLang="zh-CN" dirty="0"/>
              <a:t>generic algorithm</a:t>
            </a:r>
            <a:r>
              <a:rPr lang="zh-CN" altLang="en-US" dirty="0"/>
              <a:t>）进行协作</a:t>
            </a:r>
            <a:endParaRPr lang="en-US" altLang="zh-CN" dirty="0"/>
          </a:p>
          <a:p>
            <a:pPr lvl="1"/>
            <a:r>
              <a:rPr lang="zh-CN" altLang="en-US" dirty="0"/>
              <a:t>可与依赖于该接口的集合实现（</a:t>
            </a:r>
            <a:r>
              <a:rPr lang="en-US" altLang="zh-CN" dirty="0"/>
              <a:t>collection implementation</a:t>
            </a:r>
            <a:r>
              <a:rPr lang="zh-CN" altLang="en-US" dirty="0"/>
              <a:t>）进行协作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interface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&lt;T&gt; 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fr-FR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0610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compareTo</a:t>
            </a:r>
            <a:r>
              <a:rPr lang="zh-CN" altLang="en-US" dirty="0"/>
              <a:t>方法的约定</a:t>
            </a:r>
            <a:endParaRPr lang="en-US" altLang="zh-CN" dirty="0"/>
          </a:p>
          <a:p>
            <a:pPr lvl="1"/>
            <a:r>
              <a:rPr lang="zh-CN" altLang="en-US" dirty="0"/>
              <a:t>对所有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，满足</a:t>
            </a:r>
            <a:r>
              <a:rPr lang="en-US" altLang="zh-CN" dirty="0" err="1"/>
              <a:t>sgn</a:t>
            </a:r>
            <a:r>
              <a:rPr lang="en-US" altLang="zh-CN" dirty="0"/>
              <a:t>(</a:t>
            </a:r>
            <a:r>
              <a:rPr lang="en-US" altLang="zh-CN" dirty="0" err="1"/>
              <a:t>x.compareTo</a:t>
            </a:r>
            <a:r>
              <a:rPr lang="en-US" altLang="zh-CN" dirty="0"/>
              <a:t>(y))==-</a:t>
            </a:r>
            <a:r>
              <a:rPr lang="en-US" altLang="zh-CN" dirty="0" err="1"/>
              <a:t>sgn</a:t>
            </a:r>
            <a:r>
              <a:rPr lang="en-US" altLang="zh-CN" dirty="0"/>
              <a:t>(</a:t>
            </a:r>
            <a:r>
              <a:rPr lang="en-US" altLang="zh-CN" dirty="0" err="1"/>
              <a:t>y.compareTo</a:t>
            </a:r>
            <a:r>
              <a:rPr lang="en-US" altLang="zh-CN" dirty="0"/>
              <a:t>(x))</a:t>
            </a:r>
          </a:p>
          <a:p>
            <a:pPr lvl="1"/>
            <a:r>
              <a:rPr lang="en-US" altLang="zh-CN" dirty="0" err="1"/>
              <a:t>x.compareTo</a:t>
            </a:r>
            <a:r>
              <a:rPr lang="en-US" altLang="zh-CN" dirty="0"/>
              <a:t>(y)&gt;0 &amp;&amp; </a:t>
            </a:r>
            <a:r>
              <a:rPr lang="en-US" altLang="zh-CN" dirty="0" err="1"/>
              <a:t>y.compareTo</a:t>
            </a:r>
            <a:r>
              <a:rPr lang="en-US" altLang="zh-CN" dirty="0"/>
              <a:t>(z)&gt;0 </a:t>
            </a:r>
            <a:r>
              <a:rPr lang="zh-CN" altLang="en-US" dirty="0"/>
              <a:t>说明</a:t>
            </a:r>
            <a:r>
              <a:rPr lang="en-US" altLang="zh-CN" dirty="0"/>
              <a:t> </a:t>
            </a:r>
            <a:r>
              <a:rPr lang="en-US" altLang="zh-CN" dirty="0" err="1"/>
              <a:t>x.compreTo</a:t>
            </a:r>
            <a:r>
              <a:rPr lang="en-US" altLang="zh-CN" dirty="0"/>
              <a:t>(z)&gt;0</a:t>
            </a:r>
          </a:p>
          <a:p>
            <a:pPr lvl="1"/>
            <a:r>
              <a:rPr lang="en-US" altLang="zh-CN" dirty="0" err="1"/>
              <a:t>x.compareTo</a:t>
            </a:r>
            <a:r>
              <a:rPr lang="en-US" altLang="zh-CN" dirty="0"/>
              <a:t>(y)==0 </a:t>
            </a:r>
            <a:r>
              <a:rPr lang="zh-CN" altLang="en-US" dirty="0"/>
              <a:t>说明对任意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 err="1"/>
              <a:t>sgn</a:t>
            </a:r>
            <a:r>
              <a:rPr lang="en-US" altLang="zh-CN" dirty="0"/>
              <a:t>(</a:t>
            </a:r>
            <a:r>
              <a:rPr lang="en-US" altLang="zh-CN" dirty="0" err="1"/>
              <a:t>x.compareTo</a:t>
            </a:r>
            <a:r>
              <a:rPr lang="en-US" altLang="zh-CN" dirty="0"/>
              <a:t>(z))==</a:t>
            </a:r>
            <a:r>
              <a:rPr lang="en-US" altLang="zh-CN" dirty="0" err="1"/>
              <a:t>sgn</a:t>
            </a:r>
            <a:r>
              <a:rPr lang="en-US" altLang="zh-CN" dirty="0"/>
              <a:t>(</a:t>
            </a:r>
            <a:r>
              <a:rPr lang="en-US" altLang="zh-CN" dirty="0" err="1"/>
              <a:t>y.compreTo</a:t>
            </a:r>
            <a:r>
              <a:rPr lang="en-US" altLang="zh-CN" dirty="0"/>
              <a:t>(z))</a:t>
            </a:r>
          </a:p>
          <a:p>
            <a:pPr lvl="1"/>
            <a:r>
              <a:rPr lang="zh-CN" altLang="en-US" dirty="0"/>
              <a:t>建议</a:t>
            </a:r>
            <a:r>
              <a:rPr lang="en-US" altLang="zh-CN" dirty="0"/>
              <a:t>(</a:t>
            </a:r>
            <a:r>
              <a:rPr lang="en-US" altLang="zh-CN" dirty="0" err="1"/>
              <a:t>x.compareTo</a:t>
            </a:r>
            <a:r>
              <a:rPr lang="en-US" altLang="zh-CN" dirty="0"/>
              <a:t>(y)==0)==(</a:t>
            </a:r>
            <a:r>
              <a:rPr lang="en-US" altLang="zh-CN" dirty="0" err="1"/>
              <a:t>x.equals</a:t>
            </a:r>
            <a:r>
              <a:rPr lang="en-US" altLang="zh-CN" dirty="0"/>
              <a:t>(y))</a:t>
            </a:r>
            <a:r>
              <a:rPr lang="zh-CN" altLang="en-US" dirty="0"/>
              <a:t>，但不是必须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3311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compareTo</a:t>
            </a:r>
            <a:r>
              <a:rPr lang="zh-CN" altLang="en-US" dirty="0"/>
              <a:t>方法施加的等同性测试，满足</a:t>
            </a:r>
            <a:r>
              <a:rPr lang="en-US" altLang="zh-CN" dirty="0"/>
              <a:t>equals</a:t>
            </a:r>
            <a:r>
              <a:rPr lang="zh-CN" altLang="en-US" dirty="0"/>
              <a:t>约定</a:t>
            </a:r>
            <a:endParaRPr lang="en-US" altLang="zh-CN" dirty="0"/>
          </a:p>
          <a:p>
            <a:pPr lvl="1"/>
            <a:r>
              <a:rPr lang="zh-CN" altLang="en-US" dirty="0"/>
              <a:t>自反性</a:t>
            </a:r>
            <a:endParaRPr lang="en-US" altLang="zh-CN" dirty="0"/>
          </a:p>
          <a:p>
            <a:pPr lvl="1"/>
            <a:r>
              <a:rPr lang="zh-CN" altLang="en-US" dirty="0"/>
              <a:t>对称性</a:t>
            </a:r>
            <a:endParaRPr lang="en-US" altLang="zh-CN" dirty="0"/>
          </a:p>
          <a:p>
            <a:pPr lvl="1"/>
            <a:r>
              <a:rPr lang="zh-CN" altLang="en-US" dirty="0"/>
              <a:t>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6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时的约定</a:t>
            </a:r>
            <a:endParaRPr lang="en-US" altLang="zh-CN" dirty="0"/>
          </a:p>
          <a:p>
            <a:pPr lvl="1"/>
            <a:r>
              <a:rPr lang="zh-CN" altLang="en-US" dirty="0"/>
              <a:t>自反性（</a:t>
            </a:r>
            <a:r>
              <a:rPr lang="en-US" altLang="zh-CN" dirty="0"/>
              <a:t>reflexive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的引用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12361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类，</a:t>
            </a:r>
            <a:r>
              <a:rPr lang="en-US" altLang="zh-CN" dirty="0" err="1"/>
              <a:t>compareTo</a:t>
            </a:r>
            <a:r>
              <a:rPr lang="zh-CN" altLang="en-US" dirty="0"/>
              <a:t>与</a:t>
            </a:r>
            <a:r>
              <a:rPr lang="en-US" altLang="zh-CN" dirty="0"/>
              <a:t>equals</a:t>
            </a:r>
            <a:r>
              <a:rPr lang="zh-CN" altLang="en-US" dirty="0"/>
              <a:t>不一致</a:t>
            </a:r>
            <a:endParaRPr lang="en-US" altLang="zh-CN" dirty="0"/>
          </a:p>
          <a:p>
            <a:pPr lvl="1"/>
            <a:r>
              <a:rPr lang="en-US" altLang="zh-CN" dirty="0"/>
              <a:t>new </a:t>
            </a:r>
            <a:r>
              <a:rPr lang="en-US" altLang="zh-CN" dirty="0" err="1"/>
              <a:t>BigDecimal</a:t>
            </a:r>
            <a:r>
              <a:rPr lang="en-US" altLang="zh-CN" dirty="0"/>
              <a:t>(“1.0”)</a:t>
            </a:r>
          </a:p>
          <a:p>
            <a:pPr lvl="1"/>
            <a:r>
              <a:rPr lang="en-US" altLang="zh-CN" dirty="0"/>
              <a:t>new </a:t>
            </a:r>
            <a:r>
              <a:rPr lang="en-US" altLang="zh-CN" dirty="0" err="1"/>
              <a:t>BigDecimal</a:t>
            </a:r>
            <a:r>
              <a:rPr lang="en-US" altLang="zh-CN" dirty="0"/>
              <a:t>(“1.00”)</a:t>
            </a:r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: </a:t>
            </a:r>
            <a:r>
              <a:rPr lang="zh-CN" altLang="en-US" dirty="0"/>
              <a:t>根据</a:t>
            </a:r>
            <a:r>
              <a:rPr lang="en-US" altLang="zh-CN" dirty="0"/>
              <a:t>equals</a:t>
            </a:r>
            <a:r>
              <a:rPr lang="zh-CN" altLang="en-US" dirty="0"/>
              <a:t>，两者不同</a:t>
            </a:r>
            <a:endParaRPr lang="en-US" altLang="zh-CN" dirty="0"/>
          </a:p>
          <a:p>
            <a:pPr lvl="1"/>
            <a:r>
              <a:rPr lang="en-US" altLang="zh-CN" dirty="0" err="1"/>
              <a:t>TreeSet</a:t>
            </a:r>
            <a:r>
              <a:rPr lang="en-US" altLang="zh-CN" dirty="0"/>
              <a:t>: </a:t>
            </a:r>
            <a:r>
              <a:rPr lang="zh-CN" altLang="en-US" dirty="0"/>
              <a:t>根据</a:t>
            </a:r>
            <a:r>
              <a:rPr lang="en-US" altLang="zh-CN" dirty="0" err="1"/>
              <a:t>compareTo</a:t>
            </a:r>
            <a:r>
              <a:rPr lang="zh-CN" altLang="en-US" dirty="0"/>
              <a:t>，两者相同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73445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compareTo</a:t>
            </a:r>
            <a:r>
              <a:rPr lang="zh-CN" altLang="en-US" dirty="0"/>
              <a:t>中域的比较</a:t>
            </a:r>
            <a:endParaRPr lang="en-US" altLang="zh-CN" dirty="0"/>
          </a:p>
          <a:p>
            <a:pPr lvl="1"/>
            <a:r>
              <a:rPr lang="zh-CN" altLang="en-US" dirty="0"/>
              <a:t>递归调用</a:t>
            </a:r>
            <a:r>
              <a:rPr lang="en-US" altLang="zh-CN" dirty="0" err="1"/>
              <a:t>compareTo</a:t>
            </a:r>
            <a:endParaRPr lang="en-US" altLang="zh-CN" dirty="0"/>
          </a:p>
          <a:p>
            <a:pPr lvl="1"/>
            <a:r>
              <a:rPr lang="zh-CN" altLang="en-US" dirty="0"/>
              <a:t>若某域没有实现</a:t>
            </a:r>
            <a:r>
              <a:rPr lang="en-US" altLang="zh-CN" dirty="0"/>
              <a:t>Comparable</a:t>
            </a:r>
            <a:r>
              <a:rPr lang="zh-CN" altLang="en-US" dirty="0"/>
              <a:t>接口，可使用显式的</a:t>
            </a:r>
            <a:r>
              <a:rPr lang="en-US" altLang="zh-CN" dirty="0"/>
              <a:t>Comparator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7542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Comparable&lt;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CaseInsensitiveString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cis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CASE_INSENSITIVE_ORDER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omitted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97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compareTo</a:t>
            </a:r>
            <a:r>
              <a:rPr lang="zh-CN" altLang="en-US" dirty="0"/>
              <a:t>中域的比较</a:t>
            </a:r>
            <a:endParaRPr lang="en-US" altLang="zh-CN" dirty="0"/>
          </a:p>
          <a:p>
            <a:pPr lvl="1"/>
            <a:r>
              <a:rPr lang="zh-CN" altLang="en-US" dirty="0"/>
              <a:t>递归调用</a:t>
            </a:r>
            <a:r>
              <a:rPr lang="en-US" altLang="zh-CN" dirty="0" err="1"/>
              <a:t>compareTo</a:t>
            </a:r>
            <a:endParaRPr lang="en-US" altLang="zh-CN" dirty="0"/>
          </a:p>
          <a:p>
            <a:pPr lvl="1"/>
            <a:r>
              <a:rPr lang="zh-CN" altLang="en-US" dirty="0"/>
              <a:t>若某域没有实现</a:t>
            </a:r>
            <a:r>
              <a:rPr lang="en-US" altLang="zh-CN" dirty="0"/>
              <a:t>Comparable</a:t>
            </a:r>
            <a:r>
              <a:rPr lang="zh-CN" altLang="en-US" dirty="0"/>
              <a:t>接口，可使用显式的</a:t>
            </a:r>
            <a:r>
              <a:rPr lang="en-US" altLang="zh-CN" dirty="0"/>
              <a:t>Comparator</a:t>
            </a:r>
          </a:p>
          <a:p>
            <a:pPr lvl="1"/>
            <a:r>
              <a:rPr lang="zh-CN" altLang="en-US" dirty="0"/>
              <a:t>多个关键域时，顺序很关键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324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Multiple-field Comparable with primitive fields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lineNum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lineNum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802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考虑实现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compareTo</a:t>
            </a:r>
            <a:r>
              <a:rPr lang="zh-CN" altLang="en-US" dirty="0"/>
              <a:t>中域的比较</a:t>
            </a:r>
            <a:endParaRPr lang="en-US" altLang="zh-CN" dirty="0"/>
          </a:p>
          <a:p>
            <a:pPr lvl="1"/>
            <a:r>
              <a:rPr lang="zh-CN" altLang="en-US" dirty="0"/>
              <a:t>递归调用</a:t>
            </a:r>
            <a:r>
              <a:rPr lang="en-US" altLang="zh-CN" dirty="0" err="1"/>
              <a:t>compareTo</a:t>
            </a:r>
            <a:endParaRPr lang="en-US" altLang="zh-CN" dirty="0"/>
          </a:p>
          <a:p>
            <a:pPr lvl="1"/>
            <a:r>
              <a:rPr lang="zh-CN" altLang="en-US" dirty="0"/>
              <a:t>若某域没有实现</a:t>
            </a:r>
            <a:r>
              <a:rPr lang="en-US" altLang="zh-CN" dirty="0"/>
              <a:t>Comparable</a:t>
            </a:r>
            <a:r>
              <a:rPr lang="zh-CN" altLang="en-US" dirty="0"/>
              <a:t>接口，可使用显式的</a:t>
            </a:r>
            <a:r>
              <a:rPr lang="en-US" altLang="zh-CN" dirty="0"/>
              <a:t>Comparator</a:t>
            </a:r>
          </a:p>
          <a:p>
            <a:pPr lvl="1"/>
            <a:r>
              <a:rPr lang="zh-CN" altLang="en-US" dirty="0"/>
              <a:t>多个关键域时，顺序很关键</a:t>
            </a:r>
            <a:endParaRPr lang="en-US" altLang="zh-CN" dirty="0"/>
          </a:p>
          <a:p>
            <a:pPr lvl="1"/>
            <a:r>
              <a:rPr lang="zh-CN" altLang="en-US"/>
              <a:t>比较器构造方法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8247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Comparable with comparator construction methods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comparingInt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areaCode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thenComparingInt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prefix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thenComparingInt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lineNum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PhoneNumber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56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difference-based comparator - violates transitivity!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hashCodeOrder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456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0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Comparator based on static compare method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hashCodeOrder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Comparator based on Comparator construction method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hashCodeOrder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comparingInt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2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时遵守通用约定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</a:t>
            </a:r>
            <a:r>
              <a:rPr lang="en-US" altLang="zh-CN" dirty="0"/>
              <a:t>equals</a:t>
            </a:r>
            <a:r>
              <a:rPr lang="zh-CN" altLang="en-US" dirty="0"/>
              <a:t>时的约定</a:t>
            </a:r>
            <a:endParaRPr lang="en-US" altLang="zh-CN" dirty="0"/>
          </a:p>
          <a:p>
            <a:pPr lvl="1"/>
            <a:r>
              <a:rPr lang="zh-CN" altLang="en-US" dirty="0"/>
              <a:t>自反性（</a:t>
            </a:r>
            <a:r>
              <a:rPr lang="en-US" altLang="zh-CN" dirty="0"/>
              <a:t>reflexive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的引用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(x)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对称性（</a:t>
            </a:r>
            <a:r>
              <a:rPr lang="en-US" altLang="zh-CN" dirty="0"/>
              <a:t>symmetric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对于非</a:t>
            </a:r>
            <a:r>
              <a:rPr lang="en-US" altLang="zh-CN" dirty="0"/>
              <a:t>null</a:t>
            </a:r>
            <a:r>
              <a:rPr lang="zh-CN" altLang="en-US" dirty="0"/>
              <a:t>引用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en-US" dirty="0"/>
              <a:t>与</a:t>
            </a:r>
            <a:r>
              <a:rPr lang="en-US" altLang="zh-CN" dirty="0" err="1"/>
              <a:t>y.equals</a:t>
            </a:r>
            <a:r>
              <a:rPr lang="en-US" altLang="zh-CN" dirty="0"/>
              <a:t>(x)</a:t>
            </a:r>
            <a:r>
              <a:rPr lang="zh-CN" altLang="en-US" dirty="0"/>
              <a:t>返回值相同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73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3553</TotalTime>
  <Words>8242</Words>
  <Application>Microsoft Office PowerPoint</Application>
  <PresentationFormat>全屏显示(4:3)</PresentationFormat>
  <Paragraphs>753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6" baseType="lpstr"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Theme</vt:lpstr>
      <vt:lpstr>第三章 对于所有对象都通用的方法</vt:lpstr>
      <vt:lpstr>通用的方法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10.覆盖equals时遵守通用约定</vt:lpstr>
      <vt:lpstr>PowerPoint 演示文稿</vt:lpstr>
      <vt:lpstr>PowerPoint 演示文稿</vt:lpstr>
      <vt:lpstr>PowerPoint 演示文稿</vt:lpstr>
      <vt:lpstr>PowerPoint 演示文稿</vt:lpstr>
      <vt:lpstr>10.覆盖equals时遵守通用约定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10.覆盖equals时遵守通用约定</vt:lpstr>
      <vt:lpstr>PowerPoint 演示文稿</vt:lpstr>
      <vt:lpstr>10.覆盖equals时遵守通用约定</vt:lpstr>
      <vt:lpstr>PowerPoint 演示文稿</vt:lpstr>
      <vt:lpstr>10.覆盖equals时遵守通用约定</vt:lpstr>
      <vt:lpstr>10.覆盖equals时遵守通用约定</vt:lpstr>
      <vt:lpstr>PowerPoint 演示文稿</vt:lpstr>
      <vt:lpstr>10.覆盖equals时遵守通用约定</vt:lpstr>
      <vt:lpstr>PowerPoint 演示文稿</vt:lpstr>
      <vt:lpstr>PowerPoint 演示文稿</vt:lpstr>
      <vt:lpstr>11.覆盖equals时要覆盖hashCode</vt:lpstr>
      <vt:lpstr>11.覆盖equals时要覆盖hashCode</vt:lpstr>
      <vt:lpstr>PowerPoint 演示文稿</vt:lpstr>
      <vt:lpstr>PowerPoint 演示文稿</vt:lpstr>
      <vt:lpstr>PowerPoint 演示文稿</vt:lpstr>
      <vt:lpstr>11.覆盖equals时要覆盖hashCode</vt:lpstr>
      <vt:lpstr>11.覆盖equals时要覆盖hashCode</vt:lpstr>
      <vt:lpstr>11.覆盖equals时要覆盖hashCode</vt:lpstr>
      <vt:lpstr>11.覆盖equals时要覆盖hashCode</vt:lpstr>
      <vt:lpstr>11.覆盖equals时要覆盖hashCode</vt:lpstr>
      <vt:lpstr>PowerPoint 演示文稿</vt:lpstr>
      <vt:lpstr>11.覆盖equals时要覆盖hashCode</vt:lpstr>
      <vt:lpstr>11.覆盖equals时要覆盖hashCode</vt:lpstr>
      <vt:lpstr>11.覆盖equals时要覆盖hashCode</vt:lpstr>
      <vt:lpstr>PowerPoint 演示文稿</vt:lpstr>
      <vt:lpstr>11.覆盖equals时要覆盖hashCode</vt:lpstr>
      <vt:lpstr>12.始终要覆盖toString</vt:lpstr>
      <vt:lpstr>12.始终要覆盖toString</vt:lpstr>
      <vt:lpstr>12.始终要覆盖toString</vt:lpstr>
      <vt:lpstr>12.始终要覆盖toString</vt:lpstr>
      <vt:lpstr>12.始终要覆盖toString</vt:lpstr>
      <vt:lpstr>13.谨慎覆盖clone</vt:lpstr>
      <vt:lpstr>13.谨慎覆盖clone</vt:lpstr>
      <vt:lpstr>PowerPoint 演示文稿</vt:lpstr>
      <vt:lpstr>13.谨慎覆盖clone</vt:lpstr>
      <vt:lpstr>PowerPoint 演示文稿</vt:lpstr>
      <vt:lpstr>PowerPoint 演示文稿</vt:lpstr>
      <vt:lpstr>13.谨慎覆盖clone</vt:lpstr>
      <vt:lpstr>PowerPoint 演示文稿</vt:lpstr>
      <vt:lpstr>13.谨慎覆盖clone</vt:lpstr>
      <vt:lpstr>PowerPoint 演示文稿</vt:lpstr>
      <vt:lpstr>PowerPoint 演示文稿</vt:lpstr>
      <vt:lpstr>13.谨慎覆盖clone</vt:lpstr>
      <vt:lpstr>PowerPoint 演示文稿</vt:lpstr>
      <vt:lpstr>PowerPoint 演示文稿</vt:lpstr>
      <vt:lpstr>13.谨慎覆盖clone</vt:lpstr>
      <vt:lpstr>PowerPoint 演示文稿</vt:lpstr>
      <vt:lpstr>13.谨慎覆盖clone</vt:lpstr>
      <vt:lpstr>13.谨慎覆盖clone</vt:lpstr>
      <vt:lpstr>14.考虑实现Comparable接口</vt:lpstr>
      <vt:lpstr>PowerPoint 演示文稿</vt:lpstr>
      <vt:lpstr>14.考虑实现Comparable接口</vt:lpstr>
      <vt:lpstr>14.考虑实现Comparable接口</vt:lpstr>
      <vt:lpstr>14.考虑实现Comparable接口</vt:lpstr>
      <vt:lpstr>14.考虑实现Comparable接口</vt:lpstr>
      <vt:lpstr>14.考虑实现Comparable接口</vt:lpstr>
      <vt:lpstr>PowerPoint 演示文稿</vt:lpstr>
      <vt:lpstr>14.考虑实现Comparable接口</vt:lpstr>
      <vt:lpstr>PowerPoint 演示文稿</vt:lpstr>
      <vt:lpstr>14.考虑实现Comparable接口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xupengfei</dc:creator>
  <cp:lastModifiedBy>xupengfei</cp:lastModifiedBy>
  <cp:revision>506</cp:revision>
  <dcterms:created xsi:type="dcterms:W3CDTF">2017-03-09T11:59:35Z</dcterms:created>
  <dcterms:modified xsi:type="dcterms:W3CDTF">2021-04-02T02:16:27Z</dcterms:modified>
</cp:coreProperties>
</file>