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  <p:sldId id="275" r:id="rId21"/>
    <p:sldId id="276" r:id="rId22"/>
    <p:sldId id="277" r:id="rId23"/>
    <p:sldId id="278" r:id="rId24"/>
    <p:sldId id="279" r:id="rId25"/>
    <p:sldId id="281" r:id="rId26"/>
    <p:sldId id="352" r:id="rId27"/>
    <p:sldId id="353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285" r:id="rId36"/>
    <p:sldId id="292" r:id="rId37"/>
    <p:sldId id="293" r:id="rId38"/>
    <p:sldId id="297" r:id="rId39"/>
    <p:sldId id="298" r:id="rId40"/>
    <p:sldId id="299" r:id="rId41"/>
    <p:sldId id="354" r:id="rId42"/>
    <p:sldId id="300" r:id="rId43"/>
    <p:sldId id="355" r:id="rId44"/>
    <p:sldId id="302" r:id="rId45"/>
    <p:sldId id="304" r:id="rId46"/>
    <p:sldId id="303" r:id="rId47"/>
    <p:sldId id="356" r:id="rId48"/>
    <p:sldId id="357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6" r:id="rId58"/>
    <p:sldId id="315" r:id="rId59"/>
    <p:sldId id="358" r:id="rId60"/>
    <p:sldId id="319" r:id="rId61"/>
    <p:sldId id="359" r:id="rId62"/>
    <p:sldId id="322" r:id="rId63"/>
    <p:sldId id="325" r:id="rId64"/>
    <p:sldId id="327" r:id="rId65"/>
    <p:sldId id="323" r:id="rId66"/>
    <p:sldId id="328" r:id="rId67"/>
    <p:sldId id="329" r:id="rId68"/>
    <p:sldId id="326" r:id="rId69"/>
    <p:sldId id="331" r:id="rId70"/>
    <p:sldId id="330" r:id="rId71"/>
    <p:sldId id="332" r:id="rId72"/>
    <p:sldId id="333" r:id="rId73"/>
    <p:sldId id="334" r:id="rId74"/>
    <p:sldId id="335" r:id="rId75"/>
    <p:sldId id="336" r:id="rId76"/>
    <p:sldId id="337" r:id="rId77"/>
    <p:sldId id="360" r:id="rId78"/>
    <p:sldId id="348" r:id="rId79"/>
    <p:sldId id="349" r:id="rId80"/>
    <p:sldId id="350" r:id="rId81"/>
    <p:sldId id="361" r:id="rId82"/>
    <p:sldId id="362" r:id="rId83"/>
    <p:sldId id="363" r:id="rId84"/>
    <p:sldId id="365" r:id="rId85"/>
    <p:sldId id="364" r:id="rId86"/>
    <p:sldId id="308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CB1D-0CF8-44A5-ABA1-A9C8ECE7F4D3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739E-C5AC-4A49-A586-619BE3514F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1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B739E-C5AC-4A49-A586-619BE3514F0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第四章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类和接口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成员（域，方法，嵌套类，嵌套接口）</a:t>
            </a:r>
            <a:endParaRPr lang="en-US" altLang="zh-CN" dirty="0"/>
          </a:p>
          <a:p>
            <a:pPr lvl="1"/>
            <a:r>
              <a:rPr lang="zh-CN" altLang="en-US" dirty="0"/>
              <a:t>尽量减少包级私有（相对于私有）</a:t>
            </a:r>
            <a:endParaRPr lang="en-US" altLang="zh-CN" dirty="0"/>
          </a:p>
          <a:p>
            <a:pPr lvl="1"/>
            <a:r>
              <a:rPr lang="zh-CN" altLang="en-US" dirty="0"/>
              <a:t>受保护的成员尽量少用（相对于私有）</a:t>
            </a:r>
            <a:endParaRPr lang="en-US" altLang="zh-CN" dirty="0"/>
          </a:p>
          <a:p>
            <a:pPr lvl="1"/>
            <a:r>
              <a:rPr lang="zh-CN" altLang="en-US" dirty="0"/>
              <a:t>实例域不能是公有的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70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成员（域，方法，嵌套类，嵌套接口）</a:t>
            </a:r>
            <a:endParaRPr lang="en-US" altLang="zh-CN" dirty="0"/>
          </a:p>
          <a:p>
            <a:pPr lvl="1"/>
            <a:r>
              <a:rPr lang="zh-CN" altLang="en-US" dirty="0"/>
              <a:t>尽量减少包级私有（相对于私有）</a:t>
            </a:r>
            <a:endParaRPr lang="en-US" altLang="zh-CN" dirty="0"/>
          </a:p>
          <a:p>
            <a:pPr lvl="1"/>
            <a:r>
              <a:rPr lang="zh-CN" altLang="en-US" dirty="0"/>
              <a:t>受保护的成员尽量少用（相对于私有）</a:t>
            </a:r>
            <a:endParaRPr lang="en-US" altLang="zh-CN" dirty="0"/>
          </a:p>
          <a:p>
            <a:pPr lvl="1"/>
            <a:r>
              <a:rPr lang="zh-CN" altLang="en-US" dirty="0"/>
              <a:t>实例域不能是公有的</a:t>
            </a:r>
            <a:endParaRPr lang="en-US" altLang="zh-CN" dirty="0"/>
          </a:p>
          <a:p>
            <a:pPr lvl="1"/>
            <a:r>
              <a:rPr lang="zh-CN" altLang="en-US" dirty="0"/>
              <a:t>静态</a:t>
            </a:r>
            <a:r>
              <a:rPr lang="en-US" altLang="zh-CN" dirty="0"/>
              <a:t>final</a:t>
            </a:r>
            <a:r>
              <a:rPr lang="zh-CN" altLang="en-US" dirty="0"/>
              <a:t>常量可以为公有，但不能为可变对象的引用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06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Potential security hole!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 </a:t>
            </a:r>
            <a:r>
              <a:rPr lang="en-US" altLang="zh-CN" sz="1800" i="1" dirty="0">
                <a:solidFill>
                  <a:srgbClr val="77777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777777"/>
                </a:solidFill>
                <a:latin typeface="Consolas" panose="020B0609020204030204" pitchFamily="49" charset="0"/>
              </a:rPr>
              <a:t>该变量无法指向新的数组对象。但</a:t>
            </a:r>
            <a:r>
              <a:rPr lang="zh-CN" altLang="en-US" sz="1800" b="1" i="1" dirty="0">
                <a:solidFill>
                  <a:srgbClr val="777777"/>
                </a:solidFill>
                <a:latin typeface="Consolas" panose="020B0609020204030204" pitchFamily="49" charset="0"/>
              </a:rPr>
              <a:t>数组内容可变</a:t>
            </a:r>
            <a:r>
              <a:rPr lang="zh-CN" altLang="en-US" sz="1800" i="1" dirty="0">
                <a:solidFill>
                  <a:srgbClr val="777777"/>
                </a:solidFill>
                <a:latin typeface="Consolas" panose="020B0609020204030204" pitchFamily="49" charset="0"/>
              </a:rPr>
              <a:t>。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List&lt;Thing&gt;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unmodifiableList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 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PRIVATE_VALUES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clone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3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在公有类中使用访问方法而非公有域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退化类</a:t>
            </a:r>
            <a:endParaRPr lang="en-US" altLang="zh-CN" dirty="0"/>
          </a:p>
          <a:p>
            <a:pPr lvl="1"/>
            <a:r>
              <a:rPr lang="zh-CN" altLang="en-US" dirty="0"/>
              <a:t>聚集实例域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Degenerate classes like this should not be public!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06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在公有类中使用访问方法而非公有域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399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包含私有域和公有访问方法、公有设值方法</a:t>
            </a:r>
            <a:endParaRPr lang="en-US" altLang="zh-CN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Encapsulation of data by accessor methods and mutators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7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在公有类中使用访问方法而非公有域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包含私有域和公有访问方法、公有设值方法</a:t>
            </a:r>
            <a:endParaRPr lang="en-US" altLang="zh-CN" dirty="0"/>
          </a:p>
          <a:p>
            <a:pPr lvl="1"/>
            <a:r>
              <a:rPr lang="zh-CN" altLang="en-US" dirty="0"/>
              <a:t>保留改变该类内部表示的灵活性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暴露数据域会导致无法改变内部表示：已被其他程序应用</a:t>
            </a:r>
          </a:p>
        </p:txBody>
      </p:sp>
    </p:spTree>
    <p:extLst>
      <p:ext uri="{BB962C8B-B14F-4D97-AF65-F5344CB8AC3E}">
        <p14:creationId xmlns:p14="http://schemas.microsoft.com/office/powerpoint/2010/main" val="92468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在公有类中使用访问方法而非公有域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包级私有类、私有嵌套类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77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</a:t>
            </a:r>
            <a:r>
              <a:rPr lang="zh-CN" altLang="en-US" dirty="0"/>
              <a:t>在公有类中使用访问方法而非公有域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包级私有类、私有嵌套类</a:t>
            </a:r>
            <a:endParaRPr lang="en-US" altLang="zh-CN" dirty="0"/>
          </a:p>
          <a:p>
            <a:pPr lvl="1"/>
            <a:r>
              <a:rPr lang="zh-CN" altLang="en-US" dirty="0"/>
              <a:t>可以直接暴露数据域</a:t>
            </a:r>
            <a:endParaRPr lang="en-US" altLang="zh-CN" dirty="0"/>
          </a:p>
          <a:p>
            <a:pPr lvl="1"/>
            <a:r>
              <a:rPr lang="zh-CN" altLang="en-US" dirty="0"/>
              <a:t>方便，不易产生视觉混乱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0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Public class with exposed immutable fields - questionable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HOURS_PER_DAY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24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MINUTES_PER_HOUR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60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hour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minute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Time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hour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(hour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hour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HOURS_PER_DAY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Hour: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hour)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(minute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minute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MINUTES_PER_HOUR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Min: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minute)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hour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hour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minute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minute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omitted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1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不可变类</a:t>
            </a:r>
            <a:endParaRPr lang="en-US" altLang="zh-CN" dirty="0"/>
          </a:p>
          <a:p>
            <a:pPr lvl="1"/>
            <a:r>
              <a:rPr lang="zh-CN" altLang="en-US" dirty="0"/>
              <a:t>包含的所有信息在创建时就提供</a:t>
            </a:r>
            <a:endParaRPr lang="en-US" altLang="zh-CN" dirty="0"/>
          </a:p>
          <a:p>
            <a:pPr lvl="1"/>
            <a:r>
              <a:rPr lang="zh-CN" altLang="en-US" dirty="0"/>
              <a:t>整个生命周期内固定不变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，基本类型包装类</a:t>
            </a:r>
            <a:endParaRPr lang="en-US" altLang="zh-CN" dirty="0"/>
          </a:p>
          <a:p>
            <a:pPr lvl="1"/>
            <a:r>
              <a:rPr lang="zh-CN" altLang="en-US" dirty="0"/>
              <a:t>更易于设计、实现和使用</a:t>
            </a:r>
            <a:endParaRPr lang="en-US" altLang="zh-CN" dirty="0"/>
          </a:p>
          <a:p>
            <a:pPr lvl="1"/>
            <a:r>
              <a:rPr lang="zh-CN" altLang="en-US" dirty="0"/>
              <a:t>不容易出错，更加安全</a:t>
            </a:r>
          </a:p>
        </p:txBody>
      </p:sp>
    </p:spTree>
    <p:extLst>
      <p:ext uri="{BB962C8B-B14F-4D97-AF65-F5344CB8AC3E}">
        <p14:creationId xmlns:p14="http://schemas.microsoft.com/office/powerpoint/2010/main" val="145210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信息隐藏</a:t>
            </a:r>
            <a:r>
              <a:rPr lang="en-US" altLang="zh-CN" dirty="0"/>
              <a:t>/</a:t>
            </a:r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各模块隐藏其实现细节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API</a:t>
            </a:r>
            <a:r>
              <a:rPr lang="zh-CN" altLang="en-US" dirty="0"/>
              <a:t>进行通信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0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如何使类成为不可变</a:t>
            </a:r>
            <a:endParaRPr lang="en-US" altLang="zh-CN" dirty="0"/>
          </a:p>
          <a:p>
            <a:pPr lvl="1"/>
            <a:r>
              <a:rPr lang="zh-CN" altLang="en-US" dirty="0"/>
              <a:t>不要提供任何会修改对象状态的方法</a:t>
            </a:r>
          </a:p>
        </p:txBody>
      </p:sp>
    </p:spTree>
    <p:extLst>
      <p:ext uri="{BB962C8B-B14F-4D97-AF65-F5344CB8AC3E}">
        <p14:creationId xmlns:p14="http://schemas.microsoft.com/office/powerpoint/2010/main" val="257056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如何使类成为不可变</a:t>
            </a:r>
            <a:endParaRPr lang="en-US" altLang="zh-CN" dirty="0"/>
          </a:p>
          <a:p>
            <a:pPr lvl="1"/>
            <a:r>
              <a:rPr lang="zh-CN" altLang="en-US" dirty="0"/>
              <a:t>不要提供任何会修改对象状态的方法</a:t>
            </a:r>
            <a:endParaRPr lang="en-US" altLang="zh-CN" dirty="0"/>
          </a:p>
          <a:p>
            <a:pPr lvl="1"/>
            <a:r>
              <a:rPr lang="zh-CN" altLang="en-US" dirty="0"/>
              <a:t>保证类不会被扩展</a:t>
            </a:r>
            <a:endParaRPr lang="en-US" altLang="zh-CN" dirty="0"/>
          </a:p>
          <a:p>
            <a:pPr lvl="2"/>
            <a:r>
              <a:rPr lang="zh-CN" altLang="en-US" dirty="0"/>
              <a:t>常用：使其成为</a:t>
            </a:r>
            <a:r>
              <a:rPr lang="en-US" altLang="zh-CN" dirty="0"/>
              <a:t>final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1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如何使类成为不可变</a:t>
            </a:r>
            <a:endParaRPr lang="en-US" altLang="zh-CN" dirty="0"/>
          </a:p>
          <a:p>
            <a:pPr lvl="1"/>
            <a:r>
              <a:rPr lang="zh-CN" altLang="en-US" dirty="0"/>
              <a:t>不要提供任何会修改对象状态的方法</a:t>
            </a:r>
            <a:endParaRPr lang="en-US" altLang="zh-CN" dirty="0"/>
          </a:p>
          <a:p>
            <a:pPr lvl="1"/>
            <a:r>
              <a:rPr lang="zh-CN" altLang="en-US" dirty="0"/>
              <a:t>保证类不会被扩展</a:t>
            </a:r>
            <a:endParaRPr lang="en-US" altLang="zh-CN" dirty="0"/>
          </a:p>
          <a:p>
            <a:pPr lvl="1"/>
            <a:r>
              <a:rPr lang="zh-CN" altLang="en-US" dirty="0"/>
              <a:t>使所有域都为</a:t>
            </a:r>
            <a:r>
              <a:rPr lang="en-US" altLang="zh-CN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21082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如何使类成为不可变</a:t>
            </a:r>
            <a:endParaRPr lang="en-US" altLang="zh-CN" dirty="0"/>
          </a:p>
          <a:p>
            <a:pPr lvl="1"/>
            <a:r>
              <a:rPr lang="zh-CN" altLang="en-US" dirty="0"/>
              <a:t>不要提供任何会修改对象状态的方法</a:t>
            </a:r>
            <a:endParaRPr lang="en-US" altLang="zh-CN" dirty="0"/>
          </a:p>
          <a:p>
            <a:pPr lvl="1"/>
            <a:r>
              <a:rPr lang="zh-CN" altLang="en-US" dirty="0"/>
              <a:t>保证类不会被扩展</a:t>
            </a:r>
            <a:endParaRPr lang="en-US" altLang="zh-CN" dirty="0"/>
          </a:p>
          <a:p>
            <a:pPr lvl="1"/>
            <a:r>
              <a:rPr lang="zh-CN" altLang="en-US" dirty="0"/>
              <a:t>使所有域都为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使所有域都为私有域</a:t>
            </a:r>
            <a:endParaRPr lang="en-US" altLang="zh-CN" dirty="0"/>
          </a:p>
          <a:p>
            <a:pPr lvl="2"/>
            <a:r>
              <a:rPr lang="zh-CN" altLang="en-US" dirty="0"/>
              <a:t>防止获得访问被域所引用的可变对象的权限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75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如何使类成为不可变</a:t>
            </a:r>
            <a:endParaRPr lang="en-US" altLang="zh-CN" dirty="0"/>
          </a:p>
          <a:p>
            <a:pPr lvl="1"/>
            <a:r>
              <a:rPr lang="zh-CN" altLang="en-US" dirty="0"/>
              <a:t>不要提供任何会修改对象状态的方法</a:t>
            </a:r>
            <a:endParaRPr lang="en-US" altLang="zh-CN" dirty="0"/>
          </a:p>
          <a:p>
            <a:pPr lvl="1"/>
            <a:r>
              <a:rPr lang="zh-CN" altLang="en-US" dirty="0"/>
              <a:t>保证类不会被扩展</a:t>
            </a:r>
            <a:endParaRPr lang="en-US" altLang="zh-CN" dirty="0"/>
          </a:p>
          <a:p>
            <a:pPr lvl="1"/>
            <a:r>
              <a:rPr lang="zh-CN" altLang="en-US" dirty="0"/>
              <a:t>使所有域都为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使所有域都为私有域</a:t>
            </a:r>
            <a:endParaRPr lang="en-US" altLang="zh-CN" dirty="0"/>
          </a:p>
          <a:p>
            <a:pPr lvl="1"/>
            <a:r>
              <a:rPr lang="zh-CN" altLang="en-US" dirty="0"/>
              <a:t>确保可变部分无法被访问</a:t>
            </a:r>
            <a:endParaRPr lang="en-US" altLang="zh-CN" dirty="0"/>
          </a:p>
          <a:p>
            <a:pPr lvl="2"/>
            <a:r>
              <a:rPr lang="zh-CN" altLang="en-US" dirty="0"/>
              <a:t>指向可变对象的域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56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Immutable complex number class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realPart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imaginaryPart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9983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dividedBy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0538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(!(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See page 47 to find out why we use compare instead of ==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21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函数的方法（</a:t>
            </a:r>
            <a:r>
              <a:rPr lang="en-US" altLang="zh-CN" dirty="0"/>
              <a:t>functional approach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创建并返回新的实例，不修改实例</a:t>
            </a:r>
            <a:endParaRPr lang="en-US" altLang="zh-CN" dirty="0"/>
          </a:p>
          <a:p>
            <a:pPr lvl="1"/>
            <a:r>
              <a:rPr lang="zh-CN" altLang="en-US" dirty="0"/>
              <a:t>被大多数不可变类所采用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过程的或命令式的方法（</a:t>
            </a:r>
            <a:r>
              <a:rPr lang="en-US" altLang="zh-CN" dirty="0"/>
              <a:t>procedural/imperative approach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将一个过程作用在实例上，使其状态改变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850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28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信息隐藏</a:t>
            </a:r>
            <a:r>
              <a:rPr lang="en-US" altLang="zh-CN" dirty="0"/>
              <a:t>/</a:t>
            </a:r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各模块隐藏其实现细节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API</a:t>
            </a:r>
            <a:r>
              <a:rPr lang="zh-CN" altLang="en-US" dirty="0"/>
              <a:t>进行通信</a:t>
            </a:r>
            <a:endParaRPr lang="en-US" altLang="zh-CN" dirty="0"/>
          </a:p>
          <a:p>
            <a:r>
              <a:rPr lang="zh-CN" altLang="en-US" dirty="0"/>
              <a:t>信息隐藏的好处</a:t>
            </a:r>
            <a:endParaRPr lang="en-US" altLang="zh-CN" dirty="0"/>
          </a:p>
          <a:p>
            <a:pPr lvl="1"/>
            <a:r>
              <a:rPr lang="zh-CN" altLang="en-US" dirty="0"/>
              <a:t>解除各模块之间的耦合关系</a:t>
            </a:r>
            <a:endParaRPr lang="en-US" altLang="zh-CN" dirty="0"/>
          </a:p>
          <a:p>
            <a:pPr lvl="1"/>
            <a:r>
              <a:rPr lang="zh-CN" altLang="en-US" dirty="0"/>
              <a:t>各模块可以独立开发、测试、优化</a:t>
            </a:r>
            <a:endParaRPr lang="en-US" altLang="zh-CN" dirty="0"/>
          </a:p>
          <a:p>
            <a:pPr lvl="1"/>
            <a:r>
              <a:rPr lang="zh-CN" altLang="en-US" dirty="0"/>
              <a:t>提高可重用性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2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r>
              <a:rPr lang="zh-CN" altLang="en-US" dirty="0"/>
              <a:t>线程安全，不要求同步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98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r>
              <a:rPr lang="zh-CN" altLang="en-US" dirty="0"/>
              <a:t>线程安全，不要求同步</a:t>
            </a:r>
          </a:p>
          <a:p>
            <a:pPr lvl="1"/>
            <a:r>
              <a:rPr lang="zh-CN" altLang="en-US" dirty="0"/>
              <a:t>可被自由共享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90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r>
              <a:rPr lang="zh-CN" altLang="en-US" dirty="0"/>
              <a:t>线程安全，不要求同步</a:t>
            </a:r>
          </a:p>
          <a:p>
            <a:pPr lvl="1"/>
            <a:r>
              <a:rPr lang="zh-CN" altLang="en-US" dirty="0"/>
              <a:t>可被自由共享</a:t>
            </a:r>
            <a:endParaRPr lang="en-US" altLang="zh-CN" dirty="0"/>
          </a:p>
          <a:p>
            <a:pPr lvl="1"/>
            <a:r>
              <a:rPr lang="zh-CN" altLang="en-US" dirty="0"/>
              <a:t>可共享内部信息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27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r>
              <a:rPr lang="zh-CN" altLang="en-US" dirty="0"/>
              <a:t>线程安全，不要求同步</a:t>
            </a:r>
          </a:p>
          <a:p>
            <a:pPr lvl="1"/>
            <a:r>
              <a:rPr lang="zh-CN" altLang="en-US" dirty="0"/>
              <a:t>可被自由共享</a:t>
            </a:r>
            <a:endParaRPr lang="en-US" altLang="zh-CN" dirty="0"/>
          </a:p>
          <a:p>
            <a:pPr lvl="1"/>
            <a:r>
              <a:rPr lang="zh-CN" altLang="en-US" dirty="0"/>
              <a:t>可共享内部信息</a:t>
            </a:r>
            <a:endParaRPr lang="en-US" altLang="zh-CN" dirty="0"/>
          </a:p>
          <a:p>
            <a:pPr lvl="1"/>
            <a:r>
              <a:rPr lang="zh-CN" altLang="en-US" dirty="0"/>
              <a:t>为其他对象提供很好的构件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98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zh-CN" altLang="en-US" dirty="0"/>
              <a:t>不可变类的好处</a:t>
            </a:r>
            <a:endParaRPr lang="en-US" altLang="zh-CN" dirty="0"/>
          </a:p>
          <a:p>
            <a:pPr lvl="1"/>
            <a:r>
              <a:rPr lang="zh-CN" altLang="en-US" dirty="0"/>
              <a:t>比较简单，创建后无需维护</a:t>
            </a:r>
            <a:endParaRPr lang="en-US" altLang="zh-CN" dirty="0"/>
          </a:p>
          <a:p>
            <a:pPr lvl="1"/>
            <a:r>
              <a:rPr lang="zh-CN" altLang="en-US" dirty="0"/>
              <a:t>线程安全，不要求同步</a:t>
            </a:r>
          </a:p>
          <a:p>
            <a:pPr lvl="1"/>
            <a:r>
              <a:rPr lang="zh-CN" altLang="en-US" dirty="0"/>
              <a:t>可被自由共享</a:t>
            </a:r>
            <a:endParaRPr lang="en-US" altLang="zh-CN" dirty="0"/>
          </a:p>
          <a:p>
            <a:pPr lvl="1"/>
            <a:r>
              <a:rPr lang="zh-CN" altLang="en-US" dirty="0"/>
              <a:t>可共享内部信息</a:t>
            </a:r>
            <a:endParaRPr lang="en-US" altLang="zh-CN" dirty="0"/>
          </a:p>
          <a:p>
            <a:pPr lvl="1"/>
            <a:r>
              <a:rPr lang="zh-CN" altLang="en-US" dirty="0"/>
              <a:t>为其他对象提供很好的构件</a:t>
            </a:r>
            <a:endParaRPr lang="en-US" altLang="zh-CN" dirty="0"/>
          </a:p>
          <a:p>
            <a:r>
              <a:rPr lang="zh-CN" altLang="en-US" dirty="0"/>
              <a:t>坏处</a:t>
            </a:r>
            <a:endParaRPr lang="en-US" altLang="zh-CN" dirty="0"/>
          </a:p>
          <a:p>
            <a:pPr lvl="1"/>
            <a:r>
              <a:rPr lang="zh-CN" altLang="en-US" dirty="0"/>
              <a:t>对于不同的值需要不同的对象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moby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moby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moby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flipBit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BitSet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moby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moby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flip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873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可变配套类</a:t>
            </a:r>
            <a:endParaRPr lang="en-US" altLang="zh-CN" dirty="0"/>
          </a:p>
          <a:p>
            <a:pPr lvl="1"/>
            <a:r>
              <a:rPr lang="zh-CN" altLang="en-US" dirty="0"/>
              <a:t>协助创建不可变类，加速</a:t>
            </a:r>
            <a:endParaRPr lang="en-US" altLang="zh-CN" dirty="0"/>
          </a:p>
          <a:p>
            <a:pPr lvl="1"/>
            <a:r>
              <a:rPr lang="zh-CN" altLang="en-US" dirty="0"/>
              <a:t>包级私有可变配套类：步骤较为固定</a:t>
            </a:r>
            <a:endParaRPr lang="en-US" altLang="zh-CN" dirty="0"/>
          </a:p>
          <a:p>
            <a:pPr lvl="1"/>
            <a:r>
              <a:rPr lang="zh-CN" altLang="en-US" dirty="0"/>
              <a:t>公有可变配套类：无法预测创建步骤</a:t>
            </a:r>
            <a:endParaRPr lang="en-US" altLang="zh-CN" dirty="0"/>
          </a:p>
          <a:p>
            <a:pPr lvl="2"/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 err="1"/>
              <a:t>StringBuilder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770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使类不可扩展的方法</a:t>
            </a:r>
            <a:endParaRPr lang="en-US" altLang="zh-CN" dirty="0"/>
          </a:p>
          <a:p>
            <a:pPr lvl="1"/>
            <a:r>
              <a:rPr lang="zh-CN" altLang="en-US" dirty="0"/>
              <a:t>使其成为</a:t>
            </a:r>
            <a:r>
              <a:rPr lang="en-US" altLang="zh-CN" dirty="0"/>
              <a:t>final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类的构造器为私有或包级私有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195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Immutable class with static factories instead of constructors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Complex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unchanged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31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</a:t>
            </a:r>
            <a:r>
              <a:rPr lang="zh-CN" altLang="en-US" dirty="0"/>
              <a:t>使可变性最小化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所有域都是</a:t>
            </a:r>
            <a:r>
              <a:rPr lang="en-US" altLang="zh-CN" dirty="0"/>
              <a:t>final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这个要求过强</a:t>
            </a:r>
            <a:endParaRPr lang="en-US" altLang="zh-CN" dirty="0"/>
          </a:p>
          <a:p>
            <a:pPr lvl="1"/>
            <a:r>
              <a:rPr lang="zh-CN" altLang="en-US" dirty="0"/>
              <a:t>不产生外部可见的改变即可</a:t>
            </a:r>
            <a:endParaRPr lang="en-US" altLang="zh-CN" dirty="0"/>
          </a:p>
          <a:p>
            <a:pPr lvl="2"/>
            <a:r>
              <a:rPr lang="en-US" altLang="zh-CN" dirty="0" err="1"/>
              <a:t>PhoneNumber</a:t>
            </a:r>
            <a:r>
              <a:rPr lang="zh-CN" altLang="en-US" dirty="0"/>
              <a:t>的利用延迟初始化计算</a:t>
            </a:r>
            <a:r>
              <a:rPr lang="en-US" altLang="zh-CN" dirty="0" err="1"/>
              <a:t>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9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复合优先于继承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何时使用继承</a:t>
            </a:r>
            <a:endParaRPr lang="en-US" altLang="zh-CN" dirty="0"/>
          </a:p>
          <a:p>
            <a:pPr lvl="1"/>
            <a:r>
              <a:rPr lang="zh-CN" altLang="en-US" dirty="0"/>
              <a:t>包的内部可以使用，在同一个程序员的控制下</a:t>
            </a:r>
            <a:endParaRPr lang="en-US" altLang="zh-CN" dirty="0"/>
          </a:p>
          <a:p>
            <a:pPr lvl="1"/>
            <a:r>
              <a:rPr lang="zh-CN" altLang="en-US" dirty="0"/>
              <a:t>专门为继承而设计，有很好的文档说明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4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信息隐藏</a:t>
            </a:r>
            <a:r>
              <a:rPr lang="en-US" altLang="zh-CN" dirty="0"/>
              <a:t>/</a:t>
            </a:r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各模块隐藏其实现细节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API</a:t>
            </a:r>
            <a:r>
              <a:rPr lang="zh-CN" altLang="en-US" dirty="0"/>
              <a:t>进行通信</a:t>
            </a:r>
            <a:endParaRPr lang="en-US" altLang="zh-CN" dirty="0"/>
          </a:p>
          <a:p>
            <a:r>
              <a:rPr lang="zh-CN" altLang="en-US" dirty="0"/>
              <a:t>信息隐藏的好处</a:t>
            </a:r>
            <a:endParaRPr lang="en-US" altLang="zh-CN" dirty="0"/>
          </a:p>
          <a:p>
            <a:pPr lvl="1"/>
            <a:r>
              <a:rPr lang="zh-CN" altLang="en-US" dirty="0"/>
              <a:t>接触各模块之前的耦合关系</a:t>
            </a:r>
            <a:endParaRPr lang="en-US" altLang="zh-CN" dirty="0"/>
          </a:p>
          <a:p>
            <a:pPr lvl="1"/>
            <a:r>
              <a:rPr lang="zh-CN" altLang="en-US" dirty="0"/>
              <a:t>各模块可以独立开发、测试、优化</a:t>
            </a:r>
            <a:endParaRPr lang="en-US" altLang="zh-CN" dirty="0"/>
          </a:p>
          <a:p>
            <a:pPr lvl="1"/>
            <a:r>
              <a:rPr lang="zh-CN" altLang="en-US" dirty="0"/>
              <a:t>提高可重用性</a:t>
            </a:r>
            <a:endParaRPr lang="en-US" altLang="zh-CN" dirty="0"/>
          </a:p>
          <a:p>
            <a:r>
              <a:rPr lang="zh-CN" altLang="en-US" dirty="0"/>
              <a:t>尽可能使每个类或成员不被外界访问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20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复合优先于继承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为何不用继承</a:t>
            </a:r>
            <a:endParaRPr lang="en-US" altLang="zh-CN" dirty="0"/>
          </a:p>
          <a:p>
            <a:pPr lvl="1"/>
            <a:r>
              <a:rPr lang="zh-CN" altLang="en-US" dirty="0"/>
              <a:t>打破了封装性：父类版本更新后，子类可能也需要更新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6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Inappropriate use of inheritance!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number of attempted element insertions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initCap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loadFactor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initCap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loadFactor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Snap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Crackle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5C602B13-04B3-4B36-8C9F-83042A69E7F8}"/>
              </a:ext>
            </a:extLst>
          </p:cNvPr>
          <p:cNvSpPr txBox="1"/>
          <p:nvPr/>
        </p:nvSpPr>
        <p:spPr>
          <a:xfrm>
            <a:off x="1676503" y="2200274"/>
            <a:ext cx="480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输出结果为？</a:t>
            </a:r>
          </a:p>
        </p:txBody>
      </p:sp>
    </p:spTree>
    <p:extLst>
      <p:ext uri="{BB962C8B-B14F-4D97-AF65-F5344CB8AC3E}">
        <p14:creationId xmlns:p14="http://schemas.microsoft.com/office/powerpoint/2010/main" val="39737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Snap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Crackle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5C602B13-04B3-4B36-8C9F-83042A69E7F8}"/>
              </a:ext>
            </a:extLst>
          </p:cNvPr>
          <p:cNvSpPr txBox="1"/>
          <p:nvPr/>
        </p:nvSpPr>
        <p:spPr>
          <a:xfrm>
            <a:off x="1676503" y="2200274"/>
            <a:ext cx="480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输出结果为</a:t>
            </a:r>
            <a:r>
              <a:rPr lang="en-US" altLang="zh-CN" sz="2400" dirty="0"/>
              <a:t>6</a:t>
            </a:r>
          </a:p>
          <a:p>
            <a:r>
              <a:rPr lang="zh-CN" altLang="en-US" sz="2400" dirty="0"/>
              <a:t>超类中</a:t>
            </a:r>
            <a:r>
              <a:rPr lang="en-US" altLang="zh-CN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zh-CN" altLang="en-US" sz="2400" dirty="0"/>
              <a:t>的实现调用了</a:t>
            </a:r>
            <a:r>
              <a:rPr lang="en-US" altLang="zh-CN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复合优先于继承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</a:t>
            </a:r>
            <a:endParaRPr lang="en-US" altLang="zh-CN" dirty="0"/>
          </a:p>
          <a:p>
            <a:pPr lvl="1"/>
            <a:r>
              <a:rPr lang="zh-CN" altLang="en-US" dirty="0"/>
              <a:t>现有的类为新类的一个组件</a:t>
            </a:r>
            <a:endParaRPr lang="en-US" altLang="zh-CN" dirty="0"/>
          </a:p>
          <a:p>
            <a:pPr lvl="1"/>
            <a:r>
              <a:rPr lang="zh-CN" altLang="en-US" dirty="0"/>
              <a:t>包装类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Reusable forwarding class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ForwardingSet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ForwardingSet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containsAll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containsAll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retainAll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retainAll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7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Wrapper class - uses composition in place of inheritance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ForwardingSet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InstrumentedSet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InstrumentedSet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Snap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Crackle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getAddCount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复合优先于继承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什么时候使用继承</a:t>
            </a:r>
            <a:endParaRPr lang="en-US" altLang="zh-CN" dirty="0"/>
          </a:p>
          <a:p>
            <a:pPr lvl="1"/>
            <a:r>
              <a:rPr lang="zh-CN" altLang="en-US" dirty="0"/>
              <a:t>当子类真正是超类的子类型时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42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抽象类（</a:t>
            </a:r>
            <a:r>
              <a:rPr lang="en-US" altLang="zh-CN" dirty="0"/>
              <a:t>abstract 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0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顶层类和接口</a:t>
            </a:r>
            <a:endParaRPr lang="en-US" altLang="zh-CN" dirty="0"/>
          </a:p>
          <a:p>
            <a:pPr lvl="1"/>
            <a:r>
              <a:rPr lang="zh-CN" altLang="en-US" dirty="0"/>
              <a:t>包级私有（</a:t>
            </a:r>
            <a:r>
              <a:rPr lang="en-US" altLang="zh-CN" dirty="0"/>
              <a:t>package-private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无修饰符</a:t>
            </a:r>
            <a:endParaRPr lang="en-US" altLang="zh-CN" dirty="0"/>
          </a:p>
          <a:p>
            <a:pPr lvl="2"/>
            <a:r>
              <a:rPr lang="zh-CN" altLang="en-US" dirty="0"/>
              <a:t>只可以被包内使用</a:t>
            </a:r>
            <a:endParaRPr lang="en-US" altLang="zh-CN" dirty="0"/>
          </a:p>
          <a:p>
            <a:pPr lvl="1"/>
            <a:r>
              <a:rPr lang="zh-CN" altLang="en-US" dirty="0"/>
              <a:t>公有（</a:t>
            </a:r>
            <a:r>
              <a:rPr lang="en-US" altLang="zh-CN" dirty="0"/>
              <a:t>public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Public</a:t>
            </a:r>
            <a:r>
              <a:rPr lang="zh-CN" altLang="en-US" dirty="0"/>
              <a:t>修饰符</a:t>
            </a:r>
            <a:endParaRPr lang="en-US" altLang="zh-CN" dirty="0"/>
          </a:p>
          <a:p>
            <a:pPr lvl="2"/>
            <a:r>
              <a:rPr lang="zh-CN" altLang="en-US" dirty="0"/>
              <a:t>包导出的</a:t>
            </a:r>
            <a:r>
              <a:rPr lang="en-US" altLang="zh-CN" dirty="0"/>
              <a:t>API</a:t>
            </a:r>
            <a:r>
              <a:rPr lang="zh-CN" altLang="en-US" dirty="0"/>
              <a:t>的一部分</a:t>
            </a:r>
            <a:endParaRPr lang="en-US" altLang="zh-CN" dirty="0"/>
          </a:p>
          <a:p>
            <a:pPr lvl="2"/>
            <a:r>
              <a:rPr lang="zh-CN" altLang="en-US" dirty="0"/>
              <a:t>后续版本需要对其进行支持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781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接口（</a:t>
            </a:r>
            <a:r>
              <a:rPr lang="en-US" altLang="zh-CN" dirty="0"/>
              <a:t>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不能实例化</a:t>
            </a:r>
            <a:endParaRPr lang="en-US" altLang="zh-CN" dirty="0"/>
          </a:p>
          <a:p>
            <a:pPr lvl="1"/>
            <a:r>
              <a:rPr lang="zh-CN" altLang="en-US" dirty="0"/>
              <a:t>可实现方法</a:t>
            </a:r>
            <a:endParaRPr lang="en-US" altLang="zh-CN" dirty="0"/>
          </a:p>
          <a:p>
            <a:pPr lvl="1"/>
            <a:r>
              <a:rPr lang="zh-CN" altLang="en-US" dirty="0"/>
              <a:t>类可以实现多个接口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抽象类（</a:t>
            </a:r>
            <a:r>
              <a:rPr lang="en-US" altLang="zh-CN" dirty="0"/>
              <a:t>abstract 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不能实例化</a:t>
            </a:r>
            <a:endParaRPr lang="en-US" altLang="zh-CN" dirty="0"/>
          </a:p>
          <a:p>
            <a:pPr lvl="1"/>
            <a:r>
              <a:rPr lang="zh-CN" altLang="en-US" dirty="0"/>
              <a:t>可实现方法</a:t>
            </a:r>
            <a:endParaRPr lang="en-US" altLang="zh-CN" dirty="0"/>
          </a:p>
          <a:p>
            <a:pPr lvl="1"/>
            <a:r>
              <a:rPr lang="zh-CN" altLang="en-US" dirty="0"/>
              <a:t>类只能继承一个抽象类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现有的类可以很容易被更新，以实现新的接口</a:t>
            </a:r>
            <a:endParaRPr lang="en-US" altLang="zh-CN" dirty="0"/>
          </a:p>
          <a:p>
            <a:pPr lvl="1"/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无法更新现有的类来扩展新的抽象类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2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接口是定义</a:t>
            </a:r>
            <a:r>
              <a:rPr lang="en-US" altLang="zh-CN" dirty="0" err="1"/>
              <a:t>mixin</a:t>
            </a:r>
            <a:r>
              <a:rPr lang="zh-CN" altLang="en-US" dirty="0"/>
              <a:t>（混合类型）的理想选择</a:t>
            </a:r>
            <a:endParaRPr lang="en-US" altLang="zh-CN" dirty="0"/>
          </a:p>
          <a:p>
            <a:pPr lvl="1"/>
            <a:r>
              <a:rPr lang="en-US" altLang="zh-CN" dirty="0" err="1"/>
              <a:t>mixin</a:t>
            </a:r>
            <a:r>
              <a:rPr lang="zh-CN" altLang="en-US" dirty="0"/>
              <a:t>：类通过实现</a:t>
            </a:r>
            <a:r>
              <a:rPr lang="en-US" altLang="zh-CN" dirty="0" err="1"/>
              <a:t>mixin</a:t>
            </a:r>
            <a:r>
              <a:rPr lang="zh-CN" altLang="en-US" dirty="0"/>
              <a:t>来表明它提供了一些额外的功能</a:t>
            </a:r>
            <a:endParaRPr lang="en-US" altLang="zh-CN" dirty="0"/>
          </a:p>
          <a:p>
            <a:pPr lvl="1"/>
            <a:r>
              <a:rPr lang="en-US" altLang="zh-CN" dirty="0"/>
              <a:t>Comparable</a:t>
            </a:r>
            <a:r>
              <a:rPr lang="zh-CN" altLang="en-US" dirty="0"/>
              <a:t>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1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通过接口可以构造非</a:t>
            </a:r>
            <a:r>
              <a:rPr lang="zh-CN" altLang="en-US" dirty="0" smtClean="0"/>
              <a:t>层次</a:t>
            </a:r>
            <a:r>
              <a:rPr lang="zh-CN" altLang="en-US" dirty="0"/>
              <a:t>结构</a:t>
            </a:r>
            <a:r>
              <a:rPr lang="zh-CN" altLang="en-US" dirty="0" smtClean="0"/>
              <a:t>的</a:t>
            </a:r>
            <a:r>
              <a:rPr lang="zh-CN" altLang="en-US" dirty="0"/>
              <a:t>类型框架</a:t>
            </a:r>
            <a:endParaRPr lang="en-US" altLang="zh-CN" dirty="0"/>
          </a:p>
          <a:p>
            <a:pPr lvl="1"/>
            <a:r>
              <a:rPr lang="zh-CN" altLang="en-US" dirty="0"/>
              <a:t>并非所有的事物都适合层次结构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0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AudioClip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Songwriter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compose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SingerSongwriter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Singer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Songwriter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AudioClip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strum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actSensitive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通过接口可以构造</a:t>
            </a:r>
            <a:r>
              <a:rPr lang="zh-CN" altLang="en-US"/>
              <a:t>非</a:t>
            </a:r>
            <a:r>
              <a:rPr lang="zh-CN" altLang="en-US" smtClean="0"/>
              <a:t>层次</a:t>
            </a:r>
            <a:r>
              <a:rPr lang="zh-CN" altLang="en-US"/>
              <a:t>结构</a:t>
            </a:r>
            <a:r>
              <a:rPr lang="zh-CN" altLang="en-US" smtClean="0"/>
              <a:t>的</a:t>
            </a:r>
            <a:r>
              <a:rPr lang="zh-CN" altLang="en-US" dirty="0"/>
              <a:t>类型框架</a:t>
            </a:r>
            <a:endParaRPr lang="en-US" altLang="zh-CN" dirty="0"/>
          </a:p>
          <a:p>
            <a:pPr lvl="1"/>
            <a:r>
              <a:rPr lang="zh-CN" altLang="en-US" dirty="0"/>
              <a:t>并非所有的事物都适合层次结构</a:t>
            </a:r>
            <a:endParaRPr lang="en-US" altLang="zh-CN" dirty="0"/>
          </a:p>
          <a:p>
            <a:pPr lvl="1"/>
            <a:r>
              <a:rPr lang="zh-CN" altLang="en-US" dirty="0"/>
              <a:t>写一个单独的类来支持所选属性。若有</a:t>
            </a:r>
            <a:r>
              <a:rPr lang="en-US" altLang="zh-CN" dirty="0"/>
              <a:t>n</a:t>
            </a:r>
            <a:r>
              <a:rPr lang="zh-CN" altLang="en-US" dirty="0"/>
              <a:t>个属性，则有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种不同的类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结合接口和抽象类的优点：骨架实现</a:t>
            </a:r>
          </a:p>
          <a:p>
            <a:pPr lvl="1"/>
            <a:r>
              <a:rPr lang="zh-CN" altLang="en-US" dirty="0"/>
              <a:t>接口负责定义类型，或提供一些缺省方法</a:t>
            </a:r>
            <a:endParaRPr lang="en-US" altLang="zh-CN" dirty="0"/>
          </a:p>
          <a:p>
            <a:pPr lvl="2"/>
            <a:r>
              <a:rPr lang="zh-CN" altLang="en-US" dirty="0"/>
              <a:t>有些方法无法在接口中实现</a:t>
            </a:r>
            <a:endParaRPr lang="en-US" altLang="zh-CN" dirty="0"/>
          </a:p>
          <a:p>
            <a:pPr lvl="2"/>
            <a:r>
              <a:rPr lang="zh-CN" altLang="en-US" dirty="0"/>
              <a:t>有些接口无法进行修改</a:t>
            </a:r>
            <a:endParaRPr lang="en-US" altLang="zh-CN" dirty="0"/>
          </a:p>
          <a:p>
            <a:pPr lvl="1"/>
            <a:r>
              <a:rPr lang="zh-CN" altLang="en-US" dirty="0"/>
              <a:t>骨架类实现其余的方法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Concrete implementation built atop skeletal implementation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Integer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intArrayAsList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diamond operator is only legal here in Java 9 and later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If you're using an earlier release, specify &lt;Integer&gt;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AbstractList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Autoboxing (Item 6)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Auto-unboxing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oldVal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Autoboxing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endParaRPr lang="en-US" altLang="zh-CN" sz="18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[] a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a[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List&lt;Integer&gt;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list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intArrayAsList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shuffle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</a:t>
            </a:r>
            <a:r>
              <a:rPr lang="zh-CN" altLang="en-US" dirty="0"/>
              <a:t>接口优于抽象类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结合接口和抽象类的优点：骨架实现</a:t>
            </a:r>
          </a:p>
          <a:p>
            <a:pPr lvl="1"/>
            <a:r>
              <a:rPr lang="zh-CN" altLang="en-US" dirty="0"/>
              <a:t>接口负责定义类型，或提供一些缺省方法</a:t>
            </a:r>
            <a:endParaRPr lang="en-US" altLang="zh-CN" dirty="0"/>
          </a:p>
          <a:p>
            <a:pPr lvl="2"/>
            <a:r>
              <a:rPr lang="zh-CN" altLang="en-US" dirty="0"/>
              <a:t>有些方法无法在接口中实现</a:t>
            </a:r>
            <a:endParaRPr lang="en-US" altLang="zh-CN" dirty="0"/>
          </a:p>
          <a:p>
            <a:pPr lvl="2"/>
            <a:r>
              <a:rPr lang="zh-CN" altLang="en-US" dirty="0"/>
              <a:t>有些接口无法进行修改</a:t>
            </a:r>
            <a:endParaRPr lang="en-US" altLang="zh-CN" dirty="0"/>
          </a:p>
          <a:p>
            <a:pPr lvl="1"/>
            <a:r>
              <a:rPr lang="zh-CN" altLang="en-US" dirty="0"/>
              <a:t>骨架类实现其余的方法</a:t>
            </a:r>
            <a:endParaRPr lang="en-US" altLang="zh-CN" dirty="0"/>
          </a:p>
          <a:p>
            <a:r>
              <a:rPr lang="zh-CN" altLang="en-US" dirty="0"/>
              <a:t>骨架类模拟多重继承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顶层类和接口</a:t>
            </a:r>
            <a:endParaRPr lang="en-US" altLang="zh-CN" dirty="0"/>
          </a:p>
          <a:p>
            <a:pPr lvl="1"/>
            <a:r>
              <a:rPr lang="zh-CN" altLang="en-US" dirty="0"/>
              <a:t>包级私有（</a:t>
            </a:r>
            <a:r>
              <a:rPr lang="en-US" altLang="zh-CN" dirty="0"/>
              <a:t>package-private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无修饰符</a:t>
            </a:r>
            <a:endParaRPr lang="en-US" altLang="zh-CN" dirty="0"/>
          </a:p>
          <a:p>
            <a:pPr lvl="2"/>
            <a:r>
              <a:rPr lang="zh-CN" altLang="en-US" dirty="0"/>
              <a:t>只可以被包内实用</a:t>
            </a:r>
            <a:endParaRPr lang="en-US" altLang="zh-CN" dirty="0"/>
          </a:p>
          <a:p>
            <a:pPr lvl="1"/>
            <a:r>
              <a:rPr lang="zh-CN" altLang="en-US" dirty="0"/>
              <a:t>公有（</a:t>
            </a:r>
            <a:r>
              <a:rPr lang="en-US" altLang="zh-CN" dirty="0"/>
              <a:t>public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Public</a:t>
            </a:r>
            <a:r>
              <a:rPr lang="zh-CN" altLang="en-US" dirty="0"/>
              <a:t>修饰符</a:t>
            </a:r>
            <a:endParaRPr lang="en-US" altLang="zh-CN" dirty="0"/>
          </a:p>
          <a:p>
            <a:pPr lvl="2"/>
            <a:r>
              <a:rPr lang="zh-CN" altLang="en-US" dirty="0"/>
              <a:t>包导出的</a:t>
            </a:r>
            <a:r>
              <a:rPr lang="en-US" altLang="zh-CN" dirty="0"/>
              <a:t>API</a:t>
            </a:r>
            <a:r>
              <a:rPr lang="zh-CN" altLang="en-US" dirty="0"/>
              <a:t>的一部分</a:t>
            </a:r>
            <a:endParaRPr lang="en-US" altLang="zh-CN" dirty="0"/>
          </a:p>
          <a:p>
            <a:pPr lvl="2"/>
            <a:r>
              <a:rPr lang="zh-CN" altLang="en-US" dirty="0"/>
              <a:t>后续版本需要对其进行支持</a:t>
            </a:r>
            <a:endParaRPr lang="en-US" altLang="zh-CN" dirty="0"/>
          </a:p>
          <a:p>
            <a:pPr lvl="1"/>
            <a:r>
              <a:rPr lang="zh-CN" altLang="en-US" dirty="0"/>
              <a:t>若某顶层类（或接口）</a:t>
            </a:r>
            <a:r>
              <a:rPr lang="en-US" altLang="zh-CN" dirty="0"/>
              <a:t>A</a:t>
            </a:r>
            <a:r>
              <a:rPr lang="zh-CN" altLang="en-US" dirty="0"/>
              <a:t>只在另一个类</a:t>
            </a:r>
            <a:r>
              <a:rPr lang="en-US" altLang="zh-CN" dirty="0"/>
              <a:t>B</a:t>
            </a:r>
            <a:r>
              <a:rPr lang="zh-CN" altLang="en-US" dirty="0"/>
              <a:t>的内部用到，应使</a:t>
            </a:r>
            <a:r>
              <a:rPr lang="en-US" altLang="zh-CN" dirty="0"/>
              <a:t>A</a:t>
            </a:r>
            <a:r>
              <a:rPr lang="zh-CN" altLang="en-US" dirty="0"/>
              <a:t>成为</a:t>
            </a:r>
            <a:r>
              <a:rPr lang="en-US" altLang="zh-CN" dirty="0"/>
              <a:t>B</a:t>
            </a:r>
            <a:r>
              <a:rPr lang="zh-CN" altLang="en-US" dirty="0"/>
              <a:t>的私有嵌套类</a:t>
            </a:r>
            <a:endParaRPr lang="en-US" altLang="zh-CN" dirty="0"/>
          </a:p>
          <a:p>
            <a:pPr lvl="1"/>
            <a:r>
              <a:rPr lang="zh-CN" altLang="en-US" dirty="0"/>
              <a:t>降低不必要公有类的可访问性更重要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09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65797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Skeletal implementation class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AbstractMapEntry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Entries in a modifiable map must override this method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UnsupportedOperationException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Implements the general contract of </a:t>
            </a:r>
            <a:r>
              <a:rPr lang="en-US" altLang="zh-CN" sz="17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Map.Entry.equals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(!(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getKey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getKey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Implements the general contract of </a:t>
            </a:r>
            <a:r>
              <a:rPr lang="en-US" altLang="zh-CN" sz="17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Map.Entry.hashCode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getKey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^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getKey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21.</a:t>
            </a:r>
            <a:r>
              <a:rPr lang="zh-CN" altLang="en-US" dirty="0"/>
              <a:t>为后代设计接口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8</a:t>
            </a:r>
            <a:r>
              <a:rPr lang="zh-CN" altLang="en-US" dirty="0"/>
              <a:t>之前，接口添加方法导致实现该接口的类出现编译错误</a:t>
            </a:r>
            <a:endParaRPr lang="en-US" altLang="zh-CN" dirty="0"/>
          </a:p>
          <a:p>
            <a:r>
              <a:rPr lang="en-US" altLang="zh-CN" dirty="0"/>
              <a:t>Java 8</a:t>
            </a:r>
            <a:r>
              <a:rPr lang="zh-CN" altLang="en-US" dirty="0"/>
              <a:t>之后，添加了缺省方法（</a:t>
            </a:r>
            <a:r>
              <a:rPr lang="en-US" altLang="zh-CN" dirty="0"/>
              <a:t>default 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一定程度上解决了上述问题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6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21.</a:t>
            </a:r>
            <a:r>
              <a:rPr lang="zh-CN" altLang="en-US" dirty="0"/>
              <a:t>为后代设计接口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缺省方法（</a:t>
            </a:r>
            <a:r>
              <a:rPr lang="en-US" altLang="zh-CN" dirty="0"/>
              <a:t>default 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无法删除方法</a:t>
            </a:r>
            <a:endParaRPr lang="en-US" altLang="zh-CN" dirty="0"/>
          </a:p>
          <a:p>
            <a:pPr lvl="1"/>
            <a:r>
              <a:rPr lang="zh-CN" altLang="en-US" dirty="0"/>
              <a:t>无法修改已有方法</a:t>
            </a:r>
            <a:endParaRPr lang="en-US" altLang="zh-CN" dirty="0"/>
          </a:p>
          <a:p>
            <a:r>
              <a:rPr lang="zh-CN" altLang="en-US" dirty="0"/>
              <a:t>谨慎设计接口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2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</a:t>
            </a:r>
            <a:r>
              <a:rPr lang="zh-CN" altLang="en-US" dirty="0"/>
              <a:t>接口只用于定义类型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当类实现接口时，此接口可以用于引用这个类</a:t>
            </a:r>
            <a:endParaRPr lang="en-US" altLang="zh-CN" dirty="0"/>
          </a:p>
          <a:p>
            <a:pPr lvl="1"/>
            <a:r>
              <a:rPr lang="en-US" altLang="zh-CN" dirty="0"/>
              <a:t>Provider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</a:t>
            </a:r>
            <a:r>
              <a:rPr lang="zh-CN" altLang="en-US" dirty="0"/>
              <a:t>接口只用于定义类型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常量接口，不推荐使用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Constant interface antipattern - do not use!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interface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PhysicalConstants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Avogadro's number (1/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mol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AVOGADROS_NUMBER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6.02214199e23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Boltzmann constant (J/K)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BOLTZMANN_CONSTANT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1.3806503e-23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Mass of the electron (kg)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ELECTRON_MASS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9.10938188e-31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2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</a:t>
            </a:r>
            <a:r>
              <a:rPr lang="zh-CN" altLang="en-US" dirty="0"/>
              <a:t>接口只用于定义类型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常量接口，不推荐使用</a:t>
            </a:r>
            <a:endParaRPr lang="en-US" altLang="zh-CN" dirty="0"/>
          </a:p>
          <a:p>
            <a:pPr lvl="1"/>
            <a:r>
              <a:rPr lang="zh-CN" altLang="en-US" dirty="0"/>
              <a:t>泄露实现细节</a:t>
            </a:r>
            <a:endParaRPr lang="en-US" altLang="zh-CN" dirty="0"/>
          </a:p>
          <a:p>
            <a:pPr lvl="1"/>
            <a:r>
              <a:rPr lang="zh-CN" altLang="en-US" dirty="0"/>
              <a:t>不需要这些常量时，仍需实现此接口</a:t>
            </a:r>
            <a:endParaRPr lang="en-US" altLang="zh-CN" dirty="0"/>
          </a:p>
          <a:p>
            <a:pPr lvl="1"/>
            <a:r>
              <a:rPr lang="zh-CN" altLang="en-US" dirty="0"/>
              <a:t>污染子类命名空间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22.</a:t>
            </a:r>
            <a:r>
              <a:rPr lang="zh-CN" altLang="en-US" dirty="0"/>
              <a:t>接口只用于定义类型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工具类</a:t>
            </a:r>
            <a:endParaRPr lang="en-US" altLang="zh-CN" dirty="0"/>
          </a:p>
          <a:p>
            <a:pPr lvl="1"/>
            <a:r>
              <a:rPr lang="zh-CN" altLang="en-US" dirty="0"/>
              <a:t>不可实例化</a:t>
            </a:r>
            <a:endParaRPr lang="en-US" altLang="zh-CN" dirty="0"/>
          </a:p>
          <a:p>
            <a:pPr lvl="1"/>
            <a:r>
              <a:rPr lang="zh-CN" altLang="en-US" dirty="0"/>
              <a:t>静态公有常量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9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PhysicalConstants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PhysicalConstants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AVOGADROS_NUMBER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6.02214199e23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BOLTZMANN_CONSTANT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1.3806503e-23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ELECTRON_MASS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9.10938188e-31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Use of static import to avoid qualifying constants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mols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AVOGADROS_NUMBER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mols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Many more uses of 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PhysicalConstants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justify static import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</a:t>
            </a:r>
            <a:r>
              <a:rPr lang="zh-CN" altLang="en-US" dirty="0"/>
              <a:t>类层次优于标签类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标签类</a:t>
            </a:r>
          </a:p>
        </p:txBody>
      </p:sp>
    </p:spTree>
    <p:extLst>
      <p:ext uri="{BB962C8B-B14F-4D97-AF65-F5344CB8AC3E}">
        <p14:creationId xmlns:p14="http://schemas.microsoft.com/office/powerpoint/2010/main" val="27345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Tagged class - vastly inferior to a class hierarchy!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enum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Tag field - the shape of this figure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These fields are used only if shape is RECTANGLE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This field is used only if shape is CIRCLE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成员（域，方法，嵌套类，嵌套接口）</a:t>
            </a:r>
            <a:endParaRPr lang="en-US" altLang="zh-CN" dirty="0"/>
          </a:p>
          <a:p>
            <a:pPr lvl="1"/>
            <a:r>
              <a:rPr lang="zh-CN" altLang="en-US" dirty="0"/>
              <a:t>私有的（</a:t>
            </a:r>
            <a:r>
              <a:rPr lang="en-US" altLang="zh-CN" dirty="0"/>
              <a:t>private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声明该成员的类内部可访问</a:t>
            </a:r>
            <a:endParaRPr lang="en-US" altLang="zh-CN" dirty="0"/>
          </a:p>
          <a:p>
            <a:pPr lvl="1"/>
            <a:r>
              <a:rPr lang="zh-CN" altLang="en-US" dirty="0"/>
              <a:t>包级私有的（</a:t>
            </a:r>
            <a:r>
              <a:rPr lang="en-US" altLang="zh-CN" dirty="0"/>
              <a:t>package-private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包内部的任何类都可访问</a:t>
            </a:r>
            <a:endParaRPr lang="en-US" altLang="zh-CN" dirty="0"/>
          </a:p>
          <a:p>
            <a:pPr lvl="1"/>
            <a:r>
              <a:rPr lang="zh-CN" altLang="en-US" dirty="0"/>
              <a:t>受保护的（</a:t>
            </a:r>
            <a:r>
              <a:rPr lang="en-US" altLang="zh-CN" dirty="0"/>
              <a:t>protected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声明该成员的类的子类可访问</a:t>
            </a:r>
            <a:endParaRPr lang="en-US" altLang="zh-CN" dirty="0"/>
          </a:p>
          <a:p>
            <a:pPr lvl="2"/>
            <a:r>
              <a:rPr lang="zh-CN" altLang="en-US" dirty="0"/>
              <a:t>包内部的任何类都可访问</a:t>
            </a:r>
            <a:endParaRPr lang="en-US" altLang="zh-CN" dirty="0"/>
          </a:p>
          <a:p>
            <a:pPr lvl="1"/>
            <a:r>
              <a:rPr lang="zh-CN" altLang="en-US" dirty="0"/>
              <a:t>公有的（</a:t>
            </a:r>
            <a:r>
              <a:rPr lang="en-US" altLang="zh-CN" dirty="0"/>
              <a:t>public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任何地方都可访问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09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Constructor for circle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radius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shape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radius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Constructor for rectangle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shape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(shape)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Math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(radius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default: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throw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AssertionError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</a:t>
            </a:r>
            <a:r>
              <a:rPr lang="zh-CN" altLang="en-US" dirty="0"/>
              <a:t>类层次优于标签类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标签类：冗长，易出错，效率低下</a:t>
            </a:r>
            <a:endParaRPr lang="en-US" altLang="zh-CN" dirty="0"/>
          </a:p>
          <a:p>
            <a:pPr lvl="1"/>
            <a:r>
              <a:rPr lang="zh-CN" altLang="en-US" dirty="0"/>
              <a:t>可读性差</a:t>
            </a:r>
            <a:endParaRPr lang="en-US" altLang="zh-CN" dirty="0"/>
          </a:p>
          <a:p>
            <a:pPr lvl="1"/>
            <a:r>
              <a:rPr lang="zh-CN" altLang="en-US" dirty="0"/>
              <a:t>内存占用增加</a:t>
            </a:r>
            <a:endParaRPr lang="en-US" altLang="zh-CN" dirty="0"/>
          </a:p>
          <a:p>
            <a:pPr lvl="1"/>
            <a:r>
              <a:rPr lang="zh-CN" altLang="en-US" dirty="0"/>
              <a:t>域不能为</a:t>
            </a:r>
            <a:r>
              <a:rPr lang="en-US" altLang="zh-CN" dirty="0"/>
              <a:t>final</a:t>
            </a:r>
          </a:p>
          <a:p>
            <a:pPr lvl="1"/>
            <a:r>
              <a:rPr lang="zh-CN" altLang="en-US" dirty="0"/>
              <a:t>不易添加新的属性</a:t>
            </a:r>
          </a:p>
        </p:txBody>
      </p:sp>
    </p:spTree>
    <p:extLst>
      <p:ext uri="{BB962C8B-B14F-4D97-AF65-F5344CB8AC3E}">
        <p14:creationId xmlns:p14="http://schemas.microsoft.com/office/powerpoint/2010/main" val="1566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</a:t>
            </a:r>
            <a:r>
              <a:rPr lang="zh-CN" altLang="en-US" dirty="0"/>
              <a:t>类层次优于标签类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类层次</a:t>
            </a:r>
            <a:endParaRPr lang="en-US" altLang="zh-CN" dirty="0"/>
          </a:p>
          <a:p>
            <a:pPr lvl="1"/>
            <a:r>
              <a:rPr lang="zh-CN" altLang="en-US" dirty="0"/>
              <a:t>代码简单清楚</a:t>
            </a:r>
            <a:endParaRPr lang="en-US" altLang="zh-CN" dirty="0"/>
          </a:p>
          <a:p>
            <a:pPr lvl="1"/>
            <a:r>
              <a:rPr lang="zh-CN" altLang="en-US" dirty="0"/>
              <a:t>没有不相关数据</a:t>
            </a:r>
            <a:endParaRPr lang="en-US" altLang="zh-CN" dirty="0"/>
          </a:p>
          <a:p>
            <a:pPr lvl="1"/>
            <a:r>
              <a:rPr lang="zh-CN" altLang="en-US" dirty="0"/>
              <a:t>不必维护条件语句</a:t>
            </a:r>
            <a:endParaRPr lang="en-US" altLang="zh-CN" dirty="0"/>
          </a:p>
          <a:p>
            <a:pPr lvl="1"/>
            <a:r>
              <a:rPr lang="zh-CN" altLang="en-US" dirty="0"/>
              <a:t>反映层次关系</a:t>
            </a:r>
          </a:p>
        </p:txBody>
      </p:sp>
    </p:spTree>
    <p:extLst>
      <p:ext uri="{BB962C8B-B14F-4D97-AF65-F5344CB8AC3E}">
        <p14:creationId xmlns:p14="http://schemas.microsoft.com/office/powerpoint/2010/main" val="10144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25"/>
              </a:lnSpc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Class hierarchy replacement for a tagged class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77777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1425"/>
              </a:lnSpc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Class hierarchy replacement for a tagged class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abstract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radius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radius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Math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(radius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radius)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2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length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area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length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width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Square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Rectangle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Square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side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super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(side, side)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06C281-CE2C-4E24-AB1A-9B300402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24.</a:t>
            </a:r>
            <a:r>
              <a:rPr lang="zh-CN" altLang="en-US" dirty="0"/>
              <a:t>优先考虑静态成员类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6346F6-C249-4B92-A991-9D34B491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嵌套类</a:t>
            </a:r>
            <a:endParaRPr lang="en-US" altLang="zh-CN" dirty="0"/>
          </a:p>
          <a:p>
            <a:pPr lvl="1"/>
            <a:r>
              <a:rPr lang="zh-CN" altLang="en-US" dirty="0"/>
              <a:t>静态成员类</a:t>
            </a:r>
            <a:endParaRPr lang="en-US" altLang="zh-CN" dirty="0"/>
          </a:p>
          <a:p>
            <a:pPr lvl="1"/>
            <a:r>
              <a:rPr lang="zh-CN" altLang="en-US" dirty="0"/>
              <a:t>非静态成员类</a:t>
            </a:r>
            <a:endParaRPr lang="en-US" altLang="zh-CN" dirty="0"/>
          </a:p>
          <a:p>
            <a:pPr lvl="1"/>
            <a:r>
              <a:rPr lang="zh-CN" altLang="en-US" dirty="0"/>
              <a:t>匿名类</a:t>
            </a:r>
            <a:endParaRPr lang="en-US" altLang="zh-CN" dirty="0"/>
          </a:p>
          <a:p>
            <a:pPr lvl="1"/>
            <a:r>
              <a:rPr lang="zh-CN" altLang="en-US" dirty="0"/>
              <a:t>局部类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24.</a:t>
            </a:r>
            <a:r>
              <a:rPr lang="zh-CN" altLang="en-US" dirty="0"/>
              <a:t>优先考虑静态成员类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静态成员类与非静态成员类</a:t>
            </a:r>
            <a:endParaRPr lang="en-US" altLang="zh-CN" dirty="0"/>
          </a:p>
          <a:p>
            <a:pPr lvl="1"/>
            <a:r>
              <a:rPr lang="zh-CN" altLang="en-US" dirty="0"/>
              <a:t>非静态成员类的每个实例与外围类的一个实例相关联</a:t>
            </a:r>
            <a:endParaRPr lang="en-US" altLang="zh-CN" dirty="0"/>
          </a:p>
          <a:p>
            <a:pPr lvl="1"/>
            <a:r>
              <a:rPr lang="zh-CN" altLang="en-US" dirty="0"/>
              <a:t>静态成员类的实例可以在外围类的实例之外独立存在</a:t>
            </a:r>
            <a:endParaRPr lang="en-US" altLang="zh-CN" dirty="0"/>
          </a:p>
          <a:p>
            <a:pPr lvl="1"/>
            <a:r>
              <a:rPr lang="zh-CN" altLang="en-US" dirty="0"/>
              <a:t>非静态成员类会导致额外的内存消耗</a:t>
            </a:r>
            <a:endParaRPr lang="en-US" altLang="zh-CN" dirty="0"/>
          </a:p>
          <a:p>
            <a:pPr lvl="1"/>
            <a:r>
              <a:rPr lang="zh-CN" altLang="en-US" dirty="0"/>
              <a:t>非静态成员类实例可以访问关联的外围类实例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24.</a:t>
            </a:r>
            <a:r>
              <a:rPr lang="zh-CN" altLang="en-US" dirty="0"/>
              <a:t>优先考虑静态成员类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  <a:endParaRPr lang="en-US" altLang="zh-CN" dirty="0"/>
          </a:p>
          <a:p>
            <a:pPr lvl="1"/>
            <a:r>
              <a:rPr lang="zh-CN" altLang="en-US" dirty="0"/>
              <a:t>在使用的同时被声明和实例化</a:t>
            </a:r>
            <a:endParaRPr lang="en-US" altLang="zh-CN" dirty="0"/>
          </a:p>
          <a:p>
            <a:pPr lvl="1"/>
            <a:r>
              <a:rPr lang="zh-CN" altLang="en-US" dirty="0"/>
              <a:t>可以出现在任何允许出现表达式的地方</a:t>
            </a:r>
            <a:endParaRPr lang="en-US" altLang="zh-CN" dirty="0"/>
          </a:p>
          <a:p>
            <a:pPr lvl="1"/>
            <a:r>
              <a:rPr lang="zh-CN" altLang="en-US" dirty="0"/>
              <a:t>没有静态成员</a:t>
            </a:r>
            <a:endParaRPr lang="en-US" altLang="zh-CN" dirty="0"/>
          </a:p>
          <a:p>
            <a:pPr lvl="1"/>
            <a:r>
              <a:rPr lang="zh-CN" altLang="en-US" dirty="0"/>
              <a:t>无法实现多个接口，或者同时扩展类并实现接口</a:t>
            </a:r>
            <a:endParaRPr lang="en-US" altLang="zh-CN" dirty="0"/>
          </a:p>
          <a:p>
            <a:pPr lvl="1"/>
            <a:r>
              <a:rPr lang="zh-CN" altLang="en-US" dirty="0"/>
              <a:t>保持简短，否则影响可读性</a:t>
            </a:r>
            <a:endParaRPr lang="en-US" altLang="zh-CN" dirty="0"/>
          </a:p>
          <a:p>
            <a:pPr lvl="1"/>
            <a:r>
              <a:rPr lang="zh-CN" altLang="en-US" dirty="0"/>
              <a:t>创建函数对象</a:t>
            </a:r>
          </a:p>
        </p:txBody>
      </p:sp>
    </p:spTree>
    <p:extLst>
      <p:ext uri="{BB962C8B-B14F-4D97-AF65-F5344CB8AC3E}">
        <p14:creationId xmlns:p14="http://schemas.microsoft.com/office/powerpoint/2010/main" val="12884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成员（域，方法，嵌套类，嵌套接口）</a:t>
            </a:r>
            <a:endParaRPr lang="en-US" altLang="zh-CN" dirty="0"/>
          </a:p>
          <a:p>
            <a:pPr lvl="1"/>
            <a:r>
              <a:rPr lang="zh-CN" altLang="en-US" dirty="0"/>
              <a:t>尽量减少包级私有（相对于私有）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030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24.</a:t>
            </a:r>
            <a:r>
              <a:rPr lang="zh-CN" altLang="en-US" dirty="0"/>
              <a:t>优先考虑静态成员类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局部类</a:t>
            </a:r>
            <a:endParaRPr lang="en-US" altLang="zh-CN" dirty="0"/>
          </a:p>
          <a:p>
            <a:pPr lvl="1"/>
            <a:r>
              <a:rPr lang="zh-CN" altLang="en-US" dirty="0"/>
              <a:t>在“可以声明局部变量”的地方声明</a:t>
            </a:r>
            <a:endParaRPr lang="en-US" altLang="zh-CN" dirty="0"/>
          </a:p>
          <a:p>
            <a:pPr lvl="1"/>
            <a:r>
              <a:rPr lang="zh-CN" altLang="en-US" dirty="0"/>
              <a:t>有名字，可被重复使用</a:t>
            </a:r>
            <a:endParaRPr lang="en-US" altLang="zh-CN" dirty="0"/>
          </a:p>
          <a:p>
            <a:pPr lvl="1"/>
            <a:r>
              <a:rPr lang="zh-CN" altLang="en-US" dirty="0"/>
              <a:t>没有静态成员</a:t>
            </a:r>
            <a:endParaRPr lang="en-US" altLang="zh-CN" dirty="0"/>
          </a:p>
          <a:p>
            <a:pPr lvl="1"/>
            <a:r>
              <a:rPr lang="zh-CN" altLang="en-US" dirty="0"/>
              <a:t>保持简短，否则</a:t>
            </a:r>
            <a:r>
              <a:rPr lang="zh-CN" altLang="en-US"/>
              <a:t>影响可读性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5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25.</a:t>
            </a:r>
            <a:r>
              <a:rPr lang="zh-CN" altLang="en-US" dirty="0"/>
              <a:t>限制源文件为单个顶级类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编译器允许单个源文件中定义多个顶级类</a:t>
            </a:r>
            <a:endParaRPr lang="en-US" altLang="zh-CN" dirty="0"/>
          </a:p>
          <a:p>
            <a:pPr lvl="1"/>
            <a:r>
              <a:rPr lang="zh-CN" altLang="en-US" dirty="0"/>
              <a:t>存在风险</a:t>
            </a:r>
            <a:endParaRPr lang="en-US" altLang="zh-CN" dirty="0"/>
          </a:p>
          <a:p>
            <a:pPr lvl="1"/>
            <a:r>
              <a:rPr lang="zh-CN" altLang="en-US" dirty="0"/>
              <a:t>若类被重复定义，则编译结果会受源文件被传给编译器的顺序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1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main.java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Utensil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Dessert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Utensil.java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Two classes defined in one file. Don't ever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Utensil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pan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Dessert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cake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Dessert.java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Two classes defined in one file. Don't ever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Utensil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pot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Dessert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pie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25.</a:t>
            </a:r>
            <a:r>
              <a:rPr lang="zh-CN" altLang="en-US" dirty="0"/>
              <a:t>限制源文件为单个顶级类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编译器允许单个源文件中定义多个顶级类</a:t>
            </a:r>
            <a:endParaRPr lang="en-US" altLang="zh-CN" dirty="0"/>
          </a:p>
          <a:p>
            <a:pPr lvl="1"/>
            <a:r>
              <a:rPr lang="zh-CN" altLang="en-US" dirty="0"/>
              <a:t>存在风险</a:t>
            </a:r>
            <a:endParaRPr lang="en-US" altLang="zh-CN" dirty="0"/>
          </a:p>
          <a:p>
            <a:pPr lvl="1"/>
            <a:r>
              <a:rPr lang="zh-CN" altLang="en-US" dirty="0"/>
              <a:t>若类被重复定义，则编译结果会受源文件被传给编译器的顺序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 Dessert.java </a:t>
            </a:r>
            <a:r>
              <a:rPr lang="zh-CN" altLang="en-US" dirty="0"/>
              <a:t>”，编译失败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</a:t>
            </a:r>
            <a:r>
              <a:rPr lang="zh-CN" altLang="en-US" dirty="0"/>
              <a:t>”，输出“</a:t>
            </a:r>
            <a:r>
              <a:rPr lang="en-US" altLang="zh-CN" dirty="0"/>
              <a:t>pancake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 Utensil.java </a:t>
            </a:r>
            <a:r>
              <a:rPr lang="zh-CN" altLang="en-US" dirty="0"/>
              <a:t>”，输出“</a:t>
            </a:r>
            <a:r>
              <a:rPr lang="en-US" altLang="zh-CN" dirty="0"/>
              <a:t>pancake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Dessert.java Main.java</a:t>
            </a:r>
            <a:r>
              <a:rPr lang="zh-CN" altLang="en-US" dirty="0"/>
              <a:t>”，输出“</a:t>
            </a:r>
            <a:r>
              <a:rPr lang="en-US" altLang="zh-CN" dirty="0"/>
              <a:t>potpie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8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25.</a:t>
            </a:r>
            <a:r>
              <a:rPr lang="zh-CN" altLang="en-US" dirty="0"/>
              <a:t>限制源文件为单个顶级类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编译器允许单个源文件中定义多个顶级类</a:t>
            </a:r>
            <a:endParaRPr lang="en-US" altLang="zh-CN" dirty="0"/>
          </a:p>
          <a:p>
            <a:pPr lvl="1"/>
            <a:r>
              <a:rPr lang="zh-CN" altLang="en-US" dirty="0"/>
              <a:t>存在风险</a:t>
            </a:r>
            <a:endParaRPr lang="en-US" altLang="zh-CN" dirty="0"/>
          </a:p>
          <a:p>
            <a:pPr lvl="1"/>
            <a:r>
              <a:rPr lang="zh-CN" altLang="en-US" dirty="0"/>
              <a:t>若类被重复定义，则编译结果会受源文件被传给编译器的顺序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 Dessert.java </a:t>
            </a:r>
            <a:r>
              <a:rPr lang="zh-CN" altLang="en-US" dirty="0"/>
              <a:t>”，编译失败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</a:t>
            </a:r>
            <a:r>
              <a:rPr lang="zh-CN" altLang="en-US" dirty="0"/>
              <a:t>”，输出“</a:t>
            </a:r>
            <a:r>
              <a:rPr lang="en-US" altLang="zh-CN" dirty="0"/>
              <a:t>pancake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Main.java Utensil.java </a:t>
            </a:r>
            <a:r>
              <a:rPr lang="zh-CN" altLang="en-US" dirty="0"/>
              <a:t>”，输出“</a:t>
            </a:r>
            <a:r>
              <a:rPr lang="en-US" altLang="zh-CN" dirty="0"/>
              <a:t>pancake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命令“</a:t>
            </a:r>
            <a:r>
              <a:rPr lang="en-US" altLang="zh-CN" dirty="0" err="1"/>
              <a:t>javac</a:t>
            </a:r>
            <a:r>
              <a:rPr lang="en-US" altLang="zh-CN" dirty="0"/>
              <a:t> Dessert.java Main.java</a:t>
            </a:r>
            <a:r>
              <a:rPr lang="zh-CN" altLang="en-US" dirty="0"/>
              <a:t>”，输出“</a:t>
            </a:r>
            <a:r>
              <a:rPr lang="en-US" altLang="zh-CN" dirty="0"/>
              <a:t>potpie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将顶级类放入不同的文件</a:t>
            </a:r>
            <a:endParaRPr lang="en-US" altLang="zh-CN" dirty="0"/>
          </a:p>
          <a:p>
            <a:pPr lvl="1"/>
            <a:r>
              <a:rPr lang="zh-CN" altLang="en-US" dirty="0"/>
              <a:t>或使用静态成员类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3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Test.java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Static member classes instead of multiple top-level classes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Utensil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Dessert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Utensil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pan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Dessert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cake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9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</a:t>
            </a:r>
            <a:r>
              <a:rPr lang="zh-CN" altLang="en-US" dirty="0"/>
              <a:t>使类和成员的可访问性最小化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成员（域，方法，嵌套类，嵌套接口）</a:t>
            </a:r>
            <a:endParaRPr lang="en-US" altLang="zh-CN" dirty="0"/>
          </a:p>
          <a:p>
            <a:pPr lvl="1"/>
            <a:r>
              <a:rPr lang="zh-CN" altLang="en-US" dirty="0"/>
              <a:t>尽量减少包级私有（相对于私有）</a:t>
            </a:r>
            <a:endParaRPr lang="en-US" altLang="zh-CN" dirty="0"/>
          </a:p>
          <a:p>
            <a:pPr lvl="1"/>
            <a:r>
              <a:rPr lang="zh-CN" altLang="en-US" dirty="0"/>
              <a:t>受保护的成员尽量少用（相对于私有）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7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2468</Words>
  <Application>Microsoft Office PowerPoint</Application>
  <PresentationFormat>全屏显示(4:3)</PresentationFormat>
  <Paragraphs>773</Paragraphs>
  <Slides>86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等线</vt:lpstr>
      <vt:lpstr>等线 Light</vt:lpstr>
      <vt:lpstr>宋体</vt:lpstr>
      <vt:lpstr>Arial</vt:lpstr>
      <vt:lpstr>Calibri</vt:lpstr>
      <vt:lpstr>Calibri Light</vt:lpstr>
      <vt:lpstr>Consolas</vt:lpstr>
      <vt:lpstr>Times New Roman</vt:lpstr>
      <vt:lpstr>Office Theme</vt:lpstr>
      <vt:lpstr>第四章 类和接口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15.使类和成员的可访问性最小化</vt:lpstr>
      <vt:lpstr>PowerPoint 演示文稿</vt:lpstr>
      <vt:lpstr>16.在公有类中使用访问方法而非公有域</vt:lpstr>
      <vt:lpstr>16.在公有类中使用访问方法而非公有域</vt:lpstr>
      <vt:lpstr>16.在公有类中使用访问方法而非公有域</vt:lpstr>
      <vt:lpstr>16.在公有类中使用访问方法而非公有域</vt:lpstr>
      <vt:lpstr>16.在公有类中使用访问方法而非公有域</vt:lpstr>
      <vt:lpstr>PowerPoint 演示文稿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PowerPoint 演示文稿</vt:lpstr>
      <vt:lpstr>PowerPoint 演示文稿</vt:lpstr>
      <vt:lpstr>PowerPoint 演示文稿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17.使可变性最小化</vt:lpstr>
      <vt:lpstr>PowerPoint 演示文稿</vt:lpstr>
      <vt:lpstr>17.使可变性最小化</vt:lpstr>
      <vt:lpstr>18.复合优先于继承</vt:lpstr>
      <vt:lpstr>18.复合优先于继承</vt:lpstr>
      <vt:lpstr>PowerPoint 演示文稿</vt:lpstr>
      <vt:lpstr>PowerPoint 演示文稿</vt:lpstr>
      <vt:lpstr>PowerPoint 演示文稿</vt:lpstr>
      <vt:lpstr>18.复合优先于继承</vt:lpstr>
      <vt:lpstr>PowerPoint 演示文稿</vt:lpstr>
      <vt:lpstr>PowerPoint 演示文稿</vt:lpstr>
      <vt:lpstr>PowerPoint 演示文稿</vt:lpstr>
      <vt:lpstr>18.复合优先于继承</vt:lpstr>
      <vt:lpstr>20.接口优于抽象类</vt:lpstr>
      <vt:lpstr>20.接口优于抽象类</vt:lpstr>
      <vt:lpstr>20.接口优于抽象类</vt:lpstr>
      <vt:lpstr>20.接口优于抽象类</vt:lpstr>
      <vt:lpstr>20.接口优于抽象类</vt:lpstr>
      <vt:lpstr>PowerPoint 演示文稿</vt:lpstr>
      <vt:lpstr>20.接口优于抽象类</vt:lpstr>
      <vt:lpstr>20.接口优于抽象类</vt:lpstr>
      <vt:lpstr>PowerPoint 演示文稿</vt:lpstr>
      <vt:lpstr>PowerPoint 演示文稿</vt:lpstr>
      <vt:lpstr>20.接口优于抽象类</vt:lpstr>
      <vt:lpstr>PowerPoint 演示文稿</vt:lpstr>
      <vt:lpstr>21.为后代设计接口</vt:lpstr>
      <vt:lpstr>21.为后代设计接口</vt:lpstr>
      <vt:lpstr>22.接口只用于定义类型</vt:lpstr>
      <vt:lpstr>22.接口只用于定义类型</vt:lpstr>
      <vt:lpstr>22.接口只用于定义类型</vt:lpstr>
      <vt:lpstr>22.接口只用于定义类型</vt:lpstr>
      <vt:lpstr>PowerPoint 演示文稿</vt:lpstr>
      <vt:lpstr>23.类层次优于标签类</vt:lpstr>
      <vt:lpstr>PowerPoint 演示文稿</vt:lpstr>
      <vt:lpstr>PowerPoint 演示文稿</vt:lpstr>
      <vt:lpstr>23.类层次优于标签类</vt:lpstr>
      <vt:lpstr>23.类层次优于标签类</vt:lpstr>
      <vt:lpstr>PowerPoint 演示文稿</vt:lpstr>
      <vt:lpstr>PowerPoint 演示文稿</vt:lpstr>
      <vt:lpstr>PowerPoint 演示文稿</vt:lpstr>
      <vt:lpstr>PowerPoint 演示文稿</vt:lpstr>
      <vt:lpstr>24.优先考虑静态成员类</vt:lpstr>
      <vt:lpstr>24.优先考虑静态成员类</vt:lpstr>
      <vt:lpstr>24.优先考虑静态成员类</vt:lpstr>
      <vt:lpstr>24.优先考虑静态成员类</vt:lpstr>
      <vt:lpstr>25.限制源文件为单个顶级类</vt:lpstr>
      <vt:lpstr>PowerPoint 演示文稿</vt:lpstr>
      <vt:lpstr>25.限制源文件为单个顶级类</vt:lpstr>
      <vt:lpstr>25.限制源文件为单个顶级类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szu</cp:lastModifiedBy>
  <cp:revision>443</cp:revision>
  <dcterms:created xsi:type="dcterms:W3CDTF">2017-03-30T12:12:37Z</dcterms:created>
  <dcterms:modified xsi:type="dcterms:W3CDTF">2021-04-09T07:41:03Z</dcterms:modified>
</cp:coreProperties>
</file>