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6"/>
  </p:notesMasterIdLst>
  <p:sldIdLst>
    <p:sldId id="256" r:id="rId2"/>
    <p:sldId id="351" r:id="rId3"/>
    <p:sldId id="352" r:id="rId4"/>
    <p:sldId id="353" r:id="rId5"/>
    <p:sldId id="467" r:id="rId6"/>
    <p:sldId id="357" r:id="rId7"/>
    <p:sldId id="356" r:id="rId8"/>
    <p:sldId id="355" r:id="rId9"/>
    <p:sldId id="358" r:id="rId10"/>
    <p:sldId id="359" r:id="rId11"/>
    <p:sldId id="354" r:id="rId12"/>
    <p:sldId id="362" r:id="rId13"/>
    <p:sldId id="360" r:id="rId14"/>
    <p:sldId id="361" r:id="rId15"/>
    <p:sldId id="363" r:id="rId16"/>
    <p:sldId id="364" r:id="rId17"/>
    <p:sldId id="365" r:id="rId18"/>
    <p:sldId id="366" r:id="rId19"/>
    <p:sldId id="367" r:id="rId20"/>
    <p:sldId id="371" r:id="rId21"/>
    <p:sldId id="369" r:id="rId22"/>
    <p:sldId id="372" r:id="rId23"/>
    <p:sldId id="373" r:id="rId24"/>
    <p:sldId id="374" r:id="rId25"/>
    <p:sldId id="468" r:id="rId26"/>
    <p:sldId id="469" r:id="rId27"/>
    <p:sldId id="478" r:id="rId28"/>
    <p:sldId id="375" r:id="rId29"/>
    <p:sldId id="377" r:id="rId30"/>
    <p:sldId id="380" r:id="rId31"/>
    <p:sldId id="378" r:id="rId32"/>
    <p:sldId id="381" r:id="rId33"/>
    <p:sldId id="382" r:id="rId34"/>
    <p:sldId id="383" r:id="rId35"/>
    <p:sldId id="384" r:id="rId36"/>
    <p:sldId id="470" r:id="rId37"/>
    <p:sldId id="471" r:id="rId38"/>
    <p:sldId id="387" r:id="rId39"/>
    <p:sldId id="389" r:id="rId40"/>
    <p:sldId id="472" r:id="rId41"/>
    <p:sldId id="473" r:id="rId42"/>
    <p:sldId id="392" r:id="rId43"/>
    <p:sldId id="390" r:id="rId44"/>
    <p:sldId id="391" r:id="rId45"/>
    <p:sldId id="474" r:id="rId46"/>
    <p:sldId id="394" r:id="rId47"/>
    <p:sldId id="395" r:id="rId48"/>
    <p:sldId id="396" r:id="rId49"/>
    <p:sldId id="397" r:id="rId50"/>
    <p:sldId id="398" r:id="rId51"/>
    <p:sldId id="399" r:id="rId52"/>
    <p:sldId id="477" r:id="rId53"/>
    <p:sldId id="402" r:id="rId54"/>
    <p:sldId id="403" r:id="rId55"/>
    <p:sldId id="479" r:id="rId56"/>
    <p:sldId id="404" r:id="rId57"/>
    <p:sldId id="406" r:id="rId58"/>
    <p:sldId id="480" r:id="rId59"/>
    <p:sldId id="481" r:id="rId60"/>
    <p:sldId id="482" r:id="rId61"/>
    <p:sldId id="483" r:id="rId62"/>
    <p:sldId id="484" r:id="rId63"/>
    <p:sldId id="414" r:id="rId64"/>
    <p:sldId id="415" r:id="rId65"/>
    <p:sldId id="417" r:id="rId66"/>
    <p:sldId id="418" r:id="rId67"/>
    <p:sldId id="420" r:id="rId68"/>
    <p:sldId id="421" r:id="rId69"/>
    <p:sldId id="422" r:id="rId70"/>
    <p:sldId id="424" r:id="rId71"/>
    <p:sldId id="425" r:id="rId72"/>
    <p:sldId id="426" r:id="rId73"/>
    <p:sldId id="429" r:id="rId74"/>
    <p:sldId id="432" r:id="rId75"/>
    <p:sldId id="433" r:id="rId76"/>
    <p:sldId id="435" r:id="rId77"/>
    <p:sldId id="436" r:id="rId78"/>
    <p:sldId id="437" r:id="rId79"/>
    <p:sldId id="439" r:id="rId80"/>
    <p:sldId id="440" r:id="rId81"/>
    <p:sldId id="442" r:id="rId82"/>
    <p:sldId id="443" r:id="rId83"/>
    <p:sldId id="444" r:id="rId84"/>
    <p:sldId id="445" r:id="rId85"/>
    <p:sldId id="447" r:id="rId86"/>
    <p:sldId id="451" r:id="rId87"/>
    <p:sldId id="454" r:id="rId88"/>
    <p:sldId id="460" r:id="rId89"/>
    <p:sldId id="461" r:id="rId90"/>
    <p:sldId id="463" r:id="rId91"/>
    <p:sldId id="464" r:id="rId92"/>
    <p:sldId id="465" r:id="rId93"/>
    <p:sldId id="466" r:id="rId94"/>
    <p:sldId id="376" r:id="rId9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5E567-BE54-49C2-9A1C-DB28EAA7713E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A9E33-AD7B-486F-A761-45DFAE0A4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82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A9E33-AD7B-486F-A761-45DFAE0A4C79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58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6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7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5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9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1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0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2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6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88FC-6CFD-427B-BF6B-8DA79EBFAD19}" type="datetimeFigureOut">
              <a:rPr lang="zh-CN" altLang="en-US" smtClean="0"/>
              <a:t>2021/4/23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0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第五章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泛型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78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Main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&lt;T&gt;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System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println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main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args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out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("</a:t>
            </a:r>
            <a:r>
              <a:rPr lang="en-US" altLang="zh-CN" sz="1800" kern="0" dirty="0" err="1">
                <a:solidFill>
                  <a:srgbClr val="448C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abc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out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123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out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11.11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out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true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0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命名规则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</a:t>
            </a:r>
            <a:r>
              <a:rPr lang="en-US" altLang="zh-CN" dirty="0"/>
              <a:t> - Element (</a:t>
            </a:r>
            <a:r>
              <a:rPr lang="zh-CN" altLang="en-US" dirty="0"/>
              <a:t>通常代表集合类中的元素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K </a:t>
            </a:r>
            <a:r>
              <a:rPr lang="en-US" altLang="zh-CN" dirty="0"/>
              <a:t>- Key</a:t>
            </a:r>
          </a:p>
          <a:p>
            <a:r>
              <a:rPr lang="en-US" altLang="zh-CN" b="1" dirty="0"/>
              <a:t>N</a:t>
            </a:r>
            <a:r>
              <a:rPr lang="en-US" altLang="zh-CN" dirty="0"/>
              <a:t> - Number</a:t>
            </a:r>
          </a:p>
          <a:p>
            <a:r>
              <a:rPr lang="en-US" altLang="zh-CN" b="1" dirty="0"/>
              <a:t>T</a:t>
            </a:r>
            <a:r>
              <a:rPr lang="en-US" altLang="zh-CN" dirty="0"/>
              <a:t> - Type</a:t>
            </a:r>
          </a:p>
          <a:p>
            <a:r>
              <a:rPr lang="en-US" altLang="zh-CN" b="1" dirty="0"/>
              <a:t>V</a:t>
            </a:r>
            <a:r>
              <a:rPr lang="en-US" altLang="zh-CN" dirty="0"/>
              <a:t> - Value</a:t>
            </a:r>
          </a:p>
          <a:p>
            <a:r>
              <a:rPr lang="en-US" altLang="zh-CN" b="1" dirty="0"/>
              <a:t>S,U,V </a:t>
            </a:r>
            <a:r>
              <a:rPr lang="en-US" altLang="zh-CN" dirty="0"/>
              <a:t>etc. – </a:t>
            </a:r>
            <a:r>
              <a:rPr lang="zh-CN" altLang="en-US" dirty="0"/>
              <a:t>第二个，第三个，第四个类型参数</a:t>
            </a:r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51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关于泛型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多个类型变量</a:t>
            </a:r>
          </a:p>
        </p:txBody>
      </p:sp>
    </p:spTree>
    <p:extLst>
      <p:ext uri="{BB962C8B-B14F-4D97-AF65-F5344CB8AC3E}">
        <p14:creationId xmlns:p14="http://schemas.microsoft.com/office/powerpoint/2010/main" val="256547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interface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Pair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&lt;K, V&gt;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getKey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getValue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OrderedPair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&lt;K, V&gt;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implements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Pair&lt;K, V&gt;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private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key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private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value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OrderedPair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key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1800" kern="0" dirty="0" err="1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key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key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1800" kern="0" dirty="0" err="1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value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value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getKey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key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getValue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value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50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7A3E9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7A3E9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Pair&lt;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String,Integer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p1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OrderedPair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&lt;String, Integer&gt;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>
                <a:solidFill>
                  <a:srgbClr val="448C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Even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Pair&lt;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String,String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p2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OrderedPair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&lt;String, String&gt;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>
                <a:solidFill>
                  <a:srgbClr val="448C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hello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>
                <a:solidFill>
                  <a:srgbClr val="448C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world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也可以将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后面的类型参数省略，简写为：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Pair&lt;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String,Integer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p3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OrderedPair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>
                <a:solidFill>
                  <a:srgbClr val="448C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Even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也可以在尖括号内使用带有类型变量的类型变量，例如：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OrderedPair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String,Box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&lt;Integer&gt;&gt;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OrderedPair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>
                <a:solidFill>
                  <a:srgbClr val="448C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primes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Box&lt;Integer&gt;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91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关于泛型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泛型方法</a:t>
            </a:r>
          </a:p>
        </p:txBody>
      </p:sp>
    </p:spTree>
    <p:extLst>
      <p:ext uri="{BB962C8B-B14F-4D97-AF65-F5344CB8AC3E}">
        <p14:creationId xmlns:p14="http://schemas.microsoft.com/office/powerpoint/2010/main" val="364141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Util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该方法用于比较两个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Pair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对象是否相等。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泛型参数必须写在方法返回类型</a:t>
            </a:r>
            <a:r>
              <a:rPr lang="en-US" altLang="zh-CN" sz="1800" i="1" kern="0" dirty="0" err="1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boolean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之前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&lt;K, V&gt;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boolean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Pair&lt;K,V&gt;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p1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Pair&lt;K, V&gt;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p2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p1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getKey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().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equals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p2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getKey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())&amp;&amp;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p1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getValue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().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equals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p2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getValue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());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Pair&lt;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Integer,String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p1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Pair&lt;&gt;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>
                <a:solidFill>
                  <a:srgbClr val="448C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apple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Pair&lt;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Integer,String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p2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Pair&lt;&gt;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>
                <a:solidFill>
                  <a:srgbClr val="448C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pear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boolean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same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Util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.&lt;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Integer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p1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p2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实际上，编译器可以通过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Pair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当中的类型来推断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compare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需要使用的类型，所以可以简写为：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boolean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same2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Util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 compare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p1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p2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132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关于泛型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限制类型参数在某个范围内</a:t>
            </a:r>
          </a:p>
        </p:txBody>
      </p:sp>
    </p:spTree>
    <p:extLst>
      <p:ext uri="{BB962C8B-B14F-4D97-AF65-F5344CB8AC3E}">
        <p14:creationId xmlns:p14="http://schemas.microsoft.com/office/powerpoint/2010/main" val="3192977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&lt;T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extends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Number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&gt;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类型参数限定为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Number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的子类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private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System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println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getClass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getName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());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main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args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Box&lt;Integer&gt;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box1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Box&lt;Integer&gt;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Integer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box1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打印结果：</a:t>
            </a:r>
            <a:r>
              <a:rPr lang="en-US" altLang="zh-CN" sz="1800" i="1" kern="0" dirty="0" err="1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java.lang.Integer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Box&lt;Double&gt;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box2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Box&lt;Double&gt;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Double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1.2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box2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打印结果：</a:t>
            </a:r>
            <a:r>
              <a:rPr lang="en-US" altLang="zh-CN" sz="1800" i="1" kern="0" dirty="0" err="1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java.lang.Double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Box&lt;String&gt;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box2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Box&lt;String&gt;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 err="1">
                <a:solidFill>
                  <a:srgbClr val="448C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abc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报错，因为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类型不是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Number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的子类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box2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46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&lt;T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extends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Number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&amp; </a:t>
            </a:r>
            <a:r>
              <a:rPr lang="en-US" altLang="zh-CN" sz="1800" b="1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Cloneable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&amp;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Comparable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&gt;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该类型必须为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Number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的子类并且实现了</a:t>
            </a:r>
            <a:r>
              <a:rPr lang="en-US" altLang="zh-CN" sz="1800" i="1" kern="0" dirty="0" err="1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Cloneable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接口和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Comparable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接口。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……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6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为什么引入泛型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27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关于泛型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泛型类的继承</a:t>
            </a:r>
          </a:p>
        </p:txBody>
      </p:sp>
    </p:spTree>
    <p:extLst>
      <p:ext uri="{BB962C8B-B14F-4D97-AF65-F5344CB8AC3E}">
        <p14:creationId xmlns:p14="http://schemas.microsoft.com/office/powerpoint/2010/main" val="526871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someObject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someInteger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someObject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someInteger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因为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Integer</a:t>
            </a:r>
            <a:r>
              <a:rPr lang="zh-CN" alt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Object</a:t>
            </a:r>
            <a:r>
              <a:rPr lang="zh-CN" alt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的子类  </a:t>
            </a:r>
            <a:endParaRPr lang="zh-CN" alt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zh-CN" alt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Box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box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Box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box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Integer</a:t>
            </a:r>
            <a:r>
              <a:rPr lang="zh-CN" alt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是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Number</a:t>
            </a:r>
            <a:r>
              <a:rPr lang="zh-CN" alt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的子类  </a:t>
            </a:r>
            <a:endParaRPr lang="zh-CN" alt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box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10.1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Double</a:t>
            </a:r>
            <a:r>
              <a:rPr lang="zh-CN" alt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同样是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Number</a:t>
            </a:r>
            <a:r>
              <a:rPr lang="zh-CN" alt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的子类  </a:t>
            </a:r>
            <a:endParaRPr lang="zh-CN" alt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zh-CN" altLang="en-US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该方法接受的参数类型为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Box&lt;Number&gt;  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boxTest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Box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Number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……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下面两种调用都会报错  </a:t>
            </a:r>
            <a:endParaRPr lang="zh-CN" alt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boxTest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Box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Integer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boxTest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Box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Double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562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关于泛型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类型推断</a:t>
            </a:r>
          </a:p>
        </p:txBody>
      </p:sp>
    </p:spTree>
    <p:extLst>
      <p:ext uri="{BB962C8B-B14F-4D97-AF65-F5344CB8AC3E}">
        <p14:creationId xmlns:p14="http://schemas.microsoft.com/office/powerpoint/2010/main" val="2588077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Demo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pick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a1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a2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Demo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pick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上面的代码可以简写为：  </a:t>
            </a:r>
            <a:endParaRPr lang="zh-CN" alt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Demo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pick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76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7A3E9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7A3E9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Map&lt;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String,List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&lt;String&gt;&gt;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myMap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HashMap&lt;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String,List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&lt;String&gt;&gt;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编译器能推断出后面的类型，所以可以简化为：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Map&lt;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String,List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&lt;String&gt;&gt;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myMap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HashMap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&lt;&gt;()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但是，不能简化为：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Map&lt;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String,List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&lt;String&gt;&gt;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myMap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HashMap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因为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HashMap()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HashMap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原始类型（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Raw Type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）的构造函数，而非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HashMap&lt;</a:t>
            </a:r>
            <a:r>
              <a:rPr lang="en-US" altLang="zh-CN" sz="1800" i="1" kern="0" dirty="0" err="1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String,List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&lt;String&gt;&gt;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的构造函数，如果不加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“&lt;&gt;”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编译器不会进行类型检查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624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关于泛型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通配符</a:t>
            </a:r>
          </a:p>
        </p:txBody>
      </p:sp>
    </p:spTree>
    <p:extLst>
      <p:ext uri="{BB962C8B-B14F-4D97-AF65-F5344CB8AC3E}">
        <p14:creationId xmlns:p14="http://schemas.microsoft.com/office/powerpoint/2010/main" val="4050526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7A3E9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7A3E9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该方法接受的参数类型为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Box&lt;Number&gt;  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boxTest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Box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Number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……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下面两种调用都会报错  </a:t>
            </a:r>
            <a:endParaRPr lang="zh-CN" altLang="en-US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boxTest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Box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Integer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boxTest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Box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Double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boxTest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Box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extends Number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//……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361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关于泛型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类型擦除</a:t>
            </a:r>
            <a:endParaRPr lang="en-US" altLang="zh-CN" dirty="0"/>
          </a:p>
          <a:p>
            <a:pPr lvl="1"/>
            <a:r>
              <a:rPr lang="zh-CN" altLang="en-US" dirty="0"/>
              <a:t>编译期间，泛型的类型信息会被擦除</a:t>
            </a:r>
            <a:endParaRPr lang="en-US" altLang="zh-CN" dirty="0"/>
          </a:p>
          <a:p>
            <a:pPr lvl="1"/>
            <a:r>
              <a:rPr lang="zh-CN" altLang="en-US" dirty="0"/>
              <a:t>与原生态类型兼容</a:t>
            </a:r>
            <a:endParaRPr lang="en-US" altLang="zh-CN" dirty="0"/>
          </a:p>
          <a:p>
            <a:pPr lvl="1"/>
            <a:r>
              <a:rPr lang="en-US" altLang="zh-CN" dirty="0"/>
              <a:t>List&lt;Object&gt;</a:t>
            </a:r>
            <a:r>
              <a:rPr lang="zh-CN" altLang="en-US" dirty="0"/>
              <a:t>和</a:t>
            </a:r>
            <a:r>
              <a:rPr lang="en-US" altLang="zh-CN" dirty="0"/>
              <a:t>List&lt;String&gt;</a:t>
            </a:r>
            <a:r>
              <a:rPr lang="zh-CN" altLang="en-US" dirty="0"/>
              <a:t>在编译后都会变为</a:t>
            </a:r>
            <a:r>
              <a:rPr lang="en-US" altLang="zh-CN" dirty="0"/>
              <a:t>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632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26.</a:t>
            </a:r>
            <a:r>
              <a:rPr lang="zh-CN" altLang="en-US" dirty="0"/>
              <a:t>不要使用原生态类型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原生态类型（</a:t>
            </a:r>
            <a:r>
              <a:rPr lang="en-US" altLang="zh-CN" dirty="0"/>
              <a:t>raw type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059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26.</a:t>
            </a:r>
            <a:r>
              <a:rPr lang="zh-CN" altLang="en-US" dirty="0"/>
              <a:t>不要使用原生态类型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原生态类型（</a:t>
            </a:r>
            <a:r>
              <a:rPr lang="en-US" altLang="zh-CN" dirty="0"/>
              <a:t>raw type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不带任何实际类型参数的泛型名称</a:t>
            </a:r>
            <a:endParaRPr lang="en-US" altLang="zh-CN" dirty="0"/>
          </a:p>
          <a:p>
            <a:pPr lvl="1"/>
            <a:r>
              <a:rPr lang="zh-CN" altLang="en-US" dirty="0"/>
              <a:t>每个泛型都定义一个原生态类型</a:t>
            </a:r>
            <a:endParaRPr lang="en-US" altLang="zh-CN" dirty="0"/>
          </a:p>
          <a:p>
            <a:pPr lvl="1"/>
            <a:r>
              <a:rPr lang="en-US" altLang="zh-CN" dirty="0"/>
              <a:t>Java 1.5</a:t>
            </a:r>
            <a:r>
              <a:rPr lang="zh-CN" altLang="en-US" dirty="0"/>
              <a:t>之前</a:t>
            </a:r>
            <a:endParaRPr lang="en-US" altLang="zh-CN" dirty="0"/>
          </a:p>
          <a:p>
            <a:pPr lvl="1"/>
            <a:r>
              <a:rPr lang="en-US" altLang="zh-CN" dirty="0"/>
              <a:t>List&lt;E&gt;</a:t>
            </a:r>
            <a:r>
              <a:rPr lang="zh-CN" altLang="en-US" dirty="0"/>
              <a:t>的原生态类型是</a:t>
            </a:r>
            <a:r>
              <a:rPr lang="en-US" altLang="zh-CN" dirty="0"/>
              <a:t>List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17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为什么引入泛型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C++ template</a:t>
            </a:r>
            <a:r>
              <a:rPr lang="zh-CN" altLang="en-US" dirty="0"/>
              <a:t>类似，但目的有区别</a:t>
            </a:r>
          </a:p>
          <a:p>
            <a:r>
              <a:rPr lang="zh-CN" altLang="en-US" dirty="0"/>
              <a:t>减少程序运行错误的发生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1215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26.</a:t>
            </a:r>
            <a:r>
              <a:rPr lang="zh-CN" altLang="en-US" dirty="0"/>
              <a:t>不要使用原生态类型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原生态类型（</a:t>
            </a:r>
            <a:r>
              <a:rPr lang="en-US" altLang="zh-CN" dirty="0"/>
              <a:t>raw type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使用原生态类型会导致运行错误</a:t>
            </a:r>
            <a:endParaRPr lang="en-US" altLang="zh-CN" dirty="0"/>
          </a:p>
          <a:p>
            <a:pPr lvl="1"/>
            <a:r>
              <a:rPr lang="zh-CN" altLang="en-US" dirty="0"/>
              <a:t>类型转换</a:t>
            </a:r>
          </a:p>
        </p:txBody>
      </p:sp>
    </p:spTree>
    <p:extLst>
      <p:ext uri="{BB962C8B-B14F-4D97-AF65-F5344CB8AC3E}">
        <p14:creationId xmlns:p14="http://schemas.microsoft.com/office/powerpoint/2010/main" val="3709934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kern="0" dirty="0">
              <a:solidFill>
                <a:srgbClr val="AAAAAA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kern="0" dirty="0">
              <a:solidFill>
                <a:srgbClr val="AAAAAA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Now a raw collection type - don't do this!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/**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448C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 My stamp collection. Contains only Stamp instances.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private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final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Collection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stamps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Erroneous insertion of coin into stamp collection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stamps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Coin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Now a raw iterator type - don't do this!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Iterator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stamps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iterator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hasNext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Stamp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s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Stamp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next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Throws </a:t>
            </a:r>
            <a:r>
              <a:rPr lang="en-US" altLang="zh-CN" sz="1800" i="1" kern="0" dirty="0" err="1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ClassCastException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...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Do something with the stamp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41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26.</a:t>
            </a:r>
            <a:r>
              <a:rPr lang="zh-CN" altLang="en-US" dirty="0"/>
              <a:t>不要使用原生态类型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原生态类型（</a:t>
            </a:r>
            <a:r>
              <a:rPr lang="en-US" altLang="zh-CN" dirty="0"/>
              <a:t>raw type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使用原生态类型可能会导致运行错误</a:t>
            </a:r>
            <a:endParaRPr lang="en-US" altLang="zh-CN" dirty="0"/>
          </a:p>
          <a:p>
            <a:pPr lvl="1"/>
            <a:r>
              <a:rPr lang="zh-CN" altLang="en-US" dirty="0"/>
              <a:t>类型转换：</a:t>
            </a:r>
            <a:r>
              <a:rPr lang="en-US" altLang="zh-CN" dirty="0" err="1"/>
              <a:t>BigInteger</a:t>
            </a:r>
            <a:r>
              <a:rPr lang="zh-CN" altLang="en-US" dirty="0"/>
              <a:t>和</a:t>
            </a:r>
            <a:r>
              <a:rPr lang="en-US" altLang="zh-CN" dirty="0" err="1"/>
              <a:t>BigDecimal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508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26.</a:t>
            </a:r>
            <a:r>
              <a:rPr lang="zh-CN" altLang="en-US" dirty="0"/>
              <a:t>不要使用原生态类型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原生态类型（</a:t>
            </a:r>
            <a:r>
              <a:rPr lang="en-US" altLang="zh-CN" dirty="0"/>
              <a:t>raw type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使用原生态类型可能会导致运行错误</a:t>
            </a:r>
            <a:endParaRPr lang="en-US" altLang="zh-CN" dirty="0"/>
          </a:p>
          <a:p>
            <a:pPr lvl="1"/>
            <a:r>
              <a:rPr lang="zh-CN" altLang="en-US" dirty="0"/>
              <a:t>类型转换：</a:t>
            </a:r>
            <a:r>
              <a:rPr lang="en-US" altLang="zh-CN" dirty="0"/>
              <a:t> </a:t>
            </a:r>
            <a:r>
              <a:rPr lang="en-US" altLang="zh-CN" dirty="0" err="1"/>
              <a:t>BigInteger</a:t>
            </a:r>
            <a:r>
              <a:rPr lang="zh-CN" altLang="en-US" dirty="0"/>
              <a:t>和</a:t>
            </a:r>
            <a:r>
              <a:rPr lang="en-US" altLang="zh-CN" dirty="0" err="1"/>
              <a:t>BigDecimal</a:t>
            </a:r>
            <a:endParaRPr lang="en-US" altLang="zh-CN" dirty="0"/>
          </a:p>
          <a:p>
            <a:r>
              <a:rPr lang="zh-CN" altLang="en-US" dirty="0"/>
              <a:t>保留原生态类型</a:t>
            </a:r>
            <a:endParaRPr lang="en-US" altLang="zh-CN" dirty="0"/>
          </a:p>
          <a:p>
            <a:pPr lvl="1"/>
            <a:r>
              <a:rPr lang="zh-CN" altLang="en-US" dirty="0"/>
              <a:t>兼容性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7206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26.</a:t>
            </a:r>
            <a:r>
              <a:rPr lang="zh-CN" altLang="en-US" dirty="0"/>
              <a:t>不要使用原生态类型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原生态类型（</a:t>
            </a:r>
            <a:r>
              <a:rPr lang="en-US" altLang="zh-CN" dirty="0"/>
              <a:t>raw type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使用原生态类型可能会导致运行错误</a:t>
            </a:r>
            <a:endParaRPr lang="en-US" altLang="zh-CN" dirty="0"/>
          </a:p>
          <a:p>
            <a:pPr lvl="1"/>
            <a:r>
              <a:rPr lang="zh-CN" altLang="en-US" dirty="0"/>
              <a:t>类型转换：</a:t>
            </a:r>
            <a:r>
              <a:rPr lang="en-US" altLang="zh-CN" dirty="0"/>
              <a:t> </a:t>
            </a:r>
            <a:r>
              <a:rPr lang="en-US" altLang="zh-CN" dirty="0" err="1"/>
              <a:t>BigInteger</a:t>
            </a:r>
            <a:r>
              <a:rPr lang="zh-CN" altLang="en-US" dirty="0"/>
              <a:t>和</a:t>
            </a:r>
            <a:r>
              <a:rPr lang="en-US" altLang="zh-CN" dirty="0" err="1"/>
              <a:t>BigDecimal</a:t>
            </a:r>
            <a:endParaRPr lang="en-US" altLang="zh-CN" dirty="0"/>
          </a:p>
          <a:p>
            <a:r>
              <a:rPr lang="zh-CN" altLang="en-US" dirty="0"/>
              <a:t>保留原生态类型</a:t>
            </a:r>
            <a:endParaRPr lang="en-US" altLang="zh-CN" dirty="0"/>
          </a:p>
          <a:p>
            <a:pPr lvl="1"/>
            <a:r>
              <a:rPr lang="zh-CN" altLang="en-US" dirty="0"/>
              <a:t>兼容性</a:t>
            </a:r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 dirty="0"/>
              <a:t>与</a:t>
            </a:r>
            <a:r>
              <a:rPr lang="en-US" altLang="zh-CN" dirty="0"/>
              <a:t>List&lt;Object&gt;</a:t>
            </a:r>
          </a:p>
          <a:p>
            <a:pPr lvl="1"/>
            <a:r>
              <a:rPr lang="en-US" altLang="zh-CN" dirty="0"/>
              <a:t>List</a:t>
            </a:r>
            <a:r>
              <a:rPr lang="zh-CN" altLang="en-US" dirty="0"/>
              <a:t>逃避了泛型检查</a:t>
            </a:r>
            <a:endParaRPr lang="en-US" altLang="zh-CN" dirty="0"/>
          </a:p>
          <a:p>
            <a:pPr lvl="1"/>
            <a:r>
              <a:rPr lang="en-US" altLang="zh-CN" dirty="0"/>
              <a:t>List&lt;Object&gt;</a:t>
            </a:r>
            <a:r>
              <a:rPr lang="zh-CN" altLang="en-US" dirty="0"/>
              <a:t>明确能够持有任意类型的对象</a:t>
            </a:r>
            <a:endParaRPr lang="en-US" altLang="zh-CN" dirty="0"/>
          </a:p>
          <a:p>
            <a:pPr lvl="1"/>
            <a:r>
              <a:rPr lang="en-US" altLang="zh-CN" dirty="0"/>
              <a:t>List&lt;Object&gt;</a:t>
            </a:r>
            <a:r>
              <a:rPr lang="zh-CN" altLang="en-US" dirty="0"/>
              <a:t>是</a:t>
            </a:r>
            <a:r>
              <a:rPr lang="en-US" altLang="zh-CN" dirty="0"/>
              <a:t>List</a:t>
            </a:r>
            <a:r>
              <a:rPr lang="zh-CN" altLang="en-US" dirty="0"/>
              <a:t>的子类型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4520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Fails at runtime -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unsafeAdd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method uses a raw type (List)!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unsafeAdd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strings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strings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Has compiler-generated cast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unsafeAdd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63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Fails at runtime -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unsafeAdd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method uses a raw type (List)!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unsafeAdd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strings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strings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Has compiler-generated cast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unsafeAdd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DFFFD5F-9DA6-4933-9096-CF33E2DF5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76" y="4116136"/>
            <a:ext cx="7081830" cy="10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96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Fails at runtime -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unsafeAdd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method uses a raw type (List)!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unsafeAdd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strings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valueOf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strings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Has compiler-generated cast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unsafeAdd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DB45279-7B4B-43B7-AC5F-8A0A331E5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51" y="4028142"/>
            <a:ext cx="7111722" cy="107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95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26.</a:t>
            </a:r>
            <a:r>
              <a:rPr lang="zh-CN" altLang="en-US" dirty="0"/>
              <a:t>不要使用原生态类型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原生态类型（</a:t>
            </a:r>
            <a:r>
              <a:rPr lang="en-US" altLang="zh-CN" dirty="0"/>
              <a:t>raw type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使用原生态类型可能会导致运行错误</a:t>
            </a:r>
            <a:endParaRPr lang="en-US" altLang="zh-CN" dirty="0"/>
          </a:p>
          <a:p>
            <a:pPr lvl="1"/>
            <a:r>
              <a:rPr lang="zh-CN" altLang="en-US" dirty="0"/>
              <a:t>类型转换：</a:t>
            </a:r>
            <a:r>
              <a:rPr lang="en-US" altLang="zh-CN" dirty="0" err="1"/>
              <a:t>java.util.Data</a:t>
            </a:r>
            <a:r>
              <a:rPr lang="zh-CN" altLang="en-US" dirty="0"/>
              <a:t>和</a:t>
            </a:r>
            <a:r>
              <a:rPr lang="en-US" altLang="zh-CN" dirty="0" err="1"/>
              <a:t>java.sql.Data</a:t>
            </a:r>
            <a:endParaRPr lang="en-US" altLang="zh-CN" dirty="0"/>
          </a:p>
          <a:p>
            <a:r>
              <a:rPr lang="zh-CN" altLang="en-US" dirty="0"/>
              <a:t>保留原生态类型</a:t>
            </a:r>
            <a:endParaRPr lang="en-US" altLang="zh-CN" dirty="0"/>
          </a:p>
          <a:p>
            <a:pPr lvl="1"/>
            <a:r>
              <a:rPr lang="zh-CN" altLang="en-US" dirty="0"/>
              <a:t>兼容性</a:t>
            </a:r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 dirty="0"/>
              <a:t>与</a:t>
            </a:r>
            <a:r>
              <a:rPr lang="en-US" altLang="zh-CN" dirty="0"/>
              <a:t>List&lt;Object&gt;</a:t>
            </a:r>
          </a:p>
          <a:p>
            <a:r>
              <a:rPr lang="zh-CN" altLang="en-US" dirty="0"/>
              <a:t>通配符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3814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Use of raw type for unknown element type - don't do this!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numElementsInCommon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o1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contains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o1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41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main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args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ArrayList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("</a:t>
            </a:r>
            <a:r>
              <a:rPr lang="en-US" altLang="zh-CN" sz="1800" kern="0" dirty="0">
                <a:solidFill>
                  <a:srgbClr val="448C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123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("</a:t>
            </a:r>
            <a:r>
              <a:rPr lang="en-US" altLang="zh-CN" sz="1800" kern="0" dirty="0">
                <a:solidFill>
                  <a:srgbClr val="448C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456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System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println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800" kern="0" dirty="0">
              <a:solidFill>
                <a:srgbClr val="777777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777777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main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args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List&lt;String&gt;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list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ArrayList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&lt;String&gt;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("</a:t>
            </a:r>
            <a:r>
              <a:rPr lang="en-US" altLang="zh-CN" sz="1800" kern="0" dirty="0">
                <a:solidFill>
                  <a:srgbClr val="448C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123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("</a:t>
            </a:r>
            <a:r>
              <a:rPr lang="en-US" altLang="zh-CN" sz="1800" kern="0" dirty="0">
                <a:solidFill>
                  <a:srgbClr val="448C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456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System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println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79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Use of raw type for unknown element type - don't do this!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numElementsInCommon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o1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contains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o1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0540D291-2609-453D-810D-B238889F0A98}"/>
              </a:ext>
            </a:extLst>
          </p:cNvPr>
          <p:cNvSpPr txBox="1"/>
          <p:nvPr/>
        </p:nvSpPr>
        <p:spPr>
          <a:xfrm>
            <a:off x="955221" y="3228975"/>
            <a:ext cx="5931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在不关心元素类型的情况下，也许会使用原生态类型。但该方法比较危险。替代方法是通配符</a:t>
            </a:r>
          </a:p>
        </p:txBody>
      </p:sp>
    </p:spTree>
    <p:extLst>
      <p:ext uri="{BB962C8B-B14F-4D97-AF65-F5344CB8AC3E}">
        <p14:creationId xmlns:p14="http://schemas.microsoft.com/office/powerpoint/2010/main" val="3046420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Use of raw type for unknown element type - don't do this!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numElementsInCommon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o1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contains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o1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Uses unbounded wildcard type -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typesafe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and flexible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numElementsInCommon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B50137D7-5B34-4716-B614-88D8788FB23B}"/>
              </a:ext>
            </a:extLst>
          </p:cNvPr>
          <p:cNvSpPr txBox="1"/>
          <p:nvPr/>
        </p:nvSpPr>
        <p:spPr>
          <a:xfrm>
            <a:off x="975632" y="4898572"/>
            <a:ext cx="5931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无限制通配符类型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/>
              <a:t>是安全的。可以将任意元素放到原生态类型集合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zh-CN" altLang="en-US" dirty="0"/>
              <a:t>中，但不能放到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4002555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26.</a:t>
            </a:r>
            <a:r>
              <a:rPr lang="zh-CN" altLang="en-US" dirty="0"/>
              <a:t>不要使用原生态类型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原生态类型（</a:t>
            </a:r>
            <a:r>
              <a:rPr lang="en-US" altLang="zh-CN" dirty="0"/>
              <a:t>raw type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使用原生态类型可能会导致运行错误</a:t>
            </a:r>
            <a:endParaRPr lang="en-US" altLang="zh-CN" dirty="0"/>
          </a:p>
          <a:p>
            <a:pPr lvl="1"/>
            <a:r>
              <a:rPr lang="zh-CN" altLang="en-US" dirty="0"/>
              <a:t>类型转换：</a:t>
            </a:r>
            <a:r>
              <a:rPr lang="en-US" altLang="zh-CN" dirty="0" err="1"/>
              <a:t>java.util.Data</a:t>
            </a:r>
            <a:r>
              <a:rPr lang="zh-CN" altLang="en-US" dirty="0"/>
              <a:t>和</a:t>
            </a:r>
            <a:r>
              <a:rPr lang="en-US" altLang="zh-CN" dirty="0" err="1"/>
              <a:t>java.sql.Data</a:t>
            </a:r>
            <a:endParaRPr lang="en-US" altLang="zh-CN" dirty="0"/>
          </a:p>
          <a:p>
            <a:r>
              <a:rPr lang="zh-CN" altLang="en-US" dirty="0"/>
              <a:t>保留原生态类型</a:t>
            </a:r>
            <a:endParaRPr lang="en-US" altLang="zh-CN" dirty="0"/>
          </a:p>
          <a:p>
            <a:pPr lvl="1"/>
            <a:r>
              <a:rPr lang="zh-CN" altLang="en-US" dirty="0"/>
              <a:t>兼容性</a:t>
            </a:r>
            <a:endParaRPr lang="en-US" altLang="zh-CN" dirty="0"/>
          </a:p>
          <a:p>
            <a:r>
              <a:rPr lang="en-US" altLang="zh-CN" dirty="0"/>
              <a:t>List</a:t>
            </a:r>
            <a:r>
              <a:rPr lang="zh-CN" altLang="en-US" dirty="0"/>
              <a:t>与</a:t>
            </a:r>
            <a:r>
              <a:rPr lang="en-US" altLang="zh-CN" dirty="0"/>
              <a:t>List&lt;Object&gt;</a:t>
            </a:r>
          </a:p>
          <a:p>
            <a:r>
              <a:rPr lang="zh-CN" altLang="en-US" dirty="0"/>
              <a:t>通配符</a:t>
            </a:r>
            <a:endParaRPr lang="en-US" altLang="zh-CN" dirty="0"/>
          </a:p>
          <a:p>
            <a:r>
              <a:rPr lang="zh-CN" altLang="en-US" dirty="0"/>
              <a:t>用原生态类型的情况</a:t>
            </a:r>
            <a:endParaRPr lang="en-US" altLang="zh-CN" dirty="0"/>
          </a:p>
          <a:p>
            <a:pPr lvl="1"/>
            <a:r>
              <a:rPr lang="zh-CN" altLang="en-US" dirty="0"/>
              <a:t>类文字（</a:t>
            </a:r>
            <a:r>
              <a:rPr lang="en-US" altLang="zh-CN" dirty="0"/>
              <a:t>class literal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 err="1"/>
              <a:t>instanceof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9386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27.</a:t>
            </a:r>
            <a:r>
              <a:rPr lang="zh-CN" altLang="en-US" dirty="0"/>
              <a:t>消除非受检警告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改写代码以消除警告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79839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Lark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exaltation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284C548-8911-4573-A438-00A31B9C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44" y="1735780"/>
            <a:ext cx="7042512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75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Lark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exaltation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Lark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exaltation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284C548-8911-4573-A438-00A31B9C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44" y="1735780"/>
            <a:ext cx="7042512" cy="143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215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27.</a:t>
            </a:r>
            <a:r>
              <a:rPr lang="zh-CN" altLang="en-US" dirty="0"/>
              <a:t>消除非受检警告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改写代码以消除警告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SuppressWarnings</a:t>
            </a:r>
            <a:r>
              <a:rPr lang="en-US" altLang="zh-CN" dirty="0"/>
              <a:t>(“unchecked”)</a:t>
            </a:r>
          </a:p>
          <a:p>
            <a:pPr lvl="1"/>
            <a:r>
              <a:rPr lang="zh-CN" altLang="en-US" dirty="0"/>
              <a:t>无法通过修改代码消除警告</a:t>
            </a:r>
            <a:endParaRPr lang="en-US" altLang="zh-CN" dirty="0"/>
          </a:p>
          <a:p>
            <a:pPr lvl="1"/>
            <a:r>
              <a:rPr lang="zh-CN" altLang="en-US" dirty="0"/>
              <a:t>能够证明代码是安全的</a:t>
            </a:r>
            <a:endParaRPr lang="en-US" altLang="zh-CN" dirty="0"/>
          </a:p>
          <a:p>
            <a:pPr lvl="1"/>
            <a:r>
              <a:rPr lang="zh-CN" altLang="en-US" dirty="0"/>
              <a:t>在尽可能小的范围内使用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3143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toArray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copyOf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arraycopy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784FDBB4-46FA-443C-9C62-9BB7E096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27" y="3136863"/>
            <a:ext cx="7702946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Adding local variable to reduce scope of @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SuppressWarnings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toArray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This cast is correct because the array we're creating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is of the same type as the one passed in, which is T[].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SuppressWarnings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unchecked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copyOf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arraycopy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9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27.</a:t>
            </a:r>
            <a:r>
              <a:rPr lang="zh-CN" altLang="en-US" dirty="0"/>
              <a:t>消除非受检警告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改写代码以消除警告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en-US" altLang="zh-CN" dirty="0" err="1"/>
              <a:t>SuppressWarnings</a:t>
            </a:r>
            <a:r>
              <a:rPr lang="en-US" altLang="zh-CN" dirty="0"/>
              <a:t>(“unchecked”)</a:t>
            </a:r>
          </a:p>
          <a:p>
            <a:pPr lvl="1"/>
            <a:r>
              <a:rPr lang="zh-CN" altLang="en-US" dirty="0"/>
              <a:t>无法通过修改代码消除警告</a:t>
            </a:r>
            <a:endParaRPr lang="en-US" altLang="zh-CN" dirty="0"/>
          </a:p>
          <a:p>
            <a:pPr lvl="1"/>
            <a:r>
              <a:rPr lang="zh-CN" altLang="en-US" dirty="0"/>
              <a:t>能够证明代码是安全的</a:t>
            </a:r>
            <a:endParaRPr lang="en-US" altLang="zh-CN" dirty="0"/>
          </a:p>
          <a:p>
            <a:pPr lvl="1"/>
            <a:r>
              <a:rPr lang="zh-CN" altLang="en-US" dirty="0"/>
              <a:t>在尽可能小的范围内使用</a:t>
            </a:r>
            <a:endParaRPr lang="en-US" altLang="zh-CN" dirty="0"/>
          </a:p>
          <a:p>
            <a:pPr lvl="1"/>
            <a:r>
              <a:rPr lang="zh-CN" altLang="en-US" dirty="0"/>
              <a:t>添加注释说明为何代码是安全的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509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main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args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ArrayList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("</a:t>
            </a:r>
            <a:r>
              <a:rPr lang="en-US" altLang="zh-CN" sz="1800" kern="0" dirty="0">
                <a:solidFill>
                  <a:srgbClr val="448C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123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("</a:t>
            </a:r>
            <a:r>
              <a:rPr lang="en-US" altLang="zh-CN" sz="1800" kern="0" dirty="0">
                <a:solidFill>
                  <a:srgbClr val="448C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456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System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println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800" kern="0" dirty="0">
              <a:solidFill>
                <a:srgbClr val="777777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777777"/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static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main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String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args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List&lt;String&gt;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list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ArrayList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&lt;String&gt;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("</a:t>
            </a:r>
            <a:r>
              <a:rPr lang="en-US" altLang="zh-CN" sz="1800" kern="0" dirty="0">
                <a:solidFill>
                  <a:srgbClr val="448C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123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("</a:t>
            </a:r>
            <a:r>
              <a:rPr lang="en-US" altLang="zh-CN" sz="1800" kern="0" dirty="0">
                <a:solidFill>
                  <a:srgbClr val="448C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456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System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out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println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list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80858" y="2363499"/>
            <a:ext cx="184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强制类型转换</a:t>
            </a:r>
          </a:p>
        </p:txBody>
      </p:sp>
      <p:sp>
        <p:nvSpPr>
          <p:cNvPr id="3" name="矩形 2"/>
          <p:cNvSpPr/>
          <p:nvPr/>
        </p:nvSpPr>
        <p:spPr>
          <a:xfrm>
            <a:off x="3436868" y="1902215"/>
            <a:ext cx="1004503" cy="400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82242" y="4588266"/>
            <a:ext cx="2237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无需强制类型转换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83AEE30F-6553-424C-AB20-CD47E15EEC8F}"/>
              </a:ext>
            </a:extLst>
          </p:cNvPr>
          <p:cNvSpPr/>
          <p:nvPr/>
        </p:nvSpPr>
        <p:spPr>
          <a:xfrm>
            <a:off x="3436867" y="4083440"/>
            <a:ext cx="1400472" cy="400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4099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28.</a:t>
            </a:r>
            <a:r>
              <a:rPr lang="zh-CN" altLang="en-US" dirty="0"/>
              <a:t>列表优先于数组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数组与泛型的不同</a:t>
            </a:r>
            <a:endParaRPr lang="en-US" altLang="zh-CN" dirty="0"/>
          </a:p>
          <a:p>
            <a:pPr lvl="1"/>
            <a:r>
              <a:rPr lang="zh-CN" altLang="en-US" dirty="0"/>
              <a:t>数组是协变的（</a:t>
            </a:r>
            <a:r>
              <a:rPr lang="en-US" altLang="zh-CN" dirty="0"/>
              <a:t>covariant</a:t>
            </a:r>
            <a:r>
              <a:rPr lang="zh-CN" altLang="en-US" dirty="0"/>
              <a:t>），泛型是不可变的（</a:t>
            </a:r>
            <a:r>
              <a:rPr lang="en-US" altLang="zh-CN" dirty="0"/>
              <a:t>invariant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Sub</a:t>
            </a:r>
            <a:r>
              <a:rPr lang="zh-CN" altLang="en-US" dirty="0"/>
              <a:t>为</a:t>
            </a:r>
            <a:r>
              <a:rPr lang="en-US" altLang="zh-CN" dirty="0"/>
              <a:t>Super</a:t>
            </a:r>
            <a:r>
              <a:rPr lang="zh-CN" altLang="en-US" dirty="0"/>
              <a:t>的子类型，那么</a:t>
            </a:r>
            <a:r>
              <a:rPr lang="en-US" altLang="zh-CN" dirty="0"/>
              <a:t>Sub[]</a:t>
            </a:r>
            <a:r>
              <a:rPr lang="zh-CN" altLang="en-US" dirty="0"/>
              <a:t>是</a:t>
            </a:r>
            <a:r>
              <a:rPr lang="en-US" altLang="zh-CN" dirty="0"/>
              <a:t>Super[]</a:t>
            </a:r>
            <a:r>
              <a:rPr lang="zh-CN" altLang="en-US" dirty="0"/>
              <a:t>的子类型</a:t>
            </a:r>
            <a:endParaRPr lang="en-US" altLang="zh-CN" dirty="0"/>
          </a:p>
          <a:p>
            <a:pPr lvl="2"/>
            <a:r>
              <a:rPr lang="zh-CN" altLang="en-US" dirty="0"/>
              <a:t>对于任意不同类型</a:t>
            </a:r>
            <a:r>
              <a:rPr lang="en-US" altLang="zh-CN" dirty="0"/>
              <a:t>Type1</a:t>
            </a:r>
            <a:r>
              <a:rPr lang="zh-CN" altLang="en-US" dirty="0"/>
              <a:t>和</a:t>
            </a:r>
            <a:r>
              <a:rPr lang="en-US" altLang="zh-CN" dirty="0"/>
              <a:t>Type2</a:t>
            </a:r>
            <a:r>
              <a:rPr lang="zh-CN" altLang="en-US" dirty="0"/>
              <a:t>，</a:t>
            </a:r>
            <a:r>
              <a:rPr lang="en-US" altLang="zh-CN" dirty="0"/>
              <a:t>List&lt;Type1&gt;</a:t>
            </a:r>
            <a:r>
              <a:rPr lang="zh-CN" altLang="en-US" dirty="0"/>
              <a:t>和</a:t>
            </a:r>
            <a:r>
              <a:rPr lang="en-US" altLang="zh-CN" dirty="0"/>
              <a:t>List&lt;Type2&gt;</a:t>
            </a:r>
            <a:r>
              <a:rPr lang="zh-CN" altLang="en-US" dirty="0"/>
              <a:t>不存在子类父类的关系。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868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Fails at runtime!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objectArray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objectArray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I don't fit 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Throws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ArrayStoreException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Fails at runtime!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objectArray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objectArray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I don't fit 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Throws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ArrayStoreException</a:t>
            </a: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Won't compile!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Incompatible types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ol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I don't fit 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28.</a:t>
            </a:r>
            <a:r>
              <a:rPr lang="zh-CN" altLang="en-US" dirty="0"/>
              <a:t>列表优先于数组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数组与泛型的不同</a:t>
            </a:r>
            <a:endParaRPr lang="en-US" altLang="zh-CN" dirty="0"/>
          </a:p>
          <a:p>
            <a:pPr lvl="1"/>
            <a:r>
              <a:rPr lang="zh-CN" altLang="en-US" dirty="0"/>
              <a:t>数组是协变的（</a:t>
            </a:r>
            <a:r>
              <a:rPr lang="en-US" altLang="zh-CN" dirty="0"/>
              <a:t>covariant</a:t>
            </a:r>
            <a:r>
              <a:rPr lang="zh-CN" altLang="en-US" dirty="0"/>
              <a:t>），泛型是不可变的（</a:t>
            </a:r>
            <a:r>
              <a:rPr lang="en-US" altLang="zh-CN" dirty="0"/>
              <a:t>invariant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Sub</a:t>
            </a:r>
            <a:r>
              <a:rPr lang="zh-CN" altLang="en-US" dirty="0"/>
              <a:t>为</a:t>
            </a:r>
            <a:r>
              <a:rPr lang="en-US" altLang="zh-CN" dirty="0"/>
              <a:t>Super</a:t>
            </a:r>
            <a:r>
              <a:rPr lang="zh-CN" altLang="en-US" dirty="0"/>
              <a:t>的子类型，那么</a:t>
            </a:r>
            <a:r>
              <a:rPr lang="en-US" altLang="zh-CN" dirty="0"/>
              <a:t>Sub[]</a:t>
            </a:r>
            <a:r>
              <a:rPr lang="zh-CN" altLang="en-US" dirty="0"/>
              <a:t>是</a:t>
            </a:r>
            <a:r>
              <a:rPr lang="en-US" altLang="zh-CN" dirty="0"/>
              <a:t>Super[]</a:t>
            </a:r>
            <a:r>
              <a:rPr lang="zh-CN" altLang="en-US" dirty="0"/>
              <a:t>的子类型</a:t>
            </a:r>
            <a:endParaRPr lang="en-US" altLang="zh-CN" dirty="0"/>
          </a:p>
          <a:p>
            <a:pPr lvl="2"/>
            <a:r>
              <a:rPr lang="zh-CN" altLang="en-US" dirty="0"/>
              <a:t>对于任意不同类型</a:t>
            </a:r>
            <a:r>
              <a:rPr lang="en-US" altLang="zh-CN" dirty="0"/>
              <a:t>Type1</a:t>
            </a:r>
            <a:r>
              <a:rPr lang="zh-CN" altLang="en-US" dirty="0"/>
              <a:t>和</a:t>
            </a:r>
            <a:r>
              <a:rPr lang="en-US" altLang="zh-CN" dirty="0"/>
              <a:t>Type2</a:t>
            </a:r>
            <a:r>
              <a:rPr lang="zh-CN" altLang="en-US" dirty="0"/>
              <a:t>，</a:t>
            </a:r>
            <a:r>
              <a:rPr lang="en-US" altLang="zh-CN" dirty="0"/>
              <a:t>List&lt;Type1&gt;</a:t>
            </a:r>
            <a:r>
              <a:rPr lang="zh-CN" altLang="en-US" dirty="0"/>
              <a:t>和</a:t>
            </a:r>
            <a:r>
              <a:rPr lang="en-US" altLang="zh-CN" dirty="0"/>
              <a:t>List&lt;Type2&gt;</a:t>
            </a:r>
            <a:r>
              <a:rPr lang="zh-CN" altLang="en-US" dirty="0"/>
              <a:t>不存在子类父类的关系。</a:t>
            </a:r>
            <a:endParaRPr lang="en-US" altLang="zh-CN" dirty="0"/>
          </a:p>
          <a:p>
            <a:pPr lvl="1"/>
            <a:r>
              <a:rPr lang="zh-CN" altLang="en-US" dirty="0"/>
              <a:t>数组是具体化的（</a:t>
            </a:r>
            <a:r>
              <a:rPr lang="en-US" altLang="zh-CN" dirty="0"/>
              <a:t>reified</a:t>
            </a:r>
            <a:r>
              <a:rPr lang="zh-CN" altLang="en-US" dirty="0"/>
              <a:t>），泛型是通过擦除（</a:t>
            </a:r>
            <a:r>
              <a:rPr lang="en-US" altLang="zh-CN" dirty="0"/>
              <a:t>erasure</a:t>
            </a:r>
            <a:r>
              <a:rPr lang="zh-CN" altLang="en-US" dirty="0"/>
              <a:t>）来实现的。</a:t>
            </a:r>
            <a:endParaRPr lang="en-US" altLang="zh-CN" dirty="0"/>
          </a:p>
          <a:p>
            <a:pPr lvl="2"/>
            <a:r>
              <a:rPr lang="zh-CN" altLang="en-US" dirty="0"/>
              <a:t>数组和泛型不能很好的混合使用</a:t>
            </a:r>
            <a:endParaRPr lang="en-US" altLang="zh-CN" dirty="0"/>
          </a:p>
          <a:p>
            <a:pPr lvl="2"/>
            <a:r>
              <a:rPr lang="zh-CN" altLang="en-US" dirty="0"/>
              <a:t>无法创建泛型（</a:t>
            </a:r>
            <a:r>
              <a:rPr lang="en-US" altLang="zh-CN" dirty="0"/>
              <a:t>List&lt;E&gt;[]</a:t>
            </a:r>
            <a:r>
              <a:rPr lang="zh-CN" altLang="en-US" dirty="0"/>
              <a:t>）、参数化类型（</a:t>
            </a:r>
            <a:r>
              <a:rPr lang="en-US" altLang="zh-CN" dirty="0"/>
              <a:t>List&lt;String&gt;[]</a:t>
            </a:r>
            <a:r>
              <a:rPr lang="zh-CN" altLang="en-US" dirty="0"/>
              <a:t>）或类型参数（</a:t>
            </a:r>
            <a:r>
              <a:rPr lang="en-US" altLang="zh-CN" dirty="0"/>
              <a:t>E[]</a:t>
            </a:r>
            <a:r>
              <a:rPr lang="zh-CN" altLang="en-US" dirty="0"/>
              <a:t>）的数组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979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Why generic array creation is illegal - won't compile!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stringLists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(1)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(2)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stringLists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 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(3)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intList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           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(4)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stringLists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(5)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B0F3FD6-849E-4893-A2FB-E554D249F1C8}"/>
              </a:ext>
            </a:extLst>
          </p:cNvPr>
          <p:cNvSpPr txBox="1"/>
          <p:nvPr/>
        </p:nvSpPr>
        <p:spPr>
          <a:xfrm>
            <a:off x="477611" y="3094264"/>
            <a:ext cx="81030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：假设第</a:t>
            </a:r>
            <a:r>
              <a:rPr lang="en-US" altLang="zh-CN" dirty="0"/>
              <a:t>1</a:t>
            </a:r>
            <a:r>
              <a:rPr lang="zh-CN" altLang="en-US" dirty="0"/>
              <a:t>行合法，创建一个泛型数组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：第</a:t>
            </a:r>
            <a:r>
              <a:rPr lang="en-US" altLang="zh-CN" dirty="0"/>
              <a:t>2</a:t>
            </a:r>
            <a:r>
              <a:rPr lang="zh-CN" altLang="en-US" dirty="0"/>
              <a:t>行创建包含单个元素的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：第</a:t>
            </a:r>
            <a:r>
              <a:rPr lang="en-US" altLang="zh-CN" dirty="0"/>
              <a:t>3</a:t>
            </a:r>
            <a:r>
              <a:rPr lang="zh-CN" altLang="en-US" dirty="0"/>
              <a:t>行将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/>
              <a:t>数组保存到一个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zh-CN" altLang="en-US" dirty="0"/>
              <a:t>数组变量中，是合法的，因为数组是协变的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：第</a:t>
            </a:r>
            <a:r>
              <a:rPr lang="en-US" altLang="zh-CN" dirty="0"/>
              <a:t>4</a:t>
            </a:r>
            <a:r>
              <a:rPr lang="zh-CN" altLang="en-US" dirty="0"/>
              <a:t>行将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/>
              <a:t>保存到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zh-CN" altLang="en-US" dirty="0"/>
              <a:t>数组的唯一元素中，是合法的，因为泛型通过擦除实现：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 List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/>
              <a:t>运行时类型是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 List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&gt;[]</a:t>
            </a:r>
            <a:r>
              <a:rPr lang="zh-CN" altLang="en-US" dirty="0"/>
              <a:t>运行时类型是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zh-CN" altLang="en-US" dirty="0"/>
              <a:t>，不会产生</a:t>
            </a:r>
            <a:r>
              <a:rPr lang="en-US" altLang="zh-CN" dirty="0" err="1"/>
              <a:t>ArrayStoreException</a:t>
            </a:r>
            <a:r>
              <a:rPr lang="zh-CN" altLang="en-US" dirty="0"/>
              <a:t>异常。此时已将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/>
              <a:t>实例保存到了只应包含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/>
              <a:t>实例的数组中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：从数组中取得元素并转换成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zh-CN" altLang="en-US" dirty="0"/>
              <a:t>，但这个元素是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zh-CN" altLang="en-US" dirty="0"/>
              <a:t>，因此运行时得到</a:t>
            </a:r>
            <a:r>
              <a:rPr lang="en-US" altLang="zh-CN" dirty="0" err="1"/>
              <a:t>ClassCastException</a:t>
            </a:r>
            <a:r>
              <a:rPr lang="zh-CN" altLang="en-US" dirty="0"/>
              <a:t>异常。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09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ClassA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ClassA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ClassB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ClassB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b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9CE7910-53E0-4118-B158-5AFB7AB1BD20}"/>
              </a:ext>
            </a:extLst>
          </p:cNvPr>
          <p:cNvSpPr txBox="1"/>
          <p:nvPr/>
        </p:nvSpPr>
        <p:spPr>
          <a:xfrm>
            <a:off x="665389" y="2281918"/>
            <a:ext cx="599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此段代码运行至第</a:t>
            </a:r>
            <a:r>
              <a:rPr lang="en-US" altLang="zh-CN" dirty="0"/>
              <a:t>4</a:t>
            </a:r>
            <a:r>
              <a:rPr lang="zh-CN" altLang="en-US" dirty="0"/>
              <a:t>行时会产生</a:t>
            </a:r>
            <a:r>
              <a:rPr lang="en-US" altLang="zh-CN" dirty="0" err="1"/>
              <a:t>ArrayStoreException</a:t>
            </a:r>
            <a:r>
              <a:rPr lang="zh-CN" altLang="en-US" dirty="0"/>
              <a:t>异常</a:t>
            </a:r>
          </a:p>
        </p:txBody>
      </p:sp>
    </p:spTree>
    <p:extLst>
      <p:ext uri="{BB962C8B-B14F-4D97-AF65-F5344CB8AC3E}">
        <p14:creationId xmlns:p14="http://schemas.microsoft.com/office/powerpoint/2010/main" val="39906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28.</a:t>
            </a:r>
            <a:r>
              <a:rPr lang="zh-CN" altLang="en-US" dirty="0"/>
              <a:t>列表优先于数组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数组与泛型的不同</a:t>
            </a:r>
            <a:endParaRPr lang="en-US" altLang="zh-CN" dirty="0"/>
          </a:p>
          <a:p>
            <a:pPr lvl="1"/>
            <a:r>
              <a:rPr lang="zh-CN" altLang="en-US" dirty="0"/>
              <a:t>数组是协变的（</a:t>
            </a:r>
            <a:r>
              <a:rPr lang="en-US" altLang="zh-CN" dirty="0"/>
              <a:t>covariant</a:t>
            </a:r>
            <a:r>
              <a:rPr lang="zh-CN" altLang="en-US" dirty="0"/>
              <a:t>），泛型是不可变的（</a:t>
            </a:r>
            <a:r>
              <a:rPr lang="en-US" altLang="zh-CN" dirty="0"/>
              <a:t>invariant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Sub</a:t>
            </a:r>
            <a:r>
              <a:rPr lang="zh-CN" altLang="en-US" dirty="0"/>
              <a:t>为</a:t>
            </a:r>
            <a:r>
              <a:rPr lang="en-US" altLang="zh-CN" dirty="0"/>
              <a:t>Super</a:t>
            </a:r>
            <a:r>
              <a:rPr lang="zh-CN" altLang="en-US" dirty="0"/>
              <a:t>的子类型，那么</a:t>
            </a:r>
            <a:r>
              <a:rPr lang="en-US" altLang="zh-CN" dirty="0"/>
              <a:t>Sub[]</a:t>
            </a:r>
            <a:r>
              <a:rPr lang="zh-CN" altLang="en-US" dirty="0"/>
              <a:t>是</a:t>
            </a:r>
            <a:r>
              <a:rPr lang="en-US" altLang="zh-CN" dirty="0"/>
              <a:t>Super[]</a:t>
            </a:r>
            <a:r>
              <a:rPr lang="zh-CN" altLang="en-US" dirty="0"/>
              <a:t>的子类型</a:t>
            </a:r>
            <a:endParaRPr lang="en-US" altLang="zh-CN" dirty="0"/>
          </a:p>
          <a:p>
            <a:pPr lvl="2"/>
            <a:r>
              <a:rPr lang="zh-CN" altLang="en-US" dirty="0"/>
              <a:t>对于任意不同类型</a:t>
            </a:r>
            <a:r>
              <a:rPr lang="en-US" altLang="zh-CN" dirty="0"/>
              <a:t>Type1</a:t>
            </a:r>
            <a:r>
              <a:rPr lang="zh-CN" altLang="en-US" dirty="0"/>
              <a:t>和</a:t>
            </a:r>
            <a:r>
              <a:rPr lang="en-US" altLang="zh-CN" dirty="0"/>
              <a:t>Type2</a:t>
            </a:r>
            <a:r>
              <a:rPr lang="zh-CN" altLang="en-US" dirty="0"/>
              <a:t>，</a:t>
            </a:r>
            <a:r>
              <a:rPr lang="en-US" altLang="zh-CN" dirty="0"/>
              <a:t>List&lt;Type1&gt;</a:t>
            </a:r>
            <a:r>
              <a:rPr lang="zh-CN" altLang="en-US" dirty="0"/>
              <a:t>和</a:t>
            </a:r>
            <a:r>
              <a:rPr lang="en-US" altLang="zh-CN" dirty="0"/>
              <a:t>List&lt;Type2&gt;</a:t>
            </a:r>
            <a:r>
              <a:rPr lang="zh-CN" altLang="en-US" dirty="0"/>
              <a:t>不存在子类父类的关系。</a:t>
            </a:r>
            <a:endParaRPr lang="en-US" altLang="zh-CN" dirty="0"/>
          </a:p>
          <a:p>
            <a:pPr lvl="1"/>
            <a:r>
              <a:rPr lang="zh-CN" altLang="en-US" dirty="0"/>
              <a:t>数组是具体化的（</a:t>
            </a:r>
            <a:r>
              <a:rPr lang="en-US" altLang="zh-CN" dirty="0"/>
              <a:t>reified</a:t>
            </a:r>
            <a:r>
              <a:rPr lang="zh-CN" altLang="en-US" dirty="0"/>
              <a:t>），泛型是通过擦除（</a:t>
            </a:r>
            <a:r>
              <a:rPr lang="en-US" altLang="zh-CN" dirty="0"/>
              <a:t>erasure</a:t>
            </a:r>
            <a:r>
              <a:rPr lang="zh-CN" altLang="en-US" dirty="0"/>
              <a:t>）来实现的。</a:t>
            </a:r>
            <a:endParaRPr lang="en-US" altLang="zh-CN" dirty="0"/>
          </a:p>
          <a:p>
            <a:pPr lvl="2"/>
            <a:r>
              <a:rPr lang="zh-CN" altLang="en-US" dirty="0"/>
              <a:t>数组和泛型不能很好的混合使用</a:t>
            </a:r>
            <a:endParaRPr lang="en-US" altLang="zh-CN" dirty="0"/>
          </a:p>
          <a:p>
            <a:pPr lvl="2"/>
            <a:r>
              <a:rPr lang="zh-CN" altLang="en-US" dirty="0"/>
              <a:t>无法创建泛型（</a:t>
            </a:r>
            <a:r>
              <a:rPr lang="en-US" altLang="zh-CN" dirty="0"/>
              <a:t>List&lt;E&gt;[]</a:t>
            </a:r>
            <a:r>
              <a:rPr lang="zh-CN" altLang="en-US" dirty="0"/>
              <a:t>）、参数化类型（</a:t>
            </a:r>
            <a:r>
              <a:rPr lang="en-US" altLang="zh-CN" dirty="0"/>
              <a:t>List&lt;String&gt;[]</a:t>
            </a:r>
            <a:r>
              <a:rPr lang="zh-CN" altLang="en-US" dirty="0"/>
              <a:t>）或类型参数（</a:t>
            </a:r>
            <a:r>
              <a:rPr lang="en-US" altLang="zh-CN" dirty="0"/>
              <a:t>E[]</a:t>
            </a:r>
            <a:r>
              <a:rPr lang="zh-CN" altLang="en-US" dirty="0"/>
              <a:t>）的数组</a:t>
            </a:r>
            <a:endParaRPr lang="en-US" altLang="zh-CN" dirty="0"/>
          </a:p>
          <a:p>
            <a:pPr lvl="2"/>
            <a:r>
              <a:rPr lang="zh-CN" altLang="en-US" dirty="0"/>
              <a:t>优先利用集合类型</a:t>
            </a:r>
            <a:r>
              <a:rPr lang="en-US" altLang="zh-CN" dirty="0"/>
              <a:t>list&lt;E&gt;</a:t>
            </a:r>
            <a:r>
              <a:rPr lang="zh-CN" altLang="en-US" dirty="0"/>
              <a:t>，而不是数组类型</a:t>
            </a:r>
            <a:r>
              <a:rPr lang="en-US" altLang="zh-CN" dirty="0"/>
              <a:t>E[]</a:t>
            </a:r>
          </a:p>
        </p:txBody>
      </p:sp>
    </p:spTree>
    <p:extLst>
      <p:ext uri="{BB962C8B-B14F-4D97-AF65-F5344CB8AC3E}">
        <p14:creationId xmlns:p14="http://schemas.microsoft.com/office/powerpoint/2010/main" val="227004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28.</a:t>
            </a:r>
            <a:r>
              <a:rPr lang="zh-CN" altLang="en-US" dirty="0"/>
              <a:t>列表优先于数组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例子 ：利用</a:t>
            </a:r>
            <a:r>
              <a:rPr lang="en-US" altLang="zh-CN" dirty="0"/>
              <a:t>Chooser</a:t>
            </a:r>
            <a:r>
              <a:rPr lang="zh-CN" altLang="en-US" dirty="0"/>
              <a:t>类对集合中随机选择一个元素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元素类型可以不同，如色子的点数，卡牌游戏中的卡牌等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18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Chooser - a class badly in need of generics!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Chooser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choiceArray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Chooser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choices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choiceArray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choices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toArray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choose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rnd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ThreadLocalRandom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current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choiceArray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rnd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choiceArray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ACA86C7-9FAF-45E7-A141-903EC76551C4}"/>
              </a:ext>
            </a:extLst>
          </p:cNvPr>
          <p:cNvSpPr txBox="1"/>
          <p:nvPr/>
        </p:nvSpPr>
        <p:spPr>
          <a:xfrm>
            <a:off x="751114" y="4012746"/>
            <a:ext cx="650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使用时，需要将</a:t>
            </a:r>
            <a:r>
              <a:rPr lang="en-US" altLang="zh-CN" b="1" dirty="0">
                <a:solidFill>
                  <a:srgbClr val="AA3731"/>
                </a:solidFill>
                <a:latin typeface="Consolas" panose="020B0609020204030204" pitchFamily="49" charset="0"/>
              </a:rPr>
              <a:t>choose</a:t>
            </a:r>
            <a:r>
              <a:rPr lang="zh-CN" altLang="en-US" dirty="0"/>
              <a:t>方法返回的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zh-CN" altLang="en-US" dirty="0"/>
              <a:t>转换成合适的类型</a:t>
            </a:r>
          </a:p>
        </p:txBody>
      </p:sp>
    </p:spTree>
    <p:extLst>
      <p:ext uri="{BB962C8B-B14F-4D97-AF65-F5344CB8AC3E}">
        <p14:creationId xmlns:p14="http://schemas.microsoft.com/office/powerpoint/2010/main" val="296379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A first cut at making Chooser generic - won't compile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Chooser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choiceArray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Chooser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choices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choiceArray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choices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toArray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choose method unchanged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9FA1DD55-EF58-4245-AF20-9B8692F3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05" y="3429000"/>
            <a:ext cx="7594990" cy="16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1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为什么引入泛型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C++ template</a:t>
            </a:r>
            <a:r>
              <a:rPr lang="zh-CN" altLang="en-US" dirty="0"/>
              <a:t>类似，但目的有区别</a:t>
            </a:r>
            <a:endParaRPr lang="en-US" altLang="zh-CN" dirty="0"/>
          </a:p>
          <a:p>
            <a:r>
              <a:rPr lang="zh-CN" altLang="en-US" dirty="0"/>
              <a:t>减少程序运行错误的发生</a:t>
            </a:r>
            <a:endParaRPr lang="en-US" altLang="zh-CN" dirty="0"/>
          </a:p>
          <a:p>
            <a:pPr lvl="1"/>
            <a:r>
              <a:rPr lang="zh-CN" altLang="en-US" dirty="0"/>
              <a:t>出错的例子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7243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A first cut at making Chooser generic - won't compile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Chooser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choiceArray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Chooser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choices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choiceArray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choices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toArray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choose method unchanged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E8364CD-5279-40B5-8542-EA6C47023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77" y="3429000"/>
            <a:ext cx="6432881" cy="177809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A1B05A4-58DE-47EE-9942-2F389F8F7DF7}"/>
              </a:ext>
            </a:extLst>
          </p:cNvPr>
          <p:cNvSpPr txBox="1"/>
          <p:nvPr/>
        </p:nvSpPr>
        <p:spPr>
          <a:xfrm>
            <a:off x="971549" y="5478547"/>
            <a:ext cx="650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如何从根源上消除这个</a:t>
            </a:r>
            <a:r>
              <a:rPr lang="en-US" altLang="zh-CN" dirty="0"/>
              <a:t>warning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7157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List-based Chooser -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typesafe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Chooser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choiceList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Chooser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choices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choiceList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choices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choose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rnd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ThreadLocalRandom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current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choiceList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rnd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choiceList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A1B05A4-58DE-47EE-9942-2F389F8F7DF7}"/>
              </a:ext>
            </a:extLst>
          </p:cNvPr>
          <p:cNvSpPr txBox="1"/>
          <p:nvPr/>
        </p:nvSpPr>
        <p:spPr>
          <a:xfrm>
            <a:off x="1000124" y="4119193"/>
            <a:ext cx="650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代码稍微冗长，运行速度稍慢，但不会得到异常。</a:t>
            </a:r>
          </a:p>
        </p:txBody>
      </p:sp>
    </p:spTree>
    <p:extLst>
      <p:ext uri="{BB962C8B-B14F-4D97-AF65-F5344CB8AC3E}">
        <p14:creationId xmlns:p14="http://schemas.microsoft.com/office/powerpoint/2010/main" val="65965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28.</a:t>
            </a:r>
            <a:r>
              <a:rPr lang="zh-CN" altLang="en-US" dirty="0"/>
              <a:t>列表优先于数组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数组与泛型的不同</a:t>
            </a:r>
            <a:endParaRPr lang="en-US" altLang="zh-CN" dirty="0"/>
          </a:p>
          <a:p>
            <a:pPr lvl="1"/>
            <a:r>
              <a:rPr lang="zh-CN" altLang="en-US" dirty="0"/>
              <a:t>数组是协变的（</a:t>
            </a:r>
            <a:r>
              <a:rPr lang="en-US" altLang="zh-CN" dirty="0"/>
              <a:t>covariant</a:t>
            </a:r>
            <a:r>
              <a:rPr lang="zh-CN" altLang="en-US" dirty="0"/>
              <a:t>），泛型是不可变的（</a:t>
            </a:r>
            <a:r>
              <a:rPr lang="en-US" altLang="zh-CN" dirty="0"/>
              <a:t>invariant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数组是具体化的（</a:t>
            </a:r>
            <a:r>
              <a:rPr lang="en-US" altLang="zh-CN" dirty="0"/>
              <a:t>reified</a:t>
            </a:r>
            <a:r>
              <a:rPr lang="zh-CN" altLang="en-US" dirty="0"/>
              <a:t>），泛型是通过擦除（</a:t>
            </a:r>
            <a:r>
              <a:rPr lang="en-US" altLang="zh-CN" dirty="0"/>
              <a:t>erasure</a:t>
            </a:r>
            <a:r>
              <a:rPr lang="zh-CN" altLang="en-US" dirty="0"/>
              <a:t>）来实现的。</a:t>
            </a:r>
            <a:endParaRPr lang="en-US" altLang="zh-CN" dirty="0"/>
          </a:p>
          <a:p>
            <a:pPr lvl="1"/>
            <a:r>
              <a:rPr lang="zh-CN" altLang="en-US" dirty="0"/>
              <a:t>一般来说，数组和泛型不能很好的混合使用。若混合使用时出现了编译错误或警告，则用列表代替数组。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602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29.</a:t>
            </a:r>
            <a:r>
              <a:rPr lang="zh-CN" altLang="en-US" dirty="0"/>
              <a:t>优先考虑泛型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使用泛型并不困难</a:t>
            </a:r>
            <a:endParaRPr lang="en-US" altLang="zh-CN" dirty="0"/>
          </a:p>
          <a:p>
            <a:pPr lvl="1"/>
            <a:r>
              <a:rPr lang="en-US" altLang="zh-CN" dirty="0"/>
              <a:t>List&lt;E&gt;</a:t>
            </a:r>
          </a:p>
          <a:p>
            <a:r>
              <a:rPr lang="zh-CN" altLang="en-US" dirty="0"/>
              <a:t>如何编写泛型</a:t>
            </a:r>
            <a:endParaRPr lang="en-US" altLang="zh-CN" dirty="0"/>
          </a:p>
          <a:p>
            <a:pPr lvl="1"/>
            <a:r>
              <a:rPr lang="en-US" altLang="zh-CN" dirty="0"/>
              <a:t>Stack</a:t>
            </a:r>
            <a:r>
              <a:rPr lang="zh-CN" altLang="en-US" dirty="0"/>
              <a:t>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390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Object-based collection - a prime candidate for generics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DEFAULT_INITIAL_CAPACITY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elements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DEFAULT_INITIAL_CAPACITY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ensureCapacity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elements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++]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size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EmptyStackException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elements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[--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elements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Eliminate obsolete reference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size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ensureCapacity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size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elements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Arrays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copyOf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size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2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29.</a:t>
            </a:r>
            <a:r>
              <a:rPr lang="zh-CN" altLang="en-US" dirty="0"/>
              <a:t>优先考虑泛型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使用泛型并不困难</a:t>
            </a:r>
            <a:endParaRPr lang="en-US" altLang="zh-CN" dirty="0"/>
          </a:p>
          <a:p>
            <a:pPr lvl="1"/>
            <a:r>
              <a:rPr lang="en-US" altLang="zh-CN" dirty="0"/>
              <a:t>List&lt;E&gt;</a:t>
            </a:r>
          </a:p>
          <a:p>
            <a:r>
              <a:rPr lang="zh-CN" altLang="en-US" dirty="0"/>
              <a:t>如何编写泛型</a:t>
            </a:r>
            <a:endParaRPr lang="en-US" altLang="zh-CN" dirty="0"/>
          </a:p>
          <a:p>
            <a:pPr lvl="1"/>
            <a:r>
              <a:rPr lang="en-US" altLang="zh-CN" dirty="0"/>
              <a:t>Stack</a:t>
            </a:r>
            <a:r>
              <a:rPr lang="zh-CN" altLang="en-US" dirty="0"/>
              <a:t>类：</a:t>
            </a:r>
            <a:r>
              <a:rPr lang="en-US" altLang="zh-CN" dirty="0"/>
              <a:t>Stack</a:t>
            </a:r>
            <a:r>
              <a:rPr lang="zh-CN" altLang="en-US" dirty="0"/>
              <a:t>泛型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682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Initial attempt to generify Stack - won't compile!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DEFAULT_INITIAL_CAPACITY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DEFAULT_INITIAL_CAPACITY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ensureCapacity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EmptyStackException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[--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Eliminate obsolete reference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no changes in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or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ensureCapacity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00693AB-11A8-4CAB-9569-77CD7CB6F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13" y="5859213"/>
            <a:ext cx="6293173" cy="8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29.</a:t>
            </a:r>
            <a:r>
              <a:rPr lang="zh-CN" altLang="en-US" dirty="0"/>
              <a:t>优先考虑泛型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使用泛型并不困难</a:t>
            </a:r>
            <a:endParaRPr lang="en-US" altLang="zh-CN" dirty="0"/>
          </a:p>
          <a:p>
            <a:pPr lvl="1"/>
            <a:r>
              <a:rPr lang="en-US" altLang="zh-CN" dirty="0"/>
              <a:t>List&lt;E&gt;</a:t>
            </a:r>
          </a:p>
          <a:p>
            <a:r>
              <a:rPr lang="zh-CN" altLang="en-US" dirty="0"/>
              <a:t>如何编写泛型</a:t>
            </a:r>
            <a:endParaRPr lang="en-US" altLang="zh-CN" dirty="0"/>
          </a:p>
          <a:p>
            <a:pPr lvl="1"/>
            <a:r>
              <a:rPr lang="en-US" altLang="zh-CN" dirty="0"/>
              <a:t>Stack</a:t>
            </a:r>
            <a:r>
              <a:rPr lang="zh-CN" altLang="en-US" dirty="0"/>
              <a:t>类：</a:t>
            </a:r>
            <a:r>
              <a:rPr lang="en-US" altLang="zh-CN" dirty="0"/>
              <a:t>Stack</a:t>
            </a:r>
            <a:r>
              <a:rPr lang="zh-CN" altLang="en-US" dirty="0"/>
              <a:t>泛型</a:t>
            </a:r>
            <a:endParaRPr lang="en-US" altLang="zh-CN" dirty="0"/>
          </a:p>
          <a:p>
            <a:r>
              <a:rPr lang="zh-CN" altLang="en-US" dirty="0"/>
              <a:t>不能创建不可具体化类型的数组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：创建</a:t>
            </a:r>
            <a:r>
              <a:rPr lang="en-US" altLang="zh-CN" dirty="0"/>
              <a:t>Object</a:t>
            </a:r>
            <a:r>
              <a:rPr lang="zh-CN" altLang="en-US" dirty="0"/>
              <a:t>数组，转换为泛型数组类型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06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Generic stack using E[] 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DEFAULT_INITIAL_CAPACITY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The elements array will contain only E instances from push(E).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This is sufficient to ensure type safety, but the runtime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type of the array won't be E[]; it will always be Object[]!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SuppressWarnings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unchecked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DEFAULT_INITIAL_CAPACITY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88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29.</a:t>
            </a:r>
            <a:r>
              <a:rPr lang="zh-CN" altLang="en-US" dirty="0"/>
              <a:t>优先考虑泛型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使用泛型并不困难</a:t>
            </a:r>
            <a:endParaRPr lang="en-US" altLang="zh-CN" dirty="0"/>
          </a:p>
          <a:p>
            <a:pPr lvl="1"/>
            <a:r>
              <a:rPr lang="en-US" altLang="zh-CN" dirty="0"/>
              <a:t>List&lt;E&gt;</a:t>
            </a:r>
          </a:p>
          <a:p>
            <a:r>
              <a:rPr lang="zh-CN" altLang="en-US" dirty="0"/>
              <a:t>如何编写泛型</a:t>
            </a:r>
            <a:endParaRPr lang="en-US" altLang="zh-CN" dirty="0"/>
          </a:p>
          <a:p>
            <a:pPr lvl="1"/>
            <a:r>
              <a:rPr lang="en-US" altLang="zh-CN" dirty="0"/>
              <a:t>Stack</a:t>
            </a:r>
            <a:r>
              <a:rPr lang="zh-CN" altLang="en-US" dirty="0"/>
              <a:t>类：</a:t>
            </a:r>
            <a:r>
              <a:rPr lang="en-US" altLang="zh-CN" dirty="0"/>
              <a:t>Stack</a:t>
            </a:r>
            <a:r>
              <a:rPr lang="zh-CN" altLang="en-US" dirty="0"/>
              <a:t>泛型</a:t>
            </a:r>
            <a:endParaRPr lang="en-US" altLang="zh-CN" dirty="0"/>
          </a:p>
          <a:p>
            <a:r>
              <a:rPr lang="zh-CN" altLang="en-US" dirty="0"/>
              <a:t>不能创建不可具体化类型的数组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：创建</a:t>
            </a:r>
            <a:r>
              <a:rPr lang="en-US" altLang="zh-CN" dirty="0"/>
              <a:t>Object</a:t>
            </a:r>
            <a:r>
              <a:rPr lang="zh-CN" altLang="en-US" dirty="0"/>
              <a:t>数组，转换为泛型数组类型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：将</a:t>
            </a:r>
            <a:r>
              <a:rPr lang="en-US" altLang="zh-CN" dirty="0"/>
              <a:t>elements</a:t>
            </a:r>
            <a:r>
              <a:rPr lang="zh-CN" altLang="en-US" dirty="0"/>
              <a:t>域的类型从</a:t>
            </a:r>
            <a:r>
              <a:rPr lang="en-US" altLang="zh-CN" dirty="0"/>
              <a:t>E[]</a:t>
            </a:r>
            <a:r>
              <a:rPr lang="zh-CN" altLang="en-US" dirty="0"/>
              <a:t>改为</a:t>
            </a:r>
            <a:r>
              <a:rPr lang="en-US" altLang="zh-CN" dirty="0"/>
              <a:t>Object[]</a:t>
            </a:r>
            <a:r>
              <a:rPr lang="zh-CN" altLang="en-US" dirty="0"/>
              <a:t>。获取元素时进行类型转换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748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private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Object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object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Object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object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800" kern="0" dirty="0" err="1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object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object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Object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object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Box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("</a:t>
            </a:r>
            <a:r>
              <a:rPr lang="en-US" altLang="zh-CN" sz="1800" kern="0" dirty="0" err="1">
                <a:solidFill>
                  <a:srgbClr val="448C2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abc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");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Integer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Integer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编译时不会报错，但是运行时会报</a:t>
            </a:r>
            <a:r>
              <a:rPr lang="en-US" altLang="zh-CN" sz="1800" i="1" kern="0" dirty="0" err="1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ClassCastException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090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Generic stack using Object[] 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DEFAULT_INITIAL_CAPACITY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16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DEFAULT_INITIAL_CAPACITY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ensureCapacity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Appropriate suppression of unchecked warning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EmptyStackException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 push requires elements to be of type E, so cast is correct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SuppressWarnings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unchecked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[--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Eliminate obsolete reference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2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30.</a:t>
            </a:r>
            <a:r>
              <a:rPr lang="zh-CN" altLang="en-US" dirty="0"/>
              <a:t>优先考虑泛型方法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编写泛型方法与编写泛型类型类似</a:t>
            </a:r>
            <a:endParaRPr lang="en-US" altLang="zh-CN" dirty="0"/>
          </a:p>
          <a:p>
            <a:pPr lvl="1"/>
            <a:r>
              <a:rPr lang="zh-CN" altLang="en-US" dirty="0"/>
              <a:t>例子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03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Uses raw types - unacceptable! (Item 26)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addAll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7BE1222-B4C6-4D45-AF86-C1E78168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48" y="3057920"/>
            <a:ext cx="7836303" cy="2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5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Generic method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addAll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Simple program to exercise generic method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guys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Tom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Dick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Harry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stooges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Larry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Moe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Curly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aflCio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guys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stooges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aflCio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6152B266-982F-4F5A-8F8E-53785E47521F}"/>
              </a:ext>
            </a:extLst>
          </p:cNvPr>
          <p:cNvSpPr txBox="1"/>
          <p:nvPr/>
        </p:nvSpPr>
        <p:spPr>
          <a:xfrm>
            <a:off x="1028699" y="4858061"/>
            <a:ext cx="650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局限性：三个集合的类型必须相同（两个输入，一个返回值）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可利用有限制的通配符提高灵活性</a:t>
            </a:r>
          </a:p>
        </p:txBody>
      </p:sp>
    </p:spTree>
    <p:extLst>
      <p:ext uri="{BB962C8B-B14F-4D97-AF65-F5344CB8AC3E}">
        <p14:creationId xmlns:p14="http://schemas.microsoft.com/office/powerpoint/2010/main" val="127400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30.</a:t>
            </a:r>
            <a:r>
              <a:rPr lang="zh-CN" altLang="en-US" dirty="0"/>
              <a:t>优先考虑泛型方法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编写泛型方法域编写泛型类型类似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泛型单例工厂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49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Generic singleton factory pattern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UnaryOperator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IDENTITY_FN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SuppressWarnings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unchecked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UnaryOperator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identityFunction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UnaryOperator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IDENTITY_FN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Sample program to exercise generic singleton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jute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hemp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nylon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UnaryOperator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sameString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identityFunction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strings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sameString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2.0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3L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UnaryOperator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sameNumber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identityFunction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numbers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sameNumber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30.</a:t>
            </a:r>
            <a:r>
              <a:rPr lang="zh-CN" altLang="en-US" dirty="0"/>
              <a:t>优先考虑泛型方法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编写泛型方法域编写泛型类型类似</a:t>
            </a:r>
            <a:r>
              <a:rPr lang="en-US" altLang="zh-CN" dirty="0"/>
              <a:t>	</a:t>
            </a:r>
          </a:p>
          <a:p>
            <a:r>
              <a:rPr lang="zh-CN" altLang="en-US" dirty="0"/>
              <a:t>泛型单例工厂</a:t>
            </a:r>
            <a:endParaRPr lang="en-US" altLang="zh-CN" dirty="0"/>
          </a:p>
          <a:p>
            <a:r>
              <a:rPr lang="zh-CN" altLang="en-US" dirty="0"/>
              <a:t>递归类型限制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035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Using a recursive type bound to express mutual comparability (Pages 137-8)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RecursiveTypeBound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Returns max value in a collection - uses recursive type bound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Comparable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Empty collection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||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requireNonNull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Arrays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asList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02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31.</a:t>
            </a:r>
            <a:r>
              <a:rPr lang="zh-CN" altLang="en-US" dirty="0"/>
              <a:t>利用有限制的通配符来提升</a:t>
            </a:r>
            <a:r>
              <a:rPr lang="en-US" altLang="zh-CN" dirty="0"/>
              <a:t>API</a:t>
            </a:r>
            <a:r>
              <a:rPr lang="zh-CN" altLang="en-US" dirty="0"/>
              <a:t>的灵活性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参数化类型是不可变的</a:t>
            </a:r>
            <a:endParaRPr lang="en-US" altLang="zh-CN" dirty="0"/>
          </a:p>
          <a:p>
            <a:pPr lvl="1"/>
            <a:r>
              <a:rPr lang="en-US" altLang="zh-CN" dirty="0"/>
              <a:t>List&lt;Type1&gt;</a:t>
            </a:r>
            <a:r>
              <a:rPr lang="zh-CN" altLang="en-US" dirty="0"/>
              <a:t>与</a:t>
            </a:r>
            <a:r>
              <a:rPr lang="en-US" altLang="zh-CN" dirty="0"/>
              <a:t>List&lt;Type2&gt;</a:t>
            </a:r>
            <a:r>
              <a:rPr lang="zh-CN" altLang="en-US" dirty="0"/>
              <a:t>没有子类、超类关系</a:t>
            </a:r>
            <a:endParaRPr lang="en-US" altLang="zh-CN" dirty="0"/>
          </a:p>
          <a:p>
            <a:r>
              <a:rPr lang="zh-CN" altLang="en-US" dirty="0"/>
              <a:t>不可变类型的灵活性不够</a:t>
            </a:r>
            <a:endParaRPr lang="en-US" altLang="zh-CN" dirty="0"/>
          </a:p>
          <a:p>
            <a:pPr lvl="1"/>
            <a:r>
              <a:rPr lang="zh-CN" altLang="en-US" dirty="0"/>
              <a:t>例子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438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pushAll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method without wildcard type - deficient!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pushAll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17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&lt;T&gt;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private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this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Box&lt;Integer&gt;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box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Box&lt;Integer&gt;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指定了类型类型为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Integer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en-US" altLang="zh-CN" sz="1800" i="1" kern="0" dirty="0" err="1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box.set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("</a:t>
            </a:r>
            <a:r>
              <a:rPr lang="en-US" altLang="zh-CN" sz="1800" i="1" kern="0" dirty="0" err="1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abc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");  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该句在编译时就会报错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new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Integer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AB6526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Integer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a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box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get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</a:t>
            </a:r>
            <a:r>
              <a:rPr lang="zh-CN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不用转换类型</a:t>
            </a:r>
            <a:r>
              <a:rPr lang="zh-CN" altLang="zh-CN" sz="1800" i="1" kern="0" dirty="0">
                <a:solidFill>
                  <a:srgbClr val="AAAAAA"/>
                </a:solidFill>
                <a:latin typeface="Calibri" panose="020F0502020204030204" pitchFamily="34" charset="0"/>
                <a:ea typeface="Consolas" panose="020B0609020204030204" pitchFamily="49" charset="0"/>
                <a:cs typeface="宋体" panose="02010600030101010101" pitchFamily="2" charset="-122"/>
              </a:rPr>
              <a:t> 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2412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numberStack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Iterable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integers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numberStack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pushAll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integers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5DCE8CB2-74B1-46C0-9132-B9085FBE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75" y="2784442"/>
            <a:ext cx="7766449" cy="128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Stack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&lt;E&gt;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Stack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boolean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isEmpty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en-US" altLang="zh-CN" sz="1800" i="1" kern="0" dirty="0" err="1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pushAll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method without wildcard type - deficient!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Wildcard type for parameter that serves as an E producer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pushAll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Iterable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&lt;? extends E&gt;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push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06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kern="0" dirty="0">
              <a:solidFill>
                <a:srgbClr val="4B83CD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class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Stack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&lt;E&gt;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Stack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push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boolean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isEmpty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// </a:t>
            </a:r>
            <a:r>
              <a:rPr lang="en-US" altLang="zh-CN" sz="1800" i="1" kern="0" dirty="0" err="1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popAll</a:t>
            </a:r>
            <a:r>
              <a:rPr lang="en-US" altLang="zh-CN" sz="1800" i="1" kern="0" dirty="0">
                <a:solidFill>
                  <a:srgbClr val="AAAAAA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method without wildcard type - deficient!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public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void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b="1" kern="0" dirty="0" err="1">
                <a:solidFill>
                  <a:srgbClr val="AA3731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popAll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Collection&lt;E&gt;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800" kern="0" dirty="0" err="1">
                <a:solidFill>
                  <a:srgbClr val="7A3E9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1800" kern="0" dirty="0">
                <a:solidFill>
                  <a:srgbClr val="4B83CD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!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isEmpty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dst</a:t>
            </a:r>
            <a:r>
              <a:rPr lang="en-US" altLang="zh-CN" sz="1800" kern="0" dirty="0" err="1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1800" kern="0" dirty="0" err="1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add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pop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());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333333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kern="0" dirty="0">
                <a:solidFill>
                  <a:srgbClr val="777777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49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numberStack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numberStack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popAll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8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Stack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push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Wildcard type for parameter that serves as an E consumer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popAll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super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dst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(!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isEmpty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dst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31.</a:t>
            </a:r>
            <a:r>
              <a:rPr lang="zh-CN" altLang="en-US" dirty="0"/>
              <a:t>利用有限制的通配符来提升</a:t>
            </a:r>
            <a:r>
              <a:rPr lang="en-US" altLang="zh-CN" dirty="0"/>
              <a:t>API</a:t>
            </a:r>
            <a:r>
              <a:rPr lang="zh-CN" altLang="en-US" dirty="0"/>
              <a:t>的灵活性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参数化类型是不可变的</a:t>
            </a:r>
            <a:endParaRPr lang="en-US" altLang="zh-CN" dirty="0"/>
          </a:p>
          <a:p>
            <a:pPr lvl="1"/>
            <a:r>
              <a:rPr lang="en-US" altLang="zh-CN" dirty="0"/>
              <a:t>List&lt;Type1&gt;</a:t>
            </a:r>
            <a:r>
              <a:rPr lang="zh-CN" altLang="en-US" dirty="0"/>
              <a:t>与</a:t>
            </a:r>
            <a:r>
              <a:rPr lang="en-US" altLang="zh-CN" dirty="0"/>
              <a:t>List&lt;Type2&gt;</a:t>
            </a:r>
            <a:r>
              <a:rPr lang="zh-CN" altLang="en-US" dirty="0"/>
              <a:t>没有子类、超类关系</a:t>
            </a:r>
            <a:endParaRPr lang="en-US" altLang="zh-CN" dirty="0"/>
          </a:p>
          <a:p>
            <a:r>
              <a:rPr lang="zh-CN" altLang="en-US" dirty="0"/>
              <a:t>不可变类型的灵活性不够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为了获得最大限度的灵活性，要在表示生产者（</a:t>
            </a:r>
            <a:r>
              <a:rPr lang="en-US" altLang="zh-CN" dirty="0"/>
              <a:t>producer</a:t>
            </a:r>
            <a:r>
              <a:rPr lang="zh-CN" altLang="en-US" dirty="0"/>
              <a:t>）或消费者（</a:t>
            </a:r>
            <a:r>
              <a:rPr lang="en-US" altLang="zh-CN" dirty="0"/>
              <a:t>consumer</a:t>
            </a:r>
            <a:r>
              <a:rPr lang="zh-CN" altLang="en-US" dirty="0"/>
              <a:t>）的输入参数上使用通配符类型</a:t>
            </a:r>
            <a:endParaRPr lang="en-US" altLang="zh-CN" dirty="0"/>
          </a:p>
          <a:p>
            <a:pPr lvl="1"/>
            <a:r>
              <a:rPr lang="en-US" altLang="zh-CN" dirty="0"/>
              <a:t>PECS: producer-extends, consumer-super</a:t>
            </a:r>
          </a:p>
        </p:txBody>
      </p:sp>
    </p:spTree>
    <p:extLst>
      <p:ext uri="{BB962C8B-B14F-4D97-AF65-F5344CB8AC3E}">
        <p14:creationId xmlns:p14="http://schemas.microsoft.com/office/powerpoint/2010/main" val="301682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extends 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extends 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integers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2.0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4.0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6.0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numbers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union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integers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doubles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1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fr-FR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extends </a:t>
            </a:r>
            <a:r>
              <a:rPr lang="fr-FR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Comparable</a:t>
            </a:r>
            <a:r>
              <a:rPr lang="fr-FR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T</a:t>
            </a:r>
            <a:r>
              <a:rPr lang="fr-FR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max</a:t>
            </a:r>
            <a:r>
              <a:rPr lang="fr-FR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fr-FR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T</a:t>
            </a:r>
            <a:r>
              <a:rPr lang="fr-FR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list</a:t>
            </a:r>
            <a:r>
              <a:rPr lang="fr-FR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fr-FR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fr-FR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fr-FR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extends </a:t>
            </a:r>
            <a:r>
              <a:rPr lang="fr-FR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Comparable</a:t>
            </a:r>
            <a:r>
              <a:rPr lang="fr-FR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fr-FR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super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T</a:t>
            </a:r>
            <a:r>
              <a:rPr lang="fr-FR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fr-FR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max</a:t>
            </a:r>
            <a:r>
              <a:rPr lang="fr-FR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fr-FR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fr-FR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fr-FR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extends T</a:t>
            </a:r>
            <a:r>
              <a:rPr lang="fr-FR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fr-FR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list</a:t>
            </a:r>
            <a:r>
              <a:rPr lang="fr-FR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ScheduledFuture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scheduledFutures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fr-FR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0206237-14F9-4BCE-8E66-4550E4F90B12}"/>
              </a:ext>
            </a:extLst>
          </p:cNvPr>
          <p:cNvSpPr txBox="1"/>
          <p:nvPr/>
        </p:nvSpPr>
        <p:spPr>
          <a:xfrm>
            <a:off x="738868" y="2963636"/>
            <a:ext cx="7527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ScheduledFuture</a:t>
            </a:r>
            <a:r>
              <a:rPr lang="zh-CN" altLang="en-US" dirty="0"/>
              <a:t>没有实现</a:t>
            </a:r>
            <a:r>
              <a:rPr lang="fr-FR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Comparable</a:t>
            </a:r>
            <a:r>
              <a:rPr lang="fr-FR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ScheduledFuture</a:t>
            </a:r>
            <a:r>
              <a:rPr lang="fr-FR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/>
              <a:t>接口。它扩展了“实现了</a:t>
            </a:r>
            <a:r>
              <a:rPr lang="fr-FR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Comparable</a:t>
            </a:r>
            <a:r>
              <a:rPr lang="fr-FR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Delayed</a:t>
            </a:r>
            <a:r>
              <a:rPr lang="fr-FR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/>
              <a:t>接口的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Delayed</a:t>
            </a:r>
            <a:r>
              <a:rPr lang="zh-CN" altLang="en-US" dirty="0"/>
              <a:t>接口”。比较的时候用的是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Delayed</a:t>
            </a:r>
            <a:r>
              <a:rPr lang="zh-CN" altLang="en-US" dirty="0"/>
              <a:t>接口中实现的比较方法</a:t>
            </a:r>
          </a:p>
        </p:txBody>
      </p:sp>
    </p:spTree>
    <p:extLst>
      <p:ext uri="{BB962C8B-B14F-4D97-AF65-F5344CB8AC3E}">
        <p14:creationId xmlns:p14="http://schemas.microsoft.com/office/powerpoint/2010/main" val="278857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j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2C8F8FB-F5FA-4B97-891B-F8D9541F9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68" y="2543129"/>
            <a:ext cx="7074264" cy="17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6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swap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j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swapHelper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j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Private helper method for wildcard capture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swapHelper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j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4DE15B9-D955-4810-A8DB-E95F324BE076}"/>
              </a:ext>
            </a:extLst>
          </p:cNvPr>
          <p:cNvSpPr txBox="1"/>
          <p:nvPr/>
        </p:nvSpPr>
        <p:spPr>
          <a:xfrm>
            <a:off x="1939018" y="34290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私有的辅助方法来捕捉通配符类型</a:t>
            </a:r>
          </a:p>
        </p:txBody>
      </p:sp>
    </p:spTree>
    <p:extLst>
      <p:ext uri="{BB962C8B-B14F-4D97-AF65-F5344CB8AC3E}">
        <p14:creationId xmlns:p14="http://schemas.microsoft.com/office/powerpoint/2010/main" val="36905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为什么引入泛型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C++ template</a:t>
            </a:r>
            <a:r>
              <a:rPr lang="zh-CN" altLang="en-US" dirty="0"/>
              <a:t>类似，但目的有区别</a:t>
            </a:r>
            <a:endParaRPr lang="en-US" altLang="zh-CN" dirty="0"/>
          </a:p>
          <a:p>
            <a:r>
              <a:rPr lang="zh-CN" altLang="en-US" dirty="0"/>
              <a:t>减少程序运行错误的发生</a:t>
            </a:r>
            <a:endParaRPr lang="en-US" altLang="zh-CN" dirty="0"/>
          </a:p>
          <a:p>
            <a:pPr lvl="1"/>
            <a:r>
              <a:rPr lang="zh-CN" altLang="en-US" dirty="0"/>
              <a:t>出错的例子</a:t>
            </a:r>
            <a:endParaRPr lang="en-US" altLang="zh-CN" dirty="0"/>
          </a:p>
          <a:p>
            <a:r>
              <a:rPr lang="zh-CN" altLang="en-US" dirty="0"/>
              <a:t>减少方法的重载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06999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33.</a:t>
            </a:r>
            <a:r>
              <a:rPr lang="zh-CN" altLang="en-US" dirty="0"/>
              <a:t>优先考虑类型安全的异构容器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容器需要更多的灵活性</a:t>
            </a:r>
            <a:endParaRPr lang="en-US" altLang="zh-CN" dirty="0"/>
          </a:p>
          <a:p>
            <a:pPr lvl="1"/>
            <a:r>
              <a:rPr lang="zh-CN" altLang="en-US" dirty="0"/>
              <a:t>将键（</a:t>
            </a:r>
            <a:r>
              <a:rPr lang="en-US" altLang="zh-CN" dirty="0"/>
              <a:t>key</a:t>
            </a:r>
            <a:r>
              <a:rPr lang="zh-CN" altLang="en-US" dirty="0"/>
              <a:t>）参数化，而不是将容器（</a:t>
            </a:r>
            <a:r>
              <a:rPr lang="en-US" altLang="zh-CN" dirty="0"/>
              <a:t>container</a:t>
            </a:r>
            <a:r>
              <a:rPr lang="zh-CN" altLang="en-US" dirty="0"/>
              <a:t>）参数化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57197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Typesafe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heterogeneous container pattern - API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putFavorite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instance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getFavorite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720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Typesafe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heterogeneous container pattern - client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putFavorite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Java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putFavorite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0xcafebabe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putFavorite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favoriteString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getFavorite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favoriteInteger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getFavorite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favoriteClass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getFavorite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%s %x %</a:t>
            </a:r>
            <a:r>
              <a:rPr lang="en-US" altLang="zh-CN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s%n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favoriteString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favoriteInteger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favoriteClass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930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Typesafe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heterogeneous container pattern - implementation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HashMap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putFavorite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instance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Objects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requireNonNull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instance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getFavorite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cast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favorites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11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89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3557</TotalTime>
  <Words>2474</Words>
  <Application>Microsoft Office PowerPoint</Application>
  <PresentationFormat>全屏显示(4:3)</PresentationFormat>
  <Paragraphs>882</Paragraphs>
  <Slides>94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3" baseType="lpstr">
      <vt:lpstr>等线</vt:lpstr>
      <vt:lpstr>等线 Light</vt:lpstr>
      <vt:lpstr>宋体</vt:lpstr>
      <vt:lpstr>Arial</vt:lpstr>
      <vt:lpstr>Calibri</vt:lpstr>
      <vt:lpstr>Calibri Light</vt:lpstr>
      <vt:lpstr>Consolas</vt:lpstr>
      <vt:lpstr>Times New Roman</vt:lpstr>
      <vt:lpstr>Office Theme</vt:lpstr>
      <vt:lpstr>第五章 泛型</vt:lpstr>
      <vt:lpstr>为什么引入泛型</vt:lpstr>
      <vt:lpstr>为什么引入泛型</vt:lpstr>
      <vt:lpstr>PowerPoint 演示文稿</vt:lpstr>
      <vt:lpstr>PowerPoint 演示文稿</vt:lpstr>
      <vt:lpstr>为什么引入泛型</vt:lpstr>
      <vt:lpstr>PowerPoint 演示文稿</vt:lpstr>
      <vt:lpstr>PowerPoint 演示文稿</vt:lpstr>
      <vt:lpstr>为什么引入泛型</vt:lpstr>
      <vt:lpstr>PowerPoint 演示文稿</vt:lpstr>
      <vt:lpstr>命名规则</vt:lpstr>
      <vt:lpstr>关于泛型</vt:lpstr>
      <vt:lpstr>PowerPoint 演示文稿</vt:lpstr>
      <vt:lpstr>PowerPoint 演示文稿</vt:lpstr>
      <vt:lpstr>关于泛型</vt:lpstr>
      <vt:lpstr>PowerPoint 演示文稿</vt:lpstr>
      <vt:lpstr>关于泛型</vt:lpstr>
      <vt:lpstr>PowerPoint 演示文稿</vt:lpstr>
      <vt:lpstr>PowerPoint 演示文稿</vt:lpstr>
      <vt:lpstr>关于泛型</vt:lpstr>
      <vt:lpstr>PowerPoint 演示文稿</vt:lpstr>
      <vt:lpstr>关于泛型</vt:lpstr>
      <vt:lpstr>PowerPoint 演示文稿</vt:lpstr>
      <vt:lpstr>PowerPoint 演示文稿</vt:lpstr>
      <vt:lpstr>关于泛型</vt:lpstr>
      <vt:lpstr>PowerPoint 演示文稿</vt:lpstr>
      <vt:lpstr>关于泛型</vt:lpstr>
      <vt:lpstr>26.不要使用原生态类型</vt:lpstr>
      <vt:lpstr>26.不要使用原生态类型</vt:lpstr>
      <vt:lpstr>26.不要使用原生态类型</vt:lpstr>
      <vt:lpstr>PowerPoint 演示文稿</vt:lpstr>
      <vt:lpstr>26.不要使用原生态类型</vt:lpstr>
      <vt:lpstr>26.不要使用原生态类型</vt:lpstr>
      <vt:lpstr>26.不要使用原生态类型</vt:lpstr>
      <vt:lpstr>PowerPoint 演示文稿</vt:lpstr>
      <vt:lpstr>PowerPoint 演示文稿</vt:lpstr>
      <vt:lpstr>PowerPoint 演示文稿</vt:lpstr>
      <vt:lpstr>26.不要使用原生态类型</vt:lpstr>
      <vt:lpstr>PowerPoint 演示文稿</vt:lpstr>
      <vt:lpstr>PowerPoint 演示文稿</vt:lpstr>
      <vt:lpstr>PowerPoint 演示文稿</vt:lpstr>
      <vt:lpstr>26.不要使用原生态类型</vt:lpstr>
      <vt:lpstr>27.消除非受检警告</vt:lpstr>
      <vt:lpstr>PowerPoint 演示文稿</vt:lpstr>
      <vt:lpstr>PowerPoint 演示文稿</vt:lpstr>
      <vt:lpstr>27.消除非受检警告</vt:lpstr>
      <vt:lpstr>PowerPoint 演示文稿</vt:lpstr>
      <vt:lpstr>PowerPoint 演示文稿</vt:lpstr>
      <vt:lpstr>27.消除非受检警告</vt:lpstr>
      <vt:lpstr>28.列表优先于数组</vt:lpstr>
      <vt:lpstr>PowerPoint 演示文稿</vt:lpstr>
      <vt:lpstr>PowerPoint 演示文稿</vt:lpstr>
      <vt:lpstr>28.列表优先于数组</vt:lpstr>
      <vt:lpstr>PowerPoint 演示文稿</vt:lpstr>
      <vt:lpstr>PowerPoint 演示文稿</vt:lpstr>
      <vt:lpstr>28.列表优先于数组</vt:lpstr>
      <vt:lpstr>28.列表优先于数组</vt:lpstr>
      <vt:lpstr>PowerPoint 演示文稿</vt:lpstr>
      <vt:lpstr>PowerPoint 演示文稿</vt:lpstr>
      <vt:lpstr>PowerPoint 演示文稿</vt:lpstr>
      <vt:lpstr>PowerPoint 演示文稿</vt:lpstr>
      <vt:lpstr>28.列表优先于数组</vt:lpstr>
      <vt:lpstr>29.优先考虑泛型</vt:lpstr>
      <vt:lpstr>PowerPoint 演示文稿</vt:lpstr>
      <vt:lpstr>29.优先考虑泛型</vt:lpstr>
      <vt:lpstr>PowerPoint 演示文稿</vt:lpstr>
      <vt:lpstr>29.优先考虑泛型</vt:lpstr>
      <vt:lpstr>PowerPoint 演示文稿</vt:lpstr>
      <vt:lpstr>29.优先考虑泛型</vt:lpstr>
      <vt:lpstr>PowerPoint 演示文稿</vt:lpstr>
      <vt:lpstr>30.优先考虑泛型方法</vt:lpstr>
      <vt:lpstr>PowerPoint 演示文稿</vt:lpstr>
      <vt:lpstr>PowerPoint 演示文稿</vt:lpstr>
      <vt:lpstr>30.优先考虑泛型方法</vt:lpstr>
      <vt:lpstr>PowerPoint 演示文稿</vt:lpstr>
      <vt:lpstr>30.优先考虑泛型方法</vt:lpstr>
      <vt:lpstr>PowerPoint 演示文稿</vt:lpstr>
      <vt:lpstr>31.利用有限制的通配符来提升API的灵活性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31.利用有限制的通配符来提升API的灵活性</vt:lpstr>
      <vt:lpstr>PowerPoint 演示文稿</vt:lpstr>
      <vt:lpstr>PowerPoint 演示文稿</vt:lpstr>
      <vt:lpstr>PowerPoint 演示文稿</vt:lpstr>
      <vt:lpstr>PowerPoint 演示文稿</vt:lpstr>
      <vt:lpstr>33.优先考虑类型安全的异构容器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对于所有对象都通用的方法</dc:title>
  <dc:creator>xupengfei</dc:creator>
  <cp:lastModifiedBy>szu</cp:lastModifiedBy>
  <cp:revision>713</cp:revision>
  <dcterms:created xsi:type="dcterms:W3CDTF">2017-03-30T12:12:37Z</dcterms:created>
  <dcterms:modified xsi:type="dcterms:W3CDTF">2021-04-23T07:40:53Z</dcterms:modified>
</cp:coreProperties>
</file>