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5"/>
  </p:notesMasterIdLst>
  <p:sldIdLst>
    <p:sldId id="256" r:id="rId2"/>
    <p:sldId id="467" r:id="rId3"/>
    <p:sldId id="469" r:id="rId4"/>
    <p:sldId id="468" r:id="rId5"/>
    <p:sldId id="470" r:id="rId6"/>
    <p:sldId id="471" r:id="rId7"/>
    <p:sldId id="472" r:id="rId8"/>
    <p:sldId id="473" r:id="rId9"/>
    <p:sldId id="353" r:id="rId10"/>
    <p:sldId id="475" r:id="rId11"/>
    <p:sldId id="476" r:id="rId12"/>
    <p:sldId id="477" r:id="rId13"/>
    <p:sldId id="464" r:id="rId14"/>
    <p:sldId id="521" r:id="rId15"/>
    <p:sldId id="478" r:id="rId16"/>
    <p:sldId id="522" r:id="rId17"/>
    <p:sldId id="479" r:id="rId18"/>
    <p:sldId id="481" r:id="rId19"/>
    <p:sldId id="465" r:id="rId20"/>
    <p:sldId id="482" r:id="rId21"/>
    <p:sldId id="466" r:id="rId22"/>
    <p:sldId id="523" r:id="rId23"/>
    <p:sldId id="485" r:id="rId24"/>
    <p:sldId id="524" r:id="rId25"/>
    <p:sldId id="525" r:id="rId26"/>
    <p:sldId id="486" r:id="rId27"/>
    <p:sldId id="488" r:id="rId28"/>
    <p:sldId id="489" r:id="rId29"/>
    <p:sldId id="526" r:id="rId30"/>
    <p:sldId id="491" r:id="rId31"/>
    <p:sldId id="492" r:id="rId32"/>
    <p:sldId id="493" r:id="rId33"/>
    <p:sldId id="494" r:id="rId34"/>
    <p:sldId id="495" r:id="rId35"/>
    <p:sldId id="498" r:id="rId36"/>
    <p:sldId id="499" r:id="rId37"/>
    <p:sldId id="500" r:id="rId38"/>
    <p:sldId id="527" r:id="rId39"/>
    <p:sldId id="502" r:id="rId40"/>
    <p:sldId id="503" r:id="rId41"/>
    <p:sldId id="504" r:id="rId42"/>
    <p:sldId id="506" r:id="rId43"/>
    <p:sldId id="507" r:id="rId44"/>
    <p:sldId id="508" r:id="rId45"/>
    <p:sldId id="528" r:id="rId46"/>
    <p:sldId id="529" r:id="rId47"/>
    <p:sldId id="510" r:id="rId48"/>
    <p:sldId id="511" r:id="rId49"/>
    <p:sldId id="530" r:id="rId50"/>
    <p:sldId id="512" r:id="rId51"/>
    <p:sldId id="516" r:id="rId52"/>
    <p:sldId id="517" r:id="rId53"/>
    <p:sldId id="531" r:id="rId54"/>
    <p:sldId id="519" r:id="rId55"/>
    <p:sldId id="532" r:id="rId56"/>
    <p:sldId id="533" r:id="rId57"/>
    <p:sldId id="534" r:id="rId58"/>
    <p:sldId id="535" r:id="rId59"/>
    <p:sldId id="536" r:id="rId60"/>
    <p:sldId id="537" r:id="rId61"/>
    <p:sldId id="538" r:id="rId62"/>
    <p:sldId id="539" r:id="rId63"/>
    <p:sldId id="540" r:id="rId64"/>
    <p:sldId id="541" r:id="rId65"/>
    <p:sldId id="542" r:id="rId66"/>
    <p:sldId id="543" r:id="rId67"/>
    <p:sldId id="544" r:id="rId68"/>
    <p:sldId id="545" r:id="rId69"/>
    <p:sldId id="546" r:id="rId70"/>
    <p:sldId id="547" r:id="rId71"/>
    <p:sldId id="548" r:id="rId72"/>
    <p:sldId id="549" r:id="rId73"/>
    <p:sldId id="550" r:id="rId74"/>
    <p:sldId id="551" r:id="rId75"/>
    <p:sldId id="552" r:id="rId76"/>
    <p:sldId id="553" r:id="rId77"/>
    <p:sldId id="555" r:id="rId78"/>
    <p:sldId id="554" r:id="rId79"/>
    <p:sldId id="556" r:id="rId80"/>
    <p:sldId id="557" r:id="rId81"/>
    <p:sldId id="558" r:id="rId82"/>
    <p:sldId id="559" r:id="rId83"/>
    <p:sldId id="560" r:id="rId8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E02FF4-0E0D-492D-BA1A-44CE489287B9}" type="datetimeFigureOut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F7D53-CF20-4307-B767-62A6ACB9C4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048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DCBC9-D47F-4FCC-87B1-B4F14AA6979A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140AB-9357-4813-8D86-87AB8754A523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6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F8FF-97C9-4993-950A-EA7CB0E1D699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7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4E50-35ED-430B-ADC4-0E5D17C5560A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07D10-F9C6-43BA-8766-E7AA54C0B1DF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16123-E883-4E9E-9FAC-1919ED80547B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71157-07BA-4A04-92AA-B35303B80CB4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5FD8-FC40-4BC4-975A-AC2BA159F479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1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1ECF0-44E3-4A6B-A0AF-D37F7EDCF34B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0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DD903-A576-41A8-ACCE-7ED8B5D17A4B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2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4CA6-2F0D-4C3D-8AC5-2DD1CB6A4D4D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6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82BB8-B3A0-4F06-A17A-68C98693DC4B}" type="datetime1">
              <a:rPr lang="zh-CN" altLang="en-US" smtClean="0"/>
              <a:t>2021/5/9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0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第六章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枚举和注解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ABEB25F-04B4-4A48-9C06-0911B8DA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WeightTable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earthWeight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parseDouble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earthWeight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Planet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EARTH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surfaceGravity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Planet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Planet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Weight on %s is %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f%n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surfaceWeight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37B61A3-1254-4D66-A00F-35562833E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10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on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MERCURY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69.912739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on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VENUS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167.434436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on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EARTH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185.000000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on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MARS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70.226739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on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JUPITER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467.990696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on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SATURN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197.120111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on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URANUS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167.398264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Weight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on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NEPTUNE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210.208751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F50FD98-8F08-41CD-A0EE-72E03F40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811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34.</a:t>
            </a:r>
            <a:r>
              <a:rPr lang="zh-CN" altLang="en-US" dirty="0"/>
              <a:t>用</a:t>
            </a:r>
            <a:r>
              <a:rPr lang="en-US" altLang="zh-CN" dirty="0" err="1"/>
              <a:t>enum</a:t>
            </a:r>
            <a:r>
              <a:rPr lang="zh-CN" altLang="en-US" dirty="0"/>
              <a:t>代替</a:t>
            </a:r>
            <a:r>
              <a:rPr lang="en-US" altLang="zh-CN" dirty="0" err="1"/>
              <a:t>int</a:t>
            </a:r>
            <a:r>
              <a:rPr lang="zh-CN" altLang="en-US" dirty="0"/>
              <a:t>常量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  <a:endParaRPr lang="en-US" altLang="zh-CN" dirty="0"/>
          </a:p>
          <a:p>
            <a:pPr lvl="1"/>
            <a:r>
              <a:rPr lang="zh-CN" altLang="en-US" dirty="0"/>
              <a:t>当不同常量需要有不同的方法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0B7B6E3-AB2E-4229-A0DB-629B8CFF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9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type that switches on its own value - questionable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PLUS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MINUS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DIVIDE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 the arithmetic operation represented by this constant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PLUS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MINUS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DIVIDE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AssertionError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Unknown op: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FB07866C-12C8-48D5-AFC7-CA5B6E96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72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34.</a:t>
            </a:r>
            <a:r>
              <a:rPr lang="zh-CN" altLang="en-US" dirty="0"/>
              <a:t>用</a:t>
            </a:r>
            <a:r>
              <a:rPr lang="en-US" altLang="zh-CN" dirty="0" err="1"/>
              <a:t>enum</a:t>
            </a:r>
            <a:r>
              <a:rPr lang="zh-CN" altLang="en-US" dirty="0"/>
              <a:t>代替</a:t>
            </a:r>
            <a:r>
              <a:rPr lang="en-US" altLang="zh-CN" dirty="0" err="1"/>
              <a:t>int</a:t>
            </a:r>
            <a:r>
              <a:rPr lang="zh-CN" altLang="en-US" dirty="0"/>
              <a:t>常量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  <a:endParaRPr lang="en-US" altLang="zh-CN" dirty="0"/>
          </a:p>
          <a:p>
            <a:pPr lvl="1"/>
            <a:r>
              <a:rPr lang="zh-CN" altLang="en-US" dirty="0"/>
              <a:t>当不同常量需要有不同的方法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2"/>
            <a:r>
              <a:rPr lang="zh-CN" altLang="en-US" dirty="0"/>
              <a:t>若添加新的元素，可能会出现遗漏</a:t>
            </a:r>
            <a:endParaRPr lang="en-US" altLang="zh-CN" dirty="0"/>
          </a:p>
          <a:p>
            <a:pPr lvl="1"/>
            <a:r>
              <a:rPr lang="zh-CN" altLang="en-US" dirty="0"/>
              <a:t>特定于常量的方法实现（</a:t>
            </a:r>
            <a:r>
              <a:rPr lang="en-US" altLang="zh-CN" dirty="0"/>
              <a:t>Constant-specific method implementation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D99FCF8-EA2D-4543-8618-CB0B21D0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2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type with constant-specific method implementations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PLUS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MINUS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DIVIDE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9907580-1FDE-4A10-8D01-365544765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39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34.</a:t>
            </a:r>
            <a:r>
              <a:rPr lang="zh-CN" altLang="en-US" dirty="0"/>
              <a:t>用</a:t>
            </a:r>
            <a:r>
              <a:rPr lang="en-US" altLang="zh-CN" dirty="0" err="1"/>
              <a:t>enum</a:t>
            </a:r>
            <a:r>
              <a:rPr lang="zh-CN" altLang="en-US" dirty="0"/>
              <a:t>代替</a:t>
            </a:r>
            <a:r>
              <a:rPr lang="en-US" altLang="zh-CN" dirty="0" err="1"/>
              <a:t>int</a:t>
            </a:r>
            <a:r>
              <a:rPr lang="zh-CN" altLang="en-US" dirty="0"/>
              <a:t>常量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  <a:endParaRPr lang="en-US" altLang="zh-CN" dirty="0"/>
          </a:p>
          <a:p>
            <a:pPr lvl="1"/>
            <a:r>
              <a:rPr lang="zh-CN" altLang="en-US" dirty="0"/>
              <a:t>当不同常量需要有不同的方法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2"/>
            <a:r>
              <a:rPr lang="zh-CN" altLang="en-US" dirty="0"/>
              <a:t>若添加新元素，可能会出现遗漏</a:t>
            </a:r>
            <a:endParaRPr lang="en-US" altLang="zh-CN" dirty="0"/>
          </a:p>
          <a:p>
            <a:pPr lvl="1"/>
            <a:r>
              <a:rPr lang="zh-CN" altLang="en-US" dirty="0"/>
              <a:t>特定于常量的方法实现（</a:t>
            </a:r>
            <a:r>
              <a:rPr lang="en-US" altLang="zh-CN" dirty="0"/>
              <a:t>Constant-specific method implementation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可与特定常量的数据相结合</a:t>
            </a:r>
            <a:endParaRPr lang="en-US" altLang="zh-CN" dirty="0"/>
          </a:p>
          <a:p>
            <a:pPr lvl="2"/>
            <a:r>
              <a:rPr lang="zh-CN" altLang="en-US" dirty="0"/>
              <a:t>若添加新元素，强制实现方法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F962FB2-51E5-4C01-B396-B399795C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38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type with constant-specific class bodies and data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PLUS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 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MINUS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 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DIVIDE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851F9C5-0DED-4A75-9083-12A9E34F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5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parseDouble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parseDouble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%f %s %f = %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f%n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2.000000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4.000000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6.000000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2.000000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4.000000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2.000000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2.000000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4.000000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8.000000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2.000000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4.000000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0.500000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B23F30B-B411-4522-9371-8A158F61A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9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Implementing a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fromString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method on an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type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stringToEnum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HashMap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Initialize map from constant name to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constant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stringToEnum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Returns Operation for string, or null if string is invalid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fromString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stringToEnum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ED1E235-35BD-4EE5-AC35-567A1E1E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9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34.</a:t>
            </a:r>
            <a:r>
              <a:rPr lang="zh-CN" altLang="en-US" dirty="0"/>
              <a:t>用</a:t>
            </a:r>
            <a:r>
              <a:rPr lang="en-US" altLang="zh-CN" dirty="0" err="1"/>
              <a:t>enum</a:t>
            </a:r>
            <a:r>
              <a:rPr lang="zh-CN" altLang="en-US" dirty="0"/>
              <a:t>代替</a:t>
            </a:r>
            <a:r>
              <a:rPr lang="en-US" altLang="zh-CN" dirty="0" err="1"/>
              <a:t>int</a:t>
            </a:r>
            <a:r>
              <a:rPr lang="zh-CN" altLang="en-US" dirty="0"/>
              <a:t>常量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en-US" dirty="0"/>
              <a:t>枚举模式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2ED433D-A04F-4C43-8DEB-B62FFDD66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362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34.</a:t>
            </a:r>
            <a:r>
              <a:rPr lang="zh-CN" altLang="en-US" dirty="0"/>
              <a:t>用</a:t>
            </a:r>
            <a:r>
              <a:rPr lang="en-US" altLang="zh-CN" dirty="0" err="1"/>
              <a:t>enum</a:t>
            </a:r>
            <a:r>
              <a:rPr lang="zh-CN" altLang="en-US" dirty="0"/>
              <a:t>代替</a:t>
            </a:r>
            <a:r>
              <a:rPr lang="en-US" altLang="zh-CN" dirty="0" err="1"/>
              <a:t>int</a:t>
            </a:r>
            <a:r>
              <a:rPr lang="zh-CN" altLang="en-US" dirty="0"/>
              <a:t>常量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  <a:endParaRPr lang="en-US" altLang="zh-CN" dirty="0"/>
          </a:p>
          <a:p>
            <a:pPr lvl="1"/>
            <a:r>
              <a:rPr lang="zh-CN" altLang="en-US" dirty="0"/>
              <a:t>当不同常量需要有不同的方法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2"/>
            <a:r>
              <a:rPr lang="zh-CN" altLang="en-US" dirty="0"/>
              <a:t>若添加新元素，可能会出现遗漏</a:t>
            </a:r>
            <a:endParaRPr lang="en-US" altLang="zh-CN" dirty="0"/>
          </a:p>
          <a:p>
            <a:pPr lvl="1"/>
            <a:r>
              <a:rPr lang="zh-CN" altLang="en-US" dirty="0"/>
              <a:t>特定于常量的方法实现（</a:t>
            </a:r>
            <a:r>
              <a:rPr lang="en-US" altLang="zh-CN" dirty="0"/>
              <a:t>Constant-specific method implementation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可与特定常量的数据相结合</a:t>
            </a:r>
            <a:endParaRPr lang="en-US" altLang="zh-CN" dirty="0"/>
          </a:p>
          <a:p>
            <a:pPr lvl="2"/>
            <a:r>
              <a:rPr lang="zh-CN" altLang="en-US" dirty="0"/>
              <a:t>若添加新元素，强制实现方法</a:t>
            </a:r>
            <a:endParaRPr lang="en-US" altLang="zh-CN" dirty="0"/>
          </a:p>
          <a:p>
            <a:pPr lvl="2"/>
            <a:r>
              <a:rPr lang="zh-CN" altLang="en-US" dirty="0"/>
              <a:t>共享代码困难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CB51834-85B0-47C5-B541-4E0C8202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78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that switches on its value to share code - questionable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PayrollDay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MONDAY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TUESDAY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WEDNESDAY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THURSDAY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FRIDAY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SATURDAY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SUNDAY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MINS_PER_SHIFT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60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minutesWorked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payRate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basePay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minutesWorked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payRate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overtimePay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SATURDAY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SUNDAY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Weekend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overtimePay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basePay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default: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Weekday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overtimePay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minutesWorked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MINS_PER_SHIFT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  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minutesWorked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MINS_PER_SHIFT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payRate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basePay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overtimePay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E5E0C346-D63D-4872-AD0A-54E44FAD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81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34.</a:t>
            </a:r>
            <a:r>
              <a:rPr lang="zh-CN" altLang="en-US" dirty="0"/>
              <a:t>用</a:t>
            </a:r>
            <a:r>
              <a:rPr lang="en-US" altLang="zh-CN" dirty="0" err="1"/>
              <a:t>enum</a:t>
            </a:r>
            <a:r>
              <a:rPr lang="zh-CN" altLang="en-US" dirty="0"/>
              <a:t>代替</a:t>
            </a:r>
            <a:r>
              <a:rPr lang="en-US" altLang="zh-CN" dirty="0" err="1"/>
              <a:t>int</a:t>
            </a:r>
            <a:r>
              <a:rPr lang="zh-CN" altLang="en-US" dirty="0"/>
              <a:t>常量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  <a:endParaRPr lang="en-US" altLang="zh-CN" dirty="0"/>
          </a:p>
          <a:p>
            <a:pPr lvl="1"/>
            <a:r>
              <a:rPr lang="zh-CN" altLang="en-US" dirty="0"/>
              <a:t>当不同常量需要有不同的方法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2"/>
            <a:r>
              <a:rPr lang="zh-CN" altLang="en-US" dirty="0"/>
              <a:t>若添加新元素，可能会出现遗漏</a:t>
            </a:r>
            <a:endParaRPr lang="en-US" altLang="zh-CN" dirty="0"/>
          </a:p>
          <a:p>
            <a:pPr lvl="1"/>
            <a:r>
              <a:rPr lang="zh-CN" altLang="en-US" dirty="0"/>
              <a:t>特定于常量的方法实现（</a:t>
            </a:r>
            <a:r>
              <a:rPr lang="en-US" altLang="zh-CN" dirty="0"/>
              <a:t>Constant-specific method implementation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可与特定常量的数据相结合</a:t>
            </a:r>
            <a:endParaRPr lang="en-US" altLang="zh-CN" dirty="0"/>
          </a:p>
          <a:p>
            <a:pPr lvl="2"/>
            <a:r>
              <a:rPr lang="zh-CN" altLang="en-US" dirty="0"/>
              <a:t>若添加新元素，强制实现方法</a:t>
            </a:r>
            <a:endParaRPr lang="en-US" altLang="zh-CN" dirty="0"/>
          </a:p>
          <a:p>
            <a:pPr lvl="2"/>
            <a:r>
              <a:rPr lang="zh-CN" altLang="en-US" dirty="0"/>
              <a:t>共享代码困难</a:t>
            </a:r>
            <a:endParaRPr lang="en-US" altLang="zh-CN" dirty="0"/>
          </a:p>
          <a:p>
            <a:pPr lvl="1"/>
            <a:r>
              <a:rPr lang="zh-CN" altLang="en-US" dirty="0"/>
              <a:t>策略枚举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86F6EEE-0A85-48D2-AC8A-D33426C2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488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The strategy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pattern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PayrollDay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MONDAY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TUESDAY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WEDNESDAY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THURSDAY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FRIDAY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SATURDAY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PayType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WEEKEND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SUNDAY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PayType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WEEKEND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PayType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payType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PayrollDay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PayType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payType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payType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payType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PayrollDay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PayType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WEEKDAY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Default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minutesWorked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payRate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payType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minutesWorked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payRate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B432A3A-3963-4202-800D-29A2E024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129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The strategy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type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PayType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WEEKDAY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overtimePay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minsWorked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payRate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minsWorked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MINS_PER_SHIFT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minsWorked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MINS_PER_SHIFT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payRate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WEEKEND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overtimePay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minsWorked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payRate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minsWorked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payRate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abstract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overtimePay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payRate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MINS_PER_SHIFT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60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minsWorked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payRate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basePay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minsWorked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payRate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basePay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overtimePay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minsWorked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payRate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519B6163-A10A-488D-B125-B9DD0972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2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34.</a:t>
            </a:r>
            <a:r>
              <a:rPr lang="zh-CN" altLang="en-US" dirty="0"/>
              <a:t>用</a:t>
            </a:r>
            <a:r>
              <a:rPr lang="en-US" altLang="zh-CN" dirty="0" err="1"/>
              <a:t>enum</a:t>
            </a:r>
            <a:r>
              <a:rPr lang="zh-CN" altLang="en-US" dirty="0"/>
              <a:t>代替</a:t>
            </a:r>
            <a:r>
              <a:rPr lang="en-US" altLang="zh-CN" dirty="0" err="1"/>
              <a:t>int</a:t>
            </a:r>
            <a:r>
              <a:rPr lang="zh-CN" altLang="en-US" dirty="0"/>
              <a:t>常量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  <a:endParaRPr lang="en-US" altLang="zh-CN" dirty="0"/>
          </a:p>
          <a:p>
            <a:pPr lvl="1"/>
            <a:r>
              <a:rPr lang="zh-CN" altLang="en-US" dirty="0"/>
              <a:t>当不同常量需要有不同的方法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/>
              <a:t>switch</a:t>
            </a:r>
            <a:r>
              <a:rPr lang="zh-CN" altLang="en-US" dirty="0"/>
              <a:t>语句</a:t>
            </a:r>
            <a:endParaRPr lang="en-US" altLang="zh-CN" dirty="0"/>
          </a:p>
          <a:p>
            <a:pPr lvl="2"/>
            <a:r>
              <a:rPr lang="zh-CN" altLang="en-US" dirty="0"/>
              <a:t>若添加新元素，可能会出现遗漏</a:t>
            </a:r>
            <a:endParaRPr lang="en-US" altLang="zh-CN" dirty="0"/>
          </a:p>
          <a:p>
            <a:pPr lvl="1"/>
            <a:r>
              <a:rPr lang="zh-CN" altLang="en-US" dirty="0"/>
              <a:t>特定于常量的方法实现（</a:t>
            </a:r>
            <a:r>
              <a:rPr lang="en-US" altLang="zh-CN" dirty="0"/>
              <a:t>Constant-specific method implementation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可与特定常量的数据相结合</a:t>
            </a:r>
            <a:endParaRPr lang="en-US" altLang="zh-CN" dirty="0"/>
          </a:p>
          <a:p>
            <a:pPr lvl="2"/>
            <a:r>
              <a:rPr lang="zh-CN" altLang="en-US" dirty="0"/>
              <a:t>若添加新元素，强制实现方法</a:t>
            </a:r>
            <a:endParaRPr lang="en-US" altLang="zh-CN" dirty="0"/>
          </a:p>
          <a:p>
            <a:pPr lvl="2"/>
            <a:r>
              <a:rPr lang="zh-CN" altLang="en-US" dirty="0"/>
              <a:t>共享代码困难</a:t>
            </a:r>
            <a:endParaRPr lang="en-US" altLang="zh-CN" dirty="0"/>
          </a:p>
          <a:p>
            <a:pPr lvl="1"/>
            <a:r>
              <a:rPr lang="zh-CN" altLang="en-US" dirty="0"/>
              <a:t>策略枚举</a:t>
            </a:r>
            <a:endParaRPr lang="en-US" altLang="zh-CN" dirty="0"/>
          </a:p>
          <a:p>
            <a:pPr lvl="1"/>
            <a:r>
              <a:rPr lang="zh-CN" altLang="en-US" dirty="0"/>
              <a:t>什么时候时候用</a:t>
            </a:r>
            <a:r>
              <a:rPr lang="en-US" altLang="zh-CN" dirty="0"/>
              <a:t>switch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EF3850F-A2E7-4836-AB1F-A0069EDB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08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Switch on an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to simulate a missing method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inverse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switch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PLUS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MINUS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MINUS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PLUS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DIVIDE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DIVIDE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default: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AssertionError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Unknown op: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46C5502F-32C5-4685-817D-3E2C28F1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812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35.</a:t>
            </a:r>
            <a:r>
              <a:rPr lang="zh-CN" altLang="en-US" dirty="0"/>
              <a:t>用实例域代替序数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枚举与</a:t>
            </a:r>
            <a:r>
              <a:rPr lang="en-US" altLang="zh-CN" dirty="0" err="1"/>
              <a:t>int</a:t>
            </a:r>
            <a:r>
              <a:rPr lang="zh-CN" altLang="en-US" dirty="0"/>
              <a:t>值相关联</a:t>
            </a:r>
            <a:endParaRPr lang="en-US" altLang="zh-CN" dirty="0"/>
          </a:p>
          <a:p>
            <a:pPr lvl="1"/>
            <a:r>
              <a:rPr lang="en-US" altLang="zh-CN" dirty="0"/>
              <a:t>ordinal</a:t>
            </a:r>
            <a:r>
              <a:rPr lang="zh-CN" altLang="en-US" dirty="0"/>
              <a:t>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6AA90F1-082E-4951-9AD0-E67B7393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40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Abuse of ordinal to derive an associated value - DON'T DO THIS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Ensemble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SOLO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DUET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TRIO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QUARTET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QUINTET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SEXTET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SEPTET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OCTET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NONET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DECTET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numberOfMusicians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ordinal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B5CCD8B-4AE3-405F-AA29-89CB3E774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51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35.</a:t>
            </a:r>
            <a:r>
              <a:rPr lang="zh-CN" altLang="en-US" dirty="0"/>
              <a:t>用实例域代替序数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枚举与</a:t>
            </a:r>
            <a:r>
              <a:rPr lang="en-US" altLang="zh-CN" dirty="0" err="1"/>
              <a:t>int</a:t>
            </a:r>
            <a:r>
              <a:rPr lang="zh-CN" altLang="en-US" dirty="0"/>
              <a:t>值相关联</a:t>
            </a:r>
            <a:endParaRPr lang="en-US" altLang="zh-CN" dirty="0"/>
          </a:p>
          <a:p>
            <a:pPr lvl="1"/>
            <a:r>
              <a:rPr lang="en-US" altLang="zh-CN" dirty="0"/>
              <a:t>ordinal</a:t>
            </a:r>
            <a:r>
              <a:rPr lang="zh-CN" altLang="en-US" dirty="0"/>
              <a:t>方法</a:t>
            </a:r>
            <a:endParaRPr lang="en-US" altLang="zh-CN" dirty="0"/>
          </a:p>
          <a:p>
            <a:pPr lvl="2"/>
            <a:r>
              <a:rPr lang="zh-CN" altLang="en-US" dirty="0"/>
              <a:t>难以维护</a:t>
            </a:r>
            <a:endParaRPr lang="en-US" altLang="zh-CN" dirty="0"/>
          </a:p>
          <a:p>
            <a:pPr lvl="1"/>
            <a:r>
              <a:rPr lang="zh-CN" altLang="en-US" dirty="0"/>
              <a:t>利用实例域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F7DFF0E-4E59-44DF-A0D7-3D0BBB50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78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The int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pattern - severely deficient!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APPLE_FUJI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APPLE_PIPPIN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APPLE_GRANNY_SMITH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ORANGE_NAVEL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ORANGE_TEMPLE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ORANGE_BLOOD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Tasty citrus flavored applesauce!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APPLE_FUJI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ORANGE_TEMPLE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APPLE_PIPPIN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E33C7888-C2A1-4BCA-A50C-E5B8D6E8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827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Ensemble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SOLO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DUET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TRIO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QUARTET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4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QUINTET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SEXTET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6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SEPTET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7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OCTET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DOUBLE_QUARTET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NONET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DECTET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TRIPLE_QUARTET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numberOfMusicians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Ensemble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numberOfMusicians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numberOfMusicians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numberOfMusicians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18680FA-E484-459E-AD9C-9ACD1353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70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36.</a:t>
            </a:r>
            <a:r>
              <a:rPr lang="zh-CN" altLang="en-US" dirty="0"/>
              <a:t>用</a:t>
            </a:r>
            <a:r>
              <a:rPr lang="en-US" altLang="zh-CN" dirty="0" err="1"/>
              <a:t>EnumSet</a:t>
            </a:r>
            <a:r>
              <a:rPr lang="zh-CN" altLang="en-US" dirty="0"/>
              <a:t>代替位域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若枚举类型的元素主要用于集合中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枚举模式：位域（</a:t>
            </a:r>
            <a:r>
              <a:rPr lang="en-US" altLang="zh-CN" dirty="0"/>
              <a:t>bit field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5C2C41B-0B0D-4A16-BF9B-27344B35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43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Bit field enumeration constants - OBSOLETE!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STYLE_BOLD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1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STYLE_ITALIC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2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STYLE_UNDERLINE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4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STYLE_STRIKETHROUGH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8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Parameter is bitwise OR of zero or more STYLE_ constants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applyStyles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styles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text.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applyStyles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STYLE_BOLD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|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STYLE_ITALIC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3DC1023-116C-479C-80A3-CF894EFB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6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36.</a:t>
            </a:r>
            <a:r>
              <a:rPr lang="zh-CN" altLang="en-US" dirty="0"/>
              <a:t>用</a:t>
            </a:r>
            <a:r>
              <a:rPr lang="en-US" altLang="zh-CN" dirty="0" err="1"/>
              <a:t>EnumSet</a:t>
            </a:r>
            <a:r>
              <a:rPr lang="zh-CN" altLang="en-US" dirty="0"/>
              <a:t>代替位域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若枚举类型的元素主要用于集合中</a:t>
            </a:r>
            <a:endParaRPr lang="en-US" altLang="zh-CN" dirty="0"/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枚举模式：位域（</a:t>
            </a:r>
            <a:r>
              <a:rPr lang="en-US" altLang="zh-CN" dirty="0"/>
              <a:t>bit field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利用枚举代替位域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689E262-F5A7-4A41-BDAE-FC241847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66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BOLD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ITALIC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UNDERLINE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STRIKETHROUGH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Any Set could be passed in, but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EnumSet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is clearly best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applyStyles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styles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text.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applyStyles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EnumSet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BOLD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Style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ITALIC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53232932-AA82-44B0-AB48-595DCD75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27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37.</a:t>
            </a:r>
            <a:r>
              <a:rPr lang="zh-CN" altLang="en-US" dirty="0"/>
              <a:t>用</a:t>
            </a:r>
            <a:r>
              <a:rPr lang="en-US" altLang="zh-CN" dirty="0" err="1"/>
              <a:t>EnumMap</a:t>
            </a:r>
            <a:r>
              <a:rPr lang="zh-CN" altLang="en-US" dirty="0"/>
              <a:t>代替序数索引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ordinal</a:t>
            </a:r>
            <a:r>
              <a:rPr lang="zh-CN" altLang="en-US" dirty="0"/>
              <a:t>方法索引数组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DD0447E-2B5F-4C24-8924-2A5BD67B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29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ANNUAL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PERENNIAL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BIENNIAL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BF5FA0B-63A5-493D-90BB-D0ED65D9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6658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garden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Basil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ANNUAL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Carroway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BIENNIAL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Dill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ANNUAL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Lavendar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PERENNIAL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Parsley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BIENNIAL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Rosemary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PERENNIAL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Using ordinal() to index into an array - DON'T DO THIS!  (Page 171)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plantsByLifeCycleArr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plantsByLifeCycleArr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plantsByLifeCycleArr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garden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plantsByLifeCycleArr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ordinal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()].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Print the results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plantsByLifeCycleArr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%s: %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s%n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()[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plantsByLifeCycleArr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80F046DE-3A2B-45E7-B342-73ACB982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314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37.</a:t>
            </a:r>
            <a:r>
              <a:rPr lang="zh-CN" altLang="en-US" dirty="0"/>
              <a:t>用</a:t>
            </a:r>
            <a:r>
              <a:rPr lang="en-US" altLang="zh-CN" dirty="0" err="1"/>
              <a:t>EnumMap</a:t>
            </a:r>
            <a:r>
              <a:rPr lang="zh-CN" altLang="en-US" dirty="0"/>
              <a:t>代替序数索引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ordinal</a:t>
            </a:r>
            <a:r>
              <a:rPr lang="zh-CN" altLang="en-US" dirty="0"/>
              <a:t>方法索引数组</a:t>
            </a:r>
            <a:endParaRPr lang="en-US" altLang="zh-CN" dirty="0"/>
          </a:p>
          <a:p>
            <a:pPr lvl="1"/>
            <a:r>
              <a:rPr lang="zh-CN" altLang="en-US" dirty="0"/>
              <a:t>数组与泛型同时使用时的安全性问题</a:t>
            </a:r>
            <a:endParaRPr lang="en-US" altLang="zh-CN" dirty="0"/>
          </a:p>
          <a:p>
            <a:pPr lvl="1"/>
            <a:r>
              <a:rPr lang="zh-CN" altLang="en-US" dirty="0"/>
              <a:t>需要维护正确的序数索引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EnumMap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F8279A4-A92D-48AB-B14C-87DF8669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7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Using an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EnumMap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to associate data with an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(Page 172)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plantsByLifeCycle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EnumMap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lc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plantsByLifeCycle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Plant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garden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plantsByLifeCycle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lifeCycle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plantsByLifeCycle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8072050-5AC0-4F6F-82A7-5FE5A5DEE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36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34.</a:t>
            </a:r>
            <a:r>
              <a:rPr lang="zh-CN" altLang="en-US" dirty="0"/>
              <a:t>用</a:t>
            </a:r>
            <a:r>
              <a:rPr lang="en-US" altLang="zh-CN" dirty="0" err="1"/>
              <a:t>enum</a:t>
            </a:r>
            <a:r>
              <a:rPr lang="zh-CN" altLang="en-US" dirty="0"/>
              <a:t>代替</a:t>
            </a:r>
            <a:r>
              <a:rPr lang="en-US" altLang="zh-CN" dirty="0" err="1"/>
              <a:t>int</a:t>
            </a:r>
            <a:r>
              <a:rPr lang="zh-CN" altLang="en-US" dirty="0"/>
              <a:t>常量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en-US" dirty="0"/>
              <a:t>枚举模式</a:t>
            </a:r>
            <a:endParaRPr lang="en-US" altLang="zh-CN" dirty="0"/>
          </a:p>
          <a:p>
            <a:pPr lvl="1"/>
            <a:r>
              <a:rPr lang="zh-CN" altLang="en-US" dirty="0"/>
              <a:t>类型安全性不足</a:t>
            </a:r>
            <a:endParaRPr lang="en-US" altLang="zh-CN" dirty="0"/>
          </a:p>
          <a:p>
            <a:pPr lvl="1"/>
            <a:r>
              <a:rPr lang="zh-CN" altLang="en-US" dirty="0"/>
              <a:t>程序较脆弱</a:t>
            </a:r>
            <a:endParaRPr lang="en-US" altLang="zh-CN" dirty="0"/>
          </a:p>
          <a:p>
            <a:pPr lvl="1"/>
            <a:r>
              <a:rPr lang="zh-CN" altLang="en-US" dirty="0"/>
              <a:t>打印字符串不方便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37C81BA-C6F3-4388-A2F7-38A9396D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17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37.</a:t>
            </a:r>
            <a:r>
              <a:rPr lang="zh-CN" altLang="en-US" dirty="0"/>
              <a:t>用</a:t>
            </a:r>
            <a:r>
              <a:rPr lang="en-US" altLang="zh-CN" dirty="0" err="1"/>
              <a:t>EnumMap</a:t>
            </a:r>
            <a:r>
              <a:rPr lang="zh-CN" altLang="en-US" dirty="0"/>
              <a:t>代替序数索引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ordinal</a:t>
            </a:r>
            <a:r>
              <a:rPr lang="zh-CN" altLang="en-US" dirty="0"/>
              <a:t>方法索引二次数组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31EB5265-6FA2-4F85-9D98-C23C4E2C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87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Using ordinal() to index array of arrays - DON'T DO THIS!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LIQUID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GAS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MELT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FREEZE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BOIL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CONDENSE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SUBLIME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DEPOSIT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Rows indexed by from-ordinal, cols by to-ordinal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TRANSITIONS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MELT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SUBLIME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FREEZE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BOIL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DEPOSIT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CONDENSE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Returns the phase transition from one phase to another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TRANSITIONS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ordinal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()][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ordinal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20FF436-B568-4609-A8AF-BC68D1D2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47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37.</a:t>
            </a:r>
            <a:r>
              <a:rPr lang="zh-CN" altLang="en-US" dirty="0"/>
              <a:t>用</a:t>
            </a:r>
            <a:r>
              <a:rPr lang="en-US" altLang="zh-CN" dirty="0" err="1"/>
              <a:t>EnumMap</a:t>
            </a:r>
            <a:r>
              <a:rPr lang="zh-CN" altLang="en-US" dirty="0"/>
              <a:t>代替序数索引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ordinal</a:t>
            </a:r>
            <a:r>
              <a:rPr lang="zh-CN" altLang="en-US" dirty="0"/>
              <a:t>方法索引二次数组</a:t>
            </a:r>
            <a:endParaRPr lang="en-US" altLang="zh-CN" dirty="0"/>
          </a:p>
          <a:p>
            <a:pPr lvl="1"/>
            <a:r>
              <a:rPr lang="zh-CN" altLang="en-US" dirty="0"/>
              <a:t>需要维护序数和数组索引的关系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EnumMap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77A5FB68-ACF2-4474-9FAA-6D48F834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01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Using a nested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EnumMap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to associate data with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pairs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LIQUID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GAS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MELT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LIQUID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FREEZE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LIQUID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BOIL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LIQUID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GAS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CONDENSE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GAS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LIQUID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SUBLIME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GAS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DEPOSIT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GAS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Initialize the phase transition map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Stream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collect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groupingBy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t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EnumMap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t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t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EnumMap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FF3E4555-3E2D-4683-B535-905DFA7E8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59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Initialize the phase transition map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EnumMap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EnumMap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trans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trans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put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trans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trans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23896E0E-8951-47BE-AA01-FCE5E747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696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37.</a:t>
            </a:r>
            <a:r>
              <a:rPr lang="zh-CN" altLang="en-US" dirty="0"/>
              <a:t>用</a:t>
            </a:r>
            <a:r>
              <a:rPr lang="en-US" altLang="zh-CN" dirty="0" err="1"/>
              <a:t>EnumMap</a:t>
            </a:r>
            <a:r>
              <a:rPr lang="zh-CN" altLang="en-US" dirty="0"/>
              <a:t>代替序数索引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ordinal</a:t>
            </a:r>
            <a:r>
              <a:rPr lang="zh-CN" altLang="en-US" dirty="0"/>
              <a:t>方法索引二次数组</a:t>
            </a:r>
            <a:endParaRPr lang="en-US" altLang="zh-CN" dirty="0"/>
          </a:p>
          <a:p>
            <a:pPr lvl="1"/>
            <a:r>
              <a:rPr lang="zh-CN" altLang="en-US" dirty="0"/>
              <a:t>需要维护序数和数组索引的关系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EnumMap</a:t>
            </a:r>
            <a:endParaRPr lang="en-US" altLang="zh-CN" dirty="0"/>
          </a:p>
          <a:p>
            <a:pPr lvl="1"/>
            <a:r>
              <a:rPr lang="zh-CN" altLang="en-US" dirty="0"/>
              <a:t>方便增加新的内容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8681ED1-0A16-41BE-A920-EA08C5CD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35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Adding a new phase using the nested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EnumMap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implementation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Phase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LIQUID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GAS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PLASMA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Transition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MELT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LIQUID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FREEZE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LIQUID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BOIL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LIQUID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GAS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CONDENSE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GAS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LIQUID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SUBLIME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GAS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DEPOSIT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GAS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SOLID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IONIZE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GAS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PLASMA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DEIONIZE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PLASMA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GAS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Remainder unchanged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0B16747-5894-4E25-93CD-EE02781D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5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38.</a:t>
            </a:r>
            <a:r>
              <a:rPr lang="zh-CN" altLang="en-US" dirty="0"/>
              <a:t>用接口模拟可伸缩的枚举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枚举无法被继承</a:t>
            </a:r>
            <a:endParaRPr lang="en-US" altLang="zh-CN" dirty="0"/>
          </a:p>
          <a:p>
            <a:r>
              <a:rPr lang="zh-CN" altLang="en-US" dirty="0"/>
              <a:t>利用接口模拟可伸缩的枚举</a:t>
            </a:r>
            <a:endParaRPr lang="en-US" altLang="zh-CN" dirty="0"/>
          </a:p>
          <a:p>
            <a:pPr lvl="1"/>
            <a:r>
              <a:rPr lang="zh-CN" altLang="en-US" dirty="0"/>
              <a:t>例子：用枚举实现运算符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ACFDA18-7262-439A-B80D-A1BCB0BD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69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Emulated extensible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using an interface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BasicOperation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PLUS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MINUS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TIMES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DIVIDE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BasicOperation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715AEC60-EEF6-4A01-90B0-9D2BF2FA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65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38.</a:t>
            </a:r>
            <a:r>
              <a:rPr lang="zh-CN" altLang="en-US" dirty="0"/>
              <a:t>用接口模拟可伸缩的枚举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枚举无法被继承</a:t>
            </a:r>
            <a:endParaRPr lang="en-US" altLang="zh-CN" dirty="0"/>
          </a:p>
          <a:p>
            <a:r>
              <a:rPr lang="zh-CN" altLang="en-US" dirty="0"/>
              <a:t>利用接口模拟可伸缩的枚举</a:t>
            </a:r>
            <a:endParaRPr lang="en-US" altLang="zh-CN" dirty="0"/>
          </a:p>
          <a:p>
            <a:pPr lvl="1"/>
            <a:r>
              <a:rPr lang="zh-CN" altLang="en-US" dirty="0"/>
              <a:t>例子：用枚举实现运算符</a:t>
            </a:r>
            <a:endParaRPr lang="en-US" altLang="zh-CN" dirty="0"/>
          </a:p>
          <a:p>
            <a:pPr lvl="1"/>
            <a:r>
              <a:rPr lang="zh-CN" altLang="en-US" dirty="0"/>
              <a:t>实现新的运算符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4BE220A5-CC93-475C-BC21-190FC18D6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5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34.</a:t>
            </a:r>
            <a:r>
              <a:rPr lang="zh-CN" altLang="en-US" dirty="0"/>
              <a:t>用</a:t>
            </a:r>
            <a:r>
              <a:rPr lang="en-US" altLang="zh-CN" dirty="0" err="1"/>
              <a:t>enum</a:t>
            </a:r>
            <a:r>
              <a:rPr lang="zh-CN" altLang="en-US" dirty="0"/>
              <a:t>代替</a:t>
            </a:r>
            <a:r>
              <a:rPr lang="en-US" altLang="zh-CN" dirty="0" err="1"/>
              <a:t>int</a:t>
            </a:r>
            <a:r>
              <a:rPr lang="zh-CN" altLang="en-US" dirty="0"/>
              <a:t>常量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int</a:t>
            </a:r>
            <a:r>
              <a:rPr lang="zh-CN" altLang="en-US" dirty="0"/>
              <a:t>枚举模式</a:t>
            </a:r>
            <a:endParaRPr lang="en-US" altLang="zh-CN" dirty="0"/>
          </a:p>
          <a:p>
            <a:pPr lvl="1"/>
            <a:r>
              <a:rPr lang="zh-CN" altLang="en-US" dirty="0"/>
              <a:t>类型安全性不足</a:t>
            </a:r>
            <a:endParaRPr lang="en-US" altLang="zh-CN" dirty="0"/>
          </a:p>
          <a:p>
            <a:pPr lvl="1"/>
            <a:r>
              <a:rPr lang="zh-CN" altLang="en-US" dirty="0"/>
              <a:t>程序较脆弱</a:t>
            </a:r>
            <a:endParaRPr lang="en-US" altLang="zh-CN" dirty="0"/>
          </a:p>
          <a:p>
            <a:pPr lvl="1"/>
            <a:r>
              <a:rPr lang="zh-CN" altLang="en-US" dirty="0"/>
              <a:t>打印字符串不方便</a:t>
            </a:r>
            <a:endParaRPr lang="en-US" altLang="zh-CN" dirty="0"/>
          </a:p>
          <a:p>
            <a:r>
              <a:rPr lang="en-US" altLang="zh-CN" dirty="0"/>
              <a:t>string</a:t>
            </a:r>
            <a:r>
              <a:rPr lang="zh-CN" altLang="en-US" dirty="0"/>
              <a:t>枚举模式</a:t>
            </a:r>
            <a:endParaRPr lang="en-US" altLang="zh-CN" dirty="0"/>
          </a:p>
          <a:p>
            <a:pPr lvl="1"/>
            <a:r>
              <a:rPr lang="zh-CN" altLang="en-US" dirty="0"/>
              <a:t>性能问题</a:t>
            </a:r>
            <a:endParaRPr lang="en-US" altLang="zh-CN" dirty="0"/>
          </a:p>
          <a:p>
            <a:pPr lvl="1"/>
            <a:r>
              <a:rPr lang="zh-CN" altLang="en-US" dirty="0"/>
              <a:t>硬编码时容易出错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1EBC107-EB8D-471C-BB38-5925098D9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79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Emulated extension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ExtendedOperation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^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pow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REMAINDER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ExtendedOperation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symbol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A838F66-2011-495E-8DB1-10AA26AD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4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38.</a:t>
            </a:r>
            <a:r>
              <a:rPr lang="zh-CN" altLang="en-US" dirty="0"/>
              <a:t>用接口模拟可伸缩的枚举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枚举无法被继承</a:t>
            </a:r>
            <a:endParaRPr lang="en-US" altLang="zh-CN" dirty="0"/>
          </a:p>
          <a:p>
            <a:r>
              <a:rPr lang="zh-CN" altLang="en-US" dirty="0"/>
              <a:t>利用接口模拟可伸缩的枚举</a:t>
            </a:r>
            <a:endParaRPr lang="en-US" altLang="zh-CN" dirty="0"/>
          </a:p>
          <a:p>
            <a:pPr lvl="1"/>
            <a:r>
              <a:rPr lang="zh-CN" altLang="en-US" dirty="0"/>
              <a:t>例子：用枚举实现运算符</a:t>
            </a:r>
            <a:endParaRPr lang="en-US" altLang="zh-CN" dirty="0"/>
          </a:p>
          <a:p>
            <a:pPr lvl="1"/>
            <a:r>
              <a:rPr lang="zh-CN" altLang="en-US" dirty="0"/>
              <a:t>实现新的运算符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采用接口</a:t>
            </a:r>
            <a:r>
              <a:rPr lang="en-US" altLang="zh-CN" dirty="0"/>
              <a:t>(Operation)</a:t>
            </a:r>
            <a:r>
              <a:rPr lang="zh-CN" altLang="en-US" dirty="0"/>
              <a:t>而非实现</a:t>
            </a:r>
            <a:r>
              <a:rPr lang="en-US" altLang="zh-CN" dirty="0"/>
              <a:t>(</a:t>
            </a:r>
            <a:r>
              <a:rPr lang="en-US" altLang="zh-CN" dirty="0" err="1"/>
              <a:t>BasicOperation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1DD1DDAC-3FA6-4607-951C-DF113E66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3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parseDouble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parseDouble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ExtendedOperation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extends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Operation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opEnumType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opEnumType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getEnumConstants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%f %s %f = %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f%n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A8E32D1F-EB04-4AC8-80B3-F56B2C57C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3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38.</a:t>
            </a:r>
            <a:r>
              <a:rPr lang="zh-CN" altLang="en-US" dirty="0"/>
              <a:t>用接口模拟可伸缩的枚举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枚举无法被继承</a:t>
            </a:r>
            <a:endParaRPr lang="en-US" altLang="zh-CN" dirty="0"/>
          </a:p>
          <a:p>
            <a:r>
              <a:rPr lang="zh-CN" altLang="en-US" dirty="0"/>
              <a:t>利用接口模拟可伸缩的枚举</a:t>
            </a:r>
            <a:endParaRPr lang="en-US" altLang="zh-CN" dirty="0"/>
          </a:p>
          <a:p>
            <a:pPr lvl="1"/>
            <a:r>
              <a:rPr lang="zh-CN" altLang="en-US" dirty="0"/>
              <a:t>例子：用枚举实现运算符</a:t>
            </a:r>
            <a:endParaRPr lang="en-US" altLang="zh-CN" dirty="0"/>
          </a:p>
          <a:p>
            <a:pPr lvl="1"/>
            <a:r>
              <a:rPr lang="zh-CN" altLang="en-US" dirty="0"/>
              <a:t>实现新的运算符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采用接口</a:t>
            </a:r>
            <a:r>
              <a:rPr lang="en-US" altLang="zh-CN" dirty="0"/>
              <a:t>(Operation)</a:t>
            </a:r>
            <a:r>
              <a:rPr lang="zh-CN" altLang="en-US" dirty="0"/>
              <a:t>而非实现</a:t>
            </a:r>
            <a:r>
              <a:rPr lang="en-US" altLang="zh-CN" dirty="0"/>
              <a:t>(</a:t>
            </a:r>
            <a:r>
              <a:rPr lang="en-US" altLang="zh-CN" dirty="0" err="1"/>
              <a:t>BasicOperation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/>
              <a:t> 确保</a:t>
            </a:r>
            <a:r>
              <a:rPr lang="en-US" altLang="zh-CN" dirty="0"/>
              <a:t>Class</a:t>
            </a:r>
            <a:r>
              <a:rPr lang="zh-CN" altLang="en-US" dirty="0"/>
              <a:t>对象既表示枚举又表示</a:t>
            </a:r>
            <a:r>
              <a:rPr lang="en-US" altLang="zh-CN" dirty="0"/>
              <a:t>Operation</a:t>
            </a:r>
            <a:r>
              <a:rPr lang="zh-CN" altLang="en-US" dirty="0"/>
              <a:t>的子类型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B8ED3C4C-9518-4926-8CF9-24D0B910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9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parseDouble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parseDouble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asList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ExtendedOperation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extends Operation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opSet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opSet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%f %s %f = %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f%n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op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op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apply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BDCD3855-D518-4BAC-B74C-0360FFA9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38.</a:t>
            </a:r>
            <a:r>
              <a:rPr lang="zh-CN" altLang="en-US" dirty="0"/>
              <a:t>用接口模拟可伸缩的枚举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枚举无法被继承</a:t>
            </a:r>
            <a:endParaRPr lang="en-US" altLang="zh-CN" dirty="0"/>
          </a:p>
          <a:p>
            <a:r>
              <a:rPr lang="zh-CN" altLang="en-US" dirty="0"/>
              <a:t>利用接口模拟可伸缩的枚举</a:t>
            </a:r>
            <a:endParaRPr lang="en-US" altLang="zh-CN" dirty="0"/>
          </a:p>
          <a:p>
            <a:pPr lvl="1"/>
            <a:r>
              <a:rPr lang="zh-CN" altLang="en-US" dirty="0"/>
              <a:t>例子：用枚举实现运算符</a:t>
            </a:r>
            <a:endParaRPr lang="en-US" altLang="zh-CN" dirty="0"/>
          </a:p>
          <a:p>
            <a:pPr lvl="1"/>
            <a:r>
              <a:rPr lang="zh-CN" altLang="en-US" dirty="0"/>
              <a:t>实现新的运算符</a:t>
            </a:r>
            <a:endParaRPr lang="en-US" altLang="zh-CN" dirty="0"/>
          </a:p>
          <a:p>
            <a:r>
              <a:rPr lang="en-US" altLang="zh-CN" dirty="0"/>
              <a:t>API</a:t>
            </a:r>
            <a:r>
              <a:rPr lang="zh-CN" altLang="en-US" dirty="0"/>
              <a:t>采用接口</a:t>
            </a:r>
            <a:r>
              <a:rPr lang="en-US" altLang="zh-CN" dirty="0"/>
              <a:t>(Operation)</a:t>
            </a:r>
            <a:r>
              <a:rPr lang="zh-CN" altLang="en-US" dirty="0"/>
              <a:t>而非实现</a:t>
            </a:r>
            <a:r>
              <a:rPr lang="en-US" altLang="zh-CN" dirty="0"/>
              <a:t>(</a:t>
            </a:r>
            <a:r>
              <a:rPr lang="en-US" altLang="zh-CN" dirty="0" err="1"/>
              <a:t>BasicOperation</a:t>
            </a:r>
            <a:r>
              <a:rPr lang="en-US" altLang="zh-CN" dirty="0"/>
              <a:t>)</a:t>
            </a:r>
          </a:p>
          <a:p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7A3E9D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7A3E9D"/>
                </a:solidFill>
                <a:latin typeface="Consolas" panose="020B0609020204030204" pitchFamily="49" charset="0"/>
              </a:rPr>
              <a:t>Operation</a:t>
            </a:r>
            <a:r>
              <a:rPr lang="en-US" altLang="zh-CN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zh-CN" altLang="en-US" dirty="0"/>
              <a:t> 确保</a:t>
            </a:r>
            <a:r>
              <a:rPr lang="en-US" altLang="zh-CN" dirty="0"/>
              <a:t>Class</a:t>
            </a:r>
            <a:r>
              <a:rPr lang="zh-CN" altLang="en-US" dirty="0"/>
              <a:t>对象既表示枚举又表示</a:t>
            </a:r>
            <a:r>
              <a:rPr lang="en-US" altLang="zh-CN" dirty="0"/>
              <a:t>Operation</a:t>
            </a:r>
            <a:r>
              <a:rPr lang="zh-CN" altLang="en-US" dirty="0"/>
              <a:t>的子类型</a:t>
            </a:r>
            <a:endParaRPr lang="en-US" altLang="zh-CN" dirty="0"/>
          </a:p>
          <a:p>
            <a:r>
              <a:rPr lang="zh-CN" altLang="en-US" dirty="0"/>
              <a:t>利用有限制的通配符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63833D1C-3C2D-4A23-BA7F-CDAC5F065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7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98BDB5-A90A-48F3-B797-CDE4B97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39.</a:t>
            </a:r>
            <a:r>
              <a:rPr lang="zh-CN" altLang="en-US" dirty="0"/>
              <a:t>注解优先于命名模式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682783-5E77-4312-8CBB-D8773C64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定义注解类型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24C1E33-068E-4009-9E1C-4B448460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52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Marker annotation type declaration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java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lang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annotation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/**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* Indicates that the annotated method is a test method.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* Use only on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parameterless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static methods.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*/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Retention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RetentionPolicy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RUNTIME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ElementType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7B38B0B5-0FA2-4E35-B36A-BDCC1DC0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66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98BDB5-A90A-48F3-B797-CDE4B97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39.</a:t>
            </a:r>
            <a:r>
              <a:rPr lang="zh-CN" altLang="en-US" dirty="0"/>
              <a:t>注解优先于命名模式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682783-5E77-4312-8CBB-D8773C64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定义注解类型</a:t>
            </a:r>
            <a:endParaRPr lang="en-US" altLang="zh-CN" dirty="0"/>
          </a:p>
          <a:p>
            <a:r>
              <a:rPr lang="zh-CN" altLang="en-US" dirty="0"/>
              <a:t>元注解：注解类型声明中的注解</a:t>
            </a:r>
            <a:endParaRPr lang="en-US" altLang="zh-CN" dirty="0"/>
          </a:p>
          <a:p>
            <a:r>
              <a:rPr lang="zh-CN" altLang="en-US" dirty="0"/>
              <a:t>标记注解：</a:t>
            </a:r>
            <a:endParaRPr lang="en-US" altLang="zh-CN" dirty="0"/>
          </a:p>
          <a:p>
            <a:pPr lvl="1"/>
            <a:r>
              <a:rPr lang="zh-CN" altLang="en-US" dirty="0"/>
              <a:t>使用标记注解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CDD3268-D35A-4C87-A154-C8C7A0CE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759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Program containing marker annotations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Sample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Test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Test should pass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m3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Test should fail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RuntimeException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Boom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m4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Not a test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m5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INVALID USE: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nonstatic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method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m6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m7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Test should fail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RuntimeException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Crash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m8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6D3102C-9B8F-4C83-9F6F-C56CB771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78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34.</a:t>
            </a:r>
            <a:r>
              <a:rPr lang="zh-CN" altLang="en-US" dirty="0"/>
              <a:t>用</a:t>
            </a:r>
            <a:r>
              <a:rPr lang="en-US" altLang="zh-CN" dirty="0" err="1"/>
              <a:t>enum</a:t>
            </a:r>
            <a:r>
              <a:rPr lang="zh-CN" altLang="en-US" dirty="0"/>
              <a:t>代替</a:t>
            </a:r>
            <a:r>
              <a:rPr lang="en-US" altLang="zh-CN" dirty="0" err="1"/>
              <a:t>int</a:t>
            </a:r>
            <a:r>
              <a:rPr lang="zh-CN" altLang="en-US" dirty="0"/>
              <a:t>常量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  <a:endParaRPr lang="en-US" altLang="zh-CN" dirty="0"/>
          </a:p>
          <a:p>
            <a:pPr lvl="1"/>
            <a:r>
              <a:rPr lang="en-US" altLang="zh-CN" dirty="0"/>
              <a:t>Java’s </a:t>
            </a:r>
            <a:r>
              <a:rPr lang="en-US" altLang="zh-CN" dirty="0" err="1"/>
              <a:t>enum</a:t>
            </a:r>
            <a:r>
              <a:rPr lang="en-US" altLang="zh-CN" dirty="0"/>
              <a:t> types are full-fledged classes, far more powerful than their counterparts in these other languages, where </a:t>
            </a:r>
            <a:r>
              <a:rPr lang="en-US" altLang="zh-CN" dirty="0" err="1"/>
              <a:t>enums</a:t>
            </a:r>
            <a:r>
              <a:rPr lang="en-US" altLang="zh-CN" dirty="0"/>
              <a:t> are essentially </a:t>
            </a:r>
            <a:r>
              <a:rPr lang="en-US" altLang="zh-CN" dirty="0" err="1"/>
              <a:t>int</a:t>
            </a:r>
            <a:r>
              <a:rPr lang="en-US" altLang="zh-CN" dirty="0"/>
              <a:t> values.</a:t>
            </a:r>
          </a:p>
          <a:p>
            <a:pPr lvl="1"/>
            <a:r>
              <a:rPr lang="en-US" altLang="zh-CN" dirty="0"/>
              <a:t>they are classes that export one instance for each enumeration constant via a public static final field.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02E9C07-40A0-437D-AC93-02E2F435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9797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98BDB5-A90A-48F3-B797-CDE4B97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39.</a:t>
            </a:r>
            <a:r>
              <a:rPr lang="zh-CN" altLang="en-US" dirty="0"/>
              <a:t>注解优先于命名模式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682783-5E77-4312-8CBB-D8773C64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定义注解类型</a:t>
            </a:r>
            <a:endParaRPr lang="en-US" altLang="zh-CN" dirty="0"/>
          </a:p>
          <a:p>
            <a:r>
              <a:rPr lang="zh-CN" altLang="en-US" dirty="0"/>
              <a:t>元注解：注解类型声明中的注解</a:t>
            </a:r>
            <a:endParaRPr lang="en-US" altLang="zh-CN" dirty="0"/>
          </a:p>
          <a:p>
            <a:r>
              <a:rPr lang="zh-CN" altLang="en-US" dirty="0"/>
              <a:t>标记注解：</a:t>
            </a:r>
            <a:endParaRPr lang="en-US" altLang="zh-CN" dirty="0"/>
          </a:p>
          <a:p>
            <a:pPr lvl="1"/>
            <a:r>
              <a:rPr lang="zh-CN" altLang="en-US" dirty="0"/>
              <a:t>使用标记注解</a:t>
            </a:r>
            <a:endParaRPr lang="en-US" altLang="zh-CN" dirty="0"/>
          </a:p>
          <a:p>
            <a:pPr lvl="1"/>
            <a:r>
              <a:rPr lang="zh-CN" altLang="en-US" dirty="0"/>
              <a:t>利用标记注解进行测试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572CF2E-23A9-4A96-93A7-FFAF8681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18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// Program to process marker annotations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java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lang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reflect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RunTests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tests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testClass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forName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testClass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getDeclaredMethods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isAnnotationPresent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tests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invoke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InvocationTargetException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wrappedExc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Throwable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exc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wrappedExc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getCause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700" dirty="0">
                <a:solidFill>
                  <a:srgbClr val="448C27"/>
                </a:solidFill>
                <a:latin typeface="Consolas" panose="020B0609020204030204" pitchFamily="49" charset="0"/>
              </a:rPr>
              <a:t> failed: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exc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exc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700" dirty="0">
                <a:solidFill>
                  <a:srgbClr val="448C27"/>
                </a:solidFill>
                <a:latin typeface="Consolas" panose="020B0609020204030204" pitchFamily="49" charset="0"/>
              </a:rPr>
              <a:t>Invalid @Test: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700" dirty="0">
                <a:solidFill>
                  <a:srgbClr val="448C27"/>
                </a:solidFill>
                <a:latin typeface="Consolas" panose="020B0609020204030204" pitchFamily="49" charset="0"/>
              </a:rPr>
              <a:t>Passed: %d, Failed: %</a:t>
            </a:r>
            <a:r>
              <a:rPr lang="en-US" altLang="zh-CN" sz="1700" dirty="0" err="1">
                <a:solidFill>
                  <a:srgbClr val="448C27"/>
                </a:solidFill>
                <a:latin typeface="Consolas" panose="020B0609020204030204" pitchFamily="49" charset="0"/>
              </a:rPr>
              <a:t>d%n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tests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3D8FF07-DEFE-4B03-AB10-8530948A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05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98BDB5-A90A-48F3-B797-CDE4B97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39.</a:t>
            </a:r>
            <a:r>
              <a:rPr lang="zh-CN" altLang="en-US" dirty="0"/>
              <a:t>注解优先于命名模式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682783-5E77-4312-8CBB-D8773C64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定义注解类型</a:t>
            </a:r>
            <a:endParaRPr lang="en-US" altLang="zh-CN" dirty="0"/>
          </a:p>
          <a:p>
            <a:r>
              <a:rPr lang="zh-CN" altLang="en-US" dirty="0"/>
              <a:t>元注解：注解类型声明中的注解</a:t>
            </a:r>
            <a:endParaRPr lang="en-US" altLang="zh-CN" dirty="0"/>
          </a:p>
          <a:p>
            <a:r>
              <a:rPr lang="zh-CN" altLang="en-US" dirty="0"/>
              <a:t>标记注解：</a:t>
            </a:r>
            <a:endParaRPr lang="en-US" altLang="zh-CN" dirty="0"/>
          </a:p>
          <a:p>
            <a:r>
              <a:rPr lang="zh-CN" altLang="en-US" dirty="0"/>
              <a:t>带参数的注解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F66BFE4-79D4-487D-ACA5-CBA023D51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0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Annotation type with a parameter (Page 183)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java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lang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annotation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/**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* Indicates that the annotated method is a test method that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* must throw the designated exception to succeed.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*/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Retention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RetentionPolicy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RUNTIME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ElementType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extends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Throwable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9C5D27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75211CC6-309B-4333-BD04-3893A46C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98BDB5-A90A-48F3-B797-CDE4B97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39.</a:t>
            </a:r>
            <a:r>
              <a:rPr lang="zh-CN" altLang="en-US" dirty="0"/>
              <a:t>注解优先于命名模式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682783-5E77-4312-8CBB-D8773C64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定义注解类型</a:t>
            </a:r>
            <a:endParaRPr lang="en-US" altLang="zh-CN" dirty="0"/>
          </a:p>
          <a:p>
            <a:r>
              <a:rPr lang="zh-CN" altLang="en-US" dirty="0"/>
              <a:t>元注解：注解类型声明中的注解</a:t>
            </a:r>
            <a:endParaRPr lang="en-US" altLang="zh-CN" dirty="0"/>
          </a:p>
          <a:p>
            <a:r>
              <a:rPr lang="zh-CN" altLang="en-US" dirty="0"/>
              <a:t>标记注解：</a:t>
            </a:r>
            <a:endParaRPr lang="en-US" altLang="zh-CN" dirty="0"/>
          </a:p>
          <a:p>
            <a:r>
              <a:rPr lang="zh-CN" altLang="en-US" dirty="0"/>
              <a:t>带参数的注解</a:t>
            </a:r>
            <a:endParaRPr lang="en-US" altLang="zh-CN" dirty="0"/>
          </a:p>
          <a:p>
            <a:pPr lvl="1"/>
            <a:r>
              <a:rPr lang="zh-CN" altLang="en-US" dirty="0"/>
              <a:t>使用带参注解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3049E4B-4FCF-4A9A-9949-2FAF9DE9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6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Program containing annotations with a parameter (Page 183)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Sample2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Test should pass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Should fail (wrong exception)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m3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Should fail (no exception)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9BEB14BA-2761-4E11-BA34-9C6643897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8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98BDB5-A90A-48F3-B797-CDE4B97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39.</a:t>
            </a:r>
            <a:r>
              <a:rPr lang="zh-CN" altLang="en-US" dirty="0"/>
              <a:t>注解优先于命名模式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682783-5E77-4312-8CBB-D8773C64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定义注解类型</a:t>
            </a:r>
            <a:endParaRPr lang="en-US" altLang="zh-CN" dirty="0"/>
          </a:p>
          <a:p>
            <a:r>
              <a:rPr lang="zh-CN" altLang="en-US" dirty="0"/>
              <a:t>元注解：注解类型声明中的注解</a:t>
            </a:r>
            <a:endParaRPr lang="en-US" altLang="zh-CN" dirty="0"/>
          </a:p>
          <a:p>
            <a:r>
              <a:rPr lang="zh-CN" altLang="en-US" dirty="0"/>
              <a:t>标记注解：</a:t>
            </a:r>
            <a:endParaRPr lang="en-US" altLang="zh-CN" dirty="0"/>
          </a:p>
          <a:p>
            <a:r>
              <a:rPr lang="zh-CN" altLang="en-US" dirty="0"/>
              <a:t>带参数的注解</a:t>
            </a:r>
            <a:endParaRPr lang="en-US" altLang="zh-CN" dirty="0"/>
          </a:p>
          <a:p>
            <a:pPr lvl="1"/>
            <a:r>
              <a:rPr lang="zh-CN" altLang="en-US" dirty="0"/>
              <a:t>使用带参注解</a:t>
            </a:r>
            <a:endParaRPr lang="en-US" altLang="zh-CN" dirty="0"/>
          </a:p>
          <a:p>
            <a:pPr lvl="1"/>
            <a:r>
              <a:rPr lang="zh-CN" altLang="en-US" dirty="0"/>
              <a:t>利用带参注解进行测试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A2A40075-2DE0-440E-8AF6-41405E09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7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Program to process marker annotations and annotations with a parameter (Page 184)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RunTests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tests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testClass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forName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testClass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getDeclaredMethods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isAnnotationPresent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Test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tests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invoke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InvocationTargetException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wrappedExc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Throwable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exc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wrappedExc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getCause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 failed: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exc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exc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Invalid @Test: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5B45922-DCBF-43A7-8ADA-09ADB985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isAnnotationPresent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tests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invoke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Test %s failed: no </a:t>
            </a:r>
            <a:r>
              <a:rPr lang="en-US" altLang="zh-CN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exception%n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InvocationTargetException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wrappedEx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Throwable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wrappedEx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getCause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Throwable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excType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getAnnotation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600" b="1" dirty="0">
                <a:solidFill>
                  <a:srgbClr val="9C5D27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excType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Test %s failed: expected %s, got %</a:t>
            </a:r>
            <a:r>
              <a:rPr lang="en-US" altLang="zh-CN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s%n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excType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Invalid @</a:t>
            </a:r>
            <a:r>
              <a:rPr lang="en-US" altLang="zh-CN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: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Passed: %d, Failed: %</a:t>
            </a:r>
            <a:r>
              <a:rPr lang="en-US" altLang="zh-CN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d%n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tests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D2753AD-489A-4942-9424-96C943D9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3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98BDB5-A90A-48F3-B797-CDE4B97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39.</a:t>
            </a:r>
            <a:r>
              <a:rPr lang="zh-CN" altLang="en-US" dirty="0"/>
              <a:t>注解优先于命名模式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682783-5E77-4312-8CBB-D8773C64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定义注解类型</a:t>
            </a:r>
            <a:endParaRPr lang="en-US" altLang="zh-CN" dirty="0"/>
          </a:p>
          <a:p>
            <a:r>
              <a:rPr lang="zh-CN" altLang="en-US" dirty="0"/>
              <a:t>元注解：注解类型声明中的注解</a:t>
            </a:r>
            <a:endParaRPr lang="en-US" altLang="zh-CN" dirty="0"/>
          </a:p>
          <a:p>
            <a:r>
              <a:rPr lang="zh-CN" altLang="en-US" dirty="0"/>
              <a:t>标记注解：</a:t>
            </a:r>
            <a:endParaRPr lang="en-US" altLang="zh-CN" dirty="0"/>
          </a:p>
          <a:p>
            <a:r>
              <a:rPr lang="zh-CN" altLang="en-US" dirty="0"/>
              <a:t>带参数的注解</a:t>
            </a:r>
            <a:endParaRPr lang="en-US" altLang="zh-CN" dirty="0"/>
          </a:p>
          <a:p>
            <a:r>
              <a:rPr lang="zh-CN" altLang="en-US" dirty="0"/>
              <a:t>带数组参数的注解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E245ACA0-4D58-4708-A5AB-6FFBCFEA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0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Apple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FUJI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PIPPIN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GRANNY_SMITH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Orange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NAVEL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TEMPLE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BLOOD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5132148-331F-466C-B969-C34B31FF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5177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Annotation type with an array parameter  (Page 184)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Retention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RetentionPolicy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RUNTIME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ElementType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extends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9C5D27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C4C31F25-ACFC-4D70-AF8E-1C625C04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2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98BDB5-A90A-48F3-B797-CDE4B97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39.</a:t>
            </a:r>
            <a:r>
              <a:rPr lang="zh-CN" altLang="en-US" dirty="0"/>
              <a:t>注解优先于命名模式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682783-5E77-4312-8CBB-D8773C64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定义注解类型</a:t>
            </a:r>
            <a:endParaRPr lang="en-US" altLang="zh-CN" dirty="0"/>
          </a:p>
          <a:p>
            <a:r>
              <a:rPr lang="zh-CN" altLang="en-US" dirty="0"/>
              <a:t>元注解：注解类型声明中的注解</a:t>
            </a:r>
            <a:endParaRPr lang="en-US" altLang="zh-CN" dirty="0"/>
          </a:p>
          <a:p>
            <a:r>
              <a:rPr lang="zh-CN" altLang="en-US" dirty="0"/>
              <a:t>标记注解：</a:t>
            </a:r>
            <a:endParaRPr lang="en-US" altLang="zh-CN" dirty="0"/>
          </a:p>
          <a:p>
            <a:r>
              <a:rPr lang="zh-CN" altLang="en-US" dirty="0"/>
              <a:t>带参数的注解</a:t>
            </a:r>
            <a:endParaRPr lang="en-US" altLang="zh-CN" dirty="0"/>
          </a:p>
          <a:p>
            <a:r>
              <a:rPr lang="zh-CN" altLang="en-US" dirty="0"/>
              <a:t>带数组参数的注解</a:t>
            </a:r>
            <a:endParaRPr lang="en-US" altLang="zh-CN" dirty="0"/>
          </a:p>
          <a:p>
            <a:pPr lvl="1"/>
            <a:r>
              <a:rPr lang="zh-CN" altLang="en-US" dirty="0"/>
              <a:t>利用其进行测试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844FBB2B-B6EF-476E-96D0-EF99EB93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7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Program containing an annotation with an array parameter (Page 185)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Sample3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This variant can process annotations whose parameter is a single element (identical to those on page 183)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m1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Test should pass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m2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Should fail (wrong exception)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];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m3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Should fail (no exception)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Code containing an annotation with an array parameter (Page 185)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({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doublyBad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Should pass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The spec permits this method to throw either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 or </a:t>
            </a:r>
            <a:r>
              <a:rPr lang="en-US" altLang="zh-CN" sz="1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NullPointerException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addAll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6ED3163-25BC-446F-95C8-CDD3C215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29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Code to process annotations with array parameter (Page 185)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isAnnotationPresent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tests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invoke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Test %s failed: no </a:t>
            </a:r>
            <a:r>
              <a:rPr lang="en-US" altLang="zh-CN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exception%n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Throwable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wrappedExc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Throwable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wrappedExc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getCause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oldPassed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Throwable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&gt;[]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excTypes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getAnnotation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600" b="1" dirty="0">
                <a:solidFill>
                  <a:srgbClr val="9C5D27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Throwable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excType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excTypes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excType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oldPassed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Test %s failed: %s %n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Passed: %d, Failed: %</a:t>
            </a:r>
            <a:r>
              <a:rPr lang="en-US" altLang="zh-CN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d%n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tests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045EDC00-E826-4AE7-AD27-F2C1B7F3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66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98BDB5-A90A-48F3-B797-CDE4B97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39.</a:t>
            </a:r>
            <a:r>
              <a:rPr lang="zh-CN" altLang="en-US" dirty="0"/>
              <a:t>注解优先于命名模式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682783-5E77-4312-8CBB-D8773C64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定义注解类型</a:t>
            </a:r>
            <a:endParaRPr lang="en-US" altLang="zh-CN" dirty="0"/>
          </a:p>
          <a:p>
            <a:r>
              <a:rPr lang="zh-CN" altLang="en-US" dirty="0"/>
              <a:t>元注解：注解类型声明中的注解</a:t>
            </a:r>
            <a:endParaRPr lang="en-US" altLang="zh-CN" dirty="0"/>
          </a:p>
          <a:p>
            <a:r>
              <a:rPr lang="zh-CN" altLang="en-US" dirty="0"/>
              <a:t>标记注解：</a:t>
            </a:r>
            <a:endParaRPr lang="en-US" altLang="zh-CN" dirty="0"/>
          </a:p>
          <a:p>
            <a:r>
              <a:rPr lang="zh-CN" altLang="en-US" dirty="0"/>
              <a:t>带参数的注解</a:t>
            </a:r>
            <a:endParaRPr lang="en-US" altLang="zh-CN" dirty="0"/>
          </a:p>
          <a:p>
            <a:r>
              <a:rPr lang="zh-CN" altLang="en-US" dirty="0"/>
              <a:t>带数组参数的注解</a:t>
            </a:r>
            <a:endParaRPr lang="en-US" altLang="zh-CN" dirty="0"/>
          </a:p>
          <a:p>
            <a:r>
              <a:rPr lang="zh-CN" altLang="en-US" dirty="0"/>
              <a:t>可重复注解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69054B2-11BF-4341-A044-0FA8E13F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89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Repeatable annotation type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Retention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RetentionPolicy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RUNTIME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ElementType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Repeatable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ExceptionTestContainer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extends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9C5D27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Retention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RetentionPolicy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RUNTIME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ElementType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METHOD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ExceptionTestContainer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9C5D27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1614A6BE-305E-48B4-B876-5B2C22DD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6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NullPointerException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doublyBad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The spec permits this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staticfactory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to throw either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IndexOutOfBoundsException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 or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NullPointerException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31D79D0E-E374-46D8-B4DF-09B31F1B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70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98BDB5-A90A-48F3-B797-CDE4B97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39.</a:t>
            </a:r>
            <a:r>
              <a:rPr lang="zh-CN" altLang="en-US" dirty="0"/>
              <a:t>注解优先于命名模式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682783-5E77-4312-8CBB-D8773C64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定义注解类型</a:t>
            </a:r>
            <a:endParaRPr lang="en-US" altLang="zh-CN" dirty="0"/>
          </a:p>
          <a:p>
            <a:r>
              <a:rPr lang="zh-CN" altLang="en-US" dirty="0"/>
              <a:t>元注解：注解类型声明中的注解</a:t>
            </a:r>
            <a:endParaRPr lang="en-US" altLang="zh-CN" dirty="0"/>
          </a:p>
          <a:p>
            <a:r>
              <a:rPr lang="zh-CN" altLang="en-US" dirty="0"/>
              <a:t>标记注解：</a:t>
            </a:r>
            <a:endParaRPr lang="en-US" altLang="zh-CN" dirty="0"/>
          </a:p>
          <a:p>
            <a:r>
              <a:rPr lang="zh-CN" altLang="en-US" dirty="0"/>
              <a:t>带参数的注解</a:t>
            </a:r>
            <a:endParaRPr lang="en-US" altLang="zh-CN" dirty="0"/>
          </a:p>
          <a:p>
            <a:r>
              <a:rPr lang="zh-CN" altLang="en-US" dirty="0"/>
              <a:t>带数组参数的注解</a:t>
            </a:r>
            <a:endParaRPr lang="en-US" altLang="zh-CN" dirty="0"/>
          </a:p>
          <a:p>
            <a:r>
              <a:rPr lang="zh-CN" altLang="en-US" dirty="0"/>
              <a:t>可重复注解</a:t>
            </a:r>
            <a:endParaRPr lang="en-US" altLang="zh-CN" dirty="0"/>
          </a:p>
          <a:p>
            <a:pPr lvl="1"/>
            <a:r>
              <a:rPr lang="zh-CN" altLang="en-US" dirty="0"/>
              <a:t>检测时需要同事检测两种注解类型</a:t>
            </a:r>
            <a:endParaRPr lang="en-US" altLang="zh-CN" dirty="0"/>
          </a:p>
          <a:p>
            <a:pPr lvl="1"/>
            <a:r>
              <a:rPr lang="zh-CN" altLang="en-US" dirty="0"/>
              <a:t>分别对应有重复注解和无重复注解两种情况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B284666-A5E0-4C20-9CA1-908C0BAA8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9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Processing repeatable annotations (Page 187)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isAnnotationPresent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||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isAnnotationPresent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ExceptionTestContainer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tests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invoke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Test %s failed: no </a:t>
            </a:r>
            <a:r>
              <a:rPr lang="en-US" altLang="zh-CN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exception%n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Throwable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wrappedExc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Throwable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wrappedExc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getCause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oldPassed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excTests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getAnnotationsByType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ExceptionTest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excTest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excTests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excTest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9C5D27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isInstance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oldPassed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Test %s failed: %s %n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exc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600" dirty="0">
                <a:solidFill>
                  <a:srgbClr val="448C27"/>
                </a:solidFill>
                <a:latin typeface="Consolas" panose="020B0609020204030204" pitchFamily="49" charset="0"/>
              </a:rPr>
              <a:t>Passed: %d, Failed: %</a:t>
            </a:r>
            <a:r>
              <a:rPr lang="en-US" altLang="zh-CN" sz="1600" dirty="0" err="1">
                <a:solidFill>
                  <a:srgbClr val="448C27"/>
                </a:solidFill>
                <a:latin typeface="Consolas" panose="020B0609020204030204" pitchFamily="49" charset="0"/>
              </a:rPr>
              <a:t>d%n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",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      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tests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passed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59FC28ED-0195-41A3-AF9F-716A6E95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5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98BDB5-A90A-48F3-B797-CDE4B97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40.</a:t>
            </a:r>
            <a:r>
              <a:rPr lang="zh-CN" altLang="en-US" dirty="0"/>
              <a:t>坚持使用</a:t>
            </a:r>
            <a:r>
              <a:rPr lang="en-US" altLang="zh-CN" dirty="0"/>
              <a:t>Override</a:t>
            </a:r>
            <a:r>
              <a:rPr lang="zh-CN" altLang="en-US" dirty="0"/>
              <a:t>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682783-5E77-4312-8CBB-D8773C64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不使用</a:t>
            </a:r>
            <a:r>
              <a:rPr lang="en-US" altLang="zh-CN" dirty="0"/>
              <a:t>Override</a:t>
            </a:r>
            <a:r>
              <a:rPr lang="zh-CN" altLang="en-US" dirty="0"/>
              <a:t>注解存在什么问题？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2312C3DC-0D2D-402D-A743-DDA90869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5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34.</a:t>
            </a:r>
            <a:r>
              <a:rPr lang="zh-CN" altLang="en-US" dirty="0"/>
              <a:t>用</a:t>
            </a:r>
            <a:r>
              <a:rPr lang="en-US" altLang="zh-CN" dirty="0" err="1"/>
              <a:t>enum</a:t>
            </a:r>
            <a:r>
              <a:rPr lang="zh-CN" altLang="en-US" dirty="0"/>
              <a:t>代替</a:t>
            </a:r>
            <a:r>
              <a:rPr lang="en-US" altLang="zh-CN" dirty="0" err="1"/>
              <a:t>int</a:t>
            </a:r>
            <a:r>
              <a:rPr lang="zh-CN" altLang="en-US" dirty="0"/>
              <a:t>常量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枚举类型</a:t>
            </a:r>
            <a:endParaRPr lang="en-US" altLang="zh-CN" dirty="0"/>
          </a:p>
          <a:p>
            <a:pPr lvl="1"/>
            <a:r>
              <a:rPr lang="zh-CN" altLang="en-US" dirty="0"/>
              <a:t>提供编译时的类型安全</a:t>
            </a:r>
            <a:endParaRPr lang="en-US" altLang="zh-CN" dirty="0"/>
          </a:p>
          <a:p>
            <a:pPr lvl="1"/>
            <a:r>
              <a:rPr lang="zh-CN" altLang="en-US" dirty="0"/>
              <a:t>有命名空间，可以有同名常量</a:t>
            </a:r>
            <a:endParaRPr lang="en-US" altLang="zh-CN" dirty="0"/>
          </a:p>
          <a:p>
            <a:pPr lvl="1"/>
            <a:r>
              <a:rPr lang="zh-CN" altLang="en-US" dirty="0"/>
              <a:t>可添加任意的方法和域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9279C6B-902B-4688-9304-7682BF73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8558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i="1" dirty="0">
                <a:solidFill>
                  <a:srgbClr val="AAAAAA"/>
                </a:solidFill>
                <a:latin typeface="Consolas" panose="020B0609020204030204" pitchFamily="49" charset="0"/>
              </a:rPr>
              <a:t>// Can you spot the bug? (Page 188)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Bigram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Bigram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Bigram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hashCode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31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b="1" dirty="0">
                <a:solidFill>
                  <a:srgbClr val="7A3E9D"/>
                </a:solidFill>
                <a:latin typeface="Consolas" panose="020B0609020204030204" pitchFamily="49" charset="0"/>
              </a:rPr>
              <a:t>Bigram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++)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7A3E9D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700" dirty="0">
                <a:solidFill>
                  <a:srgbClr val="448C27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&lt;=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700" dirty="0">
                <a:solidFill>
                  <a:srgbClr val="448C27"/>
                </a:solidFill>
                <a:latin typeface="Consolas" panose="020B0609020204030204" pitchFamily="49" charset="0"/>
              </a:rPr>
              <a:t>z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';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++)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b="1" dirty="0">
                <a:solidFill>
                  <a:srgbClr val="AA3731"/>
                </a:solidFill>
                <a:latin typeface="Consolas" panose="020B0609020204030204" pitchFamily="49" charset="0"/>
              </a:rPr>
              <a:t>Bigram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ch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7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7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7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7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size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7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7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DA156660-0C70-4D09-8C66-469DC9DC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385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98BDB5-A90A-48F3-B797-CDE4B97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40.</a:t>
            </a:r>
            <a:r>
              <a:rPr lang="zh-CN" altLang="en-US" dirty="0"/>
              <a:t>坚持使用</a:t>
            </a:r>
            <a:r>
              <a:rPr lang="en-US" altLang="zh-CN" dirty="0"/>
              <a:t>Override</a:t>
            </a:r>
            <a:r>
              <a:rPr lang="zh-CN" altLang="en-US" dirty="0"/>
              <a:t>注解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682783-5E77-4312-8CBB-D8773C64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不使用</a:t>
            </a:r>
            <a:r>
              <a:rPr lang="en-US" altLang="zh-CN" dirty="0"/>
              <a:t>Override</a:t>
            </a:r>
            <a:r>
              <a:rPr lang="zh-CN" altLang="en-US" dirty="0"/>
              <a:t>注解存在什么问题？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Override</a:t>
            </a:r>
            <a:r>
              <a:rPr lang="zh-CN" altLang="en-US" dirty="0"/>
              <a:t>注解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935B87AC-2BF6-4B60-805A-8A4BC559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55951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Bigram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0BF3DEE8-684A-4105-93B3-3E7A1F258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62" y="2686583"/>
            <a:ext cx="7594990" cy="116846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xmlns="" id="{76B64C6A-DE50-4DE6-8225-C7734E4A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7462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@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equals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(!(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instanceof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Bigram2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Bigram2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Bigram2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first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&amp;&amp;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second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746D3BA2-EECC-4F25-8272-7C3DEB18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2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6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 type with data and behavior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7A3E9D"/>
                </a:solidFill>
                <a:latin typeface="Consolas" panose="020B0609020204030204" pitchFamily="49" charset="0"/>
              </a:rPr>
              <a:t>Planet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MERCURY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3.302e+23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2.439e6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VENUS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4.869e+24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6.052e6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EARTH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5.975e+24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6.378e6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MARS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6.419e+23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3.393e6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JUPITER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1.899e+27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7.149e7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SATURN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5.685e+26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6.027e7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URANUS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8.683e+25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2.556e7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NEPTUNE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1.024e+26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2.477e7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 kilograms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 meters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surfaceGravity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 m / s^2 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Universal gravitational constant in m^3 / kg s^2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9C5D27"/>
                </a:solidFill>
                <a:latin typeface="Consolas" panose="020B0609020204030204" pitchFamily="49" charset="0"/>
              </a:rPr>
              <a:t>6.67300E-11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Constructor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Planet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mass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9C5D27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surfaceGravity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mass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mass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>
                <a:solidFill>
                  <a:srgbClr val="AA3731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radius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surfaceGravity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surfaceGravity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surfaceWeight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mass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A3E9D"/>
                </a:solidFill>
                <a:latin typeface="Consolas" panose="020B0609020204030204" pitchFamily="49" charset="0"/>
              </a:rPr>
              <a:t>mass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 err="1">
                <a:solidFill>
                  <a:srgbClr val="7A3E9D"/>
                </a:solidFill>
                <a:latin typeface="Consolas" panose="020B0609020204030204" pitchFamily="49" charset="0"/>
              </a:rPr>
              <a:t>surfaceGravity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i="1" dirty="0">
                <a:solidFill>
                  <a:srgbClr val="AAAAAA"/>
                </a:solidFill>
                <a:latin typeface="Consolas" panose="020B0609020204030204" pitchFamily="49" charset="0"/>
              </a:rPr>
              <a:t>// F = ma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6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xmlns="" id="{CC728A94-ED43-44B0-A303-C46F6056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9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3715</TotalTime>
  <Words>1304</Words>
  <Application>Microsoft Office PowerPoint</Application>
  <PresentationFormat>全屏显示(4:3)</PresentationFormat>
  <Paragraphs>1030</Paragraphs>
  <Slides>83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0" baseType="lpstr">
      <vt:lpstr>等线</vt:lpstr>
      <vt:lpstr>等线 Light</vt:lpstr>
      <vt:lpstr>Arial</vt:lpstr>
      <vt:lpstr>Calibri</vt:lpstr>
      <vt:lpstr>Calibri Light</vt:lpstr>
      <vt:lpstr>Consolas</vt:lpstr>
      <vt:lpstr>Office Theme</vt:lpstr>
      <vt:lpstr>第六章 枚举和注解</vt:lpstr>
      <vt:lpstr>34.用enum代替int常量</vt:lpstr>
      <vt:lpstr>PowerPoint 演示文稿</vt:lpstr>
      <vt:lpstr>34.用enum代替int常量</vt:lpstr>
      <vt:lpstr>34.用enum代替int常量</vt:lpstr>
      <vt:lpstr>34.用enum代替int常量</vt:lpstr>
      <vt:lpstr>PowerPoint 演示文稿</vt:lpstr>
      <vt:lpstr>34.用enum代替int常量</vt:lpstr>
      <vt:lpstr>PowerPoint 演示文稿</vt:lpstr>
      <vt:lpstr>PowerPoint 演示文稿</vt:lpstr>
      <vt:lpstr>PowerPoint 演示文稿</vt:lpstr>
      <vt:lpstr>34.用enum代替int常量</vt:lpstr>
      <vt:lpstr>PowerPoint 演示文稿</vt:lpstr>
      <vt:lpstr>34.用enum代替int常量</vt:lpstr>
      <vt:lpstr>PowerPoint 演示文稿</vt:lpstr>
      <vt:lpstr>34.用enum代替int常量</vt:lpstr>
      <vt:lpstr>PowerPoint 演示文稿</vt:lpstr>
      <vt:lpstr>PowerPoint 演示文稿</vt:lpstr>
      <vt:lpstr>PowerPoint 演示文稿</vt:lpstr>
      <vt:lpstr>34.用enum代替int常量</vt:lpstr>
      <vt:lpstr>PowerPoint 演示文稿</vt:lpstr>
      <vt:lpstr>34.用enum代替int常量</vt:lpstr>
      <vt:lpstr>PowerPoint 演示文稿</vt:lpstr>
      <vt:lpstr>PowerPoint 演示文稿</vt:lpstr>
      <vt:lpstr>34.用enum代替int常量</vt:lpstr>
      <vt:lpstr>PowerPoint 演示文稿</vt:lpstr>
      <vt:lpstr>35.用实例域代替序数</vt:lpstr>
      <vt:lpstr>PowerPoint 演示文稿</vt:lpstr>
      <vt:lpstr>35.用实例域代替序数</vt:lpstr>
      <vt:lpstr>PowerPoint 演示文稿</vt:lpstr>
      <vt:lpstr>36.用EnumSet代替位域</vt:lpstr>
      <vt:lpstr>PowerPoint 演示文稿</vt:lpstr>
      <vt:lpstr>36.用EnumSet代替位域</vt:lpstr>
      <vt:lpstr>PowerPoint 演示文稿</vt:lpstr>
      <vt:lpstr>37.用EnumMap代替序数索引</vt:lpstr>
      <vt:lpstr>PowerPoint 演示文稿</vt:lpstr>
      <vt:lpstr>PowerPoint 演示文稿</vt:lpstr>
      <vt:lpstr>37.用EnumMap代替序数索引</vt:lpstr>
      <vt:lpstr>PowerPoint 演示文稿</vt:lpstr>
      <vt:lpstr>37.用EnumMap代替序数索引</vt:lpstr>
      <vt:lpstr>PowerPoint 演示文稿</vt:lpstr>
      <vt:lpstr>37.用EnumMap代替序数索引</vt:lpstr>
      <vt:lpstr>PowerPoint 演示文稿</vt:lpstr>
      <vt:lpstr>PowerPoint 演示文稿</vt:lpstr>
      <vt:lpstr>37.用EnumMap代替序数索引</vt:lpstr>
      <vt:lpstr>PowerPoint 演示文稿</vt:lpstr>
      <vt:lpstr>38.用接口模拟可伸缩的枚举</vt:lpstr>
      <vt:lpstr>PowerPoint 演示文稿</vt:lpstr>
      <vt:lpstr>38.用接口模拟可伸缩的枚举</vt:lpstr>
      <vt:lpstr>PowerPoint 演示文稿</vt:lpstr>
      <vt:lpstr>38.用接口模拟可伸缩的枚举</vt:lpstr>
      <vt:lpstr>PowerPoint 演示文稿</vt:lpstr>
      <vt:lpstr>38.用接口模拟可伸缩的枚举</vt:lpstr>
      <vt:lpstr>PowerPoint 演示文稿</vt:lpstr>
      <vt:lpstr>38.用接口模拟可伸缩的枚举</vt:lpstr>
      <vt:lpstr>39.注解优先于命名模式</vt:lpstr>
      <vt:lpstr>PowerPoint 演示文稿</vt:lpstr>
      <vt:lpstr>39.注解优先于命名模式</vt:lpstr>
      <vt:lpstr>PowerPoint 演示文稿</vt:lpstr>
      <vt:lpstr>39.注解优先于命名模式</vt:lpstr>
      <vt:lpstr>PowerPoint 演示文稿</vt:lpstr>
      <vt:lpstr>39.注解优先于命名模式</vt:lpstr>
      <vt:lpstr>PowerPoint 演示文稿</vt:lpstr>
      <vt:lpstr>39.注解优先于命名模式</vt:lpstr>
      <vt:lpstr>PowerPoint 演示文稿</vt:lpstr>
      <vt:lpstr>39.注解优先于命名模式</vt:lpstr>
      <vt:lpstr>PowerPoint 演示文稿</vt:lpstr>
      <vt:lpstr>PowerPoint 演示文稿</vt:lpstr>
      <vt:lpstr>39.注解优先于命名模式</vt:lpstr>
      <vt:lpstr>PowerPoint 演示文稿</vt:lpstr>
      <vt:lpstr>39.注解优先于命名模式</vt:lpstr>
      <vt:lpstr>PowerPoint 演示文稿</vt:lpstr>
      <vt:lpstr>PowerPoint 演示文稿</vt:lpstr>
      <vt:lpstr>39.注解优先于命名模式</vt:lpstr>
      <vt:lpstr>PowerPoint 演示文稿</vt:lpstr>
      <vt:lpstr>PowerPoint 演示文稿</vt:lpstr>
      <vt:lpstr>39.注解优先于命名模式</vt:lpstr>
      <vt:lpstr>PowerPoint 演示文稿</vt:lpstr>
      <vt:lpstr>40.坚持使用Override注解</vt:lpstr>
      <vt:lpstr>PowerPoint 演示文稿</vt:lpstr>
      <vt:lpstr>40.坚持使用Override注解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对于所有对象都通用的方法</dc:title>
  <dc:creator>xupengfei</dc:creator>
  <cp:lastModifiedBy>SZU</cp:lastModifiedBy>
  <cp:revision>822</cp:revision>
  <dcterms:created xsi:type="dcterms:W3CDTF">2017-03-30T12:12:37Z</dcterms:created>
  <dcterms:modified xsi:type="dcterms:W3CDTF">2021-05-09T08:10:04Z</dcterms:modified>
</cp:coreProperties>
</file>