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8" r:id="rId3"/>
    <p:sldId id="467" r:id="rId4"/>
    <p:sldId id="479" r:id="rId5"/>
    <p:sldId id="480" r:id="rId6"/>
    <p:sldId id="481" r:id="rId7"/>
    <p:sldId id="469" r:id="rId8"/>
    <p:sldId id="482" r:id="rId9"/>
    <p:sldId id="483" r:id="rId10"/>
    <p:sldId id="484" r:id="rId11"/>
    <p:sldId id="485" r:id="rId12"/>
    <p:sldId id="486" r:id="rId13"/>
    <p:sldId id="487" r:id="rId14"/>
    <p:sldId id="490" r:id="rId15"/>
    <p:sldId id="489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273" r:id="rId28"/>
    <p:sldId id="274" r:id="rId29"/>
    <p:sldId id="505" r:id="rId30"/>
    <p:sldId id="506" r:id="rId31"/>
    <p:sldId id="507" r:id="rId32"/>
    <p:sldId id="509" r:id="rId33"/>
    <p:sldId id="510" r:id="rId34"/>
    <p:sldId id="511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30" r:id="rId48"/>
    <p:sldId id="531" r:id="rId49"/>
    <p:sldId id="532" r:id="rId50"/>
    <p:sldId id="533" r:id="rId51"/>
    <p:sldId id="535" r:id="rId52"/>
    <p:sldId id="534" r:id="rId53"/>
    <p:sldId id="536" r:id="rId54"/>
    <p:sldId id="537" r:id="rId55"/>
    <p:sldId id="540" r:id="rId56"/>
    <p:sldId id="541" r:id="rId57"/>
    <p:sldId id="542" r:id="rId58"/>
    <p:sldId id="543" r:id="rId59"/>
    <p:sldId id="544" r:id="rId60"/>
    <p:sldId id="545" r:id="rId61"/>
    <p:sldId id="54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第八章</a:t>
            </a:r>
            <a:br>
              <a:rPr lang="en-US" altLang="zh-CN" dirty="0"/>
            </a:b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对参数进行检查</a:t>
            </a:r>
            <a:endParaRPr lang="en-US" altLang="zh-CN" dirty="0"/>
          </a:p>
          <a:p>
            <a:pPr lvl="1"/>
            <a:r>
              <a:rPr lang="zh-CN" altLang="en-US" dirty="0"/>
              <a:t>若参数无效，抛出异常</a:t>
            </a:r>
            <a:endParaRPr lang="en-US" altLang="zh-CN" dirty="0"/>
          </a:p>
          <a:p>
            <a:r>
              <a:rPr lang="zh-CN" altLang="en-US" dirty="0"/>
              <a:t>若不检查</a:t>
            </a:r>
            <a:endParaRPr lang="en-US" altLang="zh-CN" dirty="0"/>
          </a:p>
          <a:p>
            <a:pPr lvl="1"/>
            <a:r>
              <a:rPr lang="zh-CN" altLang="en-US" dirty="0"/>
              <a:t>方法在处理过程中失败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方法可正常返回，但计算错误结果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方法可正常返回，使某对象被破坏，在不确定时间不确定地方出现错误</a:t>
            </a:r>
            <a:endParaRPr lang="en-US" altLang="zh-CN" dirty="0"/>
          </a:p>
          <a:p>
            <a:r>
              <a:rPr lang="zh-CN" altLang="en-US" dirty="0"/>
              <a:t>非公有方法可使用断言</a:t>
            </a:r>
            <a:r>
              <a:rPr lang="en-US" altLang="zh-CN" dirty="0"/>
              <a:t>(assertion)</a:t>
            </a:r>
          </a:p>
          <a:p>
            <a:r>
              <a:rPr lang="zh-CN" altLang="en-US" dirty="0"/>
              <a:t>检查暂时未被使用的参数的有效性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36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Concrete implementation built atop skeletal implementation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intArrayAsList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diamond operator is only legal here in Java 9 and later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If you're using an earlier release, specify &lt;Integer&gt;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AbstractList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Autoboxing (Item 6)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是一门安全的语言</a:t>
            </a:r>
            <a:r>
              <a:rPr lang="en-US" altLang="zh-CN" dirty="0"/>
              <a:t>(safe </a:t>
            </a:r>
            <a:r>
              <a:rPr lang="en-US" altLang="zh-CN" dirty="0" err="1"/>
              <a:t>lauguage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仍然需要保护性的设计程序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"immutable" time period class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/**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* </a:t>
            </a:r>
            <a:r>
              <a:rPr lang="en-US" altLang="zh-CN" sz="16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beginning of the period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* </a:t>
            </a:r>
            <a:r>
              <a:rPr lang="en-US" altLang="zh-CN" sz="16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end of the period; must not precede start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* </a:t>
            </a:r>
            <a:r>
              <a:rPr lang="en-US" altLang="zh-CN" sz="1600" i="1" dirty="0">
                <a:solidFill>
                  <a:srgbClr val="4B69C6"/>
                </a:solidFill>
                <a:latin typeface="Consolas" panose="020B0609020204030204" pitchFamily="49" charset="0"/>
              </a:rPr>
              <a:t>@throws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if start is after end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* </a:t>
            </a:r>
            <a:r>
              <a:rPr lang="en-US" altLang="zh-CN" sz="1600" i="1" dirty="0">
                <a:solidFill>
                  <a:srgbClr val="4B69C6"/>
                </a:solidFill>
                <a:latin typeface="Consolas" panose="020B0609020204030204" pitchFamily="49" charset="0"/>
              </a:rPr>
              <a:t>@throws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if start or end is null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*/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 after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6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类本身是可变的</a:t>
            </a:r>
          </a:p>
        </p:txBody>
      </p:sp>
    </p:spTree>
    <p:extLst>
      <p:ext uri="{BB962C8B-B14F-4D97-AF65-F5344CB8AC3E}">
        <p14:creationId xmlns:p14="http://schemas.microsoft.com/office/powerpoint/2010/main" val="351827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Attack the internals of a Period instance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setYear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78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Modifies internals of p!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4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类本身是可变的</a:t>
            </a:r>
            <a:endParaRPr lang="en-US" altLang="zh-CN" dirty="0"/>
          </a:p>
          <a:p>
            <a:r>
              <a:rPr lang="zh-CN" altLang="en-US" dirty="0"/>
              <a:t>进行保护性拷贝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2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Repaired constructor - makes defensive copies of parameters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start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after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类本身是可变的</a:t>
            </a:r>
            <a:endParaRPr lang="en-US" altLang="zh-CN" dirty="0"/>
          </a:p>
          <a:p>
            <a:r>
              <a:rPr lang="zh-CN" altLang="en-US" dirty="0"/>
              <a:t>进行保护性拷贝</a:t>
            </a:r>
            <a:endParaRPr lang="en-US" altLang="zh-CN" dirty="0"/>
          </a:p>
          <a:p>
            <a:pPr lvl="1"/>
            <a:r>
              <a:rPr lang="zh-CN" altLang="en-US" dirty="0"/>
              <a:t>保护性拷贝在检查参数有效性之前进行</a:t>
            </a:r>
            <a:endParaRPr lang="en-US" altLang="zh-CN" dirty="0"/>
          </a:p>
          <a:p>
            <a:pPr lvl="1"/>
            <a:r>
              <a:rPr lang="zh-CN" altLang="en-US" dirty="0"/>
              <a:t>避免</a:t>
            </a:r>
            <a:r>
              <a:rPr lang="en-US" altLang="zh-CN" dirty="0"/>
              <a:t>”window of vulnerability” (Time-Of-Check/Time-Of-Use</a:t>
            </a:r>
            <a:r>
              <a:rPr lang="zh-CN" altLang="en-US" dirty="0"/>
              <a:t>或</a:t>
            </a:r>
            <a:r>
              <a:rPr lang="en-US" altLang="zh-CN" dirty="0"/>
              <a:t>TOCTOU</a:t>
            </a:r>
            <a:r>
              <a:rPr lang="zh-CN" altLang="en-US" dirty="0"/>
              <a:t>攻击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类本身是可变的</a:t>
            </a:r>
            <a:endParaRPr lang="en-US" altLang="zh-CN" dirty="0"/>
          </a:p>
          <a:p>
            <a:r>
              <a:rPr lang="zh-CN" altLang="en-US" dirty="0"/>
              <a:t>进行保护性拷贝</a:t>
            </a:r>
            <a:endParaRPr lang="en-US" altLang="zh-CN" dirty="0"/>
          </a:p>
          <a:p>
            <a:pPr lvl="1"/>
            <a:r>
              <a:rPr lang="zh-CN" altLang="en-US" dirty="0"/>
              <a:t>保护性拷贝在检查参数有效性之前进行</a:t>
            </a:r>
            <a:endParaRPr lang="en-US" altLang="zh-CN" dirty="0"/>
          </a:p>
          <a:p>
            <a:pPr lvl="1"/>
            <a:r>
              <a:rPr lang="zh-CN" altLang="en-US" dirty="0"/>
              <a:t>避免</a:t>
            </a:r>
            <a:r>
              <a:rPr lang="en-US" altLang="zh-CN" dirty="0"/>
              <a:t>”window of vulnerability” (Time-Of-Check/Time-Of-Use</a:t>
            </a:r>
            <a:r>
              <a:rPr lang="zh-CN" altLang="en-US" dirty="0"/>
              <a:t>或</a:t>
            </a:r>
            <a:r>
              <a:rPr lang="en-US" altLang="zh-CN" dirty="0"/>
              <a:t>TOCTOU</a:t>
            </a:r>
            <a:r>
              <a:rPr lang="zh-CN" altLang="en-US" dirty="0"/>
              <a:t>攻击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不使用</a:t>
            </a:r>
            <a:r>
              <a:rPr lang="en-US" altLang="zh-CN" dirty="0"/>
              <a:t>Date</a:t>
            </a:r>
            <a:r>
              <a:rPr lang="zh-CN" altLang="en-US" dirty="0"/>
              <a:t>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类是非</a:t>
            </a:r>
            <a:r>
              <a:rPr lang="en-US" altLang="zh-CN" dirty="0"/>
              <a:t>final</a:t>
            </a:r>
            <a:r>
              <a:rPr lang="zh-CN" altLang="en-US" dirty="0"/>
              <a:t>的，可能返回不可信子类的实例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9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如何处理参数和返回值</a:t>
            </a:r>
            <a:endParaRPr lang="en-US" altLang="zh-CN" dirty="0"/>
          </a:p>
          <a:p>
            <a:r>
              <a:rPr lang="zh-CN" altLang="en-US" dirty="0"/>
              <a:t>如何设计方法签名</a:t>
            </a:r>
            <a:endParaRPr lang="en-US" altLang="zh-CN" dirty="0"/>
          </a:p>
          <a:p>
            <a:r>
              <a:rPr lang="zh-CN" altLang="en-US" dirty="0"/>
              <a:t>如何为方法编写文档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4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Second attack on the internals of a Period instance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Period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setYear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78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Modifies internals of p!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5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类本身是可变的</a:t>
            </a:r>
            <a:endParaRPr lang="en-US" altLang="zh-CN" dirty="0"/>
          </a:p>
          <a:p>
            <a:r>
              <a:rPr lang="zh-CN" altLang="en-US" dirty="0"/>
              <a:t>进行保护性拷贝</a:t>
            </a:r>
            <a:endParaRPr lang="en-US" altLang="zh-CN" dirty="0"/>
          </a:p>
          <a:p>
            <a:pPr lvl="1"/>
            <a:r>
              <a:rPr lang="zh-CN" altLang="en-US" dirty="0"/>
              <a:t>保护性拷贝在检查参数有效性之前进行</a:t>
            </a:r>
            <a:endParaRPr lang="en-US" altLang="zh-CN" dirty="0"/>
          </a:p>
          <a:p>
            <a:pPr lvl="1"/>
            <a:r>
              <a:rPr lang="zh-CN" altLang="en-US" dirty="0"/>
              <a:t>避免</a:t>
            </a:r>
            <a:r>
              <a:rPr lang="en-US" altLang="zh-CN" dirty="0"/>
              <a:t>”window of vulnerability” (Time-Of-Check/Time-Of-Use</a:t>
            </a:r>
            <a:r>
              <a:rPr lang="zh-CN" altLang="en-US" dirty="0"/>
              <a:t>或</a:t>
            </a:r>
            <a:r>
              <a:rPr lang="en-US" altLang="zh-CN" dirty="0"/>
              <a:t>TOCTOU</a:t>
            </a:r>
            <a:r>
              <a:rPr lang="zh-CN" altLang="en-US" dirty="0"/>
              <a:t>攻击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不使用</a:t>
            </a:r>
            <a:r>
              <a:rPr lang="en-US" altLang="zh-CN" dirty="0"/>
              <a:t>Date</a:t>
            </a:r>
            <a:r>
              <a:rPr lang="zh-CN" altLang="en-US" dirty="0"/>
              <a:t>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类是非</a:t>
            </a:r>
            <a:r>
              <a:rPr lang="en-US" altLang="zh-CN" dirty="0"/>
              <a:t>final</a:t>
            </a:r>
            <a:r>
              <a:rPr lang="zh-CN" altLang="en-US" dirty="0"/>
              <a:t>的，可能返回不可信子类的实例</a:t>
            </a:r>
            <a:endParaRPr lang="en-US" altLang="zh-CN" dirty="0"/>
          </a:p>
          <a:p>
            <a:r>
              <a:rPr lang="zh-CN" altLang="en-US" dirty="0"/>
              <a:t>修改数据访问方法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8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Repaired accessors - make defensive copies of internal fields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0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当客户提供的对象进入内部数据结构中时</a:t>
            </a:r>
            <a:endParaRPr lang="en-US" altLang="zh-CN" dirty="0"/>
          </a:p>
          <a:p>
            <a:pPr lvl="1"/>
            <a:r>
              <a:rPr lang="zh-CN" altLang="en-US" dirty="0"/>
              <a:t>此对象是否可能是可变的</a:t>
            </a:r>
            <a:endParaRPr lang="en-US" altLang="zh-CN" dirty="0"/>
          </a:p>
          <a:p>
            <a:pPr lvl="1"/>
            <a:r>
              <a:rPr lang="zh-CN" altLang="en-US" dirty="0"/>
              <a:t>若是可变，是否可容忍其变化</a:t>
            </a:r>
            <a:endParaRPr lang="en-US" altLang="zh-CN" dirty="0"/>
          </a:p>
          <a:p>
            <a:pPr lvl="1"/>
            <a:r>
              <a:rPr lang="zh-CN" altLang="en-US" dirty="0"/>
              <a:t>进行保护性拷贝</a:t>
            </a:r>
            <a:endParaRPr lang="en-US" altLang="zh-CN" dirty="0"/>
          </a:p>
          <a:p>
            <a:pPr lvl="1"/>
            <a:r>
              <a:rPr lang="zh-CN" altLang="en-US" dirty="0"/>
              <a:t>将对象放进容器</a:t>
            </a:r>
            <a:r>
              <a:rPr lang="en-US" altLang="zh-CN" dirty="0"/>
              <a:t>(</a:t>
            </a:r>
            <a:r>
              <a:rPr lang="en-US" altLang="zh-CN" dirty="0" err="1"/>
              <a:t>Set,Map</a:t>
            </a:r>
            <a:r>
              <a:rPr lang="en-US" altLang="zh-CN" dirty="0"/>
              <a:t>)</a:t>
            </a:r>
            <a:r>
              <a:rPr lang="zh-CN" altLang="en-US" dirty="0"/>
              <a:t>之后被修改，约束条件被破坏</a:t>
            </a:r>
          </a:p>
        </p:txBody>
      </p:sp>
    </p:spTree>
    <p:extLst>
      <p:ext uri="{BB962C8B-B14F-4D97-AF65-F5344CB8AC3E}">
        <p14:creationId xmlns:p14="http://schemas.microsoft.com/office/powerpoint/2010/main" val="113572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50.</a:t>
            </a:r>
            <a:r>
              <a:rPr lang="zh-CN" altLang="en-US" dirty="0"/>
              <a:t>必要时进行保护性拷贝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内部组件返回给客户</a:t>
            </a:r>
            <a:endParaRPr lang="en-US" altLang="zh-CN" dirty="0"/>
          </a:p>
          <a:p>
            <a:pPr lvl="1"/>
            <a:r>
              <a:rPr lang="zh-CN" altLang="en-US" dirty="0"/>
              <a:t>返回保护性拷贝</a:t>
            </a:r>
            <a:endParaRPr lang="en-US" altLang="zh-CN" dirty="0"/>
          </a:p>
          <a:p>
            <a:pPr lvl="1"/>
            <a:r>
              <a:rPr lang="zh-CN" altLang="en-US" dirty="0"/>
              <a:t>长度非零的数组总是可变的，进行保护性拷贝，或返回不可变视图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1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{...};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unmodifiableList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{...};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7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51.</a:t>
            </a:r>
            <a:r>
              <a:rPr lang="zh-CN" altLang="en-US" dirty="0"/>
              <a:t>谨慎设计方法签名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谨慎地选择方法的名称</a:t>
            </a:r>
            <a:endParaRPr lang="en-US" altLang="zh-CN" dirty="0"/>
          </a:p>
          <a:p>
            <a:r>
              <a:rPr lang="zh-CN" altLang="en-US" dirty="0"/>
              <a:t>不要过于追求提供便利的方法</a:t>
            </a:r>
            <a:endParaRPr lang="en-US" altLang="zh-CN" dirty="0"/>
          </a:p>
          <a:p>
            <a:r>
              <a:rPr lang="zh-CN" altLang="en-US" dirty="0"/>
              <a:t>避免过长的参数列表</a:t>
            </a:r>
          </a:p>
          <a:p>
            <a:pPr lvl="1"/>
            <a:r>
              <a:rPr lang="zh-CN" altLang="en-US" dirty="0"/>
              <a:t>四个或更少</a:t>
            </a:r>
            <a:endParaRPr lang="en-US" altLang="zh-CN" dirty="0"/>
          </a:p>
          <a:p>
            <a:pPr lvl="1"/>
            <a:r>
              <a:rPr lang="zh-CN" altLang="en-US" dirty="0"/>
              <a:t>分解方法</a:t>
            </a:r>
            <a:endParaRPr lang="en-US" altLang="zh-CN" dirty="0"/>
          </a:p>
          <a:p>
            <a:pPr lvl="1"/>
            <a:r>
              <a:rPr lang="zh-CN" altLang="en-US" dirty="0"/>
              <a:t>创建辅助类</a:t>
            </a:r>
            <a:endParaRPr lang="en-US" altLang="zh-CN" dirty="0"/>
          </a:p>
          <a:p>
            <a:pPr lvl="1"/>
            <a:r>
              <a:rPr lang="en-US" altLang="zh-CN" dirty="0"/>
              <a:t>Builder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9244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calories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fat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sodium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Required parameters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  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Optional parameters - initialized to default values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calories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fat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sodium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calories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fat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carbohydrate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sodium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servings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calories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fat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sodium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carbohydrate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240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.calories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1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51.</a:t>
            </a:r>
            <a:r>
              <a:rPr lang="zh-CN" altLang="en-US" dirty="0"/>
              <a:t>谨慎设计方法签名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谨慎地选择方法的名称</a:t>
            </a:r>
            <a:endParaRPr lang="en-US" altLang="zh-CN" dirty="0"/>
          </a:p>
          <a:p>
            <a:r>
              <a:rPr lang="zh-CN" altLang="en-US" dirty="0"/>
              <a:t>不要过于追求提供便利的方法</a:t>
            </a:r>
            <a:endParaRPr lang="en-US" altLang="zh-CN" dirty="0"/>
          </a:p>
          <a:p>
            <a:r>
              <a:rPr lang="zh-CN" altLang="en-US" dirty="0"/>
              <a:t>避免过长的参数列表</a:t>
            </a:r>
            <a:endParaRPr lang="en-US" altLang="zh-CN" dirty="0"/>
          </a:p>
          <a:p>
            <a:r>
              <a:rPr lang="zh-CN" altLang="en-US" dirty="0"/>
              <a:t>参数优先使用接口而不是类</a:t>
            </a:r>
            <a:endParaRPr lang="en-US" altLang="zh-CN" dirty="0"/>
          </a:p>
          <a:p>
            <a:r>
              <a:rPr lang="en-US" altLang="zh-CN" dirty="0"/>
              <a:t>Boolean</a:t>
            </a:r>
            <a:r>
              <a:rPr lang="zh-CN" altLang="en-US" dirty="0"/>
              <a:t>参数优先使用两个元素的枚举类型</a:t>
            </a:r>
          </a:p>
        </p:txBody>
      </p:sp>
    </p:spTree>
    <p:extLst>
      <p:ext uri="{BB962C8B-B14F-4D97-AF65-F5344CB8AC3E}">
        <p14:creationId xmlns:p14="http://schemas.microsoft.com/office/powerpoint/2010/main" val="231150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对参数值的限制</a:t>
            </a:r>
            <a:endParaRPr lang="en-US" altLang="zh-CN" dirty="0"/>
          </a:p>
          <a:p>
            <a:pPr lvl="1"/>
            <a:r>
              <a:rPr lang="zh-CN" altLang="en-US" dirty="0"/>
              <a:t>索引为非负</a:t>
            </a:r>
            <a:endParaRPr lang="en-US" altLang="zh-CN" dirty="0"/>
          </a:p>
          <a:p>
            <a:pPr lvl="1"/>
            <a:r>
              <a:rPr lang="zh-CN" altLang="en-US" dirty="0"/>
              <a:t>对象引用不为</a:t>
            </a:r>
            <a:r>
              <a:rPr lang="en-US" altLang="zh-CN" dirty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362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TemperatureScale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FAHRENHEIT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CELSIUS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TemperatureScale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FAHRENHEIT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CELSIUS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KELVIN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30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具体调用哪个重载</a:t>
            </a:r>
            <a:r>
              <a:rPr lang="en-US" altLang="zh-CN" dirty="0"/>
              <a:t>(overloading)</a:t>
            </a:r>
            <a:r>
              <a:rPr lang="zh-CN" altLang="en-US" dirty="0"/>
              <a:t>方法是在编译时决定的</a:t>
            </a:r>
          </a:p>
        </p:txBody>
      </p:sp>
    </p:spTree>
    <p:extLst>
      <p:ext uri="{BB962C8B-B14F-4D97-AF65-F5344CB8AC3E}">
        <p14:creationId xmlns:p14="http://schemas.microsoft.com/office/powerpoint/2010/main" val="20388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Broken! - What does this program print?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CollectionClassifier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classify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classify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classify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Unknown 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&gt;(),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&gt;(),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classify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6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具体调用哪个重载</a:t>
            </a:r>
            <a:r>
              <a:rPr lang="en-US" altLang="zh-CN" dirty="0"/>
              <a:t>(overloading)</a:t>
            </a:r>
            <a:r>
              <a:rPr lang="zh-CN" altLang="en-US" dirty="0"/>
              <a:t>方法是在编译时决定的</a:t>
            </a:r>
            <a:endParaRPr lang="en-US" altLang="zh-CN" dirty="0"/>
          </a:p>
          <a:p>
            <a:r>
              <a:rPr lang="zh-CN" altLang="en-US" dirty="0"/>
              <a:t>重载方法</a:t>
            </a:r>
            <a:r>
              <a:rPr lang="en-US" altLang="zh-CN" dirty="0"/>
              <a:t>(overloading method)</a:t>
            </a:r>
            <a:r>
              <a:rPr lang="zh-CN" altLang="en-US" dirty="0"/>
              <a:t>的选择是静态的，被覆盖的方法</a:t>
            </a:r>
            <a:r>
              <a:rPr lang="en-US" altLang="zh-CN" dirty="0"/>
              <a:t>(overridden method)</a:t>
            </a:r>
            <a:r>
              <a:rPr lang="zh-CN" altLang="en-US" dirty="0"/>
              <a:t>的选择是动态的</a:t>
            </a:r>
          </a:p>
        </p:txBody>
      </p:sp>
    </p:spTree>
    <p:extLst>
      <p:ext uri="{BB962C8B-B14F-4D97-AF65-F5344CB8AC3E}">
        <p14:creationId xmlns:p14="http://schemas.microsoft.com/office/powerpoint/2010/main" val="95908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SparklingWine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sparkling 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Champagne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SparklingWine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champagne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wineList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SparklingWine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Champagne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wineList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18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具体调用哪个重载</a:t>
            </a:r>
            <a:r>
              <a:rPr lang="en-US" altLang="zh-CN" dirty="0"/>
              <a:t>(overloading)</a:t>
            </a:r>
            <a:r>
              <a:rPr lang="zh-CN" altLang="en-US" dirty="0"/>
              <a:t>方法是在编译时决定的</a:t>
            </a:r>
            <a:endParaRPr lang="en-US" altLang="zh-CN" dirty="0"/>
          </a:p>
          <a:p>
            <a:r>
              <a:rPr lang="zh-CN" altLang="en-US" dirty="0"/>
              <a:t>重载方法</a:t>
            </a:r>
            <a:r>
              <a:rPr lang="en-US" altLang="zh-CN" dirty="0"/>
              <a:t>(overloading method)</a:t>
            </a:r>
            <a:r>
              <a:rPr lang="zh-CN" altLang="en-US" dirty="0"/>
              <a:t>的选择是静态的，被覆盖的方法</a:t>
            </a:r>
            <a:r>
              <a:rPr lang="en-US" altLang="zh-CN" dirty="0"/>
              <a:t>(overridden method)</a:t>
            </a:r>
            <a:r>
              <a:rPr lang="zh-CN" altLang="en-US" dirty="0"/>
              <a:t>的选择是动态的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instanceof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81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4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4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classify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c 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Set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448C27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c 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List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448C27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448C27"/>
                </a:solidFill>
                <a:latin typeface="Consolas" panose="020B0609020204030204" pitchFamily="49" charset="0"/>
              </a:rPr>
              <a:t>Unknown Collection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9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有时很难确定哪个重载方法会被调用</a:t>
            </a:r>
            <a:endParaRPr lang="en-US" altLang="zh-CN" dirty="0"/>
          </a:p>
          <a:p>
            <a:r>
              <a:rPr lang="zh-CN" altLang="en-US" dirty="0"/>
              <a:t>不要写出两个具有相同参数数目的重载方法</a:t>
            </a:r>
            <a:endParaRPr lang="en-US" altLang="zh-CN" dirty="0"/>
          </a:p>
          <a:p>
            <a:pPr lvl="1"/>
            <a:r>
              <a:rPr lang="en-US" altLang="zh-CN" dirty="0" err="1"/>
              <a:t>ObjectOutputStream</a:t>
            </a:r>
            <a:r>
              <a:rPr lang="en-US" altLang="zh-CN" dirty="0"/>
              <a:t>: </a:t>
            </a:r>
            <a:r>
              <a:rPr lang="en-US" altLang="zh-CN" dirty="0" err="1"/>
              <a:t>writeBoolean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), </a:t>
            </a:r>
            <a:r>
              <a:rPr lang="en-US" altLang="zh-CN" dirty="0" err="1"/>
              <a:t>writeInt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), </a:t>
            </a:r>
            <a:r>
              <a:rPr lang="en-US" altLang="zh-CN" dirty="0" err="1"/>
              <a:t>writeLong</a:t>
            </a:r>
            <a:r>
              <a:rPr lang="en-US" altLang="zh-CN" dirty="0"/>
              <a:t>(long)</a:t>
            </a:r>
          </a:p>
          <a:p>
            <a:r>
              <a:rPr lang="zh-CN" altLang="en-US" dirty="0"/>
              <a:t>构造器</a:t>
            </a:r>
            <a:r>
              <a:rPr lang="en-US" altLang="zh-CN" dirty="0"/>
              <a:t>(constructor)</a:t>
            </a:r>
          </a:p>
          <a:p>
            <a:pPr lvl="1"/>
            <a:r>
              <a:rPr lang="zh-CN" altLang="en-US" dirty="0"/>
              <a:t>利用静态工厂</a:t>
            </a:r>
            <a:endParaRPr lang="en-US" altLang="zh-CN" dirty="0"/>
          </a:p>
          <a:p>
            <a:r>
              <a:rPr lang="zh-CN" altLang="en-US" dirty="0"/>
              <a:t>重载方法的参数不存在混淆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), </a:t>
            </a:r>
            <a:r>
              <a:rPr lang="en-US" altLang="zh-CN" dirty="0" err="1"/>
              <a:t>ArrayList</a:t>
            </a:r>
            <a:r>
              <a:rPr lang="en-US" altLang="zh-CN" dirty="0"/>
              <a:t>(Collection)</a:t>
            </a:r>
          </a:p>
          <a:p>
            <a:r>
              <a:rPr lang="zh-CN" altLang="en-US" dirty="0"/>
              <a:t>注意基本类型的自动装箱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4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SetList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TreeSet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+""+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89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预期结果：</a:t>
            </a:r>
            <a:endParaRPr lang="en-US" altLang="zh-CN" dirty="0"/>
          </a:p>
          <a:p>
            <a:pPr lvl="1"/>
            <a:r>
              <a:rPr lang="en-US" altLang="zh-CN" dirty="0"/>
              <a:t>Set, List: [-3, -2, -1]</a:t>
            </a:r>
          </a:p>
          <a:p>
            <a:r>
              <a:rPr lang="zh-CN" altLang="en-US" dirty="0"/>
              <a:t>实际结果</a:t>
            </a:r>
            <a:endParaRPr lang="en-US" altLang="zh-CN" dirty="0"/>
          </a:p>
          <a:p>
            <a:pPr lvl="1"/>
            <a:r>
              <a:rPr lang="en-US" altLang="zh-CN" dirty="0"/>
              <a:t>Set: [-3, -2, -1]</a:t>
            </a:r>
          </a:p>
          <a:p>
            <a:pPr lvl="1"/>
            <a:r>
              <a:rPr lang="en-US" altLang="zh-CN" dirty="0"/>
              <a:t>List: [-2, 0, 2]</a:t>
            </a:r>
          </a:p>
        </p:txBody>
      </p:sp>
    </p:spTree>
    <p:extLst>
      <p:ext uri="{BB962C8B-B14F-4D97-AF65-F5344CB8AC3E}">
        <p14:creationId xmlns:p14="http://schemas.microsoft.com/office/powerpoint/2010/main" val="394164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对参数进行检查</a:t>
            </a:r>
            <a:endParaRPr lang="en-US" altLang="zh-CN" dirty="0"/>
          </a:p>
          <a:p>
            <a:pPr lvl="1"/>
            <a:r>
              <a:rPr lang="zh-CN" altLang="en-US" dirty="0"/>
              <a:t>若参数无效，抛出异常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433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52.</a:t>
            </a:r>
            <a:r>
              <a:rPr lang="zh-CN" altLang="en-US" dirty="0"/>
              <a:t>明智地使用重载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Set.remove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调用的是</a:t>
            </a:r>
            <a:r>
              <a:rPr lang="en-US" altLang="zh-CN" dirty="0" err="1"/>
              <a:t>Set.remove</a:t>
            </a:r>
            <a:r>
              <a:rPr lang="en-US" altLang="zh-CN" dirty="0"/>
              <a:t>(E)</a:t>
            </a:r>
            <a:r>
              <a:rPr lang="zh-CN" altLang="en-US" dirty="0"/>
              <a:t>。</a:t>
            </a:r>
            <a:r>
              <a:rPr lang="en-US" altLang="zh-CN" dirty="0"/>
              <a:t>E</a:t>
            </a:r>
            <a:r>
              <a:rPr lang="zh-CN" altLang="en-US" dirty="0"/>
              <a:t>在此处为</a:t>
            </a:r>
            <a:r>
              <a:rPr lang="en-US" altLang="zh-CN" dirty="0"/>
              <a:t>Integer</a:t>
            </a:r>
          </a:p>
          <a:p>
            <a:r>
              <a:rPr lang="en-US" altLang="zh-CN" dirty="0" err="1"/>
              <a:t>List.remove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调用的是</a:t>
            </a:r>
            <a:r>
              <a:rPr lang="en-US" altLang="zh-CN" dirty="0" err="1"/>
              <a:t>List.remove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。此时</a:t>
            </a:r>
            <a:r>
              <a:rPr lang="en-US" altLang="zh-CN" dirty="0" err="1"/>
              <a:t>int</a:t>
            </a:r>
            <a:r>
              <a:rPr lang="zh-CN" altLang="en-US" dirty="0"/>
              <a:t>参数为</a:t>
            </a:r>
            <a:r>
              <a:rPr lang="en-US" altLang="zh-CN" dirty="0"/>
              <a:t>index</a:t>
            </a:r>
            <a:r>
              <a:rPr lang="zh-CN" altLang="en-US" dirty="0"/>
              <a:t>。虽然存在</a:t>
            </a:r>
            <a:r>
              <a:rPr lang="en-US" altLang="zh-CN" dirty="0" err="1"/>
              <a:t>List.remove</a:t>
            </a:r>
            <a:r>
              <a:rPr lang="en-US" altLang="zh-CN" dirty="0"/>
              <a:t>(E)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/>
              <a:t>integer</a:t>
            </a:r>
            <a:r>
              <a:rPr lang="zh-CN" altLang="en-US" dirty="0"/>
              <a:t>，但不会被调用。</a:t>
            </a:r>
            <a:endParaRPr lang="en-US" altLang="zh-CN" dirty="0"/>
          </a:p>
          <a:p>
            <a:r>
              <a:rPr lang="zh-CN" altLang="en-US" dirty="0"/>
              <a:t>如何解决？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744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or remove(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Integer.valueOf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20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53.</a:t>
            </a:r>
            <a:r>
              <a:rPr lang="zh-CN" altLang="en-US" dirty="0"/>
              <a:t>明智地使用可变参数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可匹配不同长度的变量的方法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887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Simple use of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varargs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sum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50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53.</a:t>
            </a:r>
            <a:r>
              <a:rPr lang="zh-CN" altLang="en-US" dirty="0"/>
              <a:t>明智地使用可变参数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可匹配不同长度的变量的方法</a:t>
            </a:r>
            <a:endParaRPr lang="en-US" altLang="zh-CN" dirty="0"/>
          </a:p>
          <a:p>
            <a:r>
              <a:rPr lang="zh-CN" altLang="en-US" dirty="0"/>
              <a:t>有时需要编写需要</a:t>
            </a:r>
            <a:r>
              <a:rPr lang="en-US" altLang="zh-CN" dirty="0"/>
              <a:t>1</a:t>
            </a:r>
            <a:r>
              <a:rPr lang="zh-CN" altLang="en-US" dirty="0"/>
              <a:t>个或多个参数的方法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167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WRONG way to use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varargs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pass one or more arguments!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Too few arguments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min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0743" y="3798670"/>
            <a:ext cx="5473444" cy="38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若没有传参数，编译不会出错，运行时会出错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0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right way to use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varargs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pass one or more arguments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firstArg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remainingArgs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firstArg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remainingArgs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min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67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53.</a:t>
            </a:r>
            <a:r>
              <a:rPr lang="zh-CN" altLang="en-US" dirty="0"/>
              <a:t>明智地使用可变参数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可匹配不同长度的变量的方法</a:t>
            </a:r>
            <a:endParaRPr lang="en-US" altLang="zh-CN" dirty="0"/>
          </a:p>
          <a:p>
            <a:r>
              <a:rPr lang="zh-CN" altLang="en-US" dirty="0"/>
              <a:t>有时需要编写需要</a:t>
            </a:r>
            <a:r>
              <a:rPr lang="en-US" altLang="zh-CN" dirty="0"/>
              <a:t>1</a:t>
            </a:r>
            <a:r>
              <a:rPr lang="zh-CN" altLang="en-US" dirty="0"/>
              <a:t>个或多个参数的方法</a:t>
            </a:r>
            <a:endParaRPr lang="en-US" altLang="zh-CN" dirty="0"/>
          </a:p>
          <a:p>
            <a:r>
              <a:rPr lang="zh-CN" altLang="en-US" dirty="0"/>
              <a:t>提高使用可变参数方法时的效率</a:t>
            </a:r>
            <a:endParaRPr lang="en-US" altLang="zh-CN" dirty="0"/>
          </a:p>
          <a:p>
            <a:pPr lvl="1"/>
            <a:r>
              <a:rPr lang="zh-CN" altLang="en-US" dirty="0"/>
              <a:t>减少可变参数的数组分配和初始化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95%</a:t>
            </a:r>
            <a:r>
              <a:rPr lang="zh-CN" altLang="en-US" dirty="0"/>
              <a:t>的调用会有</a:t>
            </a:r>
            <a:r>
              <a:rPr lang="en-US" altLang="zh-CN" dirty="0"/>
              <a:t>3</a:t>
            </a:r>
            <a:r>
              <a:rPr lang="zh-CN" altLang="en-US" dirty="0"/>
              <a:t>个或更少的参数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509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70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54.</a:t>
            </a:r>
            <a:r>
              <a:rPr lang="zh-CN" altLang="en-US" dirty="0"/>
              <a:t>返回零长度的数组或集合，而不是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常见的写法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8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对参数进行检查</a:t>
            </a:r>
            <a:endParaRPr lang="en-US" altLang="zh-CN" dirty="0"/>
          </a:p>
          <a:p>
            <a:pPr lvl="1"/>
            <a:r>
              <a:rPr lang="zh-CN" altLang="en-US" dirty="0"/>
              <a:t>若参数无效，抛出异常</a:t>
            </a:r>
            <a:endParaRPr lang="en-US" altLang="zh-CN" dirty="0"/>
          </a:p>
          <a:p>
            <a:r>
              <a:rPr lang="zh-CN" altLang="en-US" dirty="0"/>
              <a:t>若不检查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06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null to indicate an empty collection. 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@return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a list containing all of the cheeses in the shop,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or null if no cheeses are available for purchase.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1711" y="4254099"/>
            <a:ext cx="6152785" cy="317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将没有</a:t>
            </a:r>
            <a:r>
              <a:rPr lang="en-US" altLang="zh-CN" sz="1800" dirty="0"/>
              <a:t>cheese</a:t>
            </a:r>
            <a:r>
              <a:rPr lang="zh-CN" altLang="en-US" sz="1800" dirty="0"/>
              <a:t>当作特例，不合常理。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663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shop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cheeses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STILTON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Jolly good, just the thing.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shop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STILTON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Jolly good, just the thing.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952454"/>
            <a:ext cx="7886700" cy="48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需要特别的判断</a:t>
            </a:r>
            <a:r>
              <a:rPr lang="en-US" altLang="zh-CN" sz="1800" dirty="0"/>
              <a:t>cheeses</a:t>
            </a:r>
            <a:r>
              <a:rPr lang="zh-CN" altLang="en-US" sz="1800" dirty="0"/>
              <a:t>是否为</a:t>
            </a:r>
            <a:r>
              <a:rPr lang="en-US" altLang="zh-CN" sz="1800" dirty="0"/>
              <a:t>null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701824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较为理想的做法。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87219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54.</a:t>
            </a:r>
            <a:r>
              <a:rPr lang="zh-CN" altLang="en-US" dirty="0"/>
              <a:t>返回零长度的数组或集合，而不是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正确的做法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847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Optimization - avoids allocating empty arrays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EMPTY_CHEESE_ARRAY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EMPTY_CHEESE_ARRAY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07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54.</a:t>
            </a:r>
            <a:r>
              <a:rPr lang="zh-CN" altLang="en-US" dirty="0"/>
              <a:t>返回零长度的数组或集合，而不是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对于其他集合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793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Optimization - avoids allocating empty collections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Cheese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getCheeses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cheesesInStock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61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55.</a:t>
            </a:r>
            <a:r>
              <a:rPr lang="zh-CN" altLang="en-US" dirty="0"/>
              <a:t>明智地返回</a:t>
            </a:r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方法在某些时候无法返回任何值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224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55.</a:t>
            </a:r>
            <a:r>
              <a:rPr lang="zh-CN" altLang="en-US" dirty="0"/>
              <a:t>明智地返回</a:t>
            </a:r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方法在某些时候无法返回任何值</a:t>
            </a:r>
            <a:endParaRPr lang="en-US" altLang="zh-CN" dirty="0"/>
          </a:p>
          <a:p>
            <a:pPr lvl="1"/>
            <a:r>
              <a:rPr lang="zh-CN" altLang="en-US" dirty="0"/>
              <a:t>抛出异常</a:t>
            </a:r>
            <a:endParaRPr lang="en-US" altLang="zh-CN" dirty="0"/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Optional&lt;T&gt;</a:t>
            </a:r>
          </a:p>
        </p:txBody>
      </p:sp>
    </p:spTree>
    <p:extLst>
      <p:ext uri="{BB962C8B-B14F-4D97-AF65-F5344CB8AC3E}">
        <p14:creationId xmlns:p14="http://schemas.microsoft.com/office/powerpoint/2010/main" val="3204582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maximum value in collection - throws exception if empty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Empty 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20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maximum value in collection as an Optional&lt;E&gt;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对参数进行检查</a:t>
            </a:r>
            <a:endParaRPr lang="en-US" altLang="zh-CN" dirty="0"/>
          </a:p>
          <a:p>
            <a:pPr lvl="1"/>
            <a:r>
              <a:rPr lang="zh-CN" altLang="en-US" dirty="0"/>
              <a:t>若参数无效，抛出异常</a:t>
            </a:r>
            <a:endParaRPr lang="en-US" altLang="zh-CN" dirty="0"/>
          </a:p>
          <a:p>
            <a:r>
              <a:rPr lang="zh-CN" altLang="en-US" dirty="0"/>
              <a:t>若不检查</a:t>
            </a:r>
            <a:endParaRPr lang="en-US" altLang="zh-CN" dirty="0"/>
          </a:p>
          <a:p>
            <a:pPr lvl="1"/>
            <a:r>
              <a:rPr lang="zh-CN" altLang="en-US" dirty="0"/>
              <a:t>方法在处理过程中失败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方法可正常返回，但计算错误结果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方法可正常返回，使某对象被破坏，在不确定时间不确定地方出现错误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40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55.</a:t>
            </a:r>
            <a:r>
              <a:rPr lang="zh-CN" altLang="en-US" dirty="0"/>
              <a:t>明智地返回</a:t>
            </a:r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的终止操作返回</a:t>
            </a:r>
            <a:r>
              <a:rPr lang="en-US" altLang="zh-CN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657232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max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in collection as Optional&lt;E&gt; - uses stream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Returns a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whose value is (this mod m). This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differs from the remainder method in that it always returns 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non-negative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modulus, which must be positive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@return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this mod m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@throws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if m is less than or equal to 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signum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Modulus &lt;= 0: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the computation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49.</a:t>
            </a:r>
            <a:r>
              <a:rPr lang="zh-CN" altLang="en-US" dirty="0"/>
              <a:t>检查参数的有效性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对参数进行检查</a:t>
            </a:r>
            <a:endParaRPr lang="en-US" altLang="zh-CN" dirty="0"/>
          </a:p>
          <a:p>
            <a:pPr lvl="1"/>
            <a:r>
              <a:rPr lang="zh-CN" altLang="en-US" dirty="0"/>
              <a:t>若参数无效，抛出异常</a:t>
            </a:r>
            <a:endParaRPr lang="en-US" altLang="zh-CN" dirty="0"/>
          </a:p>
          <a:p>
            <a:r>
              <a:rPr lang="zh-CN" altLang="en-US" dirty="0"/>
              <a:t>若不检查</a:t>
            </a:r>
            <a:endParaRPr lang="en-US" altLang="zh-CN" dirty="0"/>
          </a:p>
          <a:p>
            <a:pPr lvl="1"/>
            <a:r>
              <a:rPr lang="zh-CN" altLang="en-US" dirty="0"/>
              <a:t>方法在处理过程中失败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方法可正常返回，但计算错误结果</a:t>
            </a:r>
            <a:endParaRPr lang="en-US" altLang="zh-CN" dirty="0"/>
          </a:p>
          <a:p>
            <a:pPr lvl="1"/>
            <a:r>
              <a:rPr lang="zh-CN" altLang="en-US" dirty="0"/>
              <a:t>方法可正常返回，使某对象被破坏，在不确定时间不确定地方出现错误</a:t>
            </a:r>
            <a:endParaRPr lang="en-US" altLang="zh-CN" dirty="0"/>
          </a:p>
          <a:p>
            <a:r>
              <a:rPr lang="zh-CN" altLang="en-US" dirty="0"/>
              <a:t>非公有方法可使用断言</a:t>
            </a:r>
            <a:r>
              <a:rPr lang="en-US" altLang="zh-CN" dirty="0"/>
              <a:t>(assertion)</a:t>
            </a:r>
          </a:p>
          <a:p>
            <a:pPr lvl="1"/>
            <a:r>
              <a:rPr lang="zh-CN" altLang="en-US" dirty="0"/>
              <a:t>断言若失败，会抛出</a:t>
            </a:r>
            <a:r>
              <a:rPr lang="en-US" altLang="zh-CN" dirty="0" err="1"/>
              <a:t>AssertionError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4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4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Private helper function for a recursive sort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[],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offset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length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offset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offset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69C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length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length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offset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the computation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</TotalTime>
  <Words>5233</Words>
  <Application>Microsoft Office PowerPoint</Application>
  <PresentationFormat>全屏显示(4:3)</PresentationFormat>
  <Paragraphs>495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第八章 方法</vt:lpstr>
      <vt:lpstr>主要内容</vt:lpstr>
      <vt:lpstr>49.检查参数的有效性</vt:lpstr>
      <vt:lpstr>49.检查参数的有效性</vt:lpstr>
      <vt:lpstr>49.检查参数的有效性</vt:lpstr>
      <vt:lpstr>49.检查参数的有效性</vt:lpstr>
      <vt:lpstr>PowerPoint 演示文稿</vt:lpstr>
      <vt:lpstr>49.检查参数的有效性</vt:lpstr>
      <vt:lpstr>PowerPoint 演示文稿</vt:lpstr>
      <vt:lpstr>49.检查参数的有效性</vt:lpstr>
      <vt:lpstr>PowerPoint 演示文稿</vt:lpstr>
      <vt:lpstr>50.必要时进行保护性拷贝</vt:lpstr>
      <vt:lpstr>PowerPoint 演示文稿</vt:lpstr>
      <vt:lpstr>50.必要时进行保护性拷贝</vt:lpstr>
      <vt:lpstr>PowerPoint 演示文稿</vt:lpstr>
      <vt:lpstr>50.必要时进行保护性拷贝</vt:lpstr>
      <vt:lpstr>PowerPoint 演示文稿</vt:lpstr>
      <vt:lpstr>50.必要时进行保护性拷贝</vt:lpstr>
      <vt:lpstr>50.必要时进行保护性拷贝</vt:lpstr>
      <vt:lpstr>PowerPoint 演示文稿</vt:lpstr>
      <vt:lpstr>50.必要时进行保护性拷贝</vt:lpstr>
      <vt:lpstr>PowerPoint 演示文稿</vt:lpstr>
      <vt:lpstr>50.必要时进行保护性拷贝</vt:lpstr>
      <vt:lpstr>50.必要时进行保护性拷贝</vt:lpstr>
      <vt:lpstr>PowerPoint 演示文稿</vt:lpstr>
      <vt:lpstr>51.谨慎设计方法签名</vt:lpstr>
      <vt:lpstr>PowerPoint 演示文稿</vt:lpstr>
      <vt:lpstr>PowerPoint 演示文稿</vt:lpstr>
      <vt:lpstr>51.谨慎设计方法签名</vt:lpstr>
      <vt:lpstr>PowerPoint 演示文稿</vt:lpstr>
      <vt:lpstr>52.明智地使用重载</vt:lpstr>
      <vt:lpstr>PowerPoint 演示文稿</vt:lpstr>
      <vt:lpstr>52.明智地使用重载</vt:lpstr>
      <vt:lpstr>PowerPoint 演示文稿</vt:lpstr>
      <vt:lpstr>52.明智地使用重载</vt:lpstr>
      <vt:lpstr>PowerPoint 演示文稿</vt:lpstr>
      <vt:lpstr>52.明智地使用重载</vt:lpstr>
      <vt:lpstr>PowerPoint 演示文稿</vt:lpstr>
      <vt:lpstr>52.明智地使用重载</vt:lpstr>
      <vt:lpstr>52.明智地使用重载</vt:lpstr>
      <vt:lpstr>PowerPoint 演示文稿</vt:lpstr>
      <vt:lpstr>53.明智地使用可变参数</vt:lpstr>
      <vt:lpstr>PowerPoint 演示文稿</vt:lpstr>
      <vt:lpstr>53.明智地使用可变参数</vt:lpstr>
      <vt:lpstr>PowerPoint 演示文稿</vt:lpstr>
      <vt:lpstr>PowerPoint 演示文稿</vt:lpstr>
      <vt:lpstr>53.明智地使用可变参数</vt:lpstr>
      <vt:lpstr>PowerPoint 演示文稿</vt:lpstr>
      <vt:lpstr>54.返回零长度的数组或集合，而不是null</vt:lpstr>
      <vt:lpstr>PowerPoint 演示文稿</vt:lpstr>
      <vt:lpstr>PowerPoint 演示文稿</vt:lpstr>
      <vt:lpstr>54.返回零长度的数组或集合，而不是null</vt:lpstr>
      <vt:lpstr>PowerPoint 演示文稿</vt:lpstr>
      <vt:lpstr>54.返回零长度的数组或集合，而不是null</vt:lpstr>
      <vt:lpstr>PowerPoint 演示文稿</vt:lpstr>
      <vt:lpstr>55.明智地返回optional</vt:lpstr>
      <vt:lpstr>55.明智地返回optional</vt:lpstr>
      <vt:lpstr>PowerPoint 演示文稿</vt:lpstr>
      <vt:lpstr>PowerPoint 演示文稿</vt:lpstr>
      <vt:lpstr>55.明智地返回Optional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xupengfei</cp:lastModifiedBy>
  <cp:revision>742</cp:revision>
  <dcterms:created xsi:type="dcterms:W3CDTF">2017-03-30T12:12:37Z</dcterms:created>
  <dcterms:modified xsi:type="dcterms:W3CDTF">2021-05-28T05:36:06Z</dcterms:modified>
</cp:coreProperties>
</file>