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478" r:id="rId3"/>
    <p:sldId id="467" r:id="rId4"/>
    <p:sldId id="540" r:id="rId5"/>
    <p:sldId id="469" r:id="rId6"/>
    <p:sldId id="541" r:id="rId7"/>
    <p:sldId id="542" r:id="rId8"/>
    <p:sldId id="543" r:id="rId9"/>
    <p:sldId id="482" r:id="rId10"/>
    <p:sldId id="544" r:id="rId11"/>
    <p:sldId id="545" r:id="rId12"/>
    <p:sldId id="483" r:id="rId13"/>
    <p:sldId id="546" r:id="rId14"/>
    <p:sldId id="547" r:id="rId15"/>
    <p:sldId id="548" r:id="rId16"/>
    <p:sldId id="549" r:id="rId17"/>
    <p:sldId id="550" r:id="rId18"/>
    <p:sldId id="551" r:id="rId19"/>
    <p:sldId id="552" r:id="rId20"/>
    <p:sldId id="553" r:id="rId21"/>
    <p:sldId id="554" r:id="rId22"/>
    <p:sldId id="555" r:id="rId23"/>
    <p:sldId id="556" r:id="rId24"/>
    <p:sldId id="557" r:id="rId25"/>
    <p:sldId id="558" r:id="rId26"/>
    <p:sldId id="559" r:id="rId27"/>
    <p:sldId id="560" r:id="rId28"/>
    <p:sldId id="563" r:id="rId29"/>
    <p:sldId id="565" r:id="rId30"/>
    <p:sldId id="566" r:id="rId31"/>
    <p:sldId id="561" r:id="rId32"/>
    <p:sldId id="567" r:id="rId33"/>
    <p:sldId id="568" r:id="rId34"/>
    <p:sldId id="597" r:id="rId35"/>
    <p:sldId id="598" r:id="rId36"/>
    <p:sldId id="571" r:id="rId37"/>
    <p:sldId id="572" r:id="rId38"/>
    <p:sldId id="573" r:id="rId39"/>
    <p:sldId id="574" r:id="rId40"/>
    <p:sldId id="575" r:id="rId41"/>
    <p:sldId id="576" r:id="rId42"/>
    <p:sldId id="577" r:id="rId43"/>
    <p:sldId id="578" r:id="rId44"/>
    <p:sldId id="579" r:id="rId45"/>
    <p:sldId id="580" r:id="rId46"/>
    <p:sldId id="581" r:id="rId47"/>
    <p:sldId id="582" r:id="rId48"/>
    <p:sldId id="584" r:id="rId49"/>
    <p:sldId id="599" r:id="rId50"/>
    <p:sldId id="586" r:id="rId51"/>
    <p:sldId id="587" r:id="rId52"/>
    <p:sldId id="588" r:id="rId53"/>
    <p:sldId id="589" r:id="rId54"/>
    <p:sldId id="590" r:id="rId55"/>
    <p:sldId id="600" r:id="rId56"/>
    <p:sldId id="592" r:id="rId57"/>
    <p:sldId id="593" r:id="rId58"/>
    <p:sldId id="594" r:id="rId59"/>
    <p:sldId id="595" r:id="rId6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8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04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76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0473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8151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19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7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71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50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62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76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388FC-6CFD-427B-BF6B-8DA79EBFAD19}" type="datetimeFigureOut">
              <a:rPr lang="zh-CN" altLang="en-US" smtClean="0"/>
              <a:t>2021/5/28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33BCD-70C0-4FCD-85A8-BF0F6C13B6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30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第九章</a:t>
            </a:r>
            <a:br>
              <a:rPr lang="en-US" altLang="zh-CN" dirty="0"/>
            </a:br>
            <a:r>
              <a:rPr lang="zh-CN" altLang="en-US" dirty="0"/>
              <a:t>通用编程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8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Not the best way to iterate over a collection!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something with 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Not the best way to iterate over an array!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something with a[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]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1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58.for-each</a:t>
            </a:r>
            <a:r>
              <a:rPr lang="zh-CN" altLang="en-US" dirty="0"/>
              <a:t>循环优于传统的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for-each</a:t>
            </a:r>
            <a:r>
              <a:rPr lang="zh-CN" altLang="en-US" dirty="0"/>
              <a:t>循环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578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The preferred idiom for iterating over collections and arrays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elements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something with 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71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58.for-each</a:t>
            </a:r>
            <a:r>
              <a:rPr lang="zh-CN" altLang="en-US" dirty="0"/>
              <a:t>循环优于传统的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循环容易出现的问题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7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Can you spot the bug?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CLUB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DIAMOND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HEART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SPADE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Rank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ACE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DEUCE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THREE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FOUR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FIVE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SIX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SEVEN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EIGHT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NINE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TEN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JACK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QUEEN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KING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suits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Rank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ranks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Rank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values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deck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ArrayList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suits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Rank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ranks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deck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8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Same bug, different symptom!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enum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ONE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TWO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THREE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FOUR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FIVE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SIX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Collection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Face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faces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EnumSet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allOf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Face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faces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Face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faces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64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58.for-each</a:t>
            </a:r>
            <a:r>
              <a:rPr lang="zh-CN" altLang="en-US" dirty="0"/>
              <a:t>循环优于传统的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循环容易出现的问题</a:t>
            </a:r>
            <a:endParaRPr lang="en-US" altLang="zh-CN" dirty="0"/>
          </a:p>
          <a:p>
            <a:pPr lvl="1"/>
            <a:r>
              <a:rPr lang="zh-CN" altLang="en-US" dirty="0"/>
              <a:t>如何解决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9780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Fixed, but ugly - you can do better!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suits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Rank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ranks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deck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j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84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58.for-each</a:t>
            </a:r>
            <a:r>
              <a:rPr lang="zh-CN" altLang="en-US" dirty="0"/>
              <a:t>循环优于传统的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</a:t>
            </a:r>
            <a:r>
              <a:rPr lang="zh-CN" altLang="en-US" dirty="0"/>
              <a:t>循环容易出现的问题</a:t>
            </a:r>
            <a:endParaRPr lang="en-US" altLang="zh-CN" dirty="0"/>
          </a:p>
          <a:p>
            <a:r>
              <a:rPr lang="zh-CN" altLang="en-US" dirty="0"/>
              <a:t>利用</a:t>
            </a:r>
            <a:r>
              <a:rPr lang="en-US" altLang="zh-CN" dirty="0"/>
              <a:t>for-each</a:t>
            </a:r>
            <a:r>
              <a:rPr lang="zh-CN" altLang="en-US" dirty="0"/>
              <a:t>循环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188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Preferred idiom for nested iteration on collections and arrays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suits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Rank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rank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ranks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deck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suit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rank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197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语言的具体细节</a:t>
            </a:r>
            <a:endParaRPr lang="en-US" altLang="zh-CN" dirty="0"/>
          </a:p>
          <a:p>
            <a:r>
              <a:rPr lang="zh-CN" altLang="en-US" dirty="0"/>
              <a:t>局部变量的处理、控制结构、类库的用法、各种数据类型的用法</a:t>
            </a:r>
            <a:endParaRPr lang="en-US" altLang="zh-CN" dirty="0"/>
          </a:p>
          <a:p>
            <a:r>
              <a:rPr lang="zh-CN" altLang="en-US" dirty="0"/>
              <a:t>反射机制和本地方法</a:t>
            </a:r>
            <a:endParaRPr lang="en-US" altLang="zh-CN" dirty="0"/>
          </a:p>
          <a:p>
            <a:r>
              <a:rPr lang="zh-CN" altLang="en-US" dirty="0"/>
              <a:t>优化和命名惯例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043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58.for-each</a:t>
            </a:r>
            <a:r>
              <a:rPr lang="zh-CN" altLang="en-US" dirty="0"/>
              <a:t>循环优于传统的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for-each</a:t>
            </a:r>
            <a:r>
              <a:rPr lang="zh-CN" altLang="en-US" dirty="0"/>
              <a:t>循环可遍历任何实现</a:t>
            </a:r>
            <a:r>
              <a:rPr lang="en-US" altLang="zh-CN" dirty="0" err="1"/>
              <a:t>Iterable</a:t>
            </a:r>
            <a:r>
              <a:rPr lang="zh-CN" altLang="en-US" dirty="0"/>
              <a:t>接口的对象</a:t>
            </a:r>
            <a:endParaRPr lang="en-US" altLang="zh-CN" dirty="0"/>
          </a:p>
          <a:p>
            <a:r>
              <a:rPr lang="zh-CN" altLang="en-US" dirty="0"/>
              <a:t>无法使用</a:t>
            </a:r>
            <a:r>
              <a:rPr lang="en-US" altLang="zh-CN" dirty="0"/>
              <a:t>for-each</a:t>
            </a:r>
            <a:r>
              <a:rPr lang="zh-CN" altLang="en-US" dirty="0"/>
              <a:t>循环的情况</a:t>
            </a:r>
            <a:endParaRPr lang="en-US" altLang="zh-CN" dirty="0"/>
          </a:p>
          <a:p>
            <a:pPr lvl="1"/>
            <a:r>
              <a:rPr lang="zh-CN" altLang="en-US" dirty="0"/>
              <a:t>解构过滤：遍历集合，删除特定元素</a:t>
            </a:r>
            <a:endParaRPr lang="en-US" altLang="zh-CN" dirty="0"/>
          </a:p>
          <a:p>
            <a:pPr lvl="1"/>
            <a:r>
              <a:rPr lang="zh-CN" altLang="en-US" dirty="0"/>
              <a:t>转换：遍历集合，替换特定元素</a:t>
            </a:r>
            <a:endParaRPr lang="en-US" altLang="zh-CN" dirty="0"/>
          </a:p>
          <a:p>
            <a:pPr lvl="1"/>
            <a:r>
              <a:rPr lang="zh-CN" altLang="en-US" dirty="0"/>
              <a:t>并行迭代：并行的遍历多个集合，同步前进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96133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59.</a:t>
            </a:r>
            <a:r>
              <a:rPr lang="zh-CN" altLang="en-US" dirty="0"/>
              <a:t>了解和使用类库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假如希望产生位于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之间的随机整数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7364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Common but deeply flawed!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rnd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random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Math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abs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rnd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nextInt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%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654461"/>
            <a:ext cx="7886700" cy="3034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若</a:t>
            </a:r>
            <a:r>
              <a:rPr lang="en-US" altLang="zh-CN" sz="1800" dirty="0"/>
              <a:t>n</a:t>
            </a:r>
            <a:r>
              <a:rPr lang="zh-CN" altLang="en-US" sz="1800" dirty="0"/>
              <a:t>为较小的</a:t>
            </a:r>
            <a:r>
              <a:rPr lang="en-US" altLang="zh-CN" sz="1800" dirty="0"/>
              <a:t>2</a:t>
            </a:r>
            <a:r>
              <a:rPr lang="zh-CN" altLang="en-US" sz="1800" dirty="0"/>
              <a:t>的乘方，随机数序列很快会重复</a:t>
            </a:r>
            <a:endParaRPr lang="en-US" altLang="zh-CN" sz="1800" dirty="0"/>
          </a:p>
          <a:p>
            <a:r>
              <a:rPr lang="zh-CN" altLang="en-US" sz="1800" dirty="0"/>
              <a:t>若</a:t>
            </a:r>
            <a:r>
              <a:rPr lang="en-US" altLang="zh-CN" sz="1800" dirty="0"/>
              <a:t>n</a:t>
            </a:r>
            <a:r>
              <a:rPr lang="zh-CN" altLang="en-US" sz="1800" dirty="0"/>
              <a:t>不是</a:t>
            </a:r>
            <a:r>
              <a:rPr lang="en-US" altLang="zh-CN" sz="1800" dirty="0"/>
              <a:t>2</a:t>
            </a:r>
            <a:r>
              <a:rPr lang="zh-CN" altLang="en-US" sz="1800" dirty="0"/>
              <a:t>的乘方，有些数会出现的更加频繁</a:t>
            </a:r>
            <a:endParaRPr lang="en-US" altLang="zh-CN" sz="1800" dirty="0"/>
          </a:p>
          <a:p>
            <a:r>
              <a:rPr lang="zh-CN" altLang="en-US" sz="1800" dirty="0"/>
              <a:t>有时会返回指定范围之外的数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01982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59.</a:t>
            </a:r>
            <a:r>
              <a:rPr lang="zh-CN" altLang="en-US" dirty="0"/>
              <a:t>了解和使用类库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假如希望产生位于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之间的随机整数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random.nextInt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8519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59.</a:t>
            </a:r>
            <a:r>
              <a:rPr lang="zh-CN" altLang="en-US" dirty="0"/>
              <a:t>了解和使用类库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使用标准类库的好处</a:t>
            </a:r>
            <a:endParaRPr lang="en-US" altLang="zh-CN" dirty="0"/>
          </a:p>
          <a:p>
            <a:pPr lvl="1"/>
            <a:r>
              <a:rPr lang="zh-CN" altLang="en-US" dirty="0"/>
              <a:t>其实现经过检验，且会不断更新</a:t>
            </a:r>
            <a:endParaRPr lang="en-US" altLang="zh-CN" dirty="0"/>
          </a:p>
          <a:p>
            <a:pPr lvl="1"/>
            <a:r>
              <a:rPr lang="zh-CN" altLang="en-US" dirty="0"/>
              <a:t>无需花费时间在底层细节上</a:t>
            </a:r>
            <a:endParaRPr lang="en-US" altLang="zh-CN" dirty="0"/>
          </a:p>
          <a:p>
            <a:pPr lvl="1"/>
            <a:r>
              <a:rPr lang="zh-CN" altLang="en-US" dirty="0"/>
              <a:t>性能往往会逐渐提高</a:t>
            </a:r>
            <a:endParaRPr lang="en-US" altLang="zh-CN" dirty="0"/>
          </a:p>
          <a:p>
            <a:pPr lvl="1"/>
            <a:r>
              <a:rPr lang="zh-CN" altLang="en-US" dirty="0"/>
              <a:t>方便其他人阅读，重用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050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59.</a:t>
            </a:r>
            <a:r>
              <a:rPr lang="zh-CN" altLang="en-US" dirty="0"/>
              <a:t>了解和使用类库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使用标准类库的好处</a:t>
            </a:r>
            <a:endParaRPr lang="en-US" altLang="zh-CN" dirty="0"/>
          </a:p>
          <a:p>
            <a:pPr lvl="1"/>
            <a:r>
              <a:rPr lang="zh-CN" altLang="en-US" dirty="0"/>
              <a:t>其实现经过检验，且会不断更新</a:t>
            </a:r>
            <a:endParaRPr lang="en-US" altLang="zh-CN" dirty="0"/>
          </a:p>
          <a:p>
            <a:pPr lvl="1"/>
            <a:r>
              <a:rPr lang="zh-CN" altLang="en-US" dirty="0"/>
              <a:t>无需花费时间在底层细节上</a:t>
            </a:r>
            <a:endParaRPr lang="en-US" altLang="zh-CN" dirty="0"/>
          </a:p>
          <a:p>
            <a:pPr lvl="1"/>
            <a:r>
              <a:rPr lang="zh-CN" altLang="en-US" dirty="0"/>
              <a:t>性能往往会逐渐提高</a:t>
            </a:r>
            <a:endParaRPr lang="en-US" altLang="zh-CN" dirty="0"/>
          </a:p>
          <a:p>
            <a:pPr lvl="1"/>
            <a:r>
              <a:rPr lang="zh-CN" altLang="en-US" dirty="0"/>
              <a:t>方便其他人阅读，重用</a:t>
            </a:r>
            <a:endParaRPr lang="en-US" altLang="zh-CN" dirty="0"/>
          </a:p>
          <a:p>
            <a:r>
              <a:rPr lang="zh-CN" altLang="en-US" dirty="0"/>
              <a:t>总之，不要重新发明轮子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591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60.</a:t>
            </a:r>
            <a:r>
              <a:rPr lang="zh-CN" altLang="en-US" dirty="0"/>
              <a:t>如果需要精确的答案，避免使用</a:t>
            </a:r>
            <a:r>
              <a:rPr lang="en-US" altLang="zh-CN" dirty="0"/>
              <a:t>float</a:t>
            </a:r>
            <a:r>
              <a:rPr lang="zh-CN" altLang="en-US" dirty="0"/>
              <a:t>和</a:t>
            </a:r>
            <a:r>
              <a:rPr lang="en-US" altLang="zh-CN" dirty="0"/>
              <a:t>double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float</a:t>
            </a:r>
            <a:r>
              <a:rPr lang="zh-CN" altLang="en-US" dirty="0"/>
              <a:t>和</a:t>
            </a:r>
            <a:r>
              <a:rPr lang="en-US" altLang="zh-CN" dirty="0"/>
              <a:t>double</a:t>
            </a:r>
            <a:r>
              <a:rPr lang="zh-CN" altLang="en-US" dirty="0"/>
              <a:t>并没有提供完全精确的结果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22541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1.03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.42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b="0" dirty="0"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b="0" dirty="0"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b="0" dirty="0">
              <a:solidFill>
                <a:srgbClr val="777777"/>
              </a:solidFill>
              <a:effectLst/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20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9C5D27"/>
                </a:solidFill>
                <a:latin typeface="Consolas" panose="020B0609020204030204" pitchFamily="49" charset="0"/>
              </a:rPr>
              <a:t>1.00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9C5D27"/>
                </a:solidFill>
                <a:latin typeface="Consolas" panose="020B0609020204030204" pitchFamily="49" charset="0"/>
              </a:rPr>
              <a:t>9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9C5D27"/>
                </a:solidFill>
                <a:latin typeface="Consolas" panose="020B0609020204030204" pitchFamily="49" charset="0"/>
              </a:rPr>
              <a:t>.10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20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876220"/>
            <a:ext cx="7886700" cy="82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输出结果是</a:t>
            </a:r>
            <a:r>
              <a:rPr lang="en-US" altLang="zh-CN" sz="1800" dirty="0"/>
              <a:t>0.6100000000000001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3046956"/>
            <a:ext cx="7886700" cy="820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输出结果是</a:t>
            </a:r>
            <a:r>
              <a:rPr lang="en-US" altLang="zh-CN" sz="1800" dirty="0"/>
              <a:t>0.09999999999999998</a:t>
            </a:r>
          </a:p>
        </p:txBody>
      </p:sp>
    </p:spTree>
    <p:extLst>
      <p:ext uri="{BB962C8B-B14F-4D97-AF65-F5344CB8AC3E}">
        <p14:creationId xmlns:p14="http://schemas.microsoft.com/office/powerpoint/2010/main" val="1096672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- uses floating point for monetary calculation!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funds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1.00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itemsBought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double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0.10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funds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price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price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0.10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funds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price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itemsBought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itemsBought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items bought.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Change: $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funds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730711"/>
            <a:ext cx="7886700" cy="164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可支付</a:t>
            </a:r>
            <a:r>
              <a:rPr lang="en-US" altLang="zh-CN" sz="1800" dirty="0"/>
              <a:t>3</a:t>
            </a:r>
            <a:r>
              <a:rPr lang="zh-CN" altLang="en-US" sz="1800" dirty="0"/>
              <a:t>颗糖果，并剩下</a:t>
            </a:r>
            <a:r>
              <a:rPr lang="en-US" altLang="zh-CN" sz="1800" dirty="0"/>
              <a:t>0.3999999999999999</a:t>
            </a:r>
          </a:p>
          <a:p>
            <a:r>
              <a:rPr lang="zh-CN" altLang="en-US" sz="1800" dirty="0"/>
              <a:t>使用</a:t>
            </a:r>
            <a:r>
              <a:rPr lang="en-US" altLang="zh-CN" sz="1800" dirty="0" err="1"/>
              <a:t>BigDecimal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70016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BigDecimal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TEN_CENTS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BigDecimal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.10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itemsBought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BigDecimal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funds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BigDecimal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1.00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BigDecimal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TEN_CENTS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funds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compareTo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price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TEN_CENTS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funds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funds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subtract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itemsBought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itemsBought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items bought.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Money left over: $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funds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730711"/>
            <a:ext cx="7886700" cy="164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可支付</a:t>
            </a:r>
            <a:r>
              <a:rPr lang="en-US" altLang="zh-CN" sz="1800" dirty="0"/>
              <a:t>4</a:t>
            </a:r>
            <a:r>
              <a:rPr lang="zh-CN" altLang="en-US" sz="1800" dirty="0"/>
              <a:t>颗糖果，并剩下</a:t>
            </a:r>
            <a:r>
              <a:rPr lang="en-US" altLang="zh-CN" sz="1800" dirty="0"/>
              <a:t>0.00</a:t>
            </a:r>
          </a:p>
          <a:p>
            <a:r>
              <a:rPr lang="zh-CN" altLang="en-US" sz="1800" dirty="0"/>
              <a:t>不够方便，速度稍慢</a:t>
            </a:r>
            <a:endParaRPr lang="en-US" altLang="zh-CN" sz="1800" dirty="0"/>
          </a:p>
          <a:p>
            <a:r>
              <a:rPr lang="zh-CN" altLang="en-US" sz="1800" dirty="0"/>
              <a:t>使用</a:t>
            </a:r>
            <a:r>
              <a:rPr lang="en-US" altLang="zh-CN" sz="1800" dirty="0" err="1"/>
              <a:t>int</a:t>
            </a:r>
            <a:r>
              <a:rPr lang="zh-CN" altLang="en-US" sz="1800" dirty="0"/>
              <a:t>或</a:t>
            </a:r>
            <a:r>
              <a:rPr lang="en-US" altLang="zh-CN" sz="1800" dirty="0"/>
              <a:t>long</a:t>
            </a:r>
          </a:p>
          <a:p>
            <a:pPr marL="0" indent="0">
              <a:buNone/>
            </a:pP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25057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57.</a:t>
            </a:r>
            <a:r>
              <a:rPr lang="zh-CN" altLang="en-US" dirty="0"/>
              <a:t>将局部变量的作用域最小化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与“使类和成员的可访问性最小化”本质上类似</a:t>
            </a:r>
            <a:endParaRPr lang="en-US" altLang="zh-CN" dirty="0"/>
          </a:p>
          <a:p>
            <a:r>
              <a:rPr lang="zh-CN" altLang="en-US" dirty="0"/>
              <a:t>在第一次使用局部变量的地方进行声明</a:t>
            </a:r>
            <a:endParaRPr lang="en-US" altLang="zh-CN" dirty="0"/>
          </a:p>
          <a:p>
            <a:pPr lvl="1"/>
            <a:r>
              <a:rPr lang="zh-CN" altLang="en-US" dirty="0"/>
              <a:t>作用域从被声明的点开始，到外围块的结束处</a:t>
            </a:r>
            <a:endParaRPr lang="en-US" altLang="zh-CN" dirty="0"/>
          </a:p>
          <a:p>
            <a:pPr lvl="1"/>
            <a:r>
              <a:rPr lang="zh-CN" altLang="en-US" dirty="0"/>
              <a:t>若在目标作用域之外声明，退出该块时，变量仍可见</a:t>
            </a:r>
            <a:endParaRPr lang="en-US" altLang="zh-CN" dirty="0"/>
          </a:p>
          <a:p>
            <a:pPr lvl="1"/>
            <a:r>
              <a:rPr lang="zh-CN" altLang="en-US" dirty="0"/>
              <a:t>在作用域之外意外被使用，产生严重后果</a:t>
            </a:r>
          </a:p>
        </p:txBody>
      </p:sp>
    </p:spTree>
    <p:extLst>
      <p:ext uri="{BB962C8B-B14F-4D97-AF65-F5344CB8AC3E}">
        <p14:creationId xmlns:p14="http://schemas.microsoft.com/office/powerpoint/2010/main" val="1709362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itemsBought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funds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100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price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funds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price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price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funds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price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itemsBought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itemsBought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items bought.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Cash left over: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funds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 cents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8650" y="4730711"/>
            <a:ext cx="7886700" cy="164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以</a:t>
            </a:r>
            <a:r>
              <a:rPr lang="en-US" altLang="zh-CN" sz="1800" dirty="0"/>
              <a:t>cent</a:t>
            </a:r>
            <a:r>
              <a:rPr lang="zh-CN" altLang="en-US" sz="1800" dirty="0"/>
              <a:t>为单位，而不是</a:t>
            </a:r>
            <a:r>
              <a:rPr lang="en-US" altLang="zh-CN" sz="1800" dirty="0"/>
              <a:t>dollar</a:t>
            </a:r>
          </a:p>
        </p:txBody>
      </p:sp>
    </p:spTree>
    <p:extLst>
      <p:ext uri="{BB962C8B-B14F-4D97-AF65-F5344CB8AC3E}">
        <p14:creationId xmlns:p14="http://schemas.microsoft.com/office/powerpoint/2010/main" val="3426818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61.</a:t>
            </a:r>
            <a:r>
              <a:rPr lang="zh-CN" altLang="en-US" dirty="0"/>
              <a:t>基本类型优先于装箱基本类型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基本类型：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double</a:t>
            </a:r>
            <a:r>
              <a:rPr lang="zh-CN" altLang="en-US" dirty="0"/>
              <a:t>，</a:t>
            </a:r>
            <a:r>
              <a:rPr lang="en-US" altLang="zh-CN" dirty="0"/>
              <a:t>Boolean</a:t>
            </a:r>
          </a:p>
          <a:p>
            <a:r>
              <a:rPr lang="zh-CN" altLang="en-US" dirty="0"/>
              <a:t>引用类型：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/>
              <a:t>List</a:t>
            </a:r>
          </a:p>
          <a:p>
            <a:r>
              <a:rPr lang="zh-CN" altLang="en-US" dirty="0"/>
              <a:t>装箱基本类型：</a:t>
            </a:r>
            <a:r>
              <a:rPr lang="en-US" altLang="zh-CN" dirty="0"/>
              <a:t>Integer</a:t>
            </a:r>
            <a:r>
              <a:rPr lang="zh-CN" altLang="en-US" dirty="0"/>
              <a:t>，</a:t>
            </a:r>
            <a:r>
              <a:rPr lang="en-US" altLang="zh-CN" dirty="0"/>
              <a:t>Double</a:t>
            </a:r>
            <a:r>
              <a:rPr lang="zh-CN" altLang="en-US" dirty="0"/>
              <a:t>，</a:t>
            </a:r>
            <a:r>
              <a:rPr lang="en-US" altLang="zh-CN" dirty="0"/>
              <a:t>Boolean</a:t>
            </a:r>
          </a:p>
          <a:p>
            <a:r>
              <a:rPr lang="zh-CN" altLang="en-US" dirty="0"/>
              <a:t>自动装箱，自动拆箱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879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61.</a:t>
            </a:r>
            <a:r>
              <a:rPr lang="zh-CN" altLang="en-US" dirty="0"/>
              <a:t>基本类型优先于装箱基本类型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基本类型和装箱基本类型的区别</a:t>
            </a:r>
            <a:endParaRPr lang="en-US" altLang="zh-CN" dirty="0"/>
          </a:p>
          <a:p>
            <a:pPr lvl="1"/>
            <a:r>
              <a:rPr lang="zh-CN" altLang="en-US" dirty="0"/>
              <a:t>基本类型只有值比较，装箱基本类型具有同一性比较（</a:t>
            </a:r>
            <a:r>
              <a:rPr lang="en-US" altLang="zh-CN" dirty="0"/>
              <a:t>identity comparison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基本类型只有功能值，装箱基本类型有</a:t>
            </a:r>
            <a:r>
              <a:rPr lang="en-US" altLang="zh-CN" dirty="0"/>
              <a:t>null</a:t>
            </a:r>
          </a:p>
          <a:p>
            <a:pPr lvl="1"/>
            <a:r>
              <a:rPr lang="zh-CN" altLang="en-US" dirty="0"/>
              <a:t>基本类型比装箱基本类型节省时间和空间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57537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comparator - can you spot the flaw?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naturalOrder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naturalOrder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                       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35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comparator - can you spot the flaw?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naturalOrder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naturalOrder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compare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                                           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CB05-6CE1-47A0-B1ED-F6F7BC7E8E2E}"/>
              </a:ext>
            </a:extLst>
          </p:cNvPr>
          <p:cNvSpPr txBox="1">
            <a:spLocks/>
          </p:cNvSpPr>
          <p:nvPr/>
        </p:nvSpPr>
        <p:spPr>
          <a:xfrm>
            <a:off x="628650" y="2700000"/>
            <a:ext cx="7886700" cy="269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应该输出</a:t>
            </a:r>
            <a:r>
              <a:rPr lang="en-US" altLang="zh-CN" sz="1800" dirty="0"/>
              <a:t>0</a:t>
            </a:r>
            <a:r>
              <a:rPr lang="zh-CN" altLang="en-US" sz="1800" dirty="0"/>
              <a:t>，但却输出</a:t>
            </a:r>
            <a:r>
              <a:rPr lang="en-US" altLang="zh-CN" sz="1800" dirty="0"/>
              <a:t>1</a:t>
            </a:r>
          </a:p>
          <a:p>
            <a:r>
              <a:rPr lang="zh-CN" altLang="en-US" sz="1800" dirty="0"/>
              <a:t>执行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zh-CN" altLang="en-US" sz="1800" dirty="0"/>
              <a:t>时，自动拆箱</a:t>
            </a:r>
            <a:endParaRPr lang="en-US" altLang="zh-CN" sz="1800" dirty="0"/>
          </a:p>
          <a:p>
            <a:r>
              <a:rPr lang="zh-CN" altLang="en-US" sz="1800" dirty="0"/>
              <a:t>执行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j</a:t>
            </a:r>
            <a:r>
              <a:rPr lang="zh-CN" altLang="en-US" sz="1800" dirty="0"/>
              <a:t>时，同一性比较（</a:t>
            </a:r>
            <a:r>
              <a:rPr lang="en-US" altLang="zh-CN" sz="1800" dirty="0"/>
              <a:t>identity comparison</a:t>
            </a:r>
            <a:r>
              <a:rPr lang="zh-CN" altLang="en-US" sz="1800" dirty="0"/>
              <a:t>）</a:t>
            </a:r>
            <a:endParaRPr lang="en-US" altLang="zh-CN" sz="1800" dirty="0"/>
          </a:p>
          <a:p>
            <a:r>
              <a:rPr lang="zh-CN" altLang="en-US" sz="1800" dirty="0"/>
              <a:t>对装箱基本类型运用</a:t>
            </a:r>
            <a:r>
              <a:rPr lang="en-US" altLang="zh-CN" sz="1800" dirty="0"/>
              <a:t>==</a:t>
            </a:r>
            <a:r>
              <a:rPr lang="zh-CN" altLang="en-US" sz="1800" dirty="0"/>
              <a:t>几乎总是错误的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821885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Comparator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naturalOrder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iBoxed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jBoxed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iBoxed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jBoxed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Auto-unboxing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-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j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700000"/>
            <a:ext cx="7886700" cy="269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使用基本类型进行操作</a:t>
            </a:r>
            <a:endParaRPr lang="en-US" altLang="zh-CN" sz="1800" dirty="0"/>
          </a:p>
          <a:p>
            <a:r>
              <a:rPr lang="zh-CN" altLang="en-US" sz="1800" dirty="0"/>
              <a:t>避免装箱基本类型的同一性比较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323907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Unbelievable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Unbelievable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3885679"/>
            <a:ext cx="7886700" cy="269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800" dirty="0"/>
              <a:t>为</a:t>
            </a:r>
            <a:r>
              <a:rPr lang="en-US" altLang="zh-CN" sz="1800" dirty="0"/>
              <a:t>Integer</a:t>
            </a:r>
            <a:r>
              <a:rPr lang="zh-CN" altLang="en-US" sz="1800" dirty="0"/>
              <a:t>，初始值为</a:t>
            </a:r>
            <a:r>
              <a:rPr lang="en-US" altLang="zh-CN" sz="1800" dirty="0"/>
              <a:t>null</a:t>
            </a:r>
          </a:p>
          <a:p>
            <a:r>
              <a:rPr lang="zh-CN" altLang="en-US" sz="1800" dirty="0"/>
              <a:t>执行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14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9C5D27"/>
                </a:solidFill>
                <a:latin typeface="Consolas" panose="020B0609020204030204" pitchFamily="49" charset="0"/>
              </a:rPr>
              <a:t>42</a:t>
            </a:r>
            <a:r>
              <a:rPr lang="zh-CN" altLang="en-US" sz="1800" dirty="0"/>
              <a:t>时，会自动拆箱</a:t>
            </a:r>
            <a:endParaRPr lang="en-US" altLang="zh-CN" sz="1800" dirty="0"/>
          </a:p>
          <a:p>
            <a:r>
              <a:rPr lang="en-US" altLang="zh-CN" sz="1800" dirty="0"/>
              <a:t>null</a:t>
            </a:r>
            <a:r>
              <a:rPr lang="zh-CN" altLang="en-US" sz="1800" dirty="0"/>
              <a:t>值被自动拆箱，出现</a:t>
            </a:r>
            <a:r>
              <a:rPr lang="en-US" altLang="zh-CN" sz="1800" dirty="0" err="1"/>
              <a:t>NullPointerException</a:t>
            </a:r>
            <a:r>
              <a:rPr lang="zh-CN" altLang="en-US" sz="1800" dirty="0"/>
              <a:t>异常</a:t>
            </a:r>
            <a:endParaRPr lang="en-US" altLang="zh-CN" sz="1800" dirty="0"/>
          </a:p>
          <a:p>
            <a:r>
              <a:rPr lang="zh-CN" altLang="en-US" sz="1800" dirty="0"/>
              <a:t>将</a:t>
            </a:r>
            <a:r>
              <a:rPr lang="en-US" altLang="zh-CN" sz="14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800" dirty="0"/>
              <a:t>声明为</a:t>
            </a:r>
            <a:r>
              <a:rPr lang="en-US" altLang="zh-CN" sz="1800" dirty="0" err="1"/>
              <a:t>int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185544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Hideously slow program! Can you spot the object creation?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long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Integer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MAX_VALUE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sum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sum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3885679"/>
            <a:ext cx="7886700" cy="269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由于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sum</a:t>
            </a:r>
            <a:r>
              <a:rPr lang="zh-CN" altLang="en-US" sz="1800" dirty="0"/>
              <a:t>为装箱基本类型，</a:t>
            </a:r>
            <a:r>
              <a:rPr lang="en-US" altLang="zh-CN" sz="14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zh-CN" altLang="en-US" sz="1800" dirty="0"/>
              <a:t>会频繁的进行自动装箱</a:t>
            </a:r>
            <a:endParaRPr lang="en-US" altLang="zh-CN" sz="1800" dirty="0"/>
          </a:p>
          <a:p>
            <a:r>
              <a:rPr lang="zh-CN" altLang="en-US" sz="1800" dirty="0"/>
              <a:t>将</a:t>
            </a:r>
            <a:r>
              <a:rPr lang="en-US" altLang="zh-CN" sz="1400" dirty="0">
                <a:solidFill>
                  <a:srgbClr val="7A3E9D"/>
                </a:solidFill>
                <a:latin typeface="Consolas" panose="020B0609020204030204" pitchFamily="49" charset="0"/>
              </a:rPr>
              <a:t>sum</a:t>
            </a:r>
            <a:r>
              <a:rPr lang="zh-CN" altLang="en-US" sz="1800" dirty="0"/>
              <a:t>声明为基本类型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26861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61.</a:t>
            </a:r>
            <a:r>
              <a:rPr lang="zh-CN" altLang="en-US" dirty="0"/>
              <a:t>基本类型优先于装箱基本类型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何时应采用装箱基本类型</a:t>
            </a:r>
            <a:endParaRPr lang="en-US" altLang="zh-CN" dirty="0"/>
          </a:p>
          <a:p>
            <a:pPr lvl="1"/>
            <a:r>
              <a:rPr lang="zh-CN" altLang="en-US" dirty="0"/>
              <a:t>作为集合中的元素、键和值</a:t>
            </a:r>
            <a:endParaRPr lang="en-US" altLang="zh-CN" dirty="0"/>
          </a:p>
          <a:p>
            <a:pPr lvl="1"/>
            <a:r>
              <a:rPr lang="zh-CN" altLang="en-US" dirty="0"/>
              <a:t>参数化类型中，必须使用装箱基本类型作为类型参数</a:t>
            </a:r>
            <a:endParaRPr lang="en-US" altLang="zh-CN" dirty="0"/>
          </a:p>
          <a:p>
            <a:pPr lvl="1"/>
            <a:r>
              <a:rPr lang="zh-CN" altLang="en-US" dirty="0"/>
              <a:t>进行反射的方法调用，必须使用装箱基本类型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67293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62.</a:t>
            </a:r>
            <a:r>
              <a:rPr lang="zh-CN" altLang="en-US" dirty="0"/>
              <a:t>若其他类型更适合，尽量避免使用字符串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字符串不适合代替其他的值类型</a:t>
            </a:r>
            <a:endParaRPr lang="en-US" altLang="zh-CN" dirty="0"/>
          </a:p>
          <a:p>
            <a:r>
              <a:rPr lang="zh-CN" altLang="en-US" dirty="0"/>
              <a:t>字符串不适合代替枚举类型</a:t>
            </a:r>
            <a:endParaRPr lang="en-US" altLang="zh-CN" dirty="0"/>
          </a:p>
          <a:p>
            <a:r>
              <a:rPr lang="zh-CN" altLang="en-US" dirty="0"/>
              <a:t>字符串不适合代替聚集类型</a:t>
            </a:r>
            <a:endParaRPr lang="en-US" altLang="zh-CN" dirty="0"/>
          </a:p>
          <a:p>
            <a:r>
              <a:rPr lang="zh-CN" altLang="en-US" dirty="0"/>
              <a:t>字符串不适合代替能力表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559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57.</a:t>
            </a:r>
            <a:r>
              <a:rPr lang="zh-CN" altLang="en-US" dirty="0"/>
              <a:t>将局部变量的作用域最小化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局部变量的声明尽量包含一个初始化表达式</a:t>
            </a:r>
            <a:endParaRPr lang="en-US" altLang="zh-CN" dirty="0"/>
          </a:p>
          <a:p>
            <a:pPr lvl="1"/>
            <a:r>
              <a:rPr lang="zh-CN" altLang="en-US" dirty="0"/>
              <a:t>若无足够信息进行初始化，可推迟声明</a:t>
            </a:r>
            <a:endParaRPr lang="en-US" altLang="zh-CN" dirty="0"/>
          </a:p>
          <a:p>
            <a:pPr lvl="1"/>
            <a:r>
              <a:rPr lang="zh-CN" altLang="en-US" dirty="0"/>
              <a:t>若循环终止之后不再需要循环变量的内容，</a:t>
            </a:r>
            <a:r>
              <a:rPr lang="en-US" altLang="zh-CN" dirty="0"/>
              <a:t>for</a:t>
            </a:r>
            <a:r>
              <a:rPr lang="zh-CN" altLang="en-US" dirty="0"/>
              <a:t>优先于</a:t>
            </a:r>
            <a:r>
              <a:rPr lang="en-US" altLang="zh-CN" dirty="0"/>
              <a:t>while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926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Broken - inappropriate use of string as capability!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ThreadLocal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ThreadLocal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Noninstantiable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Sets the current thread's value for the named variable.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Returns the current thread's value for the named variable.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4718098"/>
            <a:ext cx="7886700" cy="269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字符串键代表了一个共享的全局命名空间</a:t>
            </a:r>
            <a:endParaRPr lang="en-US" altLang="zh-CN" sz="1800" dirty="0"/>
          </a:p>
          <a:p>
            <a:r>
              <a:rPr lang="zh-CN" altLang="en-US" sz="1800" dirty="0"/>
              <a:t>若不同客户端使用相同的字符串，会共享变量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4992579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ThreadLocal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ThreadLocal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Noninstantiable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(Capability)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Generates a unique, unforgeable key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key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4894671"/>
            <a:ext cx="7886700" cy="269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利用不可伪造的键（能力</a:t>
            </a:r>
            <a:r>
              <a:rPr lang="en-US" altLang="zh-CN" sz="1800" dirty="0"/>
              <a:t>capability</a:t>
            </a:r>
            <a:r>
              <a:rPr lang="zh-CN" altLang="en-US" sz="1800" dirty="0"/>
              <a:t>）代替字符串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0614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ThreadLocal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ThreadLocal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Object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3103710"/>
            <a:ext cx="7886700" cy="269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将</a:t>
            </a:r>
            <a:r>
              <a:rPr lang="en-US" altLang="zh-CN" sz="1800" dirty="0" err="1"/>
              <a:t>ThreadLocal</a:t>
            </a:r>
            <a:r>
              <a:rPr lang="zh-CN" altLang="en-US" sz="1800" dirty="0"/>
              <a:t>变量本身作为键</a:t>
            </a:r>
            <a:endParaRPr lang="en-US" altLang="zh-CN" sz="1800" dirty="0"/>
          </a:p>
          <a:p>
            <a:r>
              <a:rPr lang="zh-CN" altLang="en-US" sz="1800" dirty="0"/>
              <a:t>不是类型安全的：需要进行类型转换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836993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final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7A3E9D"/>
                </a:solidFill>
                <a:latin typeface="Consolas" panose="020B0609020204030204" pitchFamily="49" charset="0"/>
              </a:rPr>
              <a:t>ThreadLocal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ThreadLocal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value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7A3E9D"/>
                </a:solidFill>
                <a:latin typeface="Consolas" panose="020B0609020204030204" pitchFamily="49" charset="0"/>
              </a:rPr>
              <a:t>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3103710"/>
            <a:ext cx="7886700" cy="269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将其泛型化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71068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63.</a:t>
            </a:r>
            <a:r>
              <a:rPr lang="zh-CN" altLang="en-US" dirty="0"/>
              <a:t>注意字符串连接的性能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字符串不可变</a:t>
            </a:r>
            <a:endParaRPr lang="en-US" altLang="zh-CN" dirty="0"/>
          </a:p>
          <a:p>
            <a:r>
              <a:rPr lang="zh-CN" altLang="en-US" dirty="0"/>
              <a:t>连接字符串需要重复创建字符串变量</a:t>
            </a:r>
            <a:endParaRPr lang="en-US" altLang="zh-CN" dirty="0"/>
          </a:p>
          <a:p>
            <a:r>
              <a:rPr lang="zh-CN" altLang="en-US" dirty="0"/>
              <a:t>连接</a:t>
            </a:r>
            <a:r>
              <a:rPr lang="en-US" altLang="zh-CN" dirty="0"/>
              <a:t>n</a:t>
            </a:r>
            <a:r>
              <a:rPr lang="zh-CN" altLang="en-US" dirty="0"/>
              <a:t>个字符串，需要</a:t>
            </a:r>
            <a:r>
              <a:rPr lang="en-US" altLang="zh-CN" dirty="0"/>
              <a:t>n</a:t>
            </a:r>
            <a:r>
              <a:rPr lang="zh-CN" altLang="en-US" dirty="0"/>
              <a:t>的平方级的时间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7833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Inappropriate use of string concatenation - Performs horribly!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result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"";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numItems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result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lineForItem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String concatenation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result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75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statement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StringBuilder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numItems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*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LINE_WIDTH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numItems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append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lineForItem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b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toString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3103710"/>
            <a:ext cx="7886700" cy="269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利用</a:t>
            </a:r>
            <a:r>
              <a:rPr lang="en-US" altLang="zh-CN" sz="1800" dirty="0" err="1"/>
              <a:t>StringBuilder</a:t>
            </a:r>
            <a:r>
              <a:rPr lang="zh-CN" altLang="en-US" sz="1800" dirty="0"/>
              <a:t>替代</a:t>
            </a:r>
            <a:r>
              <a:rPr lang="en-US" altLang="zh-CN" sz="1800" dirty="0"/>
              <a:t>String</a:t>
            </a:r>
          </a:p>
          <a:p>
            <a:r>
              <a:rPr lang="zh-CN" altLang="en-US" sz="1800" dirty="0"/>
              <a:t>性能相差极大。项目数越大，差别越显著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740392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64.</a:t>
            </a:r>
            <a:r>
              <a:rPr lang="zh-CN" altLang="en-US" dirty="0"/>
              <a:t>通过接口引用对象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40</a:t>
            </a:r>
            <a:r>
              <a:rPr lang="zh-CN" altLang="en-US" dirty="0"/>
              <a:t>条：使用接口而不是类作为参数的类型</a:t>
            </a:r>
            <a:endParaRPr lang="en-US" altLang="zh-CN" dirty="0"/>
          </a:p>
          <a:p>
            <a:r>
              <a:rPr lang="zh-CN" altLang="en-US" dirty="0"/>
              <a:t>参数，返回值，变量，域，都应该使用接口类型进行声明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59036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Good - uses interface as type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sonSet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LinkedHashSet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Bad - uses class as type!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LinkedHashSet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sonSet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LinkedHashSet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3103710"/>
            <a:ext cx="7886700" cy="269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前者更加灵活</a:t>
            </a:r>
            <a:endParaRPr lang="en-US" altLang="zh-CN" sz="1800" dirty="0"/>
          </a:p>
          <a:p>
            <a:r>
              <a:rPr lang="zh-CN" altLang="en-US" sz="1800" dirty="0"/>
              <a:t>方便更换实现、数据结构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493188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Good - uses interface as type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sonSet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LinkedHashSet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Bad - uses class as type!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LinkedHashSet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sonSet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LinkedHashSet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sonSet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HashSet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&lt;&gt;();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3103710"/>
            <a:ext cx="7886700" cy="269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前者更加灵活</a:t>
            </a:r>
            <a:endParaRPr lang="en-US" altLang="zh-CN" sz="1800" dirty="0"/>
          </a:p>
          <a:p>
            <a:r>
              <a:rPr lang="zh-CN" altLang="en-US" sz="1800" dirty="0"/>
              <a:t>方便更换实现、数据结构</a:t>
            </a:r>
            <a:endParaRPr lang="en-US" altLang="zh-CN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E3BBE9-B1DF-458E-A1ED-A350B46E31C6}"/>
              </a:ext>
            </a:extLst>
          </p:cNvPr>
          <p:cNvSpPr txBox="1">
            <a:spLocks/>
          </p:cNvSpPr>
          <p:nvPr/>
        </p:nvSpPr>
        <p:spPr>
          <a:xfrm>
            <a:off x="628650" y="4943486"/>
            <a:ext cx="7886700" cy="1004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其他代码可正常工作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1678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Preferred idiom for iterating over a collection or array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: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c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Something with e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Idiom for iterating when you need the iterator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something with e and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i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082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64.</a:t>
            </a:r>
            <a:r>
              <a:rPr lang="zh-CN" altLang="en-US" dirty="0"/>
              <a:t>通过接口引用对象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40</a:t>
            </a:r>
            <a:r>
              <a:rPr lang="zh-CN" altLang="en-US" dirty="0"/>
              <a:t>条：使用接口而不是类作为参数的类型</a:t>
            </a:r>
            <a:endParaRPr lang="en-US" altLang="zh-CN" dirty="0"/>
          </a:p>
          <a:p>
            <a:r>
              <a:rPr lang="zh-CN" altLang="en-US" dirty="0"/>
              <a:t>参数，返回值，变量，域，都应该使用接口类型进行声明</a:t>
            </a:r>
            <a:endParaRPr lang="en-US" altLang="zh-CN" dirty="0"/>
          </a:p>
          <a:p>
            <a:r>
              <a:rPr lang="zh-CN" altLang="en-US" dirty="0"/>
              <a:t>例外：实现所用到的功能不是接口所提供的，周围的代码对其有依赖</a:t>
            </a:r>
            <a:endParaRPr lang="en-US" altLang="zh-CN" dirty="0"/>
          </a:p>
          <a:p>
            <a:pPr lvl="1"/>
            <a:r>
              <a:rPr lang="zh-CN" altLang="en-US" dirty="0"/>
              <a:t>若周围代码依赖于</a:t>
            </a:r>
            <a:r>
              <a:rPr lang="en-US" altLang="zh-CN" dirty="0" err="1"/>
              <a:t>LinkedHashSet</a:t>
            </a:r>
            <a:r>
              <a:rPr lang="zh-CN" altLang="en-US" dirty="0"/>
              <a:t>的同步策略，此时不能用</a:t>
            </a:r>
            <a:r>
              <a:rPr lang="en-US" altLang="zh-CN" dirty="0"/>
              <a:t>HashSet</a:t>
            </a:r>
            <a:r>
              <a:rPr lang="zh-CN" altLang="en-US" dirty="0"/>
              <a:t>代替</a:t>
            </a:r>
            <a:r>
              <a:rPr lang="en-US" altLang="zh-CN" dirty="0" err="1"/>
              <a:t>LinkedHashSet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43454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64.</a:t>
            </a:r>
            <a:r>
              <a:rPr lang="zh-CN" altLang="en-US" dirty="0"/>
              <a:t>通过接口引用对象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例外：若没有合适的接口存在，可以用类而不是接口来引用对象</a:t>
            </a:r>
            <a:endParaRPr lang="en-US" altLang="zh-CN" dirty="0"/>
          </a:p>
          <a:p>
            <a:pPr lvl="1"/>
            <a:r>
              <a:rPr lang="zh-CN" altLang="en-US" dirty="0"/>
              <a:t>值类：</a:t>
            </a:r>
            <a:r>
              <a:rPr lang="en-US" altLang="zh-CN" dirty="0"/>
              <a:t>String</a:t>
            </a:r>
            <a:r>
              <a:rPr lang="zh-CN" altLang="en-US" dirty="0"/>
              <a:t>，</a:t>
            </a:r>
            <a:r>
              <a:rPr lang="en-US" altLang="zh-CN" dirty="0" err="1"/>
              <a:t>BigInteger</a:t>
            </a:r>
            <a:endParaRPr lang="en-US" altLang="zh-CN" dirty="0"/>
          </a:p>
          <a:p>
            <a:r>
              <a:rPr lang="zh-CN" altLang="en-US" dirty="0"/>
              <a:t>例外：对象属于一个框架</a:t>
            </a:r>
            <a:endParaRPr lang="en-US" altLang="zh-CN" dirty="0"/>
          </a:p>
          <a:p>
            <a:pPr lvl="1"/>
            <a:r>
              <a:rPr lang="zh-CN" altLang="en-US" dirty="0"/>
              <a:t>框架基本类型为类，不是接口</a:t>
            </a:r>
            <a:endParaRPr lang="en-US" altLang="zh-CN" dirty="0"/>
          </a:p>
          <a:p>
            <a:pPr lvl="1"/>
            <a:r>
              <a:rPr lang="zh-CN" altLang="en-US" dirty="0"/>
              <a:t>使用基类引用对象</a:t>
            </a:r>
            <a:endParaRPr lang="en-US" altLang="zh-CN" dirty="0"/>
          </a:p>
          <a:p>
            <a:r>
              <a:rPr lang="zh-CN" altLang="en-US" dirty="0"/>
              <a:t>例外：类实现了接口，但提供了额外的方法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38346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65.</a:t>
            </a:r>
            <a:r>
              <a:rPr lang="zh-CN" altLang="en-US" dirty="0"/>
              <a:t>接口优先于反射机制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核心反射机制：通过程序来访问关于已装载的类的信息</a:t>
            </a:r>
            <a:endParaRPr lang="en-US" altLang="zh-CN" dirty="0"/>
          </a:p>
          <a:p>
            <a:pPr lvl="1"/>
            <a:r>
              <a:rPr lang="zh-CN" altLang="en-US" dirty="0"/>
              <a:t>给定一个类的实例，可以获得</a:t>
            </a:r>
            <a:r>
              <a:rPr lang="en-US" altLang="zh-CN" dirty="0"/>
              <a:t>Constructor</a:t>
            </a:r>
            <a:r>
              <a:rPr lang="zh-CN" altLang="en-US" dirty="0"/>
              <a:t>、</a:t>
            </a:r>
            <a:r>
              <a:rPr lang="en-US" altLang="zh-CN" dirty="0"/>
              <a:t>Method</a:t>
            </a:r>
            <a:r>
              <a:rPr lang="zh-CN" altLang="en-US" dirty="0"/>
              <a:t>和</a:t>
            </a:r>
            <a:r>
              <a:rPr lang="en-US" altLang="zh-CN" dirty="0"/>
              <a:t>Field</a:t>
            </a:r>
          </a:p>
          <a:p>
            <a:r>
              <a:rPr lang="zh-CN" altLang="en-US" dirty="0"/>
              <a:t>丧失了编译时类型检查的好处</a:t>
            </a:r>
            <a:endParaRPr lang="en-US" altLang="zh-CN" dirty="0"/>
          </a:p>
          <a:p>
            <a:r>
              <a:rPr lang="zh-CN" altLang="en-US" dirty="0"/>
              <a:t>执行反射访问所需要的代码非常笨拙和冗长</a:t>
            </a:r>
            <a:endParaRPr lang="en-US" altLang="zh-CN" dirty="0"/>
          </a:p>
          <a:p>
            <a:r>
              <a:rPr lang="zh-CN" altLang="en-US" dirty="0"/>
              <a:t>性能损失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2542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65.</a:t>
            </a:r>
            <a:r>
              <a:rPr lang="zh-CN" altLang="en-US" dirty="0"/>
              <a:t>接口优先于反射机制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以反射方式创建实例，通过接口或者超类</a:t>
            </a:r>
            <a:r>
              <a:rPr lang="zh-CN" altLang="en-US"/>
              <a:t>，以正常的</a:t>
            </a:r>
            <a:r>
              <a:rPr lang="zh-CN" altLang="en-US" dirty="0"/>
              <a:t>方式访问实例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7919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i="1" dirty="0">
              <a:solidFill>
                <a:srgbClr val="AAAAAA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Reflective instantiation with interface access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[]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Translate the class name into a Class object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cl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cl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extends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Unchecked cast!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forName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]);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ClassNotFoundException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fatalError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Class not found.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Get the constructor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Constructor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?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extends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cons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cons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getDeclaredConstructor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NoSuchMethodException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fatalError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No </a:t>
            </a:r>
            <a:r>
              <a:rPr lang="en-US" altLang="zh-CN" sz="1800" dirty="0" err="1">
                <a:solidFill>
                  <a:srgbClr val="448C27"/>
                </a:solidFill>
                <a:latin typeface="Consolas" panose="020B0609020204030204" pitchFamily="49" charset="0"/>
              </a:rPr>
              <a:t>parameterless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 constructor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972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77777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Instantiate the set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null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try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s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cons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newInstance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IllegalAccessException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fatalError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Constructor not accessible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InstantiationException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fatalError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Class not instantiable.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InvocationTargetException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fatalError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Constructor threw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getCause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catch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ClassCastException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fatalError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en-US" altLang="zh-CN" sz="1800" dirty="0">
                <a:solidFill>
                  <a:srgbClr val="448C27"/>
                </a:solidFill>
                <a:latin typeface="Consolas" panose="020B0609020204030204" pitchFamily="49" charset="0"/>
              </a:rPr>
              <a:t>Class doesn't implement Set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Exercise the set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addAll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Arrays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asList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subList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args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out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s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b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static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fatalError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msg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err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println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msg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System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exit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1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9592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66.</a:t>
            </a:r>
            <a:r>
              <a:rPr lang="zh-CN" altLang="en-US" dirty="0"/>
              <a:t>谨慎地使用本地方法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本地方法：用本地程序设计语言（如</a:t>
            </a:r>
            <a:r>
              <a:rPr lang="en-US" altLang="zh-CN" dirty="0"/>
              <a:t>C</a:t>
            </a:r>
            <a:r>
              <a:rPr lang="zh-CN" altLang="en-US" dirty="0"/>
              <a:t>或</a:t>
            </a:r>
            <a:r>
              <a:rPr lang="en-US" altLang="zh-CN" dirty="0"/>
              <a:t>C++</a:t>
            </a:r>
            <a:r>
              <a:rPr lang="zh-CN" altLang="en-US" dirty="0"/>
              <a:t>）编写的方法</a:t>
            </a:r>
            <a:endParaRPr lang="en-US" altLang="zh-CN" dirty="0"/>
          </a:p>
          <a:p>
            <a:r>
              <a:rPr lang="zh-CN" altLang="en-US" dirty="0"/>
              <a:t>本地方法可方便完成一些特殊的任务，并可能提高性能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249408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66.</a:t>
            </a:r>
            <a:r>
              <a:rPr lang="zh-CN" altLang="en-US" dirty="0"/>
              <a:t>谨慎地使用本地方法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</a:t>
            </a:r>
            <a:r>
              <a:rPr lang="en-US" altLang="zh-CN" dirty="0"/>
              <a:t>Java</a:t>
            </a:r>
            <a:r>
              <a:rPr lang="zh-CN" altLang="en-US" dirty="0"/>
              <a:t>本身的性能得到提升时，程序无法得到改善</a:t>
            </a:r>
            <a:endParaRPr lang="en-US" altLang="zh-CN" dirty="0"/>
          </a:p>
          <a:p>
            <a:r>
              <a:rPr lang="zh-CN" altLang="en-US" dirty="0"/>
              <a:t>与平台相关，影响移植性</a:t>
            </a:r>
            <a:endParaRPr lang="en-US" altLang="zh-CN" dirty="0"/>
          </a:p>
          <a:p>
            <a:r>
              <a:rPr lang="zh-CN" altLang="en-US" dirty="0"/>
              <a:t>不够安全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87650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67.</a:t>
            </a:r>
            <a:r>
              <a:rPr lang="zh-CN" altLang="en-US" dirty="0"/>
              <a:t>谨慎地进行优化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避免不成熟的优化</a:t>
            </a:r>
            <a:endParaRPr lang="en-US" altLang="zh-CN" dirty="0"/>
          </a:p>
          <a:p>
            <a:r>
              <a:rPr lang="zh-CN" altLang="en-US" dirty="0"/>
              <a:t>不能因为性能而牺牲合理的结构。写好的程序而不是快的程序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79811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68.</a:t>
            </a:r>
            <a:r>
              <a:rPr lang="zh-CN" altLang="en-US" dirty="0"/>
              <a:t>遵守普遍接受的命名惯例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包的名称是层次状的</a:t>
            </a:r>
            <a:endParaRPr lang="en-US" altLang="zh-CN" dirty="0"/>
          </a:p>
          <a:p>
            <a:r>
              <a:rPr lang="zh-CN" altLang="en-US" dirty="0"/>
              <a:t>类，接口，枚举，注解等类型，名称包含一个或多个单词</a:t>
            </a:r>
            <a:endParaRPr lang="en-US" altLang="zh-CN" dirty="0"/>
          </a:p>
          <a:p>
            <a:r>
              <a:rPr lang="zh-CN" altLang="en-US" dirty="0"/>
              <a:t>等等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220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doSomething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i2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BUG!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doSomethingElse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4788199"/>
            <a:ext cx="7886700" cy="9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代码较为类似，复制粘贴之后可能会出现的问题。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62403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something with e and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i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Compile-time error - cannot find symbol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i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i2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c2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iterator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 err="1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hasNext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Element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e2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i2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1800" b="1" dirty="0">
                <a:solidFill>
                  <a:srgbClr val="AA373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something with e2 and i2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4788199"/>
            <a:ext cx="7886700" cy="9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复制粘贴之后，若没有修改局部变量名称，不能编译通过。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8575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0" y="2"/>
            <a:ext cx="9144000" cy="6857998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800" dirty="0">
              <a:solidFill>
                <a:srgbClr val="4B69C6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4B69C6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dirty="0">
                <a:solidFill>
                  <a:srgbClr val="7A3E9D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7A3E9D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9C5D27"/>
                </a:solidFill>
                <a:latin typeface="Consolas" panose="020B0609020204030204" pitchFamily="49" charset="0"/>
              </a:rPr>
              <a:t>0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=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b="1" dirty="0" err="1">
                <a:solidFill>
                  <a:srgbClr val="AA3731"/>
                </a:solidFill>
                <a:latin typeface="Consolas" panose="020B0609020204030204" pitchFamily="49" charset="0"/>
              </a:rPr>
              <a:t>expensiveComputation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n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;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++)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...</a:t>
            </a:r>
            <a:r>
              <a:rPr lang="en-US" altLang="zh-CN" sz="18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// Do something with </a:t>
            </a:r>
            <a:r>
              <a:rPr lang="en-US" altLang="zh-CN" sz="1800" i="1" dirty="0" err="1">
                <a:solidFill>
                  <a:srgbClr val="AAAAAA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800" i="1" dirty="0">
                <a:solidFill>
                  <a:srgbClr val="AAAAAA"/>
                </a:solidFill>
                <a:latin typeface="Consolas" panose="020B0609020204030204" pitchFamily="49" charset="0"/>
              </a:rPr>
              <a:t>;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8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en-US" altLang="zh-CN" sz="18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628650" y="2528065"/>
            <a:ext cx="7886700" cy="90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另外一种循环的做法。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80886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58.for-each</a:t>
            </a:r>
            <a:r>
              <a:rPr lang="zh-CN" altLang="en-US" dirty="0"/>
              <a:t>循环优于传统的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传统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</a:p>
        </p:txBody>
      </p:sp>
    </p:spTree>
    <p:extLst>
      <p:ext uri="{BB962C8B-B14F-4D97-AF65-F5344CB8AC3E}">
        <p14:creationId xmlns:p14="http://schemas.microsoft.com/office/powerpoint/2010/main" val="12467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3187</TotalTime>
  <Words>4598</Words>
  <Application>Microsoft Office PowerPoint</Application>
  <PresentationFormat>全屏显示(4:3)</PresentationFormat>
  <Paragraphs>459</Paragraphs>
  <Slides>59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66" baseType="lpstr">
      <vt:lpstr>等线</vt:lpstr>
      <vt:lpstr>等线 Light</vt:lpstr>
      <vt:lpstr>Arial</vt:lpstr>
      <vt:lpstr>Calibri</vt:lpstr>
      <vt:lpstr>Calibri Light</vt:lpstr>
      <vt:lpstr>Consolas</vt:lpstr>
      <vt:lpstr>Office Theme</vt:lpstr>
      <vt:lpstr>第九章 通用编程</vt:lpstr>
      <vt:lpstr>主要内容</vt:lpstr>
      <vt:lpstr>57.将局部变量的作用域最小化</vt:lpstr>
      <vt:lpstr>57.将局部变量的作用域最小化</vt:lpstr>
      <vt:lpstr>PowerPoint 演示文稿</vt:lpstr>
      <vt:lpstr>PowerPoint 演示文稿</vt:lpstr>
      <vt:lpstr>PowerPoint 演示文稿</vt:lpstr>
      <vt:lpstr>PowerPoint 演示文稿</vt:lpstr>
      <vt:lpstr>58.for-each循环优于传统的for循环</vt:lpstr>
      <vt:lpstr>PowerPoint 演示文稿</vt:lpstr>
      <vt:lpstr>58.for-each循环优于传统的for循环</vt:lpstr>
      <vt:lpstr>PowerPoint 演示文稿</vt:lpstr>
      <vt:lpstr>58.for-each循环优于传统的for循环</vt:lpstr>
      <vt:lpstr>PowerPoint 演示文稿</vt:lpstr>
      <vt:lpstr>PowerPoint 演示文稿</vt:lpstr>
      <vt:lpstr>58.for-each循环优于传统的for循环</vt:lpstr>
      <vt:lpstr>PowerPoint 演示文稿</vt:lpstr>
      <vt:lpstr>58.for-each循环优于传统的for循环</vt:lpstr>
      <vt:lpstr>PowerPoint 演示文稿</vt:lpstr>
      <vt:lpstr>58.for-each循环优于传统的for循环</vt:lpstr>
      <vt:lpstr>59.了解和使用类库</vt:lpstr>
      <vt:lpstr>PowerPoint 演示文稿</vt:lpstr>
      <vt:lpstr>59.了解和使用类库</vt:lpstr>
      <vt:lpstr>59.了解和使用类库</vt:lpstr>
      <vt:lpstr>59.了解和使用类库</vt:lpstr>
      <vt:lpstr>60.如果需要精确的答案，避免使用float和double</vt:lpstr>
      <vt:lpstr>PowerPoint 演示文稿</vt:lpstr>
      <vt:lpstr>PowerPoint 演示文稿</vt:lpstr>
      <vt:lpstr>PowerPoint 演示文稿</vt:lpstr>
      <vt:lpstr>PowerPoint 演示文稿</vt:lpstr>
      <vt:lpstr>61.基本类型优先于装箱基本类型</vt:lpstr>
      <vt:lpstr>61.基本类型优先于装箱基本类型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61.基本类型优先于装箱基本类型</vt:lpstr>
      <vt:lpstr>62.若其他类型更适合，尽量避免使用字符串</vt:lpstr>
      <vt:lpstr>PowerPoint 演示文稿</vt:lpstr>
      <vt:lpstr>PowerPoint 演示文稿</vt:lpstr>
      <vt:lpstr>PowerPoint 演示文稿</vt:lpstr>
      <vt:lpstr>PowerPoint 演示文稿</vt:lpstr>
      <vt:lpstr>63.注意字符串连接的性能</vt:lpstr>
      <vt:lpstr>PowerPoint 演示文稿</vt:lpstr>
      <vt:lpstr>PowerPoint 演示文稿</vt:lpstr>
      <vt:lpstr>64.通过接口引用对象</vt:lpstr>
      <vt:lpstr>PowerPoint 演示文稿</vt:lpstr>
      <vt:lpstr>PowerPoint 演示文稿</vt:lpstr>
      <vt:lpstr>64.通过接口引用对象</vt:lpstr>
      <vt:lpstr>64.通过接口引用对象</vt:lpstr>
      <vt:lpstr>65.接口优先于反射机制</vt:lpstr>
      <vt:lpstr>65.接口优先于反射机制</vt:lpstr>
      <vt:lpstr>PowerPoint 演示文稿</vt:lpstr>
      <vt:lpstr>PowerPoint 演示文稿</vt:lpstr>
      <vt:lpstr>66.谨慎地使用本地方法</vt:lpstr>
      <vt:lpstr>66.谨慎地使用本地方法</vt:lpstr>
      <vt:lpstr>67.谨慎地进行优化</vt:lpstr>
      <vt:lpstr>68.遵守普遍接受的命名惯例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对于所有对象都通用的方法</dc:title>
  <dc:creator>xupengfei</dc:creator>
  <cp:lastModifiedBy>xupengfei</cp:lastModifiedBy>
  <cp:revision>874</cp:revision>
  <dcterms:created xsi:type="dcterms:W3CDTF">2017-03-30T12:12:37Z</dcterms:created>
  <dcterms:modified xsi:type="dcterms:W3CDTF">2021-05-28T04:48:04Z</dcterms:modified>
</cp:coreProperties>
</file>