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71" r:id="rId4"/>
    <p:sldId id="296" r:id="rId5"/>
    <p:sldId id="297" r:id="rId6"/>
    <p:sldId id="283" r:id="rId7"/>
    <p:sldId id="294" r:id="rId8"/>
    <p:sldId id="295" r:id="rId9"/>
    <p:sldId id="293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E9EBF5"/>
    <a:srgbClr val="7030A0"/>
    <a:srgbClr val="DCC6F2"/>
    <a:srgbClr val="E04E66"/>
    <a:srgbClr val="8E5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597" autoAdjust="0"/>
  </p:normalViewPr>
  <p:slideViewPr>
    <p:cSldViewPr snapToGrid="0">
      <p:cViewPr varScale="1">
        <p:scale>
          <a:sx n="83" d="100"/>
          <a:sy n="83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0A226-6DE0-405D-A5AF-E9265AA77A9B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396B-1104-4F64-A9F2-38F8961B7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对参考文献</a:t>
            </a:r>
            <a:r>
              <a:rPr lang="en-US" altLang="zh-CN" dirty="0"/>
              <a:t>2</a:t>
            </a:r>
            <a:r>
              <a:rPr lang="zh-CN" altLang="en-US" dirty="0"/>
              <a:t>整体方法的借鉴</a:t>
            </a:r>
            <a:endParaRPr lang="en-US" altLang="zh-CN" dirty="0"/>
          </a:p>
          <a:p>
            <a:r>
              <a:rPr lang="zh-CN" altLang="en-US" dirty="0"/>
              <a:t>裂纹 孔隙 导热性差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什么样的验证方式可以更快的步步逼近理想答案呢？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F1</a:t>
            </a:r>
            <a:r>
              <a:rPr lang="zh-CN" altLang="en-US" dirty="0"/>
              <a:t>算出来了，但测出来</a:t>
            </a:r>
            <a:r>
              <a:rPr lang="en-US" altLang="zh-CN" dirty="0"/>
              <a:t>F1</a:t>
            </a:r>
            <a:r>
              <a:rPr lang="zh-CN" altLang="en-US" dirty="0"/>
              <a:t>小于</a:t>
            </a:r>
            <a:r>
              <a:rPr lang="en-US" altLang="zh-CN" dirty="0"/>
              <a:t>F0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要不要测强度呢？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宋体" panose="02010600030101010101" pitchFamily="2" charset="-122"/>
              <a:buNone/>
            </a:pPr>
            <a:endParaRPr lang="en-US" altLang="zh-CN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宋体" panose="02010600030101010101" pitchFamily="2" charset="-122"/>
              <a:buNone/>
            </a:pPr>
            <a:endParaRPr lang="en-US" altLang="zh-CN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5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宋体" panose="02010600030101010101" pitchFamily="2" charset="-122"/>
              <a:buNone/>
            </a:pPr>
            <a:endParaRPr lang="en-US" altLang="zh-CN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9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宋体" panose="02010600030101010101" pitchFamily="2" charset="-122"/>
              <a:buNone/>
            </a:pPr>
            <a:endParaRPr lang="en-US" altLang="zh-CN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7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宋体" panose="02010600030101010101" pitchFamily="2" charset="-122"/>
              <a:buNone/>
            </a:pPr>
            <a:endParaRPr lang="en-US" altLang="zh-CN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9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396B-1104-4F64-A9F2-38F8961B79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1.w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0" y="6317741"/>
            <a:ext cx="12192000" cy="540384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</p:txBody>
      </p:sp>
      <p:sp>
        <p:nvSpPr>
          <p:cNvPr id="4" name="textbox 4"/>
          <p:cNvSpPr/>
          <p:nvPr/>
        </p:nvSpPr>
        <p:spPr>
          <a:xfrm>
            <a:off x="1179068" y="2770103"/>
            <a:ext cx="9838690" cy="629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ts val="4750"/>
              </a:lnSpc>
            </a:pPr>
            <a:r>
              <a:rPr lang="zh-CN" altLang="en-US" sz="3600" b="1" kern="0" spc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热力学计算方案整理与实现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/>
          <p:nvPr/>
        </p:nvSpPr>
        <p:spPr>
          <a:xfrm>
            <a:off x="5220839" y="2242801"/>
            <a:ext cx="2337348" cy="220131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0000"/>
              </a:lnSpc>
            </a:pPr>
            <a:endParaRPr lang="en-US" altLang="en-US" sz="100" dirty="0"/>
          </a:p>
          <a:p>
            <a:pPr marL="35560" algn="l" rtl="0" eaLnBrk="0">
              <a:lnSpc>
                <a:spcPct val="200000"/>
              </a:lnSpc>
            </a:pPr>
            <a:r>
              <a:rPr sz="2400" b="1" kern="0" spc="-2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</a:t>
            </a:r>
            <a:r>
              <a:rPr lang="zh-CN" altLang="en-US" sz="2400" b="1" kern="0" spc="-2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en-US" altLang="zh-CN" sz="2400" b="1" kern="0" spc="-20" dirty="0">
              <a:solidFill>
                <a:srgbClr val="7030A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92760" indent="-457200" algn="l" rtl="0" eaLnBrk="0">
              <a:lnSpc>
                <a:spcPct val="200000"/>
              </a:lnSpc>
              <a:buAutoNum type="arabicPeriod" startAt="2"/>
            </a:pPr>
            <a:r>
              <a:rPr lang="zh-CN" altLang="en-US" sz="2400" b="1" kern="0" spc="-2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指标计算演示</a:t>
            </a:r>
            <a:endParaRPr lang="en-US" altLang="zh-CN" sz="2400" b="1" kern="0" spc="-20" dirty="0">
              <a:solidFill>
                <a:srgbClr val="7030A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92760" indent="-457200" algn="l" rtl="0" eaLnBrk="0">
              <a:lnSpc>
                <a:spcPct val="200000"/>
              </a:lnSpc>
              <a:buAutoNum type="arabicPeriod" startAt="2"/>
            </a:pPr>
            <a:r>
              <a:rPr lang="zh-CN" altLang="en-US" sz="2400" b="1" kern="0" spc="-2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计算流程</a:t>
            </a:r>
            <a:endParaRPr lang="en-US" altLang="zh-CN" sz="2400" b="1" kern="0" spc="-20" dirty="0">
              <a:solidFill>
                <a:srgbClr val="7030A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0" y="6441947"/>
            <a:ext cx="12192000" cy="416559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lang="en-US" altLang="en-US" sz="800" dirty="0"/>
          </a:p>
          <a:p>
            <a:pPr marL="5982970" algn="l" rtl="0" eaLnBrk="0">
              <a:lnSpc>
                <a:spcPct val="87000"/>
              </a:lnSpc>
            </a:pPr>
            <a:r>
              <a:rPr lang="en-US" altLang="zh-CN" sz="1900" b="1" kern="0" spc="-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·2</a:t>
            </a:r>
            <a:endParaRPr lang="zh-CN" altLang="en-US" sz="1900" dirty="0"/>
          </a:p>
        </p:txBody>
      </p:sp>
      <p:sp>
        <p:nvSpPr>
          <p:cNvPr id="20" name="textbox 20"/>
          <p:cNvSpPr/>
          <p:nvPr/>
        </p:nvSpPr>
        <p:spPr>
          <a:xfrm>
            <a:off x="5359083" y="179219"/>
            <a:ext cx="1473835" cy="447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3100" b="1" kern="0" spc="-5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     录</a:t>
            </a:r>
            <a:endParaRPr lang="en-US" altLang="en-US" sz="3100" dirty="0"/>
          </a:p>
        </p:txBody>
      </p:sp>
      <p:sp>
        <p:nvSpPr>
          <p:cNvPr id="22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0" y="6441947"/>
            <a:ext cx="12192000" cy="416559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8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5982970" algn="l" rtl="0" eaLnBrk="0">
              <a:lnSpc>
                <a:spcPct val="87000"/>
              </a:lnSpc>
            </a:pPr>
            <a:r>
              <a:rPr sz="1900" b="1" kern="0" spc="-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en-US" sz="1900" b="1" kern="0" spc="-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endParaRPr lang="en-US" altLang="en-US" sz="1900" dirty="0"/>
          </a:p>
        </p:txBody>
      </p:sp>
      <p:sp>
        <p:nvSpPr>
          <p:cNvPr id="56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textbox 50"/>
          <p:cNvSpPr/>
          <p:nvPr/>
        </p:nvSpPr>
        <p:spPr>
          <a:xfrm>
            <a:off x="775356" y="194513"/>
            <a:ext cx="10731260" cy="443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3000"/>
              </a:lnSpc>
            </a:pP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SLM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高导热中强铝合金的计算设计与遗传算法实现</a:t>
            </a:r>
          </a:p>
          <a:p>
            <a:pPr marL="12700" algn="ctr" rtl="0" eaLnBrk="0">
              <a:lnSpc>
                <a:spcPct val="93000"/>
              </a:lnSpc>
            </a:pPr>
            <a:endParaRPr lang="zh-CN" altLang="en-US" sz="3100" dirty="0"/>
          </a:p>
        </p:txBody>
      </p:sp>
      <p:graphicFrame>
        <p:nvGraphicFramePr>
          <p:cNvPr id="3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3673"/>
              </p:ext>
            </p:extLst>
          </p:nvPr>
        </p:nvGraphicFramePr>
        <p:xfrm>
          <a:off x="1749707" y="2547987"/>
          <a:ext cx="8692586" cy="162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0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8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指标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约束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目标及意义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指标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约束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目标及意义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凝固范围</a:t>
                      </a:r>
                      <a:r>
                        <a:rPr lang="el-GR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尽可能大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强度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↑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CC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裂纹敏感性因子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HSI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尽可能小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可打印性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↑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CC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生长限制因子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脆性温度范围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ΔT</a:t>
                      </a:r>
                      <a:r>
                        <a:rPr lang="en-US" altLang="zh-CN" sz="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CTR</a:t>
                      </a:r>
                      <a:endParaRPr lang="zh-CN" altLang="en-US" sz="7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77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 startAt="5"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热导率</a:t>
                      </a:r>
                      <a:r>
                        <a:rPr lang="el-GR" altLang="zh-CN" sz="12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endParaRPr lang="el-GR" altLang="zh-C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尽可能大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导热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↑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CC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1" kern="1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CC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301102A-AAF3-989A-7AB1-26B92D1BDFD3}"/>
              </a:ext>
            </a:extLst>
          </p:cNvPr>
          <p:cNvGrpSpPr/>
          <p:nvPr/>
        </p:nvGrpSpPr>
        <p:grpSpPr>
          <a:xfrm>
            <a:off x="2004281" y="988121"/>
            <a:ext cx="8183438" cy="1383923"/>
            <a:chOff x="3368164" y="971933"/>
            <a:chExt cx="8183438" cy="1454050"/>
          </a:xfrm>
        </p:grpSpPr>
        <p:sp>
          <p:nvSpPr>
            <p:cNvPr id="30" name="矩形: 圆角 29"/>
            <p:cNvSpPr/>
            <p:nvPr/>
          </p:nvSpPr>
          <p:spPr>
            <a:xfrm>
              <a:off x="3368164" y="971933"/>
              <a:ext cx="8183438" cy="1454050"/>
            </a:xfrm>
            <a:prstGeom prst="roundRect">
              <a:avLst/>
            </a:prstGeom>
            <a:solidFill>
              <a:srgbClr val="E9EBF5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textbox 148"/>
            <p:cNvSpPr/>
            <p:nvPr/>
          </p:nvSpPr>
          <p:spPr>
            <a:xfrm>
              <a:off x="3774308" y="1094017"/>
              <a:ext cx="2205283" cy="120988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marL="12700" algn="ctr" rtl="0" eaLnBrk="0">
                <a:lnSpc>
                  <a:spcPct val="100000"/>
                </a:lnSpc>
                <a:spcBef>
                  <a:spcPts val="540"/>
                </a:spcBef>
                <a:spcAft>
                  <a:spcPts val="200"/>
                </a:spcAft>
              </a:pPr>
              <a:r>
                <a:rPr lang="zh-CN" altLang="en-US" sz="1600" b="1" kern="0" spc="-4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参考合金</a:t>
              </a:r>
              <a:endParaRPr lang="en-US" altLang="zh-CN" sz="1600" b="1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marL="298450" indent="-285750" rtl="0" eaLnBrk="0">
                <a:lnSpc>
                  <a:spcPct val="100000"/>
                </a:lnSpc>
                <a:spcBef>
                  <a:spcPts val="540"/>
                </a:spcBef>
                <a:buFont typeface="Arial" panose="020B0604020202020204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AISi10Mg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：可焊性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8450" indent="-285750" rtl="0" eaLnBrk="0">
                <a:lnSpc>
                  <a:spcPct val="100000"/>
                </a:lnSpc>
                <a:spcBef>
                  <a:spcPts val="540"/>
                </a:spcBef>
                <a:buFont typeface="Arial" panose="020B0604020202020204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6061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：机械性能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8450" indent="-285750" rtl="0" eaLnBrk="0">
                <a:lnSpc>
                  <a:spcPct val="100000"/>
                </a:lnSpc>
                <a:spcBef>
                  <a:spcPts val="540"/>
                </a:spcBef>
                <a:buFont typeface="Arial" panose="020B0604020202020204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6063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：导热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电性能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 rot="10800000">
              <a:off x="9321284" y="1412734"/>
              <a:ext cx="266968" cy="851600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8E5B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148"/>
            <p:cNvSpPr/>
            <p:nvPr/>
          </p:nvSpPr>
          <p:spPr>
            <a:xfrm>
              <a:off x="9557337" y="1094017"/>
              <a:ext cx="1760783" cy="1043368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marL="12700" algn="ctr" rtl="0" eaLnBrk="0">
                <a:lnSpc>
                  <a:spcPct val="100000"/>
                </a:lnSpc>
                <a:spcBef>
                  <a:spcPts val="540"/>
                </a:spcBef>
                <a:spcAft>
                  <a:spcPts val="2200"/>
                </a:spcAft>
              </a:pPr>
              <a:r>
                <a:rPr lang="zh-CN" altLang="en-US" sz="1600" b="1" kern="0" spc="-4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研究目标</a:t>
              </a:r>
              <a:endParaRPr lang="en-US" altLang="zh-CN" sz="1600" b="1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marL="12700" algn="ctr" rtl="0" eaLnBrk="0">
                <a:lnSpc>
                  <a:spcPct val="100000"/>
                </a:lnSpc>
                <a:spcBef>
                  <a:spcPts val="540"/>
                </a:spcBef>
                <a:spcAft>
                  <a:spcPts val="130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高导热中强铝合金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十字形 52"/>
            <p:cNvSpPr/>
            <p:nvPr/>
          </p:nvSpPr>
          <p:spPr>
            <a:xfrm>
              <a:off x="5995499" y="1525483"/>
              <a:ext cx="362894" cy="346948"/>
            </a:xfrm>
            <a:prstGeom prst="plus">
              <a:avLst>
                <a:gd name="adj" fmla="val 35762"/>
              </a:avLst>
            </a:prstGeom>
            <a:solidFill>
              <a:srgbClr val="E9EBF5"/>
            </a:solidFill>
            <a:ln>
              <a:solidFill>
                <a:srgbClr val="DCC6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4302" y="1391754"/>
              <a:ext cx="3087705" cy="614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遗传算法</a:t>
              </a:r>
              <a:br>
                <a:rPr lang="en-US" altLang="zh-CN" sz="1600" dirty="0"/>
              </a:br>
              <a:r>
                <a:rPr lang="en-US" altLang="zh-CN" sz="1600" dirty="0"/>
                <a:t>[</a:t>
              </a:r>
              <a:r>
                <a:rPr lang="zh-CN" altLang="en-US" sz="1400" dirty="0"/>
                <a:t>权重分配侧重优化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导热</a:t>
              </a:r>
              <a:r>
                <a:rPr lang="zh-CN" altLang="en-US" sz="1400" dirty="0"/>
                <a:t>与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可打印性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8780DD-8DCD-556C-12C3-3602AE3E2EBB}"/>
              </a:ext>
            </a:extLst>
          </p:cNvPr>
          <p:cNvGrpSpPr/>
          <p:nvPr/>
        </p:nvGrpSpPr>
        <p:grpSpPr>
          <a:xfrm>
            <a:off x="3228975" y="4430299"/>
            <a:ext cx="7430920" cy="1787623"/>
            <a:chOff x="1046452" y="4435247"/>
            <a:chExt cx="7430920" cy="17876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8A1BE24-A5A5-5A18-8B7E-D5DBAC61DB6C}"/>
                </a:ext>
              </a:extLst>
            </p:cNvPr>
            <p:cNvGrpSpPr/>
            <p:nvPr/>
          </p:nvGrpSpPr>
          <p:grpSpPr>
            <a:xfrm>
              <a:off x="1046452" y="4901606"/>
              <a:ext cx="7430920" cy="1321264"/>
              <a:chOff x="2892896" y="3752577"/>
              <a:chExt cx="6603856" cy="101811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721A602-6661-E18B-9118-6A80E715DFC9}"/>
                  </a:ext>
                </a:extLst>
              </p:cNvPr>
              <p:cNvGrpSpPr/>
              <p:nvPr/>
            </p:nvGrpSpPr>
            <p:grpSpPr>
              <a:xfrm>
                <a:off x="2892896" y="3826574"/>
                <a:ext cx="4763198" cy="944118"/>
                <a:chOff x="3988271" y="4007549"/>
                <a:chExt cx="4763198" cy="944118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88A5BCCE-8E6A-FED6-AB09-5EFF17E928B7}"/>
                    </a:ext>
                  </a:extLst>
                </p:cNvPr>
                <p:cNvGrpSpPr/>
                <p:nvPr/>
              </p:nvGrpSpPr>
              <p:grpSpPr>
                <a:xfrm>
                  <a:off x="3988271" y="4007549"/>
                  <a:ext cx="4762644" cy="648973"/>
                  <a:chOff x="3988271" y="4017074"/>
                  <a:chExt cx="4762644" cy="648973"/>
                </a:xfrm>
              </p:grpSpPr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61017E6C-12DF-2B39-A5C8-1F0E2EED199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76687952"/>
                      </p:ext>
                    </p:extLst>
                  </p:nvPr>
                </p:nvGraphicFramePr>
                <p:xfrm>
                  <a:off x="3988271" y="4017074"/>
                  <a:ext cx="4720572" cy="41958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AxMath" r:id="rId3" imgW="4720320" imgH="419760" progId="Equation.AxMath">
                          <p:embed/>
                        </p:oleObj>
                      </mc:Choice>
                      <mc:Fallback>
                        <p:oleObj name="AxMath" r:id="rId3" imgW="4720320" imgH="419760" progId="Equation.AxMath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88271" y="4017074"/>
                                <a:ext cx="4720572" cy="4195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51D8594B-905B-F2FE-C333-502C39B6DF40}"/>
                      </a:ext>
                    </a:extLst>
                  </p:cNvPr>
                  <p:cNvGrpSpPr/>
                  <p:nvPr/>
                </p:nvGrpSpPr>
                <p:grpSpPr>
                  <a:xfrm>
                    <a:off x="4335477" y="4426068"/>
                    <a:ext cx="4415438" cy="239979"/>
                    <a:chOff x="4335477" y="4464168"/>
                    <a:chExt cx="4415438" cy="239979"/>
                  </a:xfrm>
                </p:grpSpPr>
                <p:sp>
                  <p:nvSpPr>
                    <p:cNvPr id="20" name="右大括号 19">
                      <a:extLst>
                        <a:ext uri="{FF2B5EF4-FFF2-40B4-BE49-F238E27FC236}">
                          <a16:creationId xmlns:a16="http://schemas.microsoft.com/office/drawing/2014/main" id="{5B5C770C-6085-8286-2026-57F6C89C422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57082" y="3842563"/>
                      <a:ext cx="239979" cy="1483189"/>
                    </a:xfrm>
                    <a:prstGeom prst="rightBrac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右大括号 20">
                      <a:extLst>
                        <a:ext uri="{FF2B5EF4-FFF2-40B4-BE49-F238E27FC236}">
                          <a16:creationId xmlns:a16="http://schemas.microsoft.com/office/drawing/2014/main" id="{2DE2BC18-DC3A-4559-AED9-EA23592D243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890324" y="3585742"/>
                      <a:ext cx="239979" cy="1996831"/>
                    </a:xfrm>
                    <a:prstGeom prst="rightBrac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右大括号 21">
                      <a:extLst>
                        <a:ext uri="{FF2B5EF4-FFF2-40B4-BE49-F238E27FC236}">
                          <a16:creationId xmlns:a16="http://schemas.microsoft.com/office/drawing/2014/main" id="{9997B1AA-A948-2AE3-DC6D-64DEEE9EE8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355944" y="4293820"/>
                      <a:ext cx="209266" cy="580676"/>
                    </a:xfrm>
                    <a:prstGeom prst="rightBrac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23C83D7F-E103-E525-CD00-831A30C9F571}"/>
                    </a:ext>
                  </a:extLst>
                </p:cNvPr>
                <p:cNvGrpSpPr/>
                <p:nvPr/>
              </p:nvGrpSpPr>
              <p:grpSpPr>
                <a:xfrm>
                  <a:off x="4863304" y="4678713"/>
                  <a:ext cx="3888165" cy="272954"/>
                  <a:chOff x="4863304" y="4678713"/>
                  <a:chExt cx="3888165" cy="272954"/>
                </a:xfrm>
              </p:grpSpPr>
              <p:sp>
                <p:nvSpPr>
                  <p:cNvPr id="23" name="textbox 148">
                    <a:extLst>
                      <a:ext uri="{FF2B5EF4-FFF2-40B4-BE49-F238E27FC236}">
                        <a16:creationId xmlns:a16="http://schemas.microsoft.com/office/drawing/2014/main" id="{CC51776C-3101-FEFD-E4DB-4DF55380CDD3}"/>
                      </a:ext>
                    </a:extLst>
                  </p:cNvPr>
                  <p:cNvSpPr/>
                  <p:nvPr/>
                </p:nvSpPr>
                <p:spPr>
                  <a:xfrm>
                    <a:off x="4863304" y="4703656"/>
                    <a:ext cx="434169" cy="223069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/>
                  <a:lstStyle/>
                  <a:p>
                    <a:pPr marL="12700" rtl="0" eaLnBrk="0">
                      <a:lnSpc>
                        <a:spcPct val="100000"/>
                      </a:lnSpc>
                      <a:spcBef>
                        <a:spcPts val="540"/>
                      </a:spcBef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6061</a:t>
                    </a:r>
                  </a:p>
                </p:txBody>
              </p:sp>
              <p:sp>
                <p:nvSpPr>
                  <p:cNvPr id="26" name="textbox 148">
                    <a:extLst>
                      <a:ext uri="{FF2B5EF4-FFF2-40B4-BE49-F238E27FC236}">
                        <a16:creationId xmlns:a16="http://schemas.microsoft.com/office/drawing/2014/main" id="{147873DD-57FF-DD5D-D26F-74CECBDF4E91}"/>
                      </a:ext>
                    </a:extLst>
                  </p:cNvPr>
                  <p:cNvSpPr/>
                  <p:nvPr/>
                </p:nvSpPr>
                <p:spPr>
                  <a:xfrm>
                    <a:off x="6604315" y="4678713"/>
                    <a:ext cx="964397" cy="272954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/>
                  <a:lstStyle/>
                  <a:p>
                    <a:pPr marL="12700" rtl="0" eaLnBrk="0">
                      <a:lnSpc>
                        <a:spcPct val="100000"/>
                      </a:lnSpc>
                      <a:spcBef>
                        <a:spcPts val="540"/>
                      </a:spcBef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AISi10Mg</a:t>
                    </a:r>
                  </a:p>
                </p:txBody>
              </p:sp>
              <p:sp>
                <p:nvSpPr>
                  <p:cNvPr id="27" name="textbox 148">
                    <a:extLst>
                      <a:ext uri="{FF2B5EF4-FFF2-40B4-BE49-F238E27FC236}">
                        <a16:creationId xmlns:a16="http://schemas.microsoft.com/office/drawing/2014/main" id="{4D44D919-9EAA-C53F-6699-A845836BCC50}"/>
                      </a:ext>
                    </a:extLst>
                  </p:cNvPr>
                  <p:cNvSpPr/>
                  <p:nvPr/>
                </p:nvSpPr>
                <p:spPr>
                  <a:xfrm>
                    <a:off x="8269270" y="4695201"/>
                    <a:ext cx="482199" cy="239979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/>
                  <a:lstStyle/>
                  <a:p>
                    <a:pPr marL="12700" rtl="0" eaLnBrk="0">
                      <a:lnSpc>
                        <a:spcPct val="100000"/>
                      </a:lnSpc>
                      <a:spcBef>
                        <a:spcPts val="540"/>
                      </a:spcBef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6063</a:t>
                    </a:r>
                  </a:p>
                </p:txBody>
              </p:sp>
            </p:grp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6B9447A-C968-634D-77BE-245EBF4A9BDA}"/>
                  </a:ext>
                </a:extLst>
              </p:cNvPr>
              <p:cNvSpPr txBox="1"/>
              <p:nvPr/>
            </p:nvSpPr>
            <p:spPr>
              <a:xfrm>
                <a:off x="7844788" y="3752577"/>
                <a:ext cx="1651964" cy="545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权重</a:t>
                </a:r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强度：可打印性：导热</a:t>
                </a:r>
                <a:endParaRPr lang="en-US" altLang="zh-CN" sz="13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801400EC-8745-4E58-2A5C-CBE799904743}"/>
                </a:ext>
              </a:extLst>
            </p:cNvPr>
            <p:cNvSpPr/>
            <p:nvPr/>
          </p:nvSpPr>
          <p:spPr>
            <a:xfrm rot="16200000">
              <a:off x="2115864" y="4042232"/>
              <a:ext cx="311435" cy="166894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148">
              <a:extLst>
                <a:ext uri="{FF2B5EF4-FFF2-40B4-BE49-F238E27FC236}">
                  <a16:creationId xmlns:a16="http://schemas.microsoft.com/office/drawing/2014/main" id="{FC73E518-2007-1577-DB75-B191A14B8658}"/>
                </a:ext>
              </a:extLst>
            </p:cNvPr>
            <p:cNvSpPr/>
            <p:nvPr/>
          </p:nvSpPr>
          <p:spPr>
            <a:xfrm>
              <a:off x="2054480" y="4444699"/>
              <a:ext cx="488543" cy="289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marL="12700" rtl="0" eaLnBrk="0">
                <a:lnSpc>
                  <a:spcPct val="100000"/>
                </a:lnSpc>
                <a:spcBef>
                  <a:spcPts val="540"/>
                </a:spcBef>
              </a:pP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强度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F5ECF4FE-49B9-890C-7B4B-3EBCB6587E78}"/>
                </a:ext>
              </a:extLst>
            </p:cNvPr>
            <p:cNvSpPr/>
            <p:nvPr/>
          </p:nvSpPr>
          <p:spPr>
            <a:xfrm rot="16200000">
              <a:off x="4272558" y="3751680"/>
              <a:ext cx="311435" cy="224690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48">
              <a:extLst>
                <a:ext uri="{FF2B5EF4-FFF2-40B4-BE49-F238E27FC236}">
                  <a16:creationId xmlns:a16="http://schemas.microsoft.com/office/drawing/2014/main" id="{F6707298-E572-C023-AF97-CF7A86F335E5}"/>
                </a:ext>
              </a:extLst>
            </p:cNvPr>
            <p:cNvSpPr/>
            <p:nvPr/>
          </p:nvSpPr>
          <p:spPr>
            <a:xfrm>
              <a:off x="4017802" y="4435247"/>
              <a:ext cx="840900" cy="2096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marL="12700" rtl="0" eaLnBrk="0">
                <a:lnSpc>
                  <a:spcPct val="100000"/>
                </a:lnSpc>
                <a:spcBef>
                  <a:spcPts val="540"/>
                </a:spcBef>
              </a:pP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可打印性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548636AB-8048-D7C8-CA07-FE70D592EB4D}"/>
                </a:ext>
              </a:extLst>
            </p:cNvPr>
            <p:cNvSpPr/>
            <p:nvPr/>
          </p:nvSpPr>
          <p:spPr>
            <a:xfrm rot="16200000">
              <a:off x="5919416" y="4526000"/>
              <a:ext cx="271577" cy="70072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48">
              <a:extLst>
                <a:ext uri="{FF2B5EF4-FFF2-40B4-BE49-F238E27FC236}">
                  <a16:creationId xmlns:a16="http://schemas.microsoft.com/office/drawing/2014/main" id="{238540B7-795C-6095-F75B-881A667FE1AE}"/>
                </a:ext>
              </a:extLst>
            </p:cNvPr>
            <p:cNvSpPr/>
            <p:nvPr/>
          </p:nvSpPr>
          <p:spPr>
            <a:xfrm>
              <a:off x="5819146" y="4452388"/>
              <a:ext cx="488543" cy="236726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marL="12700" rtl="0" eaLnBrk="0">
                <a:lnSpc>
                  <a:spcPct val="100000"/>
                </a:lnSpc>
                <a:spcBef>
                  <a:spcPts val="540"/>
                </a:spcBef>
              </a:pP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导热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FCDC19E-01F0-9ED6-746D-7010DD9CEE6F}"/>
              </a:ext>
            </a:extLst>
          </p:cNvPr>
          <p:cNvSpPr txBox="1"/>
          <p:nvPr/>
        </p:nvSpPr>
        <p:spPr>
          <a:xfrm>
            <a:off x="9931" y="4608902"/>
            <a:ext cx="3266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适应度分数如右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规定越大越好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我是仿照那篇文献构建的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暂不确定构建得是否合理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我理解它这样构建的目的就是希望缩小这些指标间的数值差异 否则不利于优化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50"/>
          <p:cNvSpPr/>
          <p:nvPr/>
        </p:nvSpPr>
        <p:spPr>
          <a:xfrm>
            <a:off x="730370" y="194513"/>
            <a:ext cx="10731260" cy="443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3000"/>
              </a:lnSpc>
            </a:pP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指标计算演示</a:t>
            </a:r>
            <a:endParaRPr lang="zh-CN" altLang="en-US" sz="31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77CD3D-6051-7B6C-8B26-12EBACB9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03930"/>
              </p:ext>
            </p:extLst>
          </p:nvPr>
        </p:nvGraphicFramePr>
        <p:xfrm>
          <a:off x="2336799" y="968305"/>
          <a:ext cx="7518401" cy="2938679"/>
        </p:xfrm>
        <a:graphic>
          <a:graphicData uri="http://schemas.openxmlformats.org/drawingml/2006/table">
            <a:tbl>
              <a:tblPr firstRow="1" firstCol="1" bandRow="1"/>
              <a:tblGrid>
                <a:gridCol w="1151867">
                  <a:extLst>
                    <a:ext uri="{9D8B030D-6E8A-4147-A177-3AD203B41FA5}">
                      <a16:colId xmlns:a16="http://schemas.microsoft.com/office/drawing/2014/main" val="3900550198"/>
                    </a:ext>
                  </a:extLst>
                </a:gridCol>
                <a:gridCol w="2440580">
                  <a:extLst>
                    <a:ext uri="{9D8B030D-6E8A-4147-A177-3AD203B41FA5}">
                      <a16:colId xmlns:a16="http://schemas.microsoft.com/office/drawing/2014/main" val="3958546662"/>
                    </a:ext>
                  </a:extLst>
                </a:gridCol>
                <a:gridCol w="3925954">
                  <a:extLst>
                    <a:ext uri="{9D8B030D-6E8A-4147-A177-3AD203B41FA5}">
                      <a16:colId xmlns:a16="http://schemas.microsoft.com/office/drawing/2014/main" val="2497669664"/>
                    </a:ext>
                  </a:extLst>
                </a:gridCol>
              </a:tblGrid>
              <a:tr h="535850">
                <a:tc>
                  <a:txBody>
                    <a:bodyPr/>
                    <a:lstStyle/>
                    <a:p>
                      <a:pPr indent="0" algn="ctr">
                        <a:lnSpc>
                          <a:spcPts val="2400"/>
                        </a:lnSpc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计算类型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400"/>
                        </a:lnSpc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单点平衡计算（导热）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400"/>
                        </a:lnSpc>
                      </a:pPr>
                      <a:r>
                        <a:rPr lang="en-US" sz="16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Scheil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凝固模拟（强度、</a:t>
                      </a:r>
                      <a:r>
                        <a:rPr lang="zh-CN" alt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可打印性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0930"/>
                  </a:ext>
                </a:extLst>
              </a:tr>
              <a:tr h="2402829">
                <a:tc>
                  <a:txBody>
                    <a:bodyPr/>
                    <a:lstStyle/>
                    <a:p>
                      <a:pPr indent="0" algn="ctr">
                        <a:lnSpc>
                          <a:spcPts val="2400"/>
                        </a:lnSpc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400"/>
                        </a:lnSpc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热导率</a:t>
                      </a:r>
                      <a:r>
                        <a:rPr lang="el-GR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400"/>
                        </a:lnSpc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凝固范围Δ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indent="127000" algn="ctr">
                        <a:lnSpc>
                          <a:spcPts val="2400"/>
                        </a:lnSpc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生长限制因子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indent="127000" algn="ctr">
                        <a:lnSpc>
                          <a:spcPts val="2400"/>
                        </a:lnSpc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裂纹敏感因子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HSI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indent="127000" algn="ctr">
                        <a:lnSpc>
                          <a:spcPts val="2400"/>
                        </a:lnSpc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临界温度范围Δ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4320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32E47A6-C743-CDFD-7512-F13D5C1A1260}"/>
              </a:ext>
            </a:extLst>
          </p:cNvPr>
          <p:cNvSpPr txBox="1"/>
          <p:nvPr/>
        </p:nvSpPr>
        <p:spPr>
          <a:xfrm>
            <a:off x="730370" y="5740157"/>
            <a:ext cx="1024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我们只会用到两种计算类型，一个是单点平衡计算，一个是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Scheil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凝固模拟。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后面的演示我会以参考合金为例，方便你熟悉计算流程。但这个和高通量计算的方式不同，需要你另外去对应着看高通量是怎么搞的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~</a:t>
            </a: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AF851A37-9CD5-F44D-6CBE-306002A7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04843"/>
              </p:ext>
            </p:extLst>
          </p:nvPr>
        </p:nvGraphicFramePr>
        <p:xfrm>
          <a:off x="2336799" y="4372480"/>
          <a:ext cx="6818035" cy="1171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3195256459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2385491349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1687016500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3376670905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4273929812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186933190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1377180824"/>
                    </a:ext>
                  </a:extLst>
                </a:gridCol>
                <a:gridCol w="739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34"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Zn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Ti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AISi10Mg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altLang="zh-C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6061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6063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1E0C9D5-060F-C7F0-5DA2-BEE9A55B4577}"/>
              </a:ext>
            </a:extLst>
          </p:cNvPr>
          <p:cNvSpPr txBox="1"/>
          <p:nvPr/>
        </p:nvSpPr>
        <p:spPr>
          <a:xfrm>
            <a:off x="2346196" y="4064702"/>
            <a:ext cx="204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表：参考合金成分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wt</a:t>
            </a:r>
            <a:r>
              <a:rPr lang="en-US" altLang="zh-CN" sz="1400" dirty="0"/>
              <a:t>%)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43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" name="图片 2047">
            <a:extLst>
              <a:ext uri="{FF2B5EF4-FFF2-40B4-BE49-F238E27FC236}">
                <a16:creationId xmlns:a16="http://schemas.microsoft.com/office/drawing/2014/main" id="{5A210DEB-7FD0-EC74-215C-1486D92C7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0" y="5254679"/>
            <a:ext cx="2169091" cy="1305351"/>
          </a:xfrm>
          <a:prstGeom prst="rect">
            <a:avLst/>
          </a:prstGeom>
        </p:spPr>
      </p:pic>
      <p:sp>
        <p:nvSpPr>
          <p:cNvPr id="164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50"/>
          <p:cNvSpPr/>
          <p:nvPr/>
        </p:nvSpPr>
        <p:spPr>
          <a:xfrm>
            <a:off x="730370" y="194513"/>
            <a:ext cx="10731260" cy="443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3000"/>
              </a:lnSpc>
            </a:pP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单点平衡计算</a:t>
            </a:r>
            <a:endParaRPr lang="zh-CN" altLang="en-US" sz="1500" b="1" kern="0" spc="-30" dirty="0">
              <a:solidFill>
                <a:srgbClr val="7030A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ctr" rtl="0" eaLnBrk="0">
              <a:lnSpc>
                <a:spcPct val="93000"/>
              </a:lnSpc>
            </a:pPr>
            <a:endParaRPr lang="zh-CN" altLang="en-US" sz="31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A70F77AD-7EEB-FFE7-DE62-F168721B6C4B}"/>
              </a:ext>
            </a:extLst>
          </p:cNvPr>
          <p:cNvGrpSpPr/>
          <p:nvPr/>
        </p:nvGrpSpPr>
        <p:grpSpPr>
          <a:xfrm>
            <a:off x="203202" y="790815"/>
            <a:ext cx="4701309" cy="1027992"/>
            <a:chOff x="286326" y="790815"/>
            <a:chExt cx="4701309" cy="10279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E0B117-5799-8D39-3834-90E95D00B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37" y="1169125"/>
              <a:ext cx="2772094" cy="623184"/>
            </a:xfrm>
            <a:prstGeom prst="rect">
              <a:avLst/>
            </a:prstGeom>
          </p:spPr>
        </p:pic>
        <p:grpSp>
          <p:nvGrpSpPr>
            <p:cNvPr id="2051" name="组合 2050">
              <a:extLst>
                <a:ext uri="{FF2B5EF4-FFF2-40B4-BE49-F238E27FC236}">
                  <a16:creationId xmlns:a16="http://schemas.microsoft.com/office/drawing/2014/main" id="{776AFAA0-8F5B-0FD2-762A-DB27B6FD24BE}"/>
                </a:ext>
              </a:extLst>
            </p:cNvPr>
            <p:cNvGrpSpPr/>
            <p:nvPr/>
          </p:nvGrpSpPr>
          <p:grpSpPr>
            <a:xfrm>
              <a:off x="286326" y="790815"/>
              <a:ext cx="4701309" cy="1027992"/>
              <a:chOff x="286326" y="947833"/>
              <a:chExt cx="4701309" cy="1027992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C53DBD-55F1-13F6-E9ED-4FFCEB816557}"/>
                  </a:ext>
                </a:extLst>
              </p:cNvPr>
              <p:cNvSpPr txBox="1"/>
              <p:nvPr/>
            </p:nvSpPr>
            <p:spPr>
              <a:xfrm>
                <a:off x="286326" y="947833"/>
                <a:ext cx="4701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①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选择主屏幕的“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Single Point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”模块</a:t>
                </a:r>
                <a:endPara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0585CD-6F35-4155-DCA0-54410D68F34A}"/>
                  </a:ext>
                </a:extLst>
              </p:cNvPr>
              <p:cNvSpPr/>
              <p:nvPr/>
            </p:nvSpPr>
            <p:spPr>
              <a:xfrm>
                <a:off x="417577" y="1357905"/>
                <a:ext cx="469114" cy="6179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E01836C-E6F3-51D9-AAFC-2085B9A15328}"/>
              </a:ext>
            </a:extLst>
          </p:cNvPr>
          <p:cNvGrpSpPr/>
          <p:nvPr/>
        </p:nvGrpSpPr>
        <p:grpSpPr>
          <a:xfrm>
            <a:off x="64338" y="4381329"/>
            <a:ext cx="6363066" cy="2178702"/>
            <a:chOff x="147462" y="4381329"/>
            <a:chExt cx="6363066" cy="217870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845EACF-B308-B7CC-CECF-F608FEEF9790}"/>
                </a:ext>
              </a:extLst>
            </p:cNvPr>
            <p:cNvSpPr txBox="1"/>
            <p:nvPr/>
          </p:nvSpPr>
          <p:spPr>
            <a:xfrm>
              <a:off x="147462" y="4381329"/>
              <a:ext cx="63630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③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单击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’Equilibrium Calculator’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节点，配置选项卡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’Condition’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下更改温度单位为摄氏度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并设为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20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℃，更改压强为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101325Pa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，选择计算类型为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’Single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equilibrium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</a:t>
              </a:r>
              <a:endPara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8CDB808-FCB8-0C76-4B44-EAC4D1D37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" t="8735" r="81653" b="47587"/>
            <a:stretch/>
          </p:blipFill>
          <p:spPr>
            <a:xfrm>
              <a:off x="259129" y="5254680"/>
              <a:ext cx="931898" cy="1305351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A6B2BD7-CDCC-57CE-27E0-C3B7E7B68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41" t="84349" r="4242"/>
            <a:stretch/>
          </p:blipFill>
          <p:spPr>
            <a:xfrm>
              <a:off x="3655704" y="6122347"/>
              <a:ext cx="2791186" cy="422969"/>
            </a:xfrm>
            <a:prstGeom prst="rect">
              <a:avLst/>
            </a:prstGeom>
          </p:spPr>
        </p:pic>
        <p:sp>
          <p:nvSpPr>
            <p:cNvPr id="2072" name="矩形 2071">
              <a:extLst>
                <a:ext uri="{FF2B5EF4-FFF2-40B4-BE49-F238E27FC236}">
                  <a16:creationId xmlns:a16="http://schemas.microsoft.com/office/drawing/2014/main" id="{C4EDD916-4446-D2DB-2656-BE8FA5A2F934}"/>
                </a:ext>
              </a:extLst>
            </p:cNvPr>
            <p:cNvSpPr/>
            <p:nvPr/>
          </p:nvSpPr>
          <p:spPr>
            <a:xfrm>
              <a:off x="1219184" y="5804067"/>
              <a:ext cx="2192017" cy="422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85802D0-D69F-0875-A3AF-C1F5233E03D0}"/>
                </a:ext>
              </a:extLst>
            </p:cNvPr>
            <p:cNvSpPr/>
            <p:nvPr/>
          </p:nvSpPr>
          <p:spPr>
            <a:xfrm>
              <a:off x="3768435" y="6280727"/>
              <a:ext cx="757383" cy="1968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145819D7-4B0E-E523-A9CF-C6FE698C636B}"/>
              </a:ext>
            </a:extLst>
          </p:cNvPr>
          <p:cNvGrpSpPr/>
          <p:nvPr/>
        </p:nvGrpSpPr>
        <p:grpSpPr>
          <a:xfrm>
            <a:off x="215498" y="1929992"/>
            <a:ext cx="5657277" cy="2438638"/>
            <a:chOff x="298622" y="1929992"/>
            <a:chExt cx="5657277" cy="2438638"/>
          </a:xfrm>
        </p:grpSpPr>
        <p:pic>
          <p:nvPicPr>
            <p:cNvPr id="2055" name="图片 2054">
              <a:extLst>
                <a:ext uri="{FF2B5EF4-FFF2-40B4-BE49-F238E27FC236}">
                  <a16:creationId xmlns:a16="http://schemas.microsoft.com/office/drawing/2014/main" id="{C79B3D22-BD55-C86A-ED83-4B8AF75FE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0" t="7248" b="19148"/>
            <a:stretch/>
          </p:blipFill>
          <p:spPr>
            <a:xfrm>
              <a:off x="1610685" y="2286363"/>
              <a:ext cx="2693460" cy="2082267"/>
            </a:xfrm>
            <a:prstGeom prst="rect">
              <a:avLst/>
            </a:prstGeom>
          </p:spPr>
        </p:pic>
        <p:grpSp>
          <p:nvGrpSpPr>
            <p:cNvPr id="2060" name="组合 2059">
              <a:extLst>
                <a:ext uri="{FF2B5EF4-FFF2-40B4-BE49-F238E27FC236}">
                  <a16:creationId xmlns:a16="http://schemas.microsoft.com/office/drawing/2014/main" id="{3FCA442A-4796-C8A6-2EF3-E50C6FDD4E09}"/>
                </a:ext>
              </a:extLst>
            </p:cNvPr>
            <p:cNvGrpSpPr/>
            <p:nvPr/>
          </p:nvGrpSpPr>
          <p:grpSpPr>
            <a:xfrm>
              <a:off x="298622" y="1929992"/>
              <a:ext cx="5657277" cy="2408983"/>
              <a:chOff x="253996" y="2099119"/>
              <a:chExt cx="6850149" cy="2916932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B8DA19-1394-77C9-F461-6392F39EFF9D}"/>
                  </a:ext>
                </a:extLst>
              </p:cNvPr>
              <p:cNvSpPr txBox="1"/>
              <p:nvPr/>
            </p:nvSpPr>
            <p:spPr>
              <a:xfrm>
                <a:off x="253996" y="2099119"/>
                <a:ext cx="68501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②在“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System Definer”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中设置数据库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(TCAL8)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、元素及其含量</a:t>
                </a:r>
                <a:endPara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3D29190-6245-15D7-84BD-3975E8FF37AE}"/>
                  </a:ext>
                </a:extLst>
              </p:cNvPr>
              <p:cNvSpPr/>
              <p:nvPr/>
            </p:nvSpPr>
            <p:spPr>
              <a:xfrm>
                <a:off x="1905302" y="2553918"/>
                <a:ext cx="1463356" cy="22436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D25CD3F-DB90-23EE-0BB5-32AF9FCCF23F}"/>
                  </a:ext>
                </a:extLst>
              </p:cNvPr>
              <p:cNvSpPr/>
              <p:nvPr/>
            </p:nvSpPr>
            <p:spPr>
              <a:xfrm>
                <a:off x="1965304" y="4700228"/>
                <a:ext cx="1975679" cy="3158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8EC3A27-6CF8-539E-247E-BF5D8CBA867B}"/>
                  </a:ext>
                </a:extLst>
              </p:cNvPr>
              <p:cNvSpPr/>
              <p:nvPr/>
            </p:nvSpPr>
            <p:spPr>
              <a:xfrm>
                <a:off x="4239729" y="3490275"/>
                <a:ext cx="850900" cy="111125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2" name="图片 2051">
              <a:extLst>
                <a:ext uri="{FF2B5EF4-FFF2-40B4-BE49-F238E27FC236}">
                  <a16:creationId xmlns:a16="http://schemas.microsoft.com/office/drawing/2014/main" id="{7BC5AB91-9908-9C21-0AB5-DC792A2F9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" r="85292" b="69585"/>
            <a:stretch/>
          </p:blipFill>
          <p:spPr>
            <a:xfrm>
              <a:off x="518824" y="2286364"/>
              <a:ext cx="974731" cy="1547393"/>
            </a:xfrm>
            <a:prstGeom prst="rect">
              <a:avLst/>
            </a:prstGeom>
          </p:spPr>
        </p:pic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60B0AFD7-0430-52A4-5407-D737D6842600}"/>
              </a:ext>
            </a:extLst>
          </p:cNvPr>
          <p:cNvGrpSpPr/>
          <p:nvPr/>
        </p:nvGrpSpPr>
        <p:grpSpPr>
          <a:xfrm>
            <a:off x="6428420" y="941703"/>
            <a:ext cx="5301669" cy="1865740"/>
            <a:chOff x="6622353" y="3927202"/>
            <a:chExt cx="5301669" cy="186574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0707406-81FF-F558-70D1-337FD1676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688" y="5410294"/>
              <a:ext cx="1082134" cy="373412"/>
            </a:xfrm>
            <a:prstGeom prst="rect">
              <a:avLst/>
            </a:prstGeom>
          </p:spPr>
        </p:pic>
        <p:sp>
          <p:nvSpPr>
            <p:cNvPr id="2070" name="文本框 2069">
              <a:extLst>
                <a:ext uri="{FF2B5EF4-FFF2-40B4-BE49-F238E27FC236}">
                  <a16:creationId xmlns:a16="http://schemas.microsoft.com/office/drawing/2014/main" id="{747F4429-6352-19D7-1525-94F8EC28425A}"/>
                </a:ext>
              </a:extLst>
            </p:cNvPr>
            <p:cNvSpPr txBox="1"/>
            <p:nvPr/>
          </p:nvSpPr>
          <p:spPr>
            <a:xfrm>
              <a:off x="6622353" y="3927202"/>
              <a:ext cx="53016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④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单击“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Table Renderer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”，在右侧添加计算系统热导率，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底部执行运算</a:t>
              </a:r>
            </a:p>
          </p:txBody>
        </p:sp>
        <p:pic>
          <p:nvPicPr>
            <p:cNvPr id="2075" name="图片 2074">
              <a:extLst>
                <a:ext uri="{FF2B5EF4-FFF2-40B4-BE49-F238E27FC236}">
                  <a16:creationId xmlns:a16="http://schemas.microsoft.com/office/drawing/2014/main" id="{56D0397A-713E-6B9A-EE5E-A76EA8CF8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476"/>
            <a:stretch/>
          </p:blipFill>
          <p:spPr>
            <a:xfrm>
              <a:off x="6696242" y="4509789"/>
              <a:ext cx="942154" cy="1283153"/>
            </a:xfrm>
            <a:prstGeom prst="rect">
              <a:avLst/>
            </a:prstGeom>
          </p:spPr>
        </p:pic>
        <p:sp>
          <p:nvSpPr>
            <p:cNvPr id="2067" name="矩形 2066">
              <a:extLst>
                <a:ext uri="{FF2B5EF4-FFF2-40B4-BE49-F238E27FC236}">
                  <a16:creationId xmlns:a16="http://schemas.microsoft.com/office/drawing/2014/main" id="{45D6870F-CF5C-0E33-7028-4A46EA06E906}"/>
                </a:ext>
              </a:extLst>
            </p:cNvPr>
            <p:cNvSpPr/>
            <p:nvPr/>
          </p:nvSpPr>
          <p:spPr>
            <a:xfrm>
              <a:off x="7694036" y="4797282"/>
              <a:ext cx="3961527" cy="3734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EADBF1B-E55B-4EBE-E6D8-E7921DCA7FFE}"/>
              </a:ext>
            </a:extLst>
          </p:cNvPr>
          <p:cNvSpPr txBox="1"/>
          <p:nvPr/>
        </p:nvSpPr>
        <p:spPr>
          <a:xfrm>
            <a:off x="6448325" y="3317653"/>
            <a:ext cx="5066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⑤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顶部生成计算结果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07487-E347-BB78-DE96-8392891AA920}"/>
              </a:ext>
            </a:extLst>
          </p:cNvPr>
          <p:cNvSpPr txBox="1"/>
          <p:nvPr/>
        </p:nvSpPr>
        <p:spPr>
          <a:xfrm>
            <a:off x="6671518" y="5043049"/>
            <a:ext cx="2071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热导率结果汇总如下：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00C100-2D19-6081-CAF6-3976A94BFF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93" y="1865127"/>
            <a:ext cx="3886537" cy="266723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2DA9D4-7D87-DD73-BE28-F35785E6F4F6}"/>
              </a:ext>
            </a:extLst>
          </p:cNvPr>
          <p:cNvGrpSpPr/>
          <p:nvPr/>
        </p:nvGrpSpPr>
        <p:grpSpPr>
          <a:xfrm>
            <a:off x="8986982" y="3349914"/>
            <a:ext cx="1967346" cy="1178481"/>
            <a:chOff x="8986982" y="3349914"/>
            <a:chExt cx="1967346" cy="117848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E72BF5F-45C5-1E0C-51A2-C92A3B3D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368" y="3349914"/>
              <a:ext cx="1703323" cy="1146221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F12734-5B16-8A0E-1646-E46585395165}"/>
                </a:ext>
              </a:extLst>
            </p:cNvPr>
            <p:cNvSpPr/>
            <p:nvPr/>
          </p:nvSpPr>
          <p:spPr>
            <a:xfrm>
              <a:off x="8986982" y="4309428"/>
              <a:ext cx="1967346" cy="2189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" name="表格 5">
            <a:extLst>
              <a:ext uri="{FF2B5EF4-FFF2-40B4-BE49-F238E27FC236}">
                <a16:creationId xmlns:a16="http://schemas.microsoft.com/office/drawing/2014/main" id="{07A0FC09-DD57-E94C-B6CC-23675C6EF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31698"/>
              </p:ext>
            </p:extLst>
          </p:nvPr>
        </p:nvGraphicFramePr>
        <p:xfrm>
          <a:off x="8778083" y="5105641"/>
          <a:ext cx="2192017" cy="117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34"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/>
                        <a:t>热导率</a:t>
                      </a:r>
                      <a:r>
                        <a:rPr lang="el-GR" alt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AISi10Mg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220.59408</a:t>
                      </a:r>
                      <a:endParaRPr lang="en-US" altLang="zh-C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6061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226.42204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6063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230.59896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9" name="文本框 2048">
            <a:extLst>
              <a:ext uri="{FF2B5EF4-FFF2-40B4-BE49-F238E27FC236}">
                <a16:creationId xmlns:a16="http://schemas.microsoft.com/office/drawing/2014/main" id="{420CAD10-072F-718B-D682-8E95A2AE6F88}"/>
              </a:ext>
            </a:extLst>
          </p:cNvPr>
          <p:cNvSpPr txBox="1"/>
          <p:nvPr/>
        </p:nvSpPr>
        <p:spPr>
          <a:xfrm>
            <a:off x="7444463" y="6297618"/>
            <a:ext cx="4712861" cy="36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>
              <a:lnSpc>
                <a:spcPts val="2400"/>
              </a:lnSpc>
            </a:pPr>
            <a:r>
              <a:rPr lang="zh-CN" altLang="en-US" sz="1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这里我们暂时先约束设计合金的热导率要大于</a:t>
            </a:r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6063</a:t>
            </a:r>
            <a:r>
              <a:rPr lang="zh-CN" altLang="en-US" sz="1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吧</a:t>
            </a:r>
            <a:endParaRPr lang="zh-CN" altLang="zh-CN" sz="1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50"/>
          <p:cNvSpPr/>
          <p:nvPr/>
        </p:nvSpPr>
        <p:spPr>
          <a:xfrm>
            <a:off x="730370" y="194513"/>
            <a:ext cx="10731260" cy="443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3000"/>
              </a:lnSpc>
            </a:pPr>
            <a:r>
              <a:rPr lang="en-US" altLang="zh-CN" sz="3100" b="1" kern="0" spc="-30" dirty="0" err="1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Scheil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凝固模拟：生成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T-fs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曲线</a:t>
            </a:r>
            <a:endParaRPr lang="zh-CN" altLang="en-US" sz="1500" b="1" kern="0" spc="-30" dirty="0">
              <a:solidFill>
                <a:srgbClr val="7030A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ctr" rtl="0" eaLnBrk="0">
              <a:lnSpc>
                <a:spcPct val="93000"/>
              </a:lnSpc>
            </a:pPr>
            <a:endParaRPr lang="zh-CN" altLang="en-US" sz="3100" dirty="0"/>
          </a:p>
        </p:txBody>
      </p:sp>
      <p:grpSp>
        <p:nvGrpSpPr>
          <p:cNvPr id="2051" name="组合 2050">
            <a:extLst>
              <a:ext uri="{FF2B5EF4-FFF2-40B4-BE49-F238E27FC236}">
                <a16:creationId xmlns:a16="http://schemas.microsoft.com/office/drawing/2014/main" id="{776AFAA0-8F5B-0FD2-762A-DB27B6FD24BE}"/>
              </a:ext>
            </a:extLst>
          </p:cNvPr>
          <p:cNvGrpSpPr/>
          <p:nvPr/>
        </p:nvGrpSpPr>
        <p:grpSpPr>
          <a:xfrm>
            <a:off x="286326" y="790815"/>
            <a:ext cx="4701309" cy="1072446"/>
            <a:chOff x="286326" y="947833"/>
            <a:chExt cx="4701309" cy="107244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0C53DBD-55F1-13F6-E9ED-4FFCEB816557}"/>
                </a:ext>
              </a:extLst>
            </p:cNvPr>
            <p:cNvSpPr txBox="1"/>
            <p:nvPr/>
          </p:nvSpPr>
          <p:spPr>
            <a:xfrm>
              <a:off x="286326" y="947833"/>
              <a:ext cx="47013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①</a:t>
              </a:r>
              <a:r>
                <a:rPr lang="zh-CN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选择主屏幕的“</a:t>
              </a:r>
              <a:r>
                <a:rPr lang="en-US" altLang="zh-CN" sz="1600" dirty="0" err="1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Scheil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Solidification</a:t>
              </a:r>
              <a:r>
                <a:rPr lang="zh-CN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”模块</a:t>
              </a:r>
              <a:endPara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9442875-5D29-CADC-23C7-E738D0D5148B}"/>
                </a:ext>
              </a:extLst>
            </p:cNvPr>
            <p:cNvGrpSpPr/>
            <p:nvPr/>
          </p:nvGrpSpPr>
          <p:grpSpPr>
            <a:xfrm>
              <a:off x="417577" y="1302096"/>
              <a:ext cx="1830324" cy="718183"/>
              <a:chOff x="417576" y="1302095"/>
              <a:chExt cx="3036824" cy="1191589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84ACCE4B-F369-E7DA-FC6D-DA2B153FAA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97" t="18376" r="65309" b="27102"/>
              <a:stretch/>
            </p:blipFill>
            <p:spPr>
              <a:xfrm>
                <a:off x="417576" y="1302095"/>
                <a:ext cx="3036824" cy="1191589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0585CD-6F35-4155-DCA0-54410D68F34A}"/>
                  </a:ext>
                </a:extLst>
              </p:cNvPr>
              <p:cNvSpPr/>
              <p:nvPr/>
            </p:nvSpPr>
            <p:spPr>
              <a:xfrm>
                <a:off x="417576" y="1394691"/>
                <a:ext cx="1256883" cy="10252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60" name="组合 2059">
            <a:extLst>
              <a:ext uri="{FF2B5EF4-FFF2-40B4-BE49-F238E27FC236}">
                <a16:creationId xmlns:a16="http://schemas.microsoft.com/office/drawing/2014/main" id="{3FCA442A-4796-C8A6-2EF3-E50C6FDD4E09}"/>
              </a:ext>
            </a:extLst>
          </p:cNvPr>
          <p:cNvGrpSpPr/>
          <p:nvPr/>
        </p:nvGrpSpPr>
        <p:grpSpPr>
          <a:xfrm>
            <a:off x="298622" y="1929992"/>
            <a:ext cx="5657277" cy="2375890"/>
            <a:chOff x="253996" y="2099119"/>
            <a:chExt cx="6850149" cy="287686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C799A2A-B7FF-9B6C-7B09-1AB0EC930030}"/>
                </a:ext>
              </a:extLst>
            </p:cNvPr>
            <p:cNvGrpSpPr/>
            <p:nvPr/>
          </p:nvGrpSpPr>
          <p:grpSpPr>
            <a:xfrm>
              <a:off x="253996" y="2099119"/>
              <a:ext cx="6850149" cy="2876861"/>
              <a:chOff x="253997" y="2677635"/>
              <a:chExt cx="5537203" cy="2325465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13C1BEC-B72F-3C30-77CB-CA23804E78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59" t="6210" b="16175"/>
              <a:stretch/>
            </p:blipFill>
            <p:spPr>
              <a:xfrm>
                <a:off x="1639001" y="3018315"/>
                <a:ext cx="2389541" cy="1984785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506DBD1-FA07-6343-BA0E-D35C41698F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485" b="65654"/>
              <a:stretch/>
            </p:blipFill>
            <p:spPr>
              <a:xfrm>
                <a:off x="382118" y="3018315"/>
                <a:ext cx="1256883" cy="1482669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B8DA19-1394-77C9-F461-6392F39EFF9D}"/>
                  </a:ext>
                </a:extLst>
              </p:cNvPr>
              <p:cNvSpPr txBox="1"/>
              <p:nvPr/>
            </p:nvSpPr>
            <p:spPr>
              <a:xfrm>
                <a:off x="253997" y="2677635"/>
                <a:ext cx="5537203" cy="273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②在“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System Definer”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中设置数据库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(TCAL8)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、元素及其含量</a:t>
                </a:r>
                <a:endPara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3D29190-6245-15D7-84BD-3975E8FF37AE}"/>
                </a:ext>
              </a:extLst>
            </p:cNvPr>
            <p:cNvSpPr/>
            <p:nvPr/>
          </p:nvSpPr>
          <p:spPr>
            <a:xfrm>
              <a:off x="1905302" y="2553918"/>
              <a:ext cx="1463356" cy="2243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D25CD3F-DB90-23EE-0BB5-32AF9FCCF23F}"/>
                </a:ext>
              </a:extLst>
            </p:cNvPr>
            <p:cNvSpPr/>
            <p:nvPr/>
          </p:nvSpPr>
          <p:spPr>
            <a:xfrm>
              <a:off x="2170962" y="4540250"/>
              <a:ext cx="1508108" cy="3064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8EC3A27-6CF8-539E-247E-BF5D8CBA867B}"/>
                </a:ext>
              </a:extLst>
            </p:cNvPr>
            <p:cNvSpPr/>
            <p:nvPr/>
          </p:nvSpPr>
          <p:spPr>
            <a:xfrm>
              <a:off x="4134738" y="3428999"/>
              <a:ext cx="850900" cy="11112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7" name="组合 2056">
            <a:extLst>
              <a:ext uri="{FF2B5EF4-FFF2-40B4-BE49-F238E27FC236}">
                <a16:creationId xmlns:a16="http://schemas.microsoft.com/office/drawing/2014/main" id="{B75C9DD1-AEAC-2A89-B015-B57744F3AA0F}"/>
              </a:ext>
            </a:extLst>
          </p:cNvPr>
          <p:cNvGrpSpPr/>
          <p:nvPr/>
        </p:nvGrpSpPr>
        <p:grpSpPr>
          <a:xfrm>
            <a:off x="6788730" y="790815"/>
            <a:ext cx="5301669" cy="2843480"/>
            <a:chOff x="6788730" y="865550"/>
            <a:chExt cx="5301669" cy="28434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CB916B-C90F-E152-8868-0253F75FFC5A}"/>
                </a:ext>
              </a:extLst>
            </p:cNvPr>
            <p:cNvSpPr txBox="1"/>
            <p:nvPr/>
          </p:nvSpPr>
          <p:spPr>
            <a:xfrm>
              <a:off x="6788730" y="865550"/>
              <a:ext cx="53016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④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右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击“</a:t>
              </a:r>
              <a:r>
                <a:rPr lang="en-US" altLang="zh-CN" sz="1600" dirty="0" err="1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Scheil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Calculator”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节点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-Create new </a:t>
              </a:r>
              <a:r>
                <a:rPr lang="en-US" altLang="zh-CN" sz="1600" dirty="0" err="1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succeesor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-Table Renderer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，再单击“</a:t>
              </a:r>
              <a:r>
                <a:rPr lang="en-US" altLang="zh-CN" sz="1600" dirty="0" err="1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Scheil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Calculator”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，底部执行计算</a:t>
              </a:r>
              <a:endPara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grpSp>
          <p:nvGrpSpPr>
            <p:cNvPr id="2048" name="组合 2047">
              <a:extLst>
                <a:ext uri="{FF2B5EF4-FFF2-40B4-BE49-F238E27FC236}">
                  <a16:creationId xmlns:a16="http://schemas.microsoft.com/office/drawing/2014/main" id="{8D1B2C42-757B-09B4-DA56-6C7307419754}"/>
                </a:ext>
              </a:extLst>
            </p:cNvPr>
            <p:cNvGrpSpPr/>
            <p:nvPr/>
          </p:nvGrpSpPr>
          <p:grpSpPr>
            <a:xfrm>
              <a:off x="6796199" y="1488132"/>
              <a:ext cx="3725705" cy="2220898"/>
              <a:chOff x="7490861" y="1567995"/>
              <a:chExt cx="3725705" cy="2220898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0D799A81-D454-11C5-F7A7-1CD5233C5A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2" t="3517" b="6026"/>
              <a:stretch/>
            </p:blipFill>
            <p:spPr>
              <a:xfrm>
                <a:off x="7490861" y="1609494"/>
                <a:ext cx="1780620" cy="2179399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F65A1287-3722-A793-3926-6B64E7F0D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228" y="1567995"/>
                <a:ext cx="1821338" cy="1905165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70707406-81FF-F558-70D1-337FD1676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6962" y="3415481"/>
                <a:ext cx="1082134" cy="373412"/>
              </a:xfrm>
              <a:prstGeom prst="rect">
                <a:avLst/>
              </a:prstGeom>
            </p:spPr>
          </p:pic>
        </p:grpSp>
      </p:grpSp>
      <p:grpSp>
        <p:nvGrpSpPr>
          <p:cNvPr id="2056" name="组合 2055">
            <a:extLst>
              <a:ext uri="{FF2B5EF4-FFF2-40B4-BE49-F238E27FC236}">
                <a16:creationId xmlns:a16="http://schemas.microsoft.com/office/drawing/2014/main" id="{91C6D1D1-FE4E-20F8-F0E5-1A2AF3BB1221}"/>
              </a:ext>
            </a:extLst>
          </p:cNvPr>
          <p:cNvGrpSpPr/>
          <p:nvPr/>
        </p:nvGrpSpPr>
        <p:grpSpPr>
          <a:xfrm>
            <a:off x="6788731" y="4038302"/>
            <a:ext cx="5066153" cy="2731926"/>
            <a:chOff x="6788731" y="3880642"/>
            <a:chExt cx="5066153" cy="273192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B96F26C-093C-F1C1-B091-F627DFFA00CB}"/>
                </a:ext>
              </a:extLst>
            </p:cNvPr>
            <p:cNvSpPr txBox="1"/>
            <p:nvPr/>
          </p:nvSpPr>
          <p:spPr>
            <a:xfrm>
              <a:off x="6788731" y="3880642"/>
              <a:ext cx="50661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⑤生成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T- fs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曲线，选择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Table Renderer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并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保存为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.txt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文档</a:t>
              </a:r>
            </a:p>
          </p:txBody>
        </p:sp>
        <p:grpSp>
          <p:nvGrpSpPr>
            <p:cNvPr id="2054" name="组合 2053">
              <a:extLst>
                <a:ext uri="{FF2B5EF4-FFF2-40B4-BE49-F238E27FC236}">
                  <a16:creationId xmlns:a16="http://schemas.microsoft.com/office/drawing/2014/main" id="{CE95C070-31D3-DD3E-56C0-C96F544264E9}"/>
                </a:ext>
              </a:extLst>
            </p:cNvPr>
            <p:cNvGrpSpPr/>
            <p:nvPr/>
          </p:nvGrpSpPr>
          <p:grpSpPr>
            <a:xfrm>
              <a:off x="6808759" y="4257149"/>
              <a:ext cx="4421927" cy="2355419"/>
              <a:chOff x="6808759" y="4294093"/>
              <a:chExt cx="4421927" cy="2355419"/>
            </a:xfrm>
          </p:grpSpPr>
          <p:pic>
            <p:nvPicPr>
              <p:cNvPr id="2050" name="图片 2049">
                <a:extLst>
                  <a:ext uri="{FF2B5EF4-FFF2-40B4-BE49-F238E27FC236}">
                    <a16:creationId xmlns:a16="http://schemas.microsoft.com/office/drawing/2014/main" id="{0351EB95-B967-95A8-7F9F-09127BB54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8759" y="4294093"/>
                <a:ext cx="1971530" cy="2355419"/>
              </a:xfrm>
              <a:prstGeom prst="rect">
                <a:avLst/>
              </a:prstGeom>
            </p:spPr>
          </p:pic>
          <p:pic>
            <p:nvPicPr>
              <p:cNvPr id="2053" name="图片 2052">
                <a:extLst>
                  <a:ext uri="{FF2B5EF4-FFF2-40B4-BE49-F238E27FC236}">
                    <a16:creationId xmlns:a16="http://schemas.microsoft.com/office/drawing/2014/main" id="{2D912C69-3D37-DC6E-0EE6-3DD9A97C0F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914"/>
              <a:stretch/>
            </p:blipFill>
            <p:spPr>
              <a:xfrm>
                <a:off x="8908174" y="4304855"/>
                <a:ext cx="2322512" cy="2234489"/>
              </a:xfrm>
              <a:prstGeom prst="rect">
                <a:avLst/>
              </a:prstGeom>
            </p:spPr>
          </p:pic>
        </p:grp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C868E9B-42AC-4B45-E527-ECE78B1DE7CE}"/>
              </a:ext>
            </a:extLst>
          </p:cNvPr>
          <p:cNvGrpSpPr/>
          <p:nvPr/>
        </p:nvGrpSpPr>
        <p:grpSpPr>
          <a:xfrm>
            <a:off x="147462" y="4381329"/>
            <a:ext cx="6363066" cy="2388899"/>
            <a:chOff x="147462" y="4381329"/>
            <a:chExt cx="6363066" cy="238889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845EACF-B308-B7CC-CECF-F608FEEF9790}"/>
                </a:ext>
              </a:extLst>
            </p:cNvPr>
            <p:cNvSpPr txBox="1"/>
            <p:nvPr/>
          </p:nvSpPr>
          <p:spPr>
            <a:xfrm>
              <a:off x="147462" y="4381329"/>
              <a:ext cx="63630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③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单击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</a:t>
              </a:r>
              <a:r>
                <a:rPr lang="en-US" altLang="zh-CN" sz="1600" dirty="0" err="1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Scheil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Calculator’</a:t>
              </a:r>
              <a:r>
                <a:rPr lang="zh-CN" altLang="en-US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节点，配置选项卡下更改温度单位为摄氏度</a:t>
              </a:r>
              <a:r>
                <a: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,</a:t>
              </a: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选择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’Classic </a:t>
              </a:r>
              <a:r>
                <a:rPr lang="en-US" altLang="zh-CN" sz="1600" dirty="0" err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Scheil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’,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单击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’Show advanced options’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，将</a:t>
              </a:r>
              <a:r>
                <a:rPr lang="en-US" altLang="zh-CN" sz="1600" dirty="0" err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Teminate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on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设置为</a:t>
              </a:r>
              <a:r>
                <a:rPr lang="en-US" altLang="zh-CN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0.001</a:t>
              </a:r>
              <a:r>
                <a:rPr lang="zh-CN" alt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（一定要设置这一步）</a:t>
              </a:r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52B43360-A8AD-97D3-682B-8FF98D117A87}"/>
                </a:ext>
              </a:extLst>
            </p:cNvPr>
            <p:cNvGrpSpPr/>
            <p:nvPr/>
          </p:nvGrpSpPr>
          <p:grpSpPr>
            <a:xfrm>
              <a:off x="261360" y="4926569"/>
              <a:ext cx="5789451" cy="1843659"/>
              <a:chOff x="261360" y="4926569"/>
              <a:chExt cx="5789451" cy="1843659"/>
            </a:xfrm>
          </p:grpSpPr>
          <p:grpSp>
            <p:nvGrpSpPr>
              <p:cNvPr id="2069" name="组合 2068">
                <a:extLst>
                  <a:ext uri="{FF2B5EF4-FFF2-40B4-BE49-F238E27FC236}">
                    <a16:creationId xmlns:a16="http://schemas.microsoft.com/office/drawing/2014/main" id="{3000E55C-175D-2E83-6DC9-1F91EB25AA76}"/>
                  </a:ext>
                </a:extLst>
              </p:cNvPr>
              <p:cNvGrpSpPr/>
              <p:nvPr/>
            </p:nvGrpSpPr>
            <p:grpSpPr>
              <a:xfrm>
                <a:off x="261360" y="5344346"/>
                <a:ext cx="3776962" cy="1273671"/>
                <a:chOff x="261360" y="5051738"/>
                <a:chExt cx="3776962" cy="1273671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C804C840-2919-CEB0-15A6-52CAB92222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4192"/>
                <a:stretch/>
              </p:blipFill>
              <p:spPr>
                <a:xfrm>
                  <a:off x="261360" y="5051738"/>
                  <a:ext cx="783319" cy="1268008"/>
                </a:xfrm>
                <a:prstGeom prst="rect">
                  <a:avLst/>
                </a:prstGeom>
              </p:spPr>
            </p:pic>
            <p:grpSp>
              <p:nvGrpSpPr>
                <p:cNvPr id="2068" name="组合 2067">
                  <a:extLst>
                    <a:ext uri="{FF2B5EF4-FFF2-40B4-BE49-F238E27FC236}">
                      <a16:creationId xmlns:a16="http://schemas.microsoft.com/office/drawing/2014/main" id="{C2E16AE7-A088-8DF9-49D2-B94AEFBBD23B}"/>
                    </a:ext>
                  </a:extLst>
                </p:cNvPr>
                <p:cNvGrpSpPr/>
                <p:nvPr/>
              </p:nvGrpSpPr>
              <p:grpSpPr>
                <a:xfrm>
                  <a:off x="970707" y="5057401"/>
                  <a:ext cx="3067615" cy="1268008"/>
                  <a:chOff x="3060179" y="5001262"/>
                  <a:chExt cx="3067615" cy="1268008"/>
                </a:xfrm>
              </p:grpSpPr>
              <p:pic>
                <p:nvPicPr>
                  <p:cNvPr id="2065" name="图片 2064">
                    <a:extLst>
                      <a:ext uri="{FF2B5EF4-FFF2-40B4-BE49-F238E27FC236}">
                        <a16:creationId xmlns:a16="http://schemas.microsoft.com/office/drawing/2014/main" id="{102B608B-62DF-E89D-6913-D76EF26C45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447"/>
                  <a:stretch/>
                </p:blipFill>
                <p:spPr>
                  <a:xfrm>
                    <a:off x="3127260" y="5001262"/>
                    <a:ext cx="3000534" cy="1268008"/>
                  </a:xfrm>
                  <a:prstGeom prst="rect">
                    <a:avLst/>
                  </a:prstGeom>
                </p:spPr>
              </p:pic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F27D6250-B666-680E-CFC9-1FB297C7BB60}"/>
                      </a:ext>
                    </a:extLst>
                  </p:cNvPr>
                  <p:cNvSpPr/>
                  <p:nvPr/>
                </p:nvSpPr>
                <p:spPr>
                  <a:xfrm>
                    <a:off x="3060179" y="5461551"/>
                    <a:ext cx="1028700" cy="175123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953DE38E-0E4F-A9F5-9830-51EFB4A88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9067" y="4926569"/>
                <a:ext cx="2461744" cy="1843659"/>
              </a:xfrm>
              <a:prstGeom prst="rect">
                <a:avLst/>
              </a:prstGeom>
            </p:spPr>
          </p:pic>
          <p:sp>
            <p:nvSpPr>
              <p:cNvPr id="2072" name="矩形 2071">
                <a:extLst>
                  <a:ext uri="{FF2B5EF4-FFF2-40B4-BE49-F238E27FC236}">
                    <a16:creationId xmlns:a16="http://schemas.microsoft.com/office/drawing/2014/main" id="{C4EDD916-4446-D2DB-2656-BE8FA5A2F934}"/>
                  </a:ext>
                </a:extLst>
              </p:cNvPr>
              <p:cNvSpPr/>
              <p:nvPr/>
            </p:nvSpPr>
            <p:spPr>
              <a:xfrm>
                <a:off x="3714930" y="6088952"/>
                <a:ext cx="1542707" cy="1751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1" name="矩形 2070">
                <a:extLst>
                  <a:ext uri="{FF2B5EF4-FFF2-40B4-BE49-F238E27FC236}">
                    <a16:creationId xmlns:a16="http://schemas.microsoft.com/office/drawing/2014/main" id="{EB38E144-0AC0-A552-0F43-85A26AF31696}"/>
                  </a:ext>
                </a:extLst>
              </p:cNvPr>
              <p:cNvSpPr/>
              <p:nvPr/>
            </p:nvSpPr>
            <p:spPr>
              <a:xfrm>
                <a:off x="4737620" y="4926569"/>
                <a:ext cx="1028700" cy="1751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7" name="矩形 2076">
                <a:extLst>
                  <a:ext uri="{FF2B5EF4-FFF2-40B4-BE49-F238E27FC236}">
                    <a16:creationId xmlns:a16="http://schemas.microsoft.com/office/drawing/2014/main" id="{DA09E633-819B-A7C6-82AF-2AD7086AAC7C}"/>
                  </a:ext>
                </a:extLst>
              </p:cNvPr>
              <p:cNvSpPr/>
              <p:nvPr/>
            </p:nvSpPr>
            <p:spPr>
              <a:xfrm>
                <a:off x="3947790" y="5472503"/>
                <a:ext cx="559632" cy="1751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41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1BF6DAF6-3A15-4CC2-4D9E-94E80C4E8070}"/>
              </a:ext>
            </a:extLst>
          </p:cNvPr>
          <p:cNvGrpSpPr/>
          <p:nvPr/>
        </p:nvGrpSpPr>
        <p:grpSpPr>
          <a:xfrm>
            <a:off x="391858" y="3731958"/>
            <a:ext cx="11069772" cy="2782661"/>
            <a:chOff x="463107" y="1471169"/>
            <a:chExt cx="11069772" cy="2782661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CE0C9E3F-CC15-F552-C4D8-7FC1FAC8003A}"/>
                </a:ext>
              </a:extLst>
            </p:cNvPr>
            <p:cNvGrpSpPr/>
            <p:nvPr/>
          </p:nvGrpSpPr>
          <p:grpSpPr>
            <a:xfrm>
              <a:off x="463107" y="1471169"/>
              <a:ext cx="11069772" cy="2782661"/>
              <a:chOff x="310707" y="1318769"/>
              <a:chExt cx="11069772" cy="2782661"/>
            </a:xfrm>
          </p:grpSpPr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F61B177E-CA04-5912-FDF1-4CBB4088B6C2}"/>
                  </a:ext>
                </a:extLst>
              </p:cNvPr>
              <p:cNvSpPr txBox="1"/>
              <p:nvPr/>
            </p:nvSpPr>
            <p:spPr>
              <a:xfrm>
                <a:off x="310708" y="1318769"/>
                <a:ext cx="47013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生长限制因子</a:t>
                </a:r>
                <a:r>
                  <a:rPr lang="en-US" altLang="zh-CN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参考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6061)</a:t>
                </a:r>
              </a:p>
              <a:p>
                <a:endParaRPr lang="zh-CN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54F2B99-A5E7-95D0-5901-10CBC5159397}"/>
                  </a:ext>
                </a:extLst>
              </p:cNvPr>
              <p:cNvSpPr txBox="1"/>
              <p:nvPr/>
            </p:nvSpPr>
            <p:spPr>
              <a:xfrm>
                <a:off x="310707" y="1642487"/>
                <a:ext cx="11069772" cy="2458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38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定义：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T-fs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曲线的初始斜率</a:t>
                </a:r>
                <a:endParaRPr lang="en-US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38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公式：</a:t>
                </a:r>
                <a:r>
                  <a:rPr lang="en-US" altLang="zh-CN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                   </a:t>
                </a:r>
                <a:r>
                  <a:rPr lang="zh-CN" altLang="en-US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（注意这里的计算数据前几个是一样的值，要去掉只保留一个，</a:t>
                </a:r>
                <a:endParaRPr lang="en-US" altLang="zh-CN" sz="1700" kern="1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3800"/>
                  </a:lnSpc>
                </a:pPr>
                <a:r>
                  <a:rPr lang="zh-CN" altLang="en-US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然后计算逼近于第一个数据点的斜率，注意是绝对值。</a:t>
                </a:r>
                <a:endParaRPr lang="en-US" altLang="zh-CN" sz="17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38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00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计算：我用的是</a:t>
                </a:r>
                <a:r>
                  <a:rPr lang="en-US" altLang="zh-CN" sz="1700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sz="1700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，用差分来逼近导数，然后在第一个数据点处计算斜率，</a:t>
                </a:r>
                <a:r>
                  <a:rPr lang="en-US" altLang="zh-CN" sz="1700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python</a:t>
                </a:r>
                <a:r>
                  <a:rPr lang="zh-CN" altLang="en-US" sz="1700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你用相应的就好</a:t>
                </a:r>
                <a:endParaRPr lang="en-US" altLang="zh-CN" sz="17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38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00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计算结果：</a:t>
                </a:r>
                <a:endParaRPr lang="zh-CN" altLang="zh-CN" sz="17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66" name="对象 165">
              <a:extLst>
                <a:ext uri="{FF2B5EF4-FFF2-40B4-BE49-F238E27FC236}">
                  <a16:creationId xmlns:a16="http://schemas.microsoft.com/office/drawing/2014/main" id="{12BA2BB9-81F1-EC0F-D5F5-9405083D8A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073410"/>
                </p:ext>
              </p:extLst>
            </p:nvPr>
          </p:nvGraphicFramePr>
          <p:xfrm>
            <a:off x="1506349" y="2323911"/>
            <a:ext cx="1150938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1021680" imgH="453600" progId="Equation.AxMath">
                    <p:embed/>
                  </p:oleObj>
                </mc:Choice>
                <mc:Fallback>
                  <p:oleObj name="AxMath" r:id="rId3" imgW="1021680" imgH="45360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EB6F8CCA-EDB8-319B-0673-E82257FB22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06349" y="2323911"/>
                          <a:ext cx="1150938" cy="593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对象 166">
              <a:extLst>
                <a:ext uri="{FF2B5EF4-FFF2-40B4-BE49-F238E27FC236}">
                  <a16:creationId xmlns:a16="http://schemas.microsoft.com/office/drawing/2014/main" id="{D0644BE3-7578-A46F-C3A0-CB644F04C1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060190"/>
                </p:ext>
              </p:extLst>
            </p:nvPr>
          </p:nvGraphicFramePr>
          <p:xfrm>
            <a:off x="1822262" y="3916174"/>
            <a:ext cx="14541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1294560" imgH="228960" progId="Equation.AxMath">
                    <p:embed/>
                  </p:oleObj>
                </mc:Choice>
                <mc:Fallback>
                  <p:oleObj name="AxMath" r:id="rId5" imgW="1294560" imgH="228960" progId="Equation.AxMath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1F35149E-C081-994A-3294-8665F2B28F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2262" y="3916174"/>
                          <a:ext cx="1454150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50"/>
          <p:cNvSpPr/>
          <p:nvPr/>
        </p:nvSpPr>
        <p:spPr>
          <a:xfrm>
            <a:off x="730370" y="194513"/>
            <a:ext cx="10731260" cy="443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3000"/>
              </a:lnSpc>
            </a:pPr>
            <a:r>
              <a:rPr lang="en-US" altLang="zh-CN" sz="3100" b="1" kern="0" spc="-30" dirty="0" err="1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Scheil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凝固模拟：计算</a:t>
            </a:r>
            <a:r>
              <a:rPr lang="el-GR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Δ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5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 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HSI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ΔT</a:t>
            </a:r>
            <a:r>
              <a:rPr lang="en-US" altLang="zh-CN" sz="15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</a:t>
            </a:r>
            <a:endParaRPr lang="zh-CN" altLang="en-US" sz="3100" b="1" kern="0" spc="-30" dirty="0">
              <a:solidFill>
                <a:srgbClr val="7030A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ctr" rtl="0" eaLnBrk="0">
              <a:lnSpc>
                <a:spcPct val="93000"/>
              </a:lnSpc>
            </a:pPr>
            <a:endParaRPr lang="zh-CN" altLang="en-US" sz="3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FDC1F0-3DCF-E9C1-2E0D-0653FC8D84F8}"/>
              </a:ext>
            </a:extLst>
          </p:cNvPr>
          <p:cNvSpPr txBox="1"/>
          <p:nvPr/>
        </p:nvSpPr>
        <p:spPr>
          <a:xfrm>
            <a:off x="184724" y="861217"/>
            <a:ext cx="11176003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>
              <a:lnSpc>
                <a:spcPts val="2400"/>
              </a:lnSpc>
            </a:pP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Thermo-calc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中没有给出直接计算以上指标的操作，需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.txt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自行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，估计是另写程序吧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8C729820-CD09-3282-8EBC-0D2A75D6ED3E}"/>
              </a:ext>
            </a:extLst>
          </p:cNvPr>
          <p:cNvGrpSpPr/>
          <p:nvPr/>
        </p:nvGrpSpPr>
        <p:grpSpPr>
          <a:xfrm>
            <a:off x="425700" y="1324054"/>
            <a:ext cx="11454258" cy="2295348"/>
            <a:chOff x="463108" y="1471169"/>
            <a:chExt cx="11454258" cy="229534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AFF21EF-5395-DA8B-3EE4-7123A9844527}"/>
                </a:ext>
              </a:extLst>
            </p:cNvPr>
            <p:cNvGrpSpPr/>
            <p:nvPr/>
          </p:nvGrpSpPr>
          <p:grpSpPr>
            <a:xfrm>
              <a:off x="463108" y="1471169"/>
              <a:ext cx="11454258" cy="2295348"/>
              <a:chOff x="310708" y="1318769"/>
              <a:chExt cx="11454258" cy="2295348"/>
            </a:xfrm>
          </p:grpSpPr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23BE443C-FA2F-F102-E0F1-9C9E319AC7B6}"/>
                  </a:ext>
                </a:extLst>
              </p:cNvPr>
              <p:cNvSpPr txBox="1"/>
              <p:nvPr/>
            </p:nvSpPr>
            <p:spPr>
              <a:xfrm>
                <a:off x="310708" y="1318769"/>
                <a:ext cx="47013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①凝固范围</a:t>
                </a:r>
                <a:r>
                  <a:rPr lang="el-GR" altLang="zh-CN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0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FR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参考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6061)</a:t>
                </a:r>
              </a:p>
              <a:p>
                <a:endParaRPr lang="zh-CN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F409F2C-18D2-8F20-2296-CD4C5D64585E}"/>
                  </a:ext>
                </a:extLst>
              </p:cNvPr>
              <p:cNvSpPr txBox="1"/>
              <p:nvPr/>
            </p:nvSpPr>
            <p:spPr>
              <a:xfrm>
                <a:off x="310708" y="1642487"/>
                <a:ext cx="11454258" cy="1971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700" kern="100" dirty="0">
                    <a:effectLst/>
                    <a:latin typeface="+mj-ea"/>
                    <a:ea typeface="+mj-ea"/>
                    <a:cs typeface="Times New Roman" panose="02020603050405020304" pitchFamily="18" charset="0"/>
                  </a:rPr>
                  <a:t>定义：液相线温度与固相线温度之差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700" kern="100" dirty="0">
                    <a:effectLst/>
                    <a:latin typeface="+mj-ea"/>
                    <a:ea typeface="+mj-ea"/>
                    <a:cs typeface="Times New Roman" panose="02020603050405020304" pitchFamily="18" charset="0"/>
                  </a:rPr>
                  <a:t>公式：</a:t>
                </a:r>
                <a:r>
                  <a:rPr lang="en-US" altLang="zh-CN" sz="1700" kern="100" dirty="0">
                    <a:effectLst/>
                    <a:latin typeface="+mj-ea"/>
                    <a:ea typeface="+mj-ea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需注意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fs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最开始是一个</a:t>
                </a:r>
                <a:r>
                  <a:rPr lang="zh-CN" altLang="en-US" sz="16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接近</a:t>
                </a:r>
                <a:r>
                  <a:rPr lang="en-US" altLang="zh-CN" sz="16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的数                                    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写程序的时候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不能简单用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第一个数据的温度减去最后一个数据的温度，因为每次计算时每种合金终止的固相分数不同，会导致没有可比较性。比如这里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6061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终止于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fs=0.99902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时                                  ，而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AISi10Mg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终止于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fs=0.99898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时                                      。我们统一以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fs=0.9989</a:t>
                </a:r>
                <a:r>
                  <a:rPr lang="zh-CN" altLang="en-US" sz="16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为结束。</a:t>
                </a:r>
                <a:endParaRPr lang="en-US" altLang="zh-CN" sz="16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00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计算结果：</a:t>
                </a:r>
                <a:endParaRPr lang="zh-CN" altLang="zh-CN" sz="17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EB6F8CCA-EDB8-319B-0673-E82257FB22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67333"/>
                </p:ext>
              </p:extLst>
            </p:nvPr>
          </p:nvGraphicFramePr>
          <p:xfrm>
            <a:off x="1474096" y="2291828"/>
            <a:ext cx="1911350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" imgW="1698840" imgH="229680" progId="Equation.AxMath">
                    <p:embed/>
                  </p:oleObj>
                </mc:Choice>
                <mc:Fallback>
                  <p:oleObj name="AxMath" r:id="rId7" imgW="1698840" imgH="229680" progId="Equation.AxMath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9B15F3-ED5E-55AE-B01B-94DE230CFB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74096" y="2291828"/>
                          <a:ext cx="1911350" cy="300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1F35149E-C081-994A-3294-8665F2B28F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218134"/>
                </p:ext>
              </p:extLst>
            </p:nvPr>
          </p:nvGraphicFramePr>
          <p:xfrm>
            <a:off x="1955108" y="3460228"/>
            <a:ext cx="1652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1470600" imgH="228960" progId="Equation.AxMath">
                    <p:embed/>
                  </p:oleObj>
                </mc:Choice>
                <mc:Fallback>
                  <p:oleObj name="AxMath" r:id="rId9" imgW="1470600" imgH="22896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EB6F8CCA-EDB8-319B-0673-E82257FB22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55108" y="3460228"/>
                          <a:ext cx="1652588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4E941594-9585-A0D8-4D94-46D5A9FF7F4B}"/>
              </a:ext>
            </a:extLst>
          </p:cNvPr>
          <p:cNvGrpSpPr/>
          <p:nvPr/>
        </p:nvGrpSpPr>
        <p:grpSpPr>
          <a:xfrm>
            <a:off x="8505530" y="4432989"/>
            <a:ext cx="1399148" cy="777239"/>
            <a:chOff x="9301017" y="3945206"/>
            <a:chExt cx="1752752" cy="1120237"/>
          </a:xfrm>
        </p:grpSpPr>
        <p:pic>
          <p:nvPicPr>
            <p:cNvPr id="172" name="图片 171">
              <a:extLst>
                <a:ext uri="{FF2B5EF4-FFF2-40B4-BE49-F238E27FC236}">
                  <a16:creationId xmlns:a16="http://schemas.microsoft.com/office/drawing/2014/main" id="{E46030AA-3857-7215-626E-EEA01457C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017" y="3945206"/>
              <a:ext cx="1752752" cy="1120237"/>
            </a:xfrm>
            <a:prstGeom prst="rect">
              <a:avLst/>
            </a:prstGeom>
          </p:spPr>
        </p:pic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33E96C7D-4EE0-CC1E-3CD8-A56234BD7695}"/>
                </a:ext>
              </a:extLst>
            </p:cNvPr>
            <p:cNvSpPr/>
            <p:nvPr/>
          </p:nvSpPr>
          <p:spPr>
            <a:xfrm>
              <a:off x="9421091" y="4008330"/>
              <a:ext cx="1468581" cy="8000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5" name="图片 174">
            <a:extLst>
              <a:ext uri="{FF2B5EF4-FFF2-40B4-BE49-F238E27FC236}">
                <a16:creationId xmlns:a16="http://schemas.microsoft.com/office/drawing/2014/main" id="{AE4E547E-0F9F-0A74-6517-58EAA3C7FC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3218"/>
          <a:stretch/>
        </p:blipFill>
        <p:spPr>
          <a:xfrm>
            <a:off x="6395938" y="2144589"/>
            <a:ext cx="1752752" cy="300037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65A92366-3199-0F90-7532-AD2B034585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04" y="2886911"/>
            <a:ext cx="1836579" cy="342930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50B918AE-2F1D-888A-F620-67144A519D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83" y="2875207"/>
            <a:ext cx="1722269" cy="350550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CB395237-0B80-EF20-8345-C4A49040EC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80" y="6104227"/>
            <a:ext cx="2169245" cy="6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2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50"/>
          <p:cNvSpPr/>
          <p:nvPr/>
        </p:nvSpPr>
        <p:spPr>
          <a:xfrm>
            <a:off x="730370" y="194513"/>
            <a:ext cx="10731260" cy="443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3000"/>
              </a:lnSpc>
            </a:pPr>
            <a:r>
              <a:rPr lang="en-US" altLang="zh-CN" sz="3100" b="1" kern="0" spc="-30" dirty="0" err="1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Scheil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凝固模拟：计算</a:t>
            </a:r>
            <a:r>
              <a:rPr lang="el-GR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Δ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5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 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HSI</a:t>
            </a: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ΔT</a:t>
            </a:r>
            <a:r>
              <a:rPr lang="en-US" altLang="zh-CN" sz="15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</a:t>
            </a:r>
            <a:endParaRPr lang="zh-CN" altLang="en-US" sz="3100" b="1" kern="0" spc="-30" dirty="0">
              <a:solidFill>
                <a:srgbClr val="7030A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ctr" rtl="0" eaLnBrk="0">
              <a:lnSpc>
                <a:spcPct val="93000"/>
              </a:lnSpc>
            </a:pPr>
            <a:endParaRPr lang="zh-CN" altLang="en-US" sz="31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0AA397-3A7E-BA5F-C8CE-89C4E8A7DFC2}"/>
              </a:ext>
            </a:extLst>
          </p:cNvPr>
          <p:cNvGrpSpPr/>
          <p:nvPr/>
        </p:nvGrpSpPr>
        <p:grpSpPr>
          <a:xfrm>
            <a:off x="368871" y="1536278"/>
            <a:ext cx="11454258" cy="1573635"/>
            <a:chOff x="425700" y="1647772"/>
            <a:chExt cx="11454258" cy="1573635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3F409F2C-18D2-8F20-2296-CD4C5D64585E}"/>
                </a:ext>
              </a:extLst>
            </p:cNvPr>
            <p:cNvSpPr txBox="1"/>
            <p:nvPr/>
          </p:nvSpPr>
          <p:spPr>
            <a:xfrm>
              <a:off x="425700" y="1647772"/>
              <a:ext cx="11454258" cy="1554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zh-CN" sz="17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定义：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  <a:r>
                <a:rPr lang="en-US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T-(fs)</a:t>
              </a:r>
              <a:r>
                <a:rPr lang="en-US" altLang="zh-CN" sz="1600" kern="100" baseline="300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1/2 </a:t>
              </a:r>
              <a:r>
                <a:rPr lang="zh-CN" altLang="en-US" sz="17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曲线接近末端的斜率</a:t>
              </a:r>
              <a:endParaRPr lang="en-US" altLang="zh-CN" sz="1700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zh-CN" sz="17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公式：</a:t>
              </a:r>
              <a:endParaRPr lang="en-US" altLang="zh-CN" sz="1700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1700" kern="1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计算结果：</a:t>
              </a:r>
              <a:endParaRPr lang="zh-CN" altLang="zh-CN" sz="1700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EB6F8CCA-EDB8-319B-0673-E82257FB22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8893438"/>
                </p:ext>
              </p:extLst>
            </p:nvPr>
          </p:nvGraphicFramePr>
          <p:xfrm>
            <a:off x="1415729" y="2246682"/>
            <a:ext cx="1758950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1562760" imgH="438480" progId="Equation.AxMath">
                    <p:embed/>
                  </p:oleObj>
                </mc:Choice>
                <mc:Fallback>
                  <p:oleObj name="AxMath" r:id="rId3" imgW="1562760" imgH="43848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EB6F8CCA-EDB8-319B-0673-E82257FB22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15729" y="2246682"/>
                          <a:ext cx="1758950" cy="569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1F35149E-C081-994A-3294-8665F2B28F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780116"/>
                </p:ext>
              </p:extLst>
            </p:nvPr>
          </p:nvGraphicFramePr>
          <p:xfrm>
            <a:off x="1966592" y="2922957"/>
            <a:ext cx="160020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1423800" imgH="228960" progId="Equation.AxMath">
                    <p:embed/>
                  </p:oleObj>
                </mc:Choice>
                <mc:Fallback>
                  <p:oleObj name="AxMath" r:id="rId5" imgW="1423800" imgH="228960" progId="Equation.AxMath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1F35149E-C081-994A-3294-8665F2B28F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66592" y="2922957"/>
                          <a:ext cx="1600200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7F7A82-BEF3-A06D-2181-444BAFB1731B}"/>
              </a:ext>
            </a:extLst>
          </p:cNvPr>
          <p:cNvGrpSpPr/>
          <p:nvPr/>
        </p:nvGrpSpPr>
        <p:grpSpPr>
          <a:xfrm>
            <a:off x="425700" y="889947"/>
            <a:ext cx="5143827" cy="796021"/>
            <a:chOff x="425700" y="1324054"/>
            <a:chExt cx="5143827" cy="796021"/>
          </a:xfrm>
        </p:grpSpPr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23BE443C-FA2F-F102-E0F1-9C9E319AC7B6}"/>
                </a:ext>
              </a:extLst>
            </p:cNvPr>
            <p:cNvSpPr txBox="1"/>
            <p:nvPr/>
          </p:nvSpPr>
          <p:spPr>
            <a:xfrm>
              <a:off x="425700" y="1324054"/>
              <a:ext cx="4701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③裂纹敏感性因子</a:t>
              </a: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HSI</a:t>
              </a:r>
              <a:r>
                <a:rPr lang="zh-CN" altLang="en-US" sz="1800" b="1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(</a:t>
              </a:r>
              <a:r>
                <a:rPr lang="zh-CN" altLang="en-US" b="1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参考</a:t>
              </a:r>
              <a:r>
                <a:rPr lang="en-US" altLang="zh-CN" b="1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AISi10Mg)</a:t>
              </a:r>
            </a:p>
            <a:p>
              <a:endPara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5250E9-7407-BA6D-0181-0DD5044292D1}"/>
                </a:ext>
              </a:extLst>
            </p:cNvPr>
            <p:cNvSpPr txBox="1"/>
            <p:nvPr/>
          </p:nvSpPr>
          <p:spPr>
            <a:xfrm>
              <a:off x="526473" y="1742151"/>
              <a:ext cx="5043054" cy="377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127000" algn="just">
                <a:lnSpc>
                  <a:spcPts val="2400"/>
                </a:lnSpc>
              </a:pPr>
              <a:r>
                <a:rPr lang="zh-CN" altLang="en-US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首先要</a:t>
              </a:r>
              <a:r>
                <a:rPr lang="zh-CN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基于</a:t>
              </a:r>
              <a:r>
                <a:rPr lang="en-US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T-fs</a:t>
              </a:r>
              <a:r>
                <a:rPr lang="zh-CN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曲线求解得到</a:t>
              </a:r>
              <a:r>
                <a:rPr lang="en-US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T-(fs)</a:t>
              </a:r>
              <a:r>
                <a:rPr lang="en-US" altLang="zh-CN" sz="1600" kern="100" baseline="300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1/2</a:t>
              </a:r>
              <a:r>
                <a:rPr lang="zh-CN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曲线，</a:t>
              </a:r>
              <a:r>
                <a:rPr lang="en-US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sqrt()</a:t>
              </a:r>
              <a:r>
                <a:rPr lang="zh-CN" altLang="zh-CN" sz="16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函数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B03EE66-249C-628C-A2C3-91E48900D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0" y="1789626"/>
            <a:ext cx="3711262" cy="137934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3D2EF60-E05A-4ECD-89F7-CB37CC11802A}"/>
              </a:ext>
            </a:extLst>
          </p:cNvPr>
          <p:cNvGrpSpPr/>
          <p:nvPr/>
        </p:nvGrpSpPr>
        <p:grpSpPr>
          <a:xfrm>
            <a:off x="425700" y="3369907"/>
            <a:ext cx="11069772" cy="1807842"/>
            <a:chOff x="425700" y="3767067"/>
            <a:chExt cx="11069772" cy="1807842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CE0C9E3F-CC15-F552-C4D8-7FC1FAC8003A}"/>
                </a:ext>
              </a:extLst>
            </p:cNvPr>
            <p:cNvGrpSpPr/>
            <p:nvPr/>
          </p:nvGrpSpPr>
          <p:grpSpPr>
            <a:xfrm>
              <a:off x="425700" y="3767067"/>
              <a:ext cx="11069772" cy="1807842"/>
              <a:chOff x="310707" y="1318769"/>
              <a:chExt cx="11069772" cy="1807842"/>
            </a:xfrm>
          </p:grpSpPr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F61B177E-CA04-5912-FDF1-4CBB4088B6C2}"/>
                  </a:ext>
                </a:extLst>
              </p:cNvPr>
              <p:cNvSpPr txBox="1"/>
              <p:nvPr/>
            </p:nvSpPr>
            <p:spPr>
              <a:xfrm>
                <a:off x="310708" y="1318769"/>
                <a:ext cx="47013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脆性温度范围</a:t>
                </a:r>
                <a:r>
                  <a:rPr lang="el-GR" altLang="zh-CN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0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CTR</a:t>
                </a:r>
                <a:r>
                  <a:rPr lang="en-US" altLang="zh-CN" sz="1800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参考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AISi10Mg)</a:t>
                </a:r>
              </a:p>
              <a:p>
                <a:endParaRPr lang="zh-CN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54F2B99-A5E7-95D0-5901-10CBC5159397}"/>
                  </a:ext>
                </a:extLst>
              </p:cNvPr>
              <p:cNvSpPr txBox="1"/>
              <p:nvPr/>
            </p:nvSpPr>
            <p:spPr>
              <a:xfrm>
                <a:off x="310707" y="1642487"/>
                <a:ext cx="11069772" cy="1484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38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定义：</a:t>
                </a:r>
                <a:r>
                  <a:rPr lang="zh-CN" altLang="en-US" sz="18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凝固末端的温度之差</a:t>
                </a:r>
                <a:endParaRPr lang="en-US" altLang="zh-CN" sz="18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38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公式</a:t>
                </a:r>
                <a:r>
                  <a:rPr lang="en-US" altLang="zh-CN" sz="1700" kern="100" dirty="0">
                    <a:effectLst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lnSpc>
                    <a:spcPts val="38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00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计算结果：</a:t>
                </a:r>
                <a:endParaRPr lang="zh-CN" altLang="zh-CN" sz="1700" kern="100" dirty="0"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82DE21F-3C39-B85B-20E0-68891E11B9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562793"/>
                </p:ext>
              </p:extLst>
            </p:nvPr>
          </p:nvGraphicFramePr>
          <p:xfrm>
            <a:off x="1358900" y="4756956"/>
            <a:ext cx="1914525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702080" imgH="229680" progId="Equation.AxMath">
                    <p:embed/>
                  </p:oleObj>
                </mc:Choice>
                <mc:Fallback>
                  <p:oleObj name="AxMath" r:id="rId8" imgW="1702080" imgH="22968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EB6F8CCA-EDB8-319B-0673-E82257FB22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58900" y="4756956"/>
                          <a:ext cx="1914525" cy="300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81B0D46F-EEB6-35D7-64F4-294C8BCCCA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554549"/>
                </p:ext>
              </p:extLst>
            </p:nvPr>
          </p:nvGraphicFramePr>
          <p:xfrm>
            <a:off x="1847850" y="5264024"/>
            <a:ext cx="142557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267560" imgH="228960" progId="Equation.AxMath">
                    <p:embed/>
                  </p:oleObj>
                </mc:Choice>
                <mc:Fallback>
                  <p:oleObj name="AxMath" r:id="rId10" imgW="1267560" imgH="228960" progId="Equation.AxMath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82DE21F-3C39-B85B-20E0-68891E11B9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47850" y="5264024"/>
                          <a:ext cx="1425575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2BAE625-8F97-CC7F-A79D-B46D8840B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883"/>
              </p:ext>
            </p:extLst>
          </p:nvPr>
        </p:nvGraphicFramePr>
        <p:xfrm>
          <a:off x="2686050" y="5945619"/>
          <a:ext cx="6818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057360" imgH="419760" progId="Equation.AxMath">
                  <p:embed/>
                </p:oleObj>
              </mc:Choice>
              <mc:Fallback>
                <p:oleObj name="AxMath" r:id="rId12" imgW="6057360" imgH="419760" progId="Equation.AxMath">
                  <p:embed/>
                  <p:pic>
                    <p:nvPicPr>
                      <p:cNvPr id="2050" name="对象 2049">
                        <a:extLst>
                          <a:ext uri="{FF2B5EF4-FFF2-40B4-BE49-F238E27FC236}">
                            <a16:creationId xmlns:a16="http://schemas.microsoft.com/office/drawing/2014/main" id="{49483102-516A-E26A-E7C6-2EB7450191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86050" y="5945619"/>
                        <a:ext cx="681831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497133-1E32-22DF-06E0-4EDC084F62C0}"/>
              </a:ext>
            </a:extLst>
          </p:cNvPr>
          <p:cNvCxnSpPr>
            <a:cxnSpLocks/>
          </p:cNvCxnSpPr>
          <p:nvPr/>
        </p:nvCxnSpPr>
        <p:spPr>
          <a:xfrm>
            <a:off x="368871" y="5292437"/>
            <a:ext cx="11454258" cy="0"/>
          </a:xfrm>
          <a:prstGeom prst="line">
            <a:avLst/>
          </a:prstGeom>
          <a:ln w="38100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55A253-A32C-727A-DB6D-C73B128555BA}"/>
              </a:ext>
            </a:extLst>
          </p:cNvPr>
          <p:cNvSpPr txBox="1"/>
          <p:nvPr/>
        </p:nvSpPr>
        <p:spPr>
          <a:xfrm>
            <a:off x="254826" y="5395664"/>
            <a:ext cx="7152737" cy="371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>
              <a:lnSpc>
                <a:spcPts val="2400"/>
              </a:lnSpc>
            </a:pPr>
            <a:r>
              <a:rPr lang="zh-CN" altLang="en-US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经计算，适应度分数整理如下（强度、可打印性和导热按照</a:t>
            </a:r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1:2:2</a:t>
            </a:r>
            <a:r>
              <a:rPr lang="zh-CN" altLang="en-US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分配系数）：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8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4"/>
          <p:cNvSpPr/>
          <p:nvPr/>
        </p:nvSpPr>
        <p:spPr>
          <a:xfrm>
            <a:off x="0" y="6441947"/>
            <a:ext cx="12192000" cy="416559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lang="en-US" altLang="en-US" sz="800" dirty="0"/>
          </a:p>
          <a:p>
            <a:pPr marL="5982970" algn="l" rtl="0" eaLnBrk="0">
              <a:lnSpc>
                <a:spcPct val="86000"/>
              </a:lnSpc>
              <a:spcBef>
                <a:spcPts val="5"/>
              </a:spcBef>
            </a:pPr>
            <a:r>
              <a:rPr sz="1900" b="1" kern="0" spc="-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en-US" sz="1900" b="1" kern="0" spc="-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endParaRPr lang="en-US" altLang="en-US" sz="1900" dirty="0"/>
          </a:p>
        </p:txBody>
      </p:sp>
      <p:sp>
        <p:nvSpPr>
          <p:cNvPr id="164" name="path"/>
          <p:cNvSpPr/>
          <p:nvPr/>
        </p:nvSpPr>
        <p:spPr>
          <a:xfrm>
            <a:off x="417576" y="704850"/>
            <a:ext cx="11357102" cy="38100"/>
          </a:xfrm>
          <a:custGeom>
            <a:avLst/>
            <a:gdLst/>
            <a:ahLst/>
            <a:cxnLst/>
            <a:rect l="0" t="0" r="0" b="0"/>
            <a:pathLst>
              <a:path w="17885" h="60">
                <a:moveTo>
                  <a:pt x="0" y="30"/>
                </a:moveTo>
                <a:lnTo>
                  <a:pt x="17885" y="30"/>
                </a:lnTo>
              </a:path>
            </a:pathLst>
          </a:custGeom>
          <a:noFill/>
          <a:ln w="38100" cap="flat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50"/>
          <p:cNvSpPr/>
          <p:nvPr/>
        </p:nvSpPr>
        <p:spPr>
          <a:xfrm>
            <a:off x="730370" y="194513"/>
            <a:ext cx="10731260" cy="443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3000"/>
              </a:lnSpc>
            </a:pPr>
            <a:r>
              <a:rPr lang="zh-CN" altLang="en-US" sz="3100" b="1" kern="0" spc="-30" dirty="0">
                <a:solidFill>
                  <a:srgbClr val="7030A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合金配比设计及其热力学计算过程</a:t>
            </a:r>
            <a:endParaRPr lang="zh-CN" altLang="en-US" sz="310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1E8395B-C1D7-012E-ABBE-47D5FEDF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80407"/>
              </p:ext>
            </p:extLst>
          </p:nvPr>
        </p:nvGraphicFramePr>
        <p:xfrm>
          <a:off x="536959" y="1439313"/>
          <a:ext cx="2143198" cy="28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元素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 质量分数（</a:t>
                      </a:r>
                      <a:r>
                        <a:rPr lang="en-US" altLang="zh-CN" sz="1300" dirty="0"/>
                        <a:t>%</a:t>
                      </a:r>
                      <a:r>
                        <a:rPr lang="zh-CN" altLang="en-US" sz="1300" dirty="0"/>
                        <a:t>）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Mg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kern="1200" dirty="0">
                          <a:solidFill>
                            <a:schemeClr val="dk1"/>
                          </a:solidFill>
                          <a:effectLst/>
                        </a:rPr>
                        <a:t>4~9</a:t>
                      </a:r>
                      <a:endParaRPr lang="en-US" altLang="zh-C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0.01~2.5</a:t>
                      </a:r>
                      <a:endParaRPr lang="en-US" altLang="zh-C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Sc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0.2~1.0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Mn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0.3~0.8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Zr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0.2~0.6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Bal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9142505-F345-8D17-A382-C87FC4E83EA4}"/>
              </a:ext>
            </a:extLst>
          </p:cNvPr>
          <p:cNvSpPr txBox="1"/>
          <p:nvPr/>
        </p:nvSpPr>
        <p:spPr>
          <a:xfrm>
            <a:off x="528778" y="113153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表：王老师给的成分配比</a:t>
            </a: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25234E47-1A93-6D3B-BC9C-226DE919F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97198"/>
              </p:ext>
            </p:extLst>
          </p:nvPr>
        </p:nvGraphicFramePr>
        <p:xfrm>
          <a:off x="2931106" y="1439314"/>
          <a:ext cx="2143198" cy="28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元素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 质量分数（</a:t>
                      </a:r>
                      <a:r>
                        <a:rPr lang="en-US" altLang="zh-CN" sz="1300" dirty="0"/>
                        <a:t>%</a:t>
                      </a:r>
                      <a:r>
                        <a:rPr lang="zh-CN" altLang="en-US" sz="1300" dirty="0"/>
                        <a:t>）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Mg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0" kern="1200" dirty="0">
                          <a:solidFill>
                            <a:schemeClr val="dk1"/>
                          </a:solidFill>
                          <a:effectLst/>
                        </a:rPr>
                        <a:t>5~10</a:t>
                      </a:r>
                      <a:endParaRPr lang="en-US" altLang="zh-C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0.01~4</a:t>
                      </a:r>
                      <a:endParaRPr lang="en-US" altLang="zh-C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Sc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0.01~2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Mn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0.01~2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Zr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0.01~2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Bal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24" marR="82924" marT="41462" marB="41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37ABDED-B647-8964-C119-A00B157B75E8}"/>
              </a:ext>
            </a:extLst>
          </p:cNvPr>
          <p:cNvSpPr txBox="1"/>
          <p:nvPr/>
        </p:nvSpPr>
        <p:spPr>
          <a:xfrm>
            <a:off x="2912506" y="113153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表：我们设计的成分配比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93435B-0540-302D-8AD3-81F8FB9ECBB3}"/>
              </a:ext>
            </a:extLst>
          </p:cNvPr>
          <p:cNvSpPr/>
          <p:nvPr/>
        </p:nvSpPr>
        <p:spPr>
          <a:xfrm>
            <a:off x="2920946" y="1439312"/>
            <a:ext cx="2151385" cy="2884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75F8CF-5E6E-9A78-0C4D-57FE2658EB14}"/>
              </a:ext>
            </a:extLst>
          </p:cNvPr>
          <p:cNvSpPr txBox="1"/>
          <p:nvPr/>
        </p:nvSpPr>
        <p:spPr>
          <a:xfrm>
            <a:off x="9153309" y="567342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热力学计算过程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0BCBD5F-D1CA-4F62-1E48-5CF26C95E8F3}"/>
              </a:ext>
            </a:extLst>
          </p:cNvPr>
          <p:cNvCxnSpPr/>
          <p:nvPr/>
        </p:nvCxnSpPr>
        <p:spPr>
          <a:xfrm>
            <a:off x="7638472" y="937571"/>
            <a:ext cx="0" cy="5324684"/>
          </a:xfrm>
          <a:prstGeom prst="line">
            <a:avLst/>
          </a:prstGeom>
          <a:ln w="38100">
            <a:solidFill>
              <a:srgbClr val="934B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F6DEF470-964D-0E05-2062-738F14486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07" y="956238"/>
            <a:ext cx="3558848" cy="471718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B96CB9B-4CA8-A178-A06F-274CA20F9A19}"/>
              </a:ext>
            </a:extLst>
          </p:cNvPr>
          <p:cNvSpPr txBox="1"/>
          <p:nvPr/>
        </p:nvSpPr>
        <p:spPr>
          <a:xfrm>
            <a:off x="8155738" y="165723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1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endParaRPr lang="en-US" altLang="zh-CN" sz="11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FFCA7DE-A5B6-192A-95E4-05F34D09F6E4}"/>
              </a:ext>
            </a:extLst>
          </p:cNvPr>
          <p:cNvGrpSpPr/>
          <p:nvPr/>
        </p:nvGrpSpPr>
        <p:grpSpPr>
          <a:xfrm>
            <a:off x="7681283" y="3330776"/>
            <a:ext cx="1054564" cy="538274"/>
            <a:chOff x="6687925" y="3025681"/>
            <a:chExt cx="1054564" cy="53827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EF13E89-3DD4-883A-8171-921A71517E2A}"/>
                </a:ext>
              </a:extLst>
            </p:cNvPr>
            <p:cNvSpPr txBox="1"/>
            <p:nvPr/>
          </p:nvSpPr>
          <p:spPr>
            <a:xfrm>
              <a:off x="6687925" y="30256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ΔT</a:t>
              </a:r>
              <a:r>
                <a:rPr lang="en-US" altLang="zh-CN" sz="7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D6296EE-FF51-BA5C-A7B5-F75EB06372B6}"/>
                </a:ext>
              </a:extLst>
            </p:cNvPr>
            <p:cNvSpPr txBox="1"/>
            <p:nvPr/>
          </p:nvSpPr>
          <p:spPr>
            <a:xfrm>
              <a:off x="7301963" y="3025681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8506FAB-3DBF-F9B7-3D8F-1D6C52925DCC}"/>
                </a:ext>
              </a:extLst>
            </p:cNvPr>
            <p:cNvSpPr txBox="1"/>
            <p:nvPr/>
          </p:nvSpPr>
          <p:spPr>
            <a:xfrm>
              <a:off x="7163484" y="3256178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ΔT</a:t>
              </a:r>
              <a:r>
                <a:rPr lang="en-US" altLang="zh-CN" sz="7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CTR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4BDDAC86-58DD-1600-3275-6EA789A86876}"/>
                </a:ext>
              </a:extLst>
            </p:cNvPr>
            <p:cNvSpPr txBox="1"/>
            <p:nvPr/>
          </p:nvSpPr>
          <p:spPr>
            <a:xfrm>
              <a:off x="6687925" y="3256178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HSI</a:t>
              </a:r>
              <a:endParaRPr lang="en-US" altLang="zh-CN" sz="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0" name="对象 129">
            <a:extLst>
              <a:ext uri="{FF2B5EF4-FFF2-40B4-BE49-F238E27FC236}">
                <a16:creationId xmlns:a16="http://schemas.microsoft.com/office/drawing/2014/main" id="{433D2079-0230-343E-ADCE-F9A51A064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44080"/>
              </p:ext>
            </p:extLst>
          </p:nvPr>
        </p:nvGraphicFramePr>
        <p:xfrm>
          <a:off x="456089" y="5442779"/>
          <a:ext cx="6818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6057360" imgH="419760" progId="Equation.AxMath">
                  <p:embed/>
                </p:oleObj>
              </mc:Choice>
              <mc:Fallback>
                <p:oleObj name="AxMath" r:id="rId4" imgW="6057360" imgH="4197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2BAE625-8F97-CC7F-A79D-B46D8840B0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089" y="5442779"/>
                        <a:ext cx="681831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630FF4B-F5FB-6C19-C23D-4162FCBBD1F3}"/>
              </a:ext>
            </a:extLst>
          </p:cNvPr>
          <p:cNvCxnSpPr>
            <a:cxnSpLocks/>
          </p:cNvCxnSpPr>
          <p:nvPr/>
        </p:nvCxnSpPr>
        <p:spPr>
          <a:xfrm>
            <a:off x="4854789" y="2122878"/>
            <a:ext cx="1776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5E1F01E-9414-D9BD-4B10-B9FAF112AF5A}"/>
              </a:ext>
            </a:extLst>
          </p:cNvPr>
          <p:cNvSpPr txBox="1"/>
          <p:nvPr/>
        </p:nvSpPr>
        <p:spPr>
          <a:xfrm>
            <a:off x="5845761" y="1817692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步长</a:t>
            </a:r>
            <a:r>
              <a:rPr lang="en-US" altLang="zh-CN" sz="1400" dirty="0"/>
              <a:t>0.1?</a:t>
            </a:r>
            <a:endParaRPr lang="zh-CN" altLang="en-US" sz="1400" dirty="0"/>
          </a:p>
        </p:txBody>
      </p: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C32560B-EDA3-5505-5DC1-87334FEF981A}"/>
              </a:ext>
            </a:extLst>
          </p:cNvPr>
          <p:cNvSpPr/>
          <p:nvPr/>
        </p:nvSpPr>
        <p:spPr>
          <a:xfrm>
            <a:off x="5283200" y="2382982"/>
            <a:ext cx="387921" cy="151476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02CEFD3-11A9-3AB4-301D-355A9E8FFC83}"/>
              </a:ext>
            </a:extLst>
          </p:cNvPr>
          <p:cNvSpPr txBox="1"/>
          <p:nvPr/>
        </p:nvSpPr>
        <p:spPr>
          <a:xfrm>
            <a:off x="5754389" y="2961433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步长</a:t>
            </a:r>
            <a:r>
              <a:rPr lang="en-US" altLang="zh-CN" sz="1400" dirty="0"/>
              <a:t>0.01?</a:t>
            </a:r>
            <a:endParaRPr lang="zh-CN" altLang="en-US" sz="14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715ED780-6B0F-3B0A-7996-B00FAD3EBE22}"/>
              </a:ext>
            </a:extLst>
          </p:cNvPr>
          <p:cNvSpPr txBox="1"/>
          <p:nvPr/>
        </p:nvSpPr>
        <p:spPr>
          <a:xfrm>
            <a:off x="2905527" y="4673004"/>
            <a:ext cx="1840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步长你定吧 看运算量</a:t>
            </a:r>
          </a:p>
        </p:txBody>
      </p:sp>
    </p:spTree>
    <p:extLst>
      <p:ext uri="{BB962C8B-B14F-4D97-AF65-F5344CB8AC3E}">
        <p14:creationId xmlns:p14="http://schemas.microsoft.com/office/powerpoint/2010/main" val="2062356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Y3NjQ0NDZkOTY4Y2FhYTMwMWVlZTBjNzNlN2NjMjY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13085</TotalTime>
  <Words>1012</Words>
  <Application>Microsoft Office PowerPoint</Application>
  <PresentationFormat>宽屏</PresentationFormat>
  <Paragraphs>208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Segoe UI</vt:lpstr>
      <vt:lpstr>Times New Roman</vt:lpstr>
      <vt:lpstr>WPS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xve.w.b</dc:creator>
  <cp:lastModifiedBy>451401628@qq.com</cp:lastModifiedBy>
  <cp:revision>1193</cp:revision>
  <dcterms:created xsi:type="dcterms:W3CDTF">2023-09-06T07:28:00Z</dcterms:created>
  <dcterms:modified xsi:type="dcterms:W3CDTF">2023-12-22T05:39:51Z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C2B0A9C6CC924387BE2B182856B0CB19_12</vt:lpwstr>
  </property>
  <property fmtid="{D5CDD505-2E9C-101B-9397-08002B2CF9AE}" pid="3" name="KSOProductBuildVer">
    <vt:lpwstr>2052-12.1.0.15712</vt:lpwstr>
  </property>
</Properties>
</file>