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335" r:id="rId2"/>
    <p:sldId id="522" r:id="rId3"/>
    <p:sldId id="472" r:id="rId4"/>
    <p:sldId id="524" r:id="rId5"/>
    <p:sldId id="525" r:id="rId6"/>
    <p:sldId id="490" r:id="rId7"/>
    <p:sldId id="492" r:id="rId8"/>
    <p:sldId id="289" r:id="rId9"/>
    <p:sldId id="495" r:id="rId10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62720" autoAdjust="0"/>
  </p:normalViewPr>
  <p:slideViewPr>
    <p:cSldViewPr snapToGrid="0">
      <p:cViewPr varScale="1">
        <p:scale>
          <a:sx n="137" d="100"/>
          <a:sy n="137" d="100"/>
        </p:scale>
        <p:origin x="4384" y="20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6"/>
            <a:ext cx="51339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413C0-B2A9-46F8-3B2E-DB0CB0ECA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FD4F9383-093C-F3FE-EE6C-AA9F9C827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3014E097-A505-6529-AE9E-92D91D7E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991" y="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1FA0D9B-0283-7015-45B1-2C08F9D1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DA5B900D-4CF3-C371-6209-A19AA2EC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1E107674-7692-C115-C4DB-FF1FC7D27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3DBBF044-35D7-E1FD-F404-2E158ED27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CE7371D9-BF3D-E272-8F28-30F70047F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17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BC616-F976-4C11-DE3B-29094A37C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29EB0275-1B0E-3FC2-8D90-185215E8E3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7312184-97FA-ECC2-E321-ECE25869A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991" y="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FD2351D2-7D8E-6057-31FE-7399EB8F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1F9C5DC1-F0A2-4493-25F9-C575334CD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EE4EAB68-78D5-30F5-F5D3-ED1BAD781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12962853-40FA-D261-945C-EFA399C65D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045BF4D3-F600-86FE-050F-BE10F0583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18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161F7-9FC5-DEAF-FE3E-207CD91E1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4481202F-531F-15AA-3083-1C8077A1A2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1378773C-5F98-8BB1-1804-5D121EED1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991" y="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4B44826-6E01-07E7-8BAC-5D8E1D7E3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BB2C3AF3-EA0B-15A1-A71D-CBCEA9681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2E7DA945-AAA8-09A7-7EDD-ECB93B457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B3EC764E-1846-070D-CFFB-F8C7524F8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9792EC3B-380D-4686-C21B-C7190C893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91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8102" y="2286000"/>
            <a:ext cx="7772400" cy="1143000"/>
          </a:xfrm>
        </p:spPr>
        <p:txBody>
          <a:bodyPr>
            <a:scene3d>
              <a:camera prst="orthographicFront"/>
              <a:lightRig rig="glow" dir="t"/>
            </a:scene3d>
            <a:sp3d prstMaterial="matte"/>
          </a:bodyPr>
          <a:lstStyle>
            <a:lvl1pPr>
              <a:defRPr sz="27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2" name="object 5">
            <a:extLst>
              <a:ext uri="{FF2B5EF4-FFF2-40B4-BE49-F238E27FC236}">
                <a16:creationId xmlns:a16="http://schemas.microsoft.com/office/drawing/2014/main" id="{6846514D-7E87-1BCE-D834-A98E04F5368E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7017" y="6086848"/>
            <a:ext cx="1413650" cy="522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FEE7A9-11C3-CA41-6D1D-08606025C7C1}"/>
              </a:ext>
            </a:extLst>
          </p:cNvPr>
          <p:cNvSpPr txBox="1"/>
          <p:nvPr userDrawn="1"/>
        </p:nvSpPr>
        <p:spPr>
          <a:xfrm>
            <a:off x="407504" y="5291759"/>
            <a:ext cx="4572000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lang="en-NZ" sz="1500" b="1" baseline="0" dirty="0">
                <a:solidFill>
                  <a:srgbClr val="FFFFFF"/>
                </a:solidFill>
                <a:latin typeface="Arial"/>
                <a:cs typeface="Arial"/>
              </a:rPr>
              <a:t>Miao</a:t>
            </a:r>
            <a:r>
              <a:rPr lang="en-NZ" sz="1500" b="1" spc="-65" baseline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NZ" sz="1500" b="1" spc="-20" baseline="0" dirty="0">
                <a:solidFill>
                  <a:srgbClr val="FFFFFF"/>
                </a:solidFill>
                <a:latin typeface="Arial"/>
                <a:cs typeface="Arial"/>
              </a:rPr>
              <a:t>Qiao</a:t>
            </a:r>
            <a:endParaRPr lang="en-NZ" sz="1500" b="1" baseline="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25"/>
              </a:spcBef>
            </a:pPr>
            <a:r>
              <a:rPr lang="en-NZ" sz="15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NZ" sz="15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NZ" sz="1500" spc="-1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r>
              <a:rPr lang="en-NZ" sz="15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NZ" sz="15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lang="en-NZ" sz="15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NZ" sz="1500" spc="-10" dirty="0">
                <a:solidFill>
                  <a:srgbClr val="FFFFFF"/>
                </a:solidFill>
                <a:latin typeface="Arial"/>
                <a:cs typeface="Arial"/>
              </a:rPr>
              <a:t>Auckland</a:t>
            </a:r>
            <a:endParaRPr lang="en-NZ"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97" y="1867591"/>
            <a:ext cx="7727518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597" y="1610623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2" y="1610622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52434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078" y="16136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078" y="2449512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136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7597" y="1857651"/>
            <a:ext cx="7727518" cy="454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  <a:endParaRPr lang="en-US" altLang="en-US" dirty="0"/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7597" y="586892"/>
            <a:ext cx="807939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03CDA0F4-6FA8-2549-780F-CA498970AF1E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808304" y="68194"/>
            <a:ext cx="2222190" cy="4671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C5A22A-4E0E-DDD6-8026-85D72412D3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653489" y="6528559"/>
            <a:ext cx="1905000" cy="32944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D13C31-0D57-363C-FC36-3F803DB0B0E4}"/>
              </a:ext>
            </a:extLst>
          </p:cNvPr>
          <p:cNvGrpSpPr/>
          <p:nvPr userDrawn="1"/>
        </p:nvGrpSpPr>
        <p:grpSpPr>
          <a:xfrm>
            <a:off x="955234" y="4984822"/>
            <a:ext cx="7492243" cy="1543737"/>
            <a:chOff x="465645" y="4759214"/>
            <a:chExt cx="7492243" cy="154373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B802DDA-2C72-D117-7E03-5E7409C1EB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71980" t="63366" r="18248" b="17239"/>
            <a:stretch/>
          </p:blipFill>
          <p:spPr>
            <a:xfrm>
              <a:off x="1455730" y="5172799"/>
              <a:ext cx="910100" cy="1082192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2DC86C0-13C2-8972-E447-74AB2BBDEE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24636" t="76779" r="63672" b="19"/>
            <a:stretch/>
          </p:blipFill>
          <p:spPr>
            <a:xfrm>
              <a:off x="2365830" y="4977802"/>
              <a:ext cx="1060704" cy="1261072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F6A2519-8049-0A75-F5DF-901E451BBC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69293" t="28389" r="19042" b="51363"/>
            <a:stretch/>
          </p:blipFill>
          <p:spPr>
            <a:xfrm>
              <a:off x="465645" y="5143035"/>
              <a:ext cx="1115410" cy="1159916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5837AF2-A2E0-BE99-1260-87F10C4935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69615" t="-49" r="20111" b="80167"/>
            <a:stretch/>
          </p:blipFill>
          <p:spPr>
            <a:xfrm>
              <a:off x="5296522" y="5198356"/>
              <a:ext cx="933314" cy="108219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FF1A9C7-7EC2-010E-234D-C5C7B45214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49345" t="24738" r="39995" b="53625"/>
            <a:stretch/>
          </p:blipFill>
          <p:spPr>
            <a:xfrm>
              <a:off x="6226028" y="5143035"/>
              <a:ext cx="914401" cy="111195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B7ECFF1-EF3C-2B81-23A3-6461F891F8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3677" t="25178" r="83622" b="45716"/>
            <a:stretch/>
          </p:blipFill>
          <p:spPr>
            <a:xfrm>
              <a:off x="3406708" y="4759214"/>
              <a:ext cx="1089377" cy="1495777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E35DB1-3065-7103-2798-8ECDBF81A1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88170" t="30010" r="2947" b="56590"/>
            <a:stretch/>
          </p:blipFill>
          <p:spPr>
            <a:xfrm>
              <a:off x="7114424" y="5505528"/>
              <a:ext cx="843464" cy="762241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707C45C-3157-269C-2C7B-6DCAD6579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26497" t="1673" r="63370" b="72328"/>
            <a:stretch/>
          </p:blipFill>
          <p:spPr>
            <a:xfrm>
              <a:off x="4472196" y="4935006"/>
              <a:ext cx="869244" cy="1336102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D7CCB-F000-2CAE-ADE0-0B688AF3A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E1391AE4-FDC3-2C24-8114-F404D4B4E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2BE067AD-A568-872A-46C9-407E0E970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 marL="0" indent="0">
              <a:buNone/>
              <a:tabLst>
                <a:tab pos="2055813" algn="l"/>
              </a:tabLst>
            </a:pPr>
            <a:br>
              <a:rPr lang="en-US" altLang="en-US" sz="1700" i="1" dirty="0"/>
            </a:b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72959799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(demo)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46" y="1106488"/>
            <a:ext cx="8490856" cy="4628106"/>
          </a:xfrm>
        </p:spPr>
        <p:txBody>
          <a:bodyPr lIns="90488" tIns="44450" rIns="90488" bIns="44450"/>
          <a:lstStyle/>
          <a:p>
            <a:pPr>
              <a:buFont typeface="+mj-lt"/>
              <a:buAutoNum type="arabicPeriod"/>
              <a:tabLst>
                <a:tab pos="2055813" algn="l"/>
              </a:tabLst>
            </a:pPr>
            <a:r>
              <a:rPr lang="en-US" altLang="en-US" sz="1700" dirty="0"/>
              <a:t>Find the names of all instructors</a:t>
            </a:r>
          </a:p>
          <a:p>
            <a:pPr>
              <a:buFont typeface="+mj-lt"/>
              <a:buAutoNum type="arabicPeriod"/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+mj-lt"/>
              <a:buAutoNum type="arabicPeriod"/>
              <a:tabLst>
                <a:tab pos="2055813" algn="l"/>
              </a:tabLst>
            </a:pPr>
            <a:r>
              <a:rPr lang="en-US" altLang="en-US" sz="1700" dirty="0"/>
              <a:t>Find the department names of all instructors, not removing duplicates</a:t>
            </a:r>
          </a:p>
          <a:p>
            <a:pPr>
              <a:buFont typeface="+mj-lt"/>
              <a:buAutoNum type="arabicPeriod"/>
              <a:tabLst>
                <a:tab pos="2055813" algn="l"/>
              </a:tabLst>
            </a:pPr>
            <a:r>
              <a:rPr lang="en-US" altLang="en-US" dirty="0"/>
              <a:t>Find all attributes of </a:t>
            </a:r>
            <a:r>
              <a:rPr lang="en-US" altLang="en-US" dirty="0" err="1"/>
              <a:t>instrctors</a:t>
            </a:r>
            <a:endParaRPr lang="en-US" altLang="en-US" dirty="0"/>
          </a:p>
          <a:p>
            <a:pPr>
              <a:buFont typeface="+mj-lt"/>
              <a:buAutoNum type="arabicPeriod"/>
              <a:tabLst>
                <a:tab pos="2055813" algn="l"/>
              </a:tabLst>
            </a:pPr>
            <a:r>
              <a:rPr lang="en-US" altLang="en-US" sz="1700" dirty="0"/>
              <a:t>Find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</a:t>
            </a:r>
          </a:p>
          <a:p>
            <a:pPr>
              <a:buFont typeface="+mj-lt"/>
              <a:buAutoNum type="arabicPeriod"/>
              <a:tabLst>
                <a:tab pos="2055813" algn="l"/>
              </a:tabLst>
            </a:pPr>
            <a:r>
              <a:rPr lang="en-US" altLang="en-US" sz="1700" dirty="0"/>
              <a:t>Find all instructors in Comp. Sci. dept with salary &gt; 70000</a:t>
            </a:r>
          </a:p>
          <a:p>
            <a:pPr>
              <a:buFont typeface="+mj-lt"/>
              <a:buAutoNum type="arabicPeriod"/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>
              <a:buFont typeface="+mj-lt"/>
              <a:buAutoNum type="arabicPeriod"/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>
              <a:buFont typeface="+mj-lt"/>
              <a:buAutoNum type="arabicPeriod"/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some instructor in 'Comp. Sci'.</a:t>
            </a:r>
            <a:br>
              <a:rPr lang="en-US" altLang="en-US" sz="1700" i="1" dirty="0"/>
            </a:br>
            <a:endParaRPr lang="en-US" altLang="en-US" sz="17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24F23-AF62-9FF3-0FBC-55BE87E17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1876C5D9-083D-7800-41A7-8E4630937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(demo) 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CC53073D-6A5D-AD1E-6605-0CC2B2B92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1846" y="1106488"/>
            <a:ext cx="8490856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/>
              <a:t>Find the names of all instructors whose name includes the substring “in”.</a:t>
            </a:r>
          </a:p>
          <a:p>
            <a:pPr>
              <a:tabLst>
                <a:tab pos="2055813" algn="l"/>
              </a:tabLst>
            </a:pPr>
            <a:r>
              <a:rPr lang="en-US" altLang="en-US" dirty="0"/>
              <a:t>String Operations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/>
              <a:t>The operator </a:t>
            </a:r>
            <a:r>
              <a:rPr lang="en-US" altLang="en-US" b="1" dirty="0"/>
              <a:t>like</a:t>
            </a:r>
            <a:r>
              <a:rPr lang="en-US" altLang="en-US" dirty="0"/>
              <a:t> uses patterns that are described using two special characters:</a:t>
            </a:r>
          </a:p>
          <a:p>
            <a:pPr lvl="2">
              <a:tabLst>
                <a:tab pos="1889125" algn="l"/>
                <a:tab pos="2403475" algn="l"/>
              </a:tabLst>
            </a:pPr>
            <a:r>
              <a:rPr lang="en-US" altLang="en-US" dirty="0"/>
              <a:t>percent ( % ).  The % character matches any substring.</a:t>
            </a:r>
          </a:p>
          <a:p>
            <a:pPr lvl="2">
              <a:tabLst>
                <a:tab pos="1889125" algn="l"/>
                <a:tab pos="2403475" algn="l"/>
              </a:tabLst>
            </a:pPr>
            <a:r>
              <a:rPr lang="en-US" altLang="en-US" dirty="0"/>
              <a:t>underscore ( _ ).  The _ character matches any character</a:t>
            </a:r>
          </a:p>
          <a:p>
            <a:pPr lvl="2">
              <a:tabLst>
                <a:tab pos="1889125" algn="l"/>
                <a:tab pos="2403475" algn="l"/>
              </a:tabLst>
            </a:pPr>
            <a:endParaRPr lang="en-US" altLang="en-US" dirty="0"/>
          </a:p>
          <a:p>
            <a:pPr>
              <a:tabLst>
                <a:tab pos="2055813" algn="l"/>
              </a:tabLst>
            </a:pPr>
            <a:r>
              <a:rPr lang="en-US" altLang="en-US" dirty="0"/>
              <a:t>Find the names of all instructors whose name has 4 characters.</a:t>
            </a:r>
          </a:p>
          <a:p>
            <a:pPr>
              <a:tabLst>
                <a:tab pos="2055813" algn="l"/>
              </a:tabLst>
            </a:pPr>
            <a:r>
              <a:rPr lang="en-US" altLang="en-US" dirty="0"/>
              <a:t>Find the names of all instructors whose name has at </a:t>
            </a:r>
            <a:r>
              <a:rPr lang="en-US" altLang="en-US" dirty="0" err="1"/>
              <a:t>leaset</a:t>
            </a:r>
            <a:r>
              <a:rPr lang="en-US" altLang="en-US" dirty="0"/>
              <a:t> 4 characters.</a:t>
            </a:r>
          </a:p>
          <a:p>
            <a:pPr>
              <a:tabLst>
                <a:tab pos="2055813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9628065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F53A3-996F-1F94-FC44-AA2766E9E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FC8354FB-CFDD-3AEF-5B29-9AB324B70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(demo) 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7EE3AA44-9754-3471-33AE-D78000B17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1846" y="1106488"/>
            <a:ext cx="8490856" cy="4628106"/>
          </a:xfrm>
        </p:spPr>
        <p:txBody>
          <a:bodyPr lIns="90488" tIns="44450" rIns="90488" bIns="44450"/>
          <a:lstStyle/>
          <a:p>
            <a:pPr>
              <a:buFont typeface="+mj-lt"/>
              <a:buAutoNum type="arabicPeriod"/>
              <a:tabLst>
                <a:tab pos="906463" algn="l"/>
              </a:tabLst>
            </a:pPr>
            <a:r>
              <a:rPr lang="en-US" altLang="en-US" dirty="0"/>
              <a:t>List in alphabetic order the names of all instructors </a:t>
            </a:r>
          </a:p>
          <a:p>
            <a:pPr>
              <a:buFont typeface="+mj-lt"/>
              <a:buAutoNum type="arabicPeriod"/>
              <a:tabLst>
                <a:tab pos="906463" algn="l"/>
              </a:tabLst>
            </a:pPr>
            <a:r>
              <a:rPr lang="en-US" altLang="en-US" dirty="0"/>
              <a:t>List in descending alphabetic order the names of all instructors </a:t>
            </a:r>
          </a:p>
          <a:p>
            <a:pPr>
              <a:buFont typeface="+mj-lt"/>
              <a:buAutoNum type="arabicPeriod"/>
              <a:tabLst>
                <a:tab pos="2055813" algn="l"/>
              </a:tabLst>
            </a:pPr>
            <a:r>
              <a:rPr lang="en-US" altLang="en-US" dirty="0"/>
              <a:t>List in order of the combination of the names and salary of all instructors </a:t>
            </a:r>
          </a:p>
          <a:p>
            <a:pPr>
              <a:buFont typeface="+mj-lt"/>
              <a:buAutoNum type="arabicPeriod"/>
              <a:tabLst>
                <a:tab pos="2055813" algn="l"/>
              </a:tabLst>
            </a:pPr>
            <a:r>
              <a:rPr lang="en-US" altLang="en-US" dirty="0"/>
              <a:t>Find the names of all instructors with salary between $90,000 and $100,000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Find courses that ran in Fall 2017 or in Spring 2018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Find courses that ran in Fall 2017 and in Spring 2018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Find courses that ran in Fall 2017 but not in Spring 2018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Find courses that ran in Fall 2017 or in Spring 2018, </a:t>
            </a:r>
            <a:r>
              <a:rPr lang="en-US" altLang="en-US" dirty="0">
                <a:sym typeface="Symbol" panose="05050102010706020507" pitchFamily="18" charset="2"/>
              </a:rPr>
              <a:t>retain</a:t>
            </a:r>
            <a:r>
              <a:rPr lang="en-US" altLang="en-US" dirty="0"/>
              <a:t> all duplications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Find all instructors whose salary is null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Find all instructors whose salary is not null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Null under and, or, with true/false</a:t>
            </a:r>
          </a:p>
          <a:p>
            <a:pPr marL="0" indent="0">
              <a:buNone/>
              <a:tabLst>
                <a:tab pos="2055813" algn="l"/>
              </a:tabLst>
            </a:pPr>
            <a:br>
              <a:rPr lang="en-US" altLang="en-US" sz="1700" i="1" dirty="0"/>
            </a:b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2637632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Basic Query Structure (demo) 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avg: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  <a:p>
            <a:pPr>
              <a:buFont typeface="+mj-lt"/>
              <a:buAutoNum type="arabicPeriod"/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>
              <a:buFont typeface="+mj-lt"/>
              <a:buAutoNum type="arabicPeriod"/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>
              <a:buFont typeface="+mj-lt"/>
              <a:buAutoNum type="arabicPeriod"/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– Group By - Having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020" y="1236164"/>
            <a:ext cx="7900162" cy="1292542"/>
          </a:xfrm>
        </p:spPr>
        <p:txBody>
          <a:bodyPr/>
          <a:lstStyle/>
          <a:p>
            <a:pPr>
              <a:buFont typeface="+mj-lt"/>
              <a:buAutoNum type="arabicPeriod"/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>
              <a:buFont typeface="+mj-lt"/>
              <a:buAutoNum type="arabicPeriod"/>
              <a:tabLst>
                <a:tab pos="6254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 lvl="1">
              <a:tabLst>
                <a:tab pos="625475" algn="l"/>
              </a:tabLst>
            </a:pPr>
            <a:r>
              <a:rPr lang="en-US" altLang="en-US" dirty="0"/>
              <a:t>Note: predicates in the </a:t>
            </a:r>
            <a:r>
              <a:rPr lang="en-US" altLang="en-US" b="1" dirty="0"/>
              <a:t>having</a:t>
            </a:r>
            <a:r>
              <a:rPr lang="en-US" altLang="en-US" dirty="0"/>
              <a:t> clause are applied after the formation of groups whereas predicates in the </a:t>
            </a:r>
            <a:r>
              <a:rPr lang="en-US" altLang="en-US" b="1" dirty="0"/>
              <a:t>where</a:t>
            </a:r>
            <a:r>
              <a:rPr lang="en-US" altLang="en-US" dirty="0"/>
              <a:t> clause are applied before forming groups</a:t>
            </a:r>
          </a:p>
          <a:p>
            <a:pPr>
              <a:tabLst>
                <a:tab pos="625475" algn="l"/>
              </a:tabLst>
            </a:pPr>
            <a:endParaRPr lang="en-US" altLang="en-US" sz="1700" dirty="0"/>
          </a:p>
          <a:p>
            <a:pPr>
              <a:tabLst>
                <a:tab pos="625475" algn="l"/>
              </a:tabLst>
            </a:pPr>
            <a:endParaRPr lang="en-US" altLang="en-US" sz="1700" dirty="0"/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54A0"/>
          </a:solidFill>
        </p:spPr>
        <p:txBody>
          <a:bodyPr wrap="square" lIns="0" tIns="0" rIns="0" bIns="0" rtlCol="0"/>
          <a:lstStyle/>
          <a:p>
            <a:endParaRPr sz="2537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5597" y="346486"/>
            <a:ext cx="2492957" cy="4882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53912" y="3160315"/>
            <a:ext cx="1427995" cy="881151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algn="ctr">
              <a:spcBef>
                <a:spcPts val="214"/>
              </a:spcBef>
            </a:pPr>
            <a:r>
              <a:rPr sz="2220" spc="-40" dirty="0">
                <a:solidFill>
                  <a:srgbClr val="FFFFFF"/>
                </a:solidFill>
                <a:latin typeface="Arial"/>
                <a:cs typeface="Arial"/>
              </a:rPr>
              <a:t>FIN</a:t>
            </a:r>
            <a:endParaRPr sz="2220" dirty="0">
              <a:latin typeface="Arial"/>
              <a:cs typeface="Arial"/>
            </a:endParaRPr>
          </a:p>
          <a:p>
            <a:pPr algn="ctr">
              <a:spcBef>
                <a:spcPts val="1856"/>
              </a:spcBef>
            </a:pPr>
            <a:r>
              <a:rPr sz="1744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744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44" spc="-79" dirty="0">
                <a:solidFill>
                  <a:srgbClr val="FFFFFF"/>
                </a:solidFill>
                <a:latin typeface="Arial"/>
                <a:cs typeface="Arial"/>
              </a:rPr>
              <a:t>questions?</a:t>
            </a:r>
            <a:endParaRPr sz="1744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7597" y="430213"/>
            <a:ext cx="8079391" cy="609600"/>
          </a:xfrm>
        </p:spPr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10" y="1039813"/>
            <a:ext cx="8705461" cy="4922075"/>
          </a:xfrm>
        </p:spPr>
        <p:txBody>
          <a:bodyPr/>
          <a:lstStyle/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oadb" id="{B0FD827C-491B-1F4A-AB18-10DECB0BFB85}" vid="{1C007DBB-E2E3-4E44-B387-70F3B465F2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d1b36e95-0d50-42e9-958f-b63fa906beaa}" enabled="0" method="" siteId="{d1b36e95-0d50-42e9-958f-b63fa906be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2_db-5-grey</Template>
  <TotalTime>1207</TotalTime>
  <Words>658</Words>
  <Application>Microsoft Macintosh PowerPoint</Application>
  <PresentationFormat>On-screen Show (4:3)</PresentationFormat>
  <Paragraphs>72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Introduction to SQL</vt:lpstr>
      <vt:lpstr>Basic Query Structure </vt:lpstr>
      <vt:lpstr>Basic Query Structure (demo) </vt:lpstr>
      <vt:lpstr>Basic Query Structure (demo) </vt:lpstr>
      <vt:lpstr>Basic Query Structure (demo) </vt:lpstr>
      <vt:lpstr>Basic Query Structure (demo) </vt:lpstr>
      <vt:lpstr>Aggregate – Group By - Having</vt:lpstr>
      <vt:lpstr>PowerPoint Presentation</vt:lpstr>
      <vt:lpstr>Nested Subqueries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Miao Qiao</dc:creator>
  <cp:lastModifiedBy>Miao Qiao</cp:lastModifiedBy>
  <cp:revision>18</cp:revision>
  <cp:lastPrinted>2025-03-03T09:32:13Z</cp:lastPrinted>
  <dcterms:created xsi:type="dcterms:W3CDTF">2025-01-30T02:18:11Z</dcterms:created>
  <dcterms:modified xsi:type="dcterms:W3CDTF">2025-03-05T22:22:01Z</dcterms:modified>
</cp:coreProperties>
</file>