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2" r:id="rId18"/>
    <p:sldId id="265" r:id="rId19"/>
    <p:sldId id="267" r:id="rId20"/>
    <p:sldId id="269" r:id="rId21"/>
    <p:sldId id="270" r:id="rId22"/>
    <p:sldId id="271" r:id="rId23"/>
    <p:sldId id="272" r:id="rId24"/>
    <p:sldId id="262" r:id="rId25"/>
    <p:sldId id="264" r:id="rId26"/>
    <p:sldId id="263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EE8A"/>
    <a:srgbClr val="FA4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5472" autoAdjust="0"/>
  </p:normalViewPr>
  <p:slideViewPr>
    <p:cSldViewPr snapToGrid="0">
      <p:cViewPr varScale="1">
        <p:scale>
          <a:sx n="76" d="100"/>
          <a:sy n="76" d="100"/>
        </p:scale>
        <p:origin x="1437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8E672-7FF5-DB40-82A7-9380626605AB}" type="datetimeFigureOut">
              <a:rPr kumimoji="1" lang="zh-CN" altLang="en-US" smtClean="0"/>
              <a:t>2015/9/30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EFA3E-A502-FE43-B431-06CC94AD6A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0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EFA3E-A502-FE43-B431-06CC94AD6AF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38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 is a hide page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EFA3E-A502-FE43-B431-06CC94AD6AF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SOFTWARE Engineering</a:t>
            </a:r>
            <a:br>
              <a:rPr lang="en-US" sz="4800" b="1" dirty="0" smtClean="0"/>
            </a:br>
            <a:r>
              <a:rPr lang="en-US" sz="4800" b="1" dirty="0" smtClean="0"/>
              <a:t>PM REVIEW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G2 TEAM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04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7762"/>
              </p:ext>
            </p:extLst>
          </p:nvPr>
        </p:nvGraphicFramePr>
        <p:xfrm>
          <a:off x="1524000" y="1397002"/>
          <a:ext cx="6305550" cy="353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775"/>
                <a:gridCol w="3152775"/>
              </a:tblGrid>
              <a:tr h="41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Deployment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1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Deploy function to OpenShift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 Wang</a:t>
                      </a:r>
                    </a:p>
                  </a:txBody>
                  <a:tcPr marL="14288" marR="14288" marT="9525" marB="9525" anchor="b"/>
                </a:tc>
              </a:tr>
              <a:tr h="6351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 on </a:t>
                      </a:r>
                      <a:r>
                        <a:rPr lang="en-US" dirty="0" err="1">
                          <a:effectLst/>
                        </a:rPr>
                        <a:t>OpenShift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Gao </a:t>
                      </a:r>
                      <a:r>
                        <a:rPr lang="en-US" dirty="0" err="1">
                          <a:effectLst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41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End of Iteration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1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Code-sharing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DEWANG</a:t>
                      </a:r>
                    </a:p>
                  </a:txBody>
                  <a:tcPr marL="14288" marR="14288" marT="9525" marB="9525" anchor="b"/>
                </a:tc>
              </a:tr>
              <a:tr h="41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Metric collection and Mitigation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DEWANG</a:t>
                      </a:r>
                    </a:p>
                  </a:txBody>
                  <a:tcPr marL="14288" marR="14288" marT="9525" marB="9525" anchor="b"/>
                </a:tc>
              </a:tr>
              <a:tr h="41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Update next iteration schedule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DEWANG</a:t>
                      </a:r>
                    </a:p>
                  </a:txBody>
                  <a:tcPr marL="14288" marR="14288" marT="9525" marB="9525" anchor="b"/>
                </a:tc>
              </a:tr>
              <a:tr h="414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PM Handover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DEWANG</a:t>
                      </a: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8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089"/>
              </p:ext>
            </p:extLst>
          </p:nvPr>
        </p:nvGraphicFramePr>
        <p:xfrm>
          <a:off x="1181660" y="815228"/>
          <a:ext cx="6976222" cy="494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9116"/>
                <a:gridCol w="276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4: 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PM: Gao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baseline="0" dirty="0" err="1" smtClean="0">
                          <a:effectLst/>
                        </a:rPr>
                        <a:t>Shuang</a:t>
                      </a:r>
                      <a:endParaRPr lang="en-US" sz="1800" b="1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Feature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222222"/>
                          </a:solidFill>
                          <a:effectLst/>
                        </a:rPr>
                        <a:t>Update Use Case diagrams/SD/Class Diagrams for Top-k and Smartphone Overuse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Gao </a:t>
                      </a:r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Shuang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Test Case Design (Top-k Usage Report)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Claudie, Dewang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Test Case Design (Smartphone Overuse Report)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Miaoqiong</a:t>
                      </a:r>
                      <a:r>
                        <a:rPr lang="en-US" dirty="0"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>
                          <a:effectLst/>
                        </a:rPr>
                        <a:t>Development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Coding for Top-k Usage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Miaoqiong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Coding for Smartphone Overuse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Claudie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Local Test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Testing &amp; Debugging for Top-k Usage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Miaoqiong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 for Smartphone Overuse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Claudie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Dewang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79835"/>
              </p:ext>
            </p:extLst>
          </p:nvPr>
        </p:nvGraphicFramePr>
        <p:xfrm>
          <a:off x="1535951" y="536388"/>
          <a:ext cx="658607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320"/>
                <a:gridCol w="2856752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 smtClean="0">
                          <a:effectLst/>
                        </a:rPr>
                        <a:t>Integration</a:t>
                      </a:r>
                      <a:endParaRPr lang="en-US" b="1" i="1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Integrating Top-k Usage Report with earlier functionalities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Miaoqiong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Integrating Smartphone Overuse Report with earlier functionalities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Claudie, Dewang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Testing &amp; Debugging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Fu Yan, Miaoqiong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>
                          <a:effectLst/>
                        </a:rPr>
                        <a:t>Deployment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Deploy Top-k Usage Report to OpenShift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Fu Yan, Miaoqiong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Deploy Smartphone Overuse Report to OpenShift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Claudie, Gao Shuang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 on </a:t>
                      </a:r>
                      <a:r>
                        <a:rPr lang="en-US" dirty="0" err="1">
                          <a:effectLst/>
                        </a:rPr>
                        <a:t>OpenShift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Gao </a:t>
                      </a:r>
                      <a:r>
                        <a:rPr lang="en-US" dirty="0" err="1">
                          <a:effectLst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effectLst/>
                        </a:rPr>
                        <a:t>End of Iteration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Code-sharing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Metric collection and Mitigation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Update next iteration schedule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PM Handover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Gao </a:t>
                      </a:r>
                      <a:r>
                        <a:rPr lang="en-US" dirty="0" err="1" smtClean="0">
                          <a:effectLst/>
                        </a:rPr>
                        <a:t>Shuang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36331"/>
              </p:ext>
            </p:extLst>
          </p:nvPr>
        </p:nvGraphicFramePr>
        <p:xfrm>
          <a:off x="1326776" y="464671"/>
          <a:ext cx="6520329" cy="575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928"/>
                <a:gridCol w="2889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5: ▼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PM: FU</a:t>
                      </a:r>
                      <a:r>
                        <a:rPr lang="en-US" sz="1800" b="1" baseline="0" dirty="0" smtClean="0">
                          <a:effectLst/>
                        </a:rPr>
                        <a:t> YAN</a:t>
                      </a:r>
                      <a:endParaRPr lang="en-US" sz="1800" b="1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222222"/>
                          </a:solidFill>
                          <a:effectLst/>
                        </a:rPr>
                        <a:t>Update Use Case diagrams/SD/Class Diagrams for Dual Intereface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222222"/>
                          </a:solidFill>
                          <a:effectLst/>
                        </a:rPr>
                        <a:t>Test Case Design (Dual Interface)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222222"/>
                          </a:solidFill>
                          <a:effectLst/>
                        </a:rPr>
                        <a:t>Fu Yan, Gao Shuang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Coding for Dual Interface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222222"/>
                          </a:solidFill>
                          <a:effectLst/>
                        </a:rPr>
                        <a:t>De Wang, Claudie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>
                          <a:solidFill>
                            <a:srgbClr val="000000"/>
                          </a:solidFill>
                          <a:effectLst/>
                        </a:rPr>
                        <a:t>Local Test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Testing &amp; Debugging for Dual Interface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Miaoqiong,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>
                          <a:solidFill>
                            <a:srgbClr val="000000"/>
                          </a:solidFill>
                          <a:effectLst/>
                        </a:rPr>
                        <a:t>Integration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Integrating with earlier functionalities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Gao Shuang, Claudie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Testing &amp; Debugging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Miaoqiong, De Wang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>
                          <a:solidFill>
                            <a:srgbClr val="000000"/>
                          </a:solidFill>
                          <a:effectLst/>
                        </a:rPr>
                        <a:t>Deployment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Deploy function to OpenShift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Claudie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 on </a:t>
                      </a:r>
                      <a:r>
                        <a:rPr lang="en-US" dirty="0" err="1">
                          <a:effectLst/>
                        </a:rPr>
                        <a:t>OpenShift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Miaoqiong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Gaoshuang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50621"/>
              </p:ext>
            </p:extLst>
          </p:nvPr>
        </p:nvGraphicFramePr>
        <p:xfrm>
          <a:off x="1924050" y="21971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End of Iteration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Code-sharing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Metric collection and Mitigation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Update next iteration schedule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PM Handover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Fu Yan</a:t>
                      </a: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51682"/>
              </p:ext>
            </p:extLst>
          </p:nvPr>
        </p:nvGraphicFramePr>
        <p:xfrm>
          <a:off x="1473992" y="2261393"/>
          <a:ext cx="6169820" cy="246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77"/>
                <a:gridCol w="2864643"/>
              </a:tblGrid>
              <a:tr h="44489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6: ▼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PM: Miao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baseline="0" dirty="0" err="1" smtClean="0">
                          <a:effectLst/>
                        </a:rPr>
                        <a:t>Qiong</a:t>
                      </a:r>
                      <a:endParaRPr lang="en-US" sz="1800" b="1" dirty="0" smtClean="0">
                        <a:effectLst/>
                      </a:endParaRPr>
                    </a:p>
                  </a:txBody>
                  <a:tcPr/>
                </a:tc>
              </a:tr>
              <a:tr h="6810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Update and </a:t>
                      </a:r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</a:rPr>
                        <a:t>finalise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 all diagrams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Claudie</a:t>
                      </a:r>
                      <a:r>
                        <a:rPr lang="en-US" dirty="0">
                          <a:effectLst/>
                        </a:rPr>
                        <a:t>, Gao </a:t>
                      </a:r>
                      <a:r>
                        <a:rPr lang="en-US" dirty="0" err="1">
                          <a:effectLst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4448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Prepare slides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Fu Yan, De Wang</a:t>
                      </a:r>
                    </a:p>
                  </a:txBody>
                  <a:tcPr marL="14288" marR="14288" marT="9525" marB="9525" anchor="b"/>
                </a:tc>
              </a:tr>
              <a:tr h="4448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Code-sharing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Miaoqiong </a:t>
                      </a:r>
                    </a:p>
                  </a:txBody>
                  <a:tcPr marL="14288" marR="14288" marT="9525" marB="9525" anchor="b"/>
                </a:tc>
              </a:tr>
              <a:tr h="4448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Presentation Rehearsal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Miaoqiong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 bwMode="auto">
          <a:xfrm>
            <a:off x="4684157" y="4614715"/>
            <a:ext cx="1426557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File-specific validations</a:t>
            </a:r>
            <a:endParaRPr lang="en-SG" alt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29" y="398252"/>
            <a:ext cx="7290054" cy="1499616"/>
          </a:xfrm>
        </p:spPr>
        <p:txBody>
          <a:bodyPr/>
          <a:lstStyle/>
          <a:p>
            <a:r>
              <a:rPr lang="en-US" b="1" dirty="0"/>
              <a:t>Critical path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47829" y="3223732"/>
            <a:ext cx="1603734" cy="579693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2000" dirty="0" smtClean="0"/>
              <a:t>Project preparation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1562" y="3573612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 bwMode="auto">
          <a:xfrm>
            <a:off x="2594076" y="3124669"/>
            <a:ext cx="1181549" cy="67875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Assign roles and tasks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75625" y="3573611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4118139" y="3124669"/>
            <a:ext cx="1181549" cy="67875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/>
              <a:t>Technical </a:t>
            </a:r>
            <a:r>
              <a:rPr lang="en-SG" altLang="en-US" sz="1600" dirty="0" smtClean="0"/>
              <a:t>document</a:t>
            </a:r>
            <a:endParaRPr lang="en-SG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4254" y="3828046"/>
            <a:ext cx="7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1Day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42202" y="3207139"/>
            <a:ext cx="1181549" cy="59628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2000" dirty="0"/>
              <a:t>Login function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99688" y="3573611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66420" y="3831560"/>
            <a:ext cx="7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1Day</a:t>
            </a:r>
            <a:endParaRPr lang="en-US" dirty="0"/>
          </a:p>
        </p:txBody>
      </p:sp>
      <p:sp>
        <p:nvSpPr>
          <p:cNvPr id="16" name="TextBox 11"/>
          <p:cNvSpPr txBox="1"/>
          <p:nvPr/>
        </p:nvSpPr>
        <p:spPr>
          <a:xfrm>
            <a:off x="4403095" y="3869396"/>
            <a:ext cx="8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7Days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7157" y="3869396"/>
            <a:ext cx="80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4Days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60387" y="3608528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 bwMode="auto">
          <a:xfrm>
            <a:off x="7202899" y="2927170"/>
            <a:ext cx="1181549" cy="959256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Code-sharing and handover</a:t>
            </a:r>
            <a:endParaRPr lang="en-SG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568832" y="3898596"/>
            <a:ext cx="8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1Day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84448" y="3613270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54270" y="4269649"/>
            <a:ext cx="8709286" cy="7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341252" y="5001193"/>
            <a:ext cx="589662" cy="3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41252" y="5415958"/>
            <a:ext cx="589662" cy="2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 bwMode="auto">
          <a:xfrm>
            <a:off x="2995448" y="4654973"/>
            <a:ext cx="1222171" cy="45962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Common Validations</a:t>
            </a:r>
            <a:endParaRPr lang="en-SG" altLang="en-US" sz="1600" dirty="0"/>
          </a:p>
        </p:txBody>
      </p:sp>
      <p:sp>
        <p:nvSpPr>
          <p:cNvPr id="52" name="Rounded Rectangle 51"/>
          <p:cNvSpPr/>
          <p:nvPr/>
        </p:nvSpPr>
        <p:spPr bwMode="auto">
          <a:xfrm>
            <a:off x="3083363" y="5552608"/>
            <a:ext cx="1181549" cy="45962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UI and unzip files</a:t>
            </a:r>
            <a:endParaRPr lang="en-SG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92597" y="4322686"/>
            <a:ext cx="90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1Days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61976" y="6021388"/>
            <a:ext cx="90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Days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963474" y="5271730"/>
            <a:ext cx="961388" cy="5278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66420" y="5271730"/>
            <a:ext cx="3080627" cy="182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40691" y="4284310"/>
            <a:ext cx="91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Days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264912" y="5821750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4607426" y="5490264"/>
            <a:ext cx="1503288" cy="69312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Upload data and add additional</a:t>
            </a:r>
            <a:endParaRPr lang="en-SG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4886636" y="6163931"/>
            <a:ext cx="8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Days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03970" y="5379928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 bwMode="auto">
          <a:xfrm>
            <a:off x="574010" y="4933524"/>
            <a:ext cx="1362123" cy="724302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Update SD and design test case</a:t>
            </a:r>
            <a:endParaRPr lang="en-SG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927339" y="5752772"/>
            <a:ext cx="8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1Day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936133" y="5384670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83329" y="5768162"/>
            <a:ext cx="1389492" cy="12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3"/>
            <a:endCxn id="65" idx="1"/>
          </p:cNvCxnSpPr>
          <p:nvPr/>
        </p:nvCxnSpPr>
        <p:spPr>
          <a:xfrm>
            <a:off x="4217619" y="4884786"/>
            <a:ext cx="466538" cy="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145560" y="4964646"/>
            <a:ext cx="589662" cy="2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128982" y="5386548"/>
            <a:ext cx="606240" cy="44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 bwMode="auto">
          <a:xfrm>
            <a:off x="7273182" y="4910553"/>
            <a:ext cx="1549201" cy="64045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App usage Report function</a:t>
            </a:r>
            <a:endParaRPr lang="en-SG" altLang="en-US" sz="16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728722" y="5301328"/>
            <a:ext cx="516934" cy="3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540224" y="5621438"/>
            <a:ext cx="92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3Days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941424" y="5271730"/>
            <a:ext cx="1274666" cy="336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214126" y="5614767"/>
            <a:ext cx="1702852" cy="241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82211" y="2058576"/>
            <a:ext cx="627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delay on a activity on the critical path impacts the completion date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6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 bwMode="auto">
          <a:xfrm>
            <a:off x="840551" y="864271"/>
            <a:ext cx="1181549" cy="521969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Local testing</a:t>
            </a:r>
            <a:endParaRPr lang="en-SG" altLang="en-US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2658191" y="859972"/>
            <a:ext cx="1600527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Integration and Deployment</a:t>
            </a:r>
            <a:endParaRPr lang="en-SG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9067" y="1489236"/>
            <a:ext cx="62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1Day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58720" y="1137870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 bwMode="auto">
          <a:xfrm>
            <a:off x="4601232" y="859970"/>
            <a:ext cx="1503176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Code-sharing and handover</a:t>
            </a:r>
            <a:endParaRPr lang="en-SG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95800" y="1489235"/>
            <a:ext cx="62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1Day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42237" y="823172"/>
            <a:ext cx="589662" cy="3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42237" y="1237937"/>
            <a:ext cx="589662" cy="2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6851947" y="485188"/>
            <a:ext cx="1575835" cy="500452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err="1" smtClean="0"/>
              <a:t>topK</a:t>
            </a:r>
            <a:r>
              <a:rPr lang="en-SG" altLang="en-US" sz="1600" dirty="0" smtClean="0"/>
              <a:t> usage report function</a:t>
            </a:r>
            <a:endParaRPr lang="en-SG" altLang="en-US" sz="160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6899240" y="1337151"/>
            <a:ext cx="1649115" cy="688534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Smartphone overuse function</a:t>
            </a:r>
            <a:endParaRPr lang="en-SG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72581" y="112863"/>
            <a:ext cx="93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216535" y="1999686"/>
            <a:ext cx="93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97385" y="833150"/>
            <a:ext cx="589662" cy="2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602541" y="1196460"/>
            <a:ext cx="484506" cy="37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9629" y="1913996"/>
            <a:ext cx="476779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91650" y="1072523"/>
            <a:ext cx="1320050" cy="840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11700" y="1052010"/>
            <a:ext cx="1416082" cy="24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67855" y="1457050"/>
            <a:ext cx="74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3Days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063851" y="1151072"/>
            <a:ext cx="594340" cy="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 bwMode="auto">
          <a:xfrm>
            <a:off x="3725149" y="2860982"/>
            <a:ext cx="1181549" cy="45962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Dual interface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949797" y="3090792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 bwMode="auto">
          <a:xfrm>
            <a:off x="5321889" y="2724171"/>
            <a:ext cx="1404560" cy="673696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/>
              <a:t>Integration and Deployment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6772" y="3096287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 bwMode="auto">
          <a:xfrm>
            <a:off x="7165652" y="2688179"/>
            <a:ext cx="1181549" cy="714328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Finalize and buffer time</a:t>
            </a:r>
            <a:endParaRPr lang="en-SG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035253" y="3418459"/>
            <a:ext cx="78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3Days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701265" y="3474930"/>
            <a:ext cx="83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2Days</a:t>
            </a:r>
            <a:endParaRPr lang="en-US" sz="1600" dirty="0"/>
          </a:p>
        </p:txBody>
      </p:sp>
      <p:sp>
        <p:nvSpPr>
          <p:cNvPr id="47" name="TextBox 11"/>
          <p:cNvSpPr txBox="1"/>
          <p:nvPr/>
        </p:nvSpPr>
        <p:spPr>
          <a:xfrm>
            <a:off x="7442611" y="3474930"/>
            <a:ext cx="89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9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93600" y="5182889"/>
            <a:ext cx="1536807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Code-sharing and handover</a:t>
            </a:r>
            <a:endParaRPr lang="en-SG" alt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390108" y="3079313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 bwMode="auto">
          <a:xfrm>
            <a:off x="97697" y="2655001"/>
            <a:ext cx="1374840" cy="672645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Integration and Deployment</a:t>
            </a:r>
            <a:endParaRPr lang="en-SG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04689" y="3436235"/>
            <a:ext cx="70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2Days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458936" y="3084868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 bwMode="auto">
          <a:xfrm>
            <a:off x="1797205" y="2794375"/>
            <a:ext cx="1559759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Code-sharing and handover</a:t>
            </a:r>
            <a:endParaRPr lang="en-SG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938362" y="3436233"/>
            <a:ext cx="84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1Day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345221" y="3096287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5364" y="5810763"/>
            <a:ext cx="76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1Day</a:t>
            </a:r>
            <a:endParaRPr lang="en-US" sz="16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62460" y="3908240"/>
            <a:ext cx="8709286" cy="7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1384" y="7000407"/>
            <a:ext cx="6271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Any delay on a activity on the critical path impacts the completion date</a:t>
            </a:r>
            <a:endParaRPr lang="en-US" sz="2800" dirty="0"/>
          </a:p>
        </p:txBody>
      </p:sp>
      <p:sp>
        <p:nvSpPr>
          <p:cNvPr id="59" name="Rounded Rectangle 58"/>
          <p:cNvSpPr/>
          <p:nvPr/>
        </p:nvSpPr>
        <p:spPr bwMode="auto">
          <a:xfrm>
            <a:off x="4639796" y="5036951"/>
            <a:ext cx="1181549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Final testing</a:t>
            </a:r>
            <a:endParaRPr lang="en-SG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874087" y="5619967"/>
            <a:ext cx="78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764371" y="5022974"/>
            <a:ext cx="589662" cy="3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64371" y="5437739"/>
            <a:ext cx="589662" cy="2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369693" y="4743128"/>
            <a:ext cx="1559074" cy="500452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>
                <a:solidFill>
                  <a:schemeClr val="tx1"/>
                </a:solidFill>
              </a:rPr>
              <a:t>Final testing &amp; debugging</a:t>
            </a:r>
            <a:endParaRPr lang="en-SG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74" y="5380728"/>
            <a:ext cx="1339194" cy="940470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>
                <a:solidFill>
                  <a:schemeClr val="tx1"/>
                </a:solidFill>
              </a:rPr>
              <a:t>Update and finalize technical documents</a:t>
            </a:r>
            <a:endParaRPr lang="en-SG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41"/>
          <p:cNvSpPr txBox="1"/>
          <p:nvPr/>
        </p:nvSpPr>
        <p:spPr>
          <a:xfrm>
            <a:off x="2749620" y="4378454"/>
            <a:ext cx="90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6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sp>
        <p:nvSpPr>
          <p:cNvPr id="66" name="TextBox 42"/>
          <p:cNvSpPr txBox="1"/>
          <p:nvPr/>
        </p:nvSpPr>
        <p:spPr>
          <a:xfrm>
            <a:off x="2749620" y="6399283"/>
            <a:ext cx="90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3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963887" y="5005218"/>
            <a:ext cx="589662" cy="2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915772" y="5436699"/>
            <a:ext cx="637777" cy="37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728923" y="5293559"/>
            <a:ext cx="750422" cy="527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 bwMode="auto">
          <a:xfrm>
            <a:off x="6210154" y="5086277"/>
            <a:ext cx="1181549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Prepare slides</a:t>
            </a:r>
            <a:endParaRPr lang="en-SG" altLang="en-US" sz="16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867640" y="5364176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25794" y="5715542"/>
            <a:ext cx="63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Day</a:t>
            </a:r>
            <a:endParaRPr lang="en-US" sz="1600" dirty="0"/>
          </a:p>
        </p:txBody>
      </p:sp>
      <p:sp>
        <p:nvSpPr>
          <p:cNvPr id="73" name="Rounded Rectangle 72"/>
          <p:cNvSpPr/>
          <p:nvPr/>
        </p:nvSpPr>
        <p:spPr bwMode="auto">
          <a:xfrm>
            <a:off x="7784196" y="5083199"/>
            <a:ext cx="1181549" cy="555797"/>
          </a:xfrm>
          <a:prstGeom prst="round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SG" altLang="en-US" sz="1600" dirty="0" smtClean="0"/>
              <a:t>Rehearsal</a:t>
            </a:r>
            <a:endParaRPr lang="en-SG" altLang="en-US" sz="16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441682" y="5361098"/>
            <a:ext cx="3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99836" y="5712464"/>
            <a:ext cx="63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dirty="0" smtClean="0"/>
              <a:t>Day</a:t>
            </a:r>
            <a:endParaRPr lang="en-US" sz="16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450919" y="5305806"/>
            <a:ext cx="1462989" cy="15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912181" y="5300477"/>
            <a:ext cx="681320" cy="372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65138" y="5665065"/>
            <a:ext cx="4668203" cy="16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9059" y="5820773"/>
            <a:ext cx="1693087" cy="17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Metrics-</a:t>
            </a:r>
            <a:r>
              <a:rPr lang="en-US" sz="4400" dirty="0" smtClean="0"/>
              <a:t>task metrics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82027" y="3015522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haroni" panose="02010803020104030203" pitchFamily="2" charset="-79"/>
              </a:rPr>
              <a:t>Actual tasks/ Estimated tasks completed</a:t>
            </a:r>
            <a:endParaRPr lang="en-US" dirty="0"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29" y="2725631"/>
            <a:ext cx="4157819" cy="3229542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664907" y="3654351"/>
            <a:ext cx="3258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haroni" panose="02010803020104030203" pitchFamily="2" charset="-79"/>
              </a:rPr>
              <a:t>M</a:t>
            </a:r>
            <a:r>
              <a:rPr lang="en-US" dirty="0" smtClean="0">
                <a:cs typeface="Aharoni" panose="02010803020104030203" pitchFamily="2" charset="-79"/>
              </a:rPr>
              <a:t>itigation plan:</a:t>
            </a:r>
          </a:p>
          <a:p>
            <a:r>
              <a:rPr lang="en-US" dirty="0" smtClean="0">
                <a:cs typeface="Aharoni" panose="02010803020104030203" pitchFamily="2" charset="-79"/>
              </a:rPr>
              <a:t>We finished all the tasks in iteration1 and iteration2</a:t>
            </a:r>
          </a:p>
          <a:p>
            <a:pPr lvl="0"/>
            <a:r>
              <a:rPr lang="en-US" altLang="zh-CN" dirty="0">
                <a:ea typeface="MS PGothic" charset="0"/>
                <a:cs typeface="Aharoni" panose="02010803020104030203" pitchFamily="2" charset="-79"/>
              </a:rPr>
              <a:t>90 &lt; P</a:t>
            </a:r>
            <a:r>
              <a:rPr lang="en-US" altLang="zh-CN" dirty="0" smtClean="0">
                <a:ea typeface="MS PGothic" charset="0"/>
                <a:cs typeface="Aharoni" panose="02010803020104030203" pitchFamily="2" charset="-79"/>
              </a:rPr>
              <a:t>ercentage </a:t>
            </a:r>
            <a:r>
              <a:rPr lang="en-US" altLang="zh-CN" dirty="0">
                <a:ea typeface="MS PGothic" charset="0"/>
                <a:cs typeface="Aharoni" panose="02010803020104030203" pitchFamily="2" charset="-79"/>
              </a:rPr>
              <a:t>&lt;= </a:t>
            </a:r>
            <a:r>
              <a:rPr lang="en-US" altLang="zh-CN" dirty="0" smtClean="0">
                <a:ea typeface="MS PGothic" charset="0"/>
                <a:cs typeface="Aharoni" panose="02010803020104030203" pitchFamily="2" charset="-79"/>
              </a:rPr>
              <a:t>110</a:t>
            </a:r>
          </a:p>
          <a:p>
            <a:pPr lvl="0"/>
            <a:r>
              <a:rPr lang="en-US" altLang="zh-CN" dirty="0">
                <a:ea typeface="MS PGothic" charset="0"/>
                <a:cs typeface="Aharoni" panose="02010803020104030203" pitchFamily="2" charset="-79"/>
              </a:rPr>
              <a:t>Our estimates are fairly accurate, and we are roughly on track</a:t>
            </a:r>
          </a:p>
          <a:p>
            <a:endParaRPr lang="en-US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2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9" y="2395472"/>
            <a:ext cx="3945340" cy="3180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88" y="2235497"/>
            <a:ext cx="4539651" cy="35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Roles &amp; Responsibilities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Pair Programming </a:t>
            </a:r>
            <a:r>
              <a:rPr lang="en-US" sz="2800" dirty="0"/>
              <a:t>R</a:t>
            </a:r>
            <a:r>
              <a:rPr lang="en-US" sz="2800" dirty="0" smtClean="0"/>
              <a:t>otation </a:t>
            </a:r>
            <a:r>
              <a:rPr lang="en-US" sz="2800" dirty="0"/>
              <a:t>P</a:t>
            </a:r>
            <a:r>
              <a:rPr lang="en-US" sz="2800" dirty="0" smtClean="0"/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16667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Bug metrics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24366"/>
              </p:ext>
            </p:extLst>
          </p:nvPr>
        </p:nvGraphicFramePr>
        <p:xfrm>
          <a:off x="1208689" y="2519503"/>
          <a:ext cx="6207409" cy="205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87"/>
                <a:gridCol w="1689425"/>
                <a:gridCol w="2524503"/>
                <a:gridCol w="1002094"/>
              </a:tblGrid>
              <a:tr h="380768"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dirty="0">
                          <a:effectLst/>
                        </a:rPr>
                        <a:t>Iteration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Files Affected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Severity</a:t>
                      </a:r>
                    </a:p>
                  </a:txBody>
                  <a:tcPr marL="14288" marR="14288" marT="9525" marB="9525"/>
                </a:tc>
              </a:tr>
              <a:tr h="645480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authenticate.jsp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dirty="0">
                          <a:effectLst/>
                        </a:rPr>
                        <a:t>Authentication returns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false for all cases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low</a:t>
                      </a:r>
                    </a:p>
                  </a:txBody>
                  <a:tcPr marL="14288" marR="14288" marT="9525" marB="9525"/>
                </a:tc>
              </a:tr>
              <a:tr h="380768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UserDAO.java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Cannot load data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high</a:t>
                      </a:r>
                    </a:p>
                  </a:txBody>
                  <a:tcPr marL="14288" marR="14288" marT="9525" marB="9525"/>
                </a:tc>
              </a:tr>
              <a:tr h="645480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login.jsp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>
                          <a:effectLst/>
                        </a:rPr>
                        <a:t>Error messages cannot be printed out</a:t>
                      </a:r>
                    </a:p>
                  </a:txBody>
                  <a:tcPr marL="14288" marR="14288" marT="9525" marB="9525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2000" dirty="0">
                          <a:effectLst/>
                        </a:rPr>
                        <a:t>low</a:t>
                      </a:r>
                    </a:p>
                  </a:txBody>
                  <a:tcPr marL="14288" marR="14288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68" y="1371600"/>
            <a:ext cx="7290055" cy="4023360"/>
          </a:xfrm>
        </p:spPr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000" dirty="0" smtClean="0"/>
              <a:t>Formula: </a:t>
            </a:r>
            <a:r>
              <a:rPr lang="en-US" altLang="zh-CN" sz="2000" dirty="0"/>
              <a:t>1 x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(low) + 5 x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(high) + 10 x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(critical)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3064" y="2171989"/>
            <a:ext cx="615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 </a:t>
            </a:r>
            <a:r>
              <a:rPr lang="en-US" sz="2400" b="1" dirty="0" smtClean="0"/>
              <a:t>points</a:t>
            </a:r>
            <a:endParaRPr lang="en-US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42114"/>
              </p:ext>
            </p:extLst>
          </p:nvPr>
        </p:nvGraphicFramePr>
        <p:xfrm>
          <a:off x="1553980" y="3051626"/>
          <a:ext cx="6096000" cy="177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085"/>
                <a:gridCol w="39399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in Iteration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Action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&lt; 10 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Use the planned debugging time in the iteration.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Points &gt;= 10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Stop current development and resolve the bug immediately. Project Manager reschedules the project.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7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Pair programming </a:t>
            </a:r>
            <a:r>
              <a:rPr lang="en-US" sz="4400" dirty="0" smtClean="0"/>
              <a:t>metrics</a:t>
            </a:r>
            <a:endParaRPr lang="en-US" sz="4400" dirty="0"/>
          </a:p>
        </p:txBody>
      </p:sp>
      <p:sp>
        <p:nvSpPr>
          <p:cNvPr id="6" name="TextBox 3"/>
          <p:cNvSpPr txBox="1"/>
          <p:nvPr/>
        </p:nvSpPr>
        <p:spPr>
          <a:xfrm>
            <a:off x="1660271" y="1959393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Formula: Estimated PP hours/ actual PP hours (per task)</a:t>
            </a:r>
            <a:endParaRPr lang="en-US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58232"/>
              </p:ext>
            </p:extLst>
          </p:nvPr>
        </p:nvGraphicFramePr>
        <p:xfrm>
          <a:off x="709878" y="2525346"/>
          <a:ext cx="778723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778"/>
                <a:gridCol w="607082"/>
                <a:gridCol w="816964"/>
                <a:gridCol w="707174"/>
                <a:gridCol w="3897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 Database 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No action required.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r>
                        <a:rPr lang="en-US" baseline="0" dirty="0" smtClean="0"/>
                        <a:t> Testing &amp; 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No action required.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Unzip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Re-estimate the tasks in the coming iteration(s) and update the schedule document.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Review possible pairing &amp; estimation issues.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No action required.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96535"/>
              </p:ext>
            </p:extLst>
          </p:nvPr>
        </p:nvGraphicFramePr>
        <p:xfrm>
          <a:off x="1157469" y="2577943"/>
          <a:ext cx="6507956" cy="2560024"/>
        </p:xfrm>
        <a:graphic>
          <a:graphicData uri="http://schemas.openxmlformats.org/drawingml/2006/table">
            <a:tbl>
              <a:tblPr/>
              <a:tblGrid>
                <a:gridCol w="1647825"/>
                <a:gridCol w="4860131"/>
              </a:tblGrid>
              <a:tr h="335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Score(%)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Action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822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PPM &lt; 50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Re-estimate the tasks in the coming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iteration(s) and update the schedule document.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Review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possible pairing &amp; estimation issues.</a:t>
                      </a:r>
                    </a:p>
                  </a:txBody>
                  <a:tcPr marL="68580" marR="68580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5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50 &lt; PPM &lt;= 150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No action required.</a:t>
                      </a:r>
                    </a:p>
                  </a:txBody>
                  <a:tcPr marL="68580" marR="68580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22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150 &lt; PPM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83" marB="4568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Re-estimate the tasks in the coming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iteration(s) ) and update the schedule document.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Tahoma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Review possible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pairing &amp; estimation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Tahoma" charset="0"/>
                        </a:rPr>
                        <a:t>issues.</a:t>
                      </a:r>
                    </a:p>
                  </a:txBody>
                  <a:tcPr marL="68580" marR="68580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</a:t>
            </a:r>
            <a:r>
              <a:rPr lang="en-US" dirty="0"/>
              <a:t> &amp; </a:t>
            </a:r>
            <a:r>
              <a:rPr lang="en-US" dirty="0" smtClean="0"/>
              <a:t>Responsibilities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72338"/>
              </p:ext>
            </p:extLst>
          </p:nvPr>
        </p:nvGraphicFramePr>
        <p:xfrm>
          <a:off x="1365124" y="2533951"/>
          <a:ext cx="6095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77"/>
                <a:gridCol w="2585357"/>
                <a:gridCol w="2094465"/>
              </a:tblGrid>
              <a:tr h="359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 marL="68580" marR="68580"/>
                </a:tc>
              </a:tr>
              <a:tr h="359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Claudie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359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Claudie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  <a:tr h="359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DeWang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359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Shuang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</a:tr>
              <a:tr h="359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 Yan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4,5</a:t>
                      </a:r>
                      <a:endParaRPr lang="en-US" dirty="0"/>
                    </a:p>
                  </a:txBody>
                  <a:tcPr marL="68580" marR="68580"/>
                </a:tc>
              </a:tr>
              <a:tr h="359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MiaoQiong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3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Pair programming </a:t>
            </a:r>
            <a:r>
              <a:rPr lang="en-US" sz="4400" i="1" dirty="0" smtClean="0"/>
              <a:t>rotation plan</a:t>
            </a:r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22" y="1919663"/>
            <a:ext cx="4512539" cy="3324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5578" y="5540557"/>
            <a:ext cx="270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STRONG - WEAK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7809" y="5483672"/>
            <a:ext cx="330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RANDOM PAIRING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292685" y="5587597"/>
            <a:ext cx="322730" cy="41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0514"/>
              </p:ext>
            </p:extLst>
          </p:nvPr>
        </p:nvGraphicFramePr>
        <p:xfrm>
          <a:off x="801109" y="156799"/>
          <a:ext cx="7633475" cy="649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83"/>
                <a:gridCol w="3414435"/>
                <a:gridCol w="2733057"/>
              </a:tblGrid>
              <a:tr h="500199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Rotation 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1572055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Unzip</a:t>
                      </a:r>
                      <a:r>
                        <a:rPr lang="en-US" baseline="0" dirty="0" smtClean="0"/>
                        <a:t>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Common validations for all data files/File-specific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Upload data, read csv and add additional data, bootstrap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Dewang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&amp; </a:t>
                      </a:r>
                      <a:r>
                        <a:rPr lang="en-US" baseline="0" dirty="0" err="1" smtClean="0"/>
                        <a:t>Fuyan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Claudie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Dewang</a:t>
                      </a:r>
                      <a:endParaRPr lang="en-US" dirty="0"/>
                    </a:p>
                  </a:txBody>
                  <a:tcPr marL="68580" marR="68580"/>
                </a:tc>
              </a:tr>
              <a:tr h="1143313">
                <a:tc>
                  <a:txBody>
                    <a:bodyPr/>
                    <a:lstStyle/>
                    <a:p>
                      <a:r>
                        <a:rPr lang="en-US" dirty="0" smtClean="0"/>
                        <a:t>App Usage Report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Usage time/Usage time + demographics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category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Diurnal pattern of app usage time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Gaoshuang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&amp; </a:t>
                      </a:r>
                      <a:r>
                        <a:rPr lang="en-US" baseline="0" dirty="0" err="1" smtClean="0"/>
                        <a:t>Fuyan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Gaoshuang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Dewang</a:t>
                      </a:r>
                      <a:endParaRPr lang="en-US" dirty="0"/>
                    </a:p>
                  </a:txBody>
                  <a:tcPr marL="68580" marR="68580"/>
                </a:tc>
              </a:tr>
              <a:tr h="714571">
                <a:tc>
                  <a:txBody>
                    <a:bodyPr/>
                    <a:lstStyle/>
                    <a:p>
                      <a:r>
                        <a:rPr lang="en-US" dirty="0" smtClean="0"/>
                        <a:t>Top-k App</a:t>
                      </a:r>
                      <a:r>
                        <a:rPr lang="en-US" baseline="0" dirty="0" smtClean="0"/>
                        <a:t> Usage Report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&amp; </a:t>
                      </a:r>
                      <a:r>
                        <a:rPr lang="en-US" baseline="0" dirty="0" err="1" smtClean="0"/>
                        <a:t>Dewang</a:t>
                      </a:r>
                      <a:endParaRPr lang="en-US" dirty="0"/>
                    </a:p>
                  </a:txBody>
                  <a:tcPr marL="68580" marR="68580"/>
                </a:tc>
              </a:tr>
              <a:tr h="714571">
                <a:tc>
                  <a:txBody>
                    <a:bodyPr/>
                    <a:lstStyle/>
                    <a:p>
                      <a:r>
                        <a:rPr lang="en-US" dirty="0" smtClean="0"/>
                        <a:t>Smartphone</a:t>
                      </a:r>
                      <a:r>
                        <a:rPr lang="en-US" baseline="0" dirty="0" smtClean="0"/>
                        <a:t> Overuse Report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Fuyan</a:t>
                      </a:r>
                      <a:endParaRPr lang="en-US" dirty="0"/>
                    </a:p>
                  </a:txBody>
                  <a:tcPr marL="68580" marR="68580"/>
                </a:tc>
              </a:tr>
              <a:tr h="1143313">
                <a:tc>
                  <a:txBody>
                    <a:bodyPr/>
                    <a:lstStyle/>
                    <a:p>
                      <a:r>
                        <a:rPr lang="en-US" dirty="0" smtClean="0"/>
                        <a:t>Dual Interfaces</a:t>
                      </a:r>
                      <a:r>
                        <a:rPr lang="en-US" baseline="0" dirty="0" smtClean="0"/>
                        <a:t> (Web UI and Web Services)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Dewang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Gaoshuang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850" y="2414016"/>
            <a:ext cx="7290054" cy="1499616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00" y="2593897"/>
            <a:ext cx="7290054" cy="1499616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SE ALL THE BEST :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23" y="1987217"/>
            <a:ext cx="729005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G2 TEAM2 COLOR: BLUE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Login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Basic App Usage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Top-k App Usage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Smartphone Overuse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Dual Interfaces (Web UI and Web Services)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31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MODEL 1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99024" y="1849866"/>
            <a:ext cx="7648924" cy="4400077"/>
            <a:chOff x="1053867" y="2346406"/>
            <a:chExt cx="6623447" cy="3810167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6840305" y="2746623"/>
              <a:ext cx="571500" cy="1295400"/>
            </a:xfrm>
            <a:prstGeom prst="can">
              <a:avLst>
                <a:gd name="adj" fmla="val 42500"/>
              </a:avLst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82617" y="2422773"/>
              <a:ext cx="4168379" cy="3733800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Lucida Console" charset="0"/>
                <a:ea typeface="ＭＳ Ｐゴシック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96917" y="2651373"/>
              <a:ext cx="1200150" cy="3352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>
                  <a:latin typeface="Lucida Console" charset="0"/>
                  <a:ea typeface="ＭＳ Ｐゴシック" charset="0"/>
                </a:rPr>
                <a:t>JSP</a:t>
              </a:r>
            </a:p>
            <a:p>
              <a:pPr>
                <a:defRPr/>
              </a:pPr>
              <a:r>
                <a:rPr lang="en-US" sz="1600">
                  <a:latin typeface="Lucida Console" charset="0"/>
                  <a:ea typeface="ＭＳ Ｐゴシック" charset="0"/>
                </a:rPr>
                <a:t>(</a:t>
              </a:r>
              <a:r>
                <a:rPr lang="en-US" sz="1600" b="1">
                  <a:latin typeface="Lucida Console" charset="0"/>
                  <a:ea typeface="ＭＳ Ｐゴシック" charset="0"/>
                </a:rPr>
                <a:t>View</a:t>
              </a:r>
              <a:br>
                <a:rPr lang="en-US" sz="1600" b="1">
                  <a:latin typeface="Lucida Console" charset="0"/>
                  <a:ea typeface="ＭＳ Ｐゴシック" charset="0"/>
                </a:rPr>
              </a:br>
              <a:r>
                <a:rPr lang="en-US" sz="1600" b="1">
                  <a:latin typeface="Lucida Console" charset="0"/>
                  <a:ea typeface="ＭＳ Ｐゴシック" charset="0"/>
                </a:rPr>
                <a:t>+</a:t>
              </a:r>
              <a:br>
                <a:rPr lang="en-US" sz="1600" b="1">
                  <a:latin typeface="Lucida Console" charset="0"/>
                  <a:ea typeface="ＭＳ Ｐゴシック" charset="0"/>
                </a:rPr>
              </a:br>
              <a:r>
                <a:rPr lang="en-US" sz="1600" b="1">
                  <a:latin typeface="Lucida Console" charset="0"/>
                  <a:ea typeface="ＭＳ Ｐゴシック" charset="0"/>
                </a:rPr>
                <a:t>Controller</a:t>
              </a:r>
              <a:r>
                <a:rPr lang="en-US" sz="1600">
                  <a:latin typeface="Lucida Console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103308" y="3310185"/>
              <a:ext cx="7108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Tahoma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06705" y="2927598"/>
              <a:ext cx="1371600" cy="762000"/>
            </a:xfrm>
            <a:prstGeom prst="ellipse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>
                  <a:latin typeface="Tahoma" charset="0"/>
                  <a:ea typeface="ＭＳ Ｐゴシック" charset="0"/>
                </a:rPr>
                <a:t>DataManager</a:t>
              </a:r>
            </a:p>
            <a:p>
              <a:pPr>
                <a:defRPr/>
              </a:pPr>
              <a:r>
                <a:rPr lang="en-US" sz="1600">
                  <a:latin typeface="Tahoma" charset="0"/>
                  <a:ea typeface="ＭＳ Ｐゴシック" charset="0"/>
                </a:rPr>
                <a:t>(</a:t>
              </a:r>
              <a:r>
                <a:rPr lang="en-US" sz="1600" b="1">
                  <a:latin typeface="Tahoma" charset="0"/>
                  <a:ea typeface="ＭＳ Ｐゴシック" charset="0"/>
                </a:rPr>
                <a:t>Model</a:t>
              </a:r>
              <a:r>
                <a:rPr lang="en-US" sz="1600">
                  <a:latin typeface="Tahoma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799448" y="3299073"/>
              <a:ext cx="9203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Tahoma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648614" y="4151560"/>
              <a:ext cx="1028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latin typeface="Tahoma" charset="0"/>
                  <a:ea typeface="ＭＳ Ｐゴシック" charset="0"/>
                </a:rPr>
                <a:t>Database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53917" y="3032373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Tahoma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453917" y="5318373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Tahoma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439630" y="2580981"/>
              <a:ext cx="1143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8001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2573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7145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1717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dirty="0" smtClean="0">
                  <a:latin typeface="Tahoma" charset="0"/>
                </a:rPr>
                <a:t>1. HTTP Request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53867" y="2422773"/>
              <a:ext cx="400050" cy="37338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r>
                <a:rPr lang="en-US" sz="1600">
                  <a:latin typeface="Lucida Console" charset="0"/>
                  <a:ea typeface="ＭＳ Ｐゴシック" charset="0"/>
                </a:rPr>
                <a:t>Browser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67014" y="4907210"/>
              <a:ext cx="15397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8001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2573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7145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1717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dirty="0" smtClean="0">
                  <a:latin typeface="Tahoma" charset="0"/>
                </a:rPr>
                <a:t>6. HTTP Response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16117" y="2653253"/>
              <a:ext cx="1143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8001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2573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7145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1717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dirty="0" smtClean="0">
                  <a:latin typeface="Tahoma" charset="0"/>
                </a:rPr>
                <a:t>2. Invokes method</a:t>
              </a:r>
              <a:br>
                <a:rPr lang="en-US" sz="1200" dirty="0" smtClean="0">
                  <a:latin typeface="Tahoma" charset="0"/>
                </a:rPr>
              </a:br>
              <a:r>
                <a:rPr lang="en-US" sz="1200" dirty="0" smtClean="0">
                  <a:latin typeface="Tahoma" charset="0"/>
                </a:rPr>
                <a:t>(CRUD)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734089" y="4835773"/>
              <a:ext cx="1371600" cy="762000"/>
            </a:xfrm>
            <a:prstGeom prst="ellipse">
              <a:avLst/>
            </a:prstGeom>
            <a:solidFill>
              <a:srgbClr val="CC99FF"/>
            </a:solidFill>
            <a:ln w="12700">
              <a:solidFill>
                <a:srgbClr val="969696"/>
              </a:solidFill>
              <a:round/>
              <a:headEnd/>
              <a:tailEnd type="none" w="lg" len="lg"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>
                  <a:solidFill>
                    <a:schemeClr val="bg2"/>
                  </a:solidFill>
                  <a:latin typeface="Tahoma" charset="0"/>
                  <a:ea typeface="ＭＳ Ｐゴシック" charset="0"/>
                </a:rPr>
                <a:t>Java Class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bg2"/>
                  </a:solidFill>
                  <a:latin typeface="Tahoma" charset="0"/>
                  <a:ea typeface="ＭＳ Ｐゴシック" charset="0"/>
                </a:rPr>
                <a:t>(</a:t>
              </a:r>
              <a:r>
                <a:rPr lang="en-US" sz="1600" b="1" dirty="0">
                  <a:solidFill>
                    <a:schemeClr val="bg2"/>
                  </a:solidFill>
                  <a:latin typeface="Tahoma" charset="0"/>
                  <a:ea typeface="ＭＳ Ｐゴシック" charset="0"/>
                </a:rPr>
                <a:t>Model</a:t>
              </a:r>
              <a:r>
                <a:rPr lang="en-US" sz="1600" dirty="0">
                  <a:solidFill>
                    <a:schemeClr val="bg2"/>
                  </a:solidFill>
                  <a:latin typeface="Tahoma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409173" y="3791199"/>
              <a:ext cx="1714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1200" dirty="0">
                  <a:latin typeface="Tahoma" charset="0"/>
                  <a:ea typeface="ＭＳ Ｐゴシック" charset="0"/>
                </a:rPr>
                <a:t>4. Instantiates object</a:t>
              </a:r>
              <a:r>
                <a:rPr lang="en-US" sz="1600" dirty="0">
                  <a:latin typeface="Tahoma" charset="0"/>
                  <a:ea typeface="ＭＳ Ｐゴシック" charset="0"/>
                </a:rPr>
                <a:t> </a:t>
              </a:r>
              <a:br>
                <a:rPr lang="en-US" sz="1600" dirty="0">
                  <a:latin typeface="Tahoma" charset="0"/>
                  <a:ea typeface="ＭＳ Ｐゴシック" charset="0"/>
                </a:rPr>
              </a:br>
              <a:r>
                <a:rPr lang="en-US" sz="1600" dirty="0">
                  <a:latin typeface="Tahoma" charset="0"/>
                  <a:ea typeface="ＭＳ Ｐゴシック" charset="0"/>
                </a:rPr>
                <a:t>(for select)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436558" y="3683248"/>
              <a:ext cx="0" cy="114300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Tahoma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3805402" y="5231060"/>
              <a:ext cx="920353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Tahoma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816117" y="5339010"/>
              <a:ext cx="1600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1200" dirty="0">
                  <a:latin typeface="Tahoma" charset="0"/>
                  <a:ea typeface="ＭＳ Ｐゴシック" charset="0"/>
                </a:rPr>
                <a:t>5. Retrieves data </a:t>
              </a:r>
              <a:endParaRPr lang="en-US" sz="1600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666929" y="2346406"/>
              <a:ext cx="1143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8001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2573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7145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171700" indent="-342900" algn="l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dirty="0" smtClean="0">
                  <a:latin typeface="Tahoma" charset="0"/>
                </a:rPr>
                <a:t>3.  Connects &amp; retrieves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>
            <a:off x="3613917" y="2411582"/>
            <a:ext cx="2230" cy="109901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8" idx="0"/>
          </p:cNvCxnSpPr>
          <p:nvPr/>
        </p:nvCxnSpPr>
        <p:spPr>
          <a:xfrm flipH="1">
            <a:off x="1138049" y="2764402"/>
            <a:ext cx="2" cy="7307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2" idx="0"/>
          </p:cNvCxnSpPr>
          <p:nvPr/>
        </p:nvCxnSpPr>
        <p:spPr>
          <a:xfrm flipH="1">
            <a:off x="6618878" y="2544357"/>
            <a:ext cx="2" cy="9566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13976" y="3674015"/>
            <a:ext cx="0" cy="2768747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62576" y="1419064"/>
            <a:ext cx="0" cy="2241992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538878" y="3687002"/>
            <a:ext cx="21509" cy="2321464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57140" y="987905"/>
            <a:ext cx="35280" cy="2646173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46" y="112287"/>
            <a:ext cx="7290054" cy="149961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Schedule</a:t>
            </a:r>
            <a:endParaRPr lang="en-US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6443" y="3672115"/>
            <a:ext cx="84854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6376" y="2699126"/>
            <a:ext cx="109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27Aug </a:t>
            </a:r>
          </a:p>
          <a:p>
            <a:r>
              <a:rPr lang="en-US" sz="1600" b="1" dirty="0" smtClean="0"/>
              <a:t>to 10Sep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57865" y="2939743"/>
            <a:ext cx="10761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11Sep </a:t>
            </a:r>
          </a:p>
          <a:p>
            <a:r>
              <a:rPr lang="en-US" sz="1600" b="1" dirty="0" smtClean="0"/>
              <a:t>to 24Sep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33621" y="2904460"/>
            <a:ext cx="807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25Sep</a:t>
            </a:r>
          </a:p>
          <a:p>
            <a:r>
              <a:rPr lang="en-US" sz="1600" b="1" dirty="0" smtClean="0"/>
              <a:t>to 8Oct</a:t>
            </a:r>
            <a:endParaRPr lang="en-US" sz="16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975300" y="3747427"/>
            <a:ext cx="3993" cy="1958918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97659" y="2675879"/>
            <a:ext cx="1085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9Oct</a:t>
            </a:r>
          </a:p>
          <a:p>
            <a:r>
              <a:rPr lang="en-US" sz="1600" b="1" dirty="0" smtClean="0"/>
              <a:t>to 22Oct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184554" y="2922101"/>
            <a:ext cx="1240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23Oct </a:t>
            </a:r>
          </a:p>
          <a:p>
            <a:r>
              <a:rPr lang="en-US" sz="1600" b="1" dirty="0" smtClean="0"/>
              <a:t>to 5Nov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732021" y="2908173"/>
            <a:ext cx="10878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6Nov </a:t>
            </a:r>
          </a:p>
          <a:p>
            <a:r>
              <a:rPr lang="en-US" sz="1600" b="1" dirty="0" smtClean="0"/>
              <a:t>to 18Nov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-24131" y="3315944"/>
            <a:ext cx="9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ITERATION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5840" y="3775206"/>
            <a:ext cx="732669" cy="38810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18306" y="3495170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273345" y="3489235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3497999" y="3500976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037248" y="3492947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6499135" y="3500976"/>
            <a:ext cx="239486" cy="319314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937531" y="3500977"/>
            <a:ext cx="219939" cy="301767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584682" y="3841604"/>
            <a:ext cx="534053" cy="348343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11677" y="1199599"/>
            <a:ext cx="1732211" cy="1622986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Requirements, Assignment of Roles and Task, Use </a:t>
            </a:r>
            <a:r>
              <a:rPr lang="en-US" dirty="0" smtClean="0"/>
              <a:t>cases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389509" y="3782709"/>
            <a:ext cx="493" cy="10238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6956" y="4463214"/>
            <a:ext cx="2663601" cy="998598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SD, LD, Class diagrams,  Login (</a:t>
            </a:r>
            <a:r>
              <a:rPr lang="en-US" dirty="0"/>
              <a:t>T</a:t>
            </a:r>
            <a:r>
              <a:rPr lang="en-US" dirty="0" smtClean="0"/>
              <a:t>est Case + Coding</a:t>
            </a:r>
            <a:r>
              <a:rPr lang="en-US" dirty="0"/>
              <a:t>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81617" y="5647665"/>
            <a:ext cx="2346084" cy="967769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Milestone1</a:t>
            </a:r>
          </a:p>
          <a:p>
            <a:pPr algn="ctr"/>
            <a:r>
              <a:rPr lang="en-US" dirty="0"/>
              <a:t>22Sep </a:t>
            </a:r>
          </a:p>
          <a:p>
            <a:pPr algn="ctr"/>
            <a:r>
              <a:rPr lang="en-US" dirty="0"/>
              <a:t>Supervisor meeting1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93166" y="1358369"/>
            <a:ext cx="2201158" cy="1393652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r>
              <a:rPr lang="en-US" dirty="0" smtClean="0"/>
              <a:t>Debugging</a:t>
            </a:r>
            <a:r>
              <a:rPr lang="en-US" dirty="0"/>
              <a:t>, </a:t>
            </a:r>
            <a:r>
              <a:rPr lang="en-US" dirty="0" smtClean="0"/>
              <a:t>Bootstrap,</a:t>
            </a:r>
          </a:p>
          <a:p>
            <a:pPr algn="ctr"/>
            <a:r>
              <a:rPr lang="en-US" dirty="0" smtClean="0"/>
              <a:t> App </a:t>
            </a:r>
            <a:r>
              <a:rPr lang="en-US" dirty="0"/>
              <a:t>U</a:t>
            </a:r>
            <a:r>
              <a:rPr lang="en-US" dirty="0" smtClean="0"/>
              <a:t>sage Report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21476" y="532796"/>
            <a:ext cx="2305475" cy="686550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Milestone2</a:t>
            </a:r>
            <a:endParaRPr lang="en-US" dirty="0"/>
          </a:p>
          <a:p>
            <a:r>
              <a:rPr lang="en-US" dirty="0"/>
              <a:t>30Sep </a:t>
            </a:r>
            <a:r>
              <a:rPr lang="en-US" dirty="0" smtClean="0"/>
              <a:t>PM </a:t>
            </a:r>
            <a:r>
              <a:rPr lang="en-US" dirty="0"/>
              <a:t>review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5156499" y="3806864"/>
            <a:ext cx="493" cy="10238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457389" y="4418116"/>
            <a:ext cx="2374276" cy="981429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Top-</a:t>
            </a:r>
            <a:r>
              <a:rPr lang="en-US" dirty="0" smtClean="0"/>
              <a:t>k, Smartphone Overuse Report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511324" y="5686591"/>
            <a:ext cx="2138858" cy="928843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Milestone3</a:t>
            </a:r>
          </a:p>
          <a:p>
            <a:pPr algn="ctr"/>
            <a:r>
              <a:rPr lang="en-US" dirty="0"/>
              <a:t>13Oct </a:t>
            </a:r>
          </a:p>
          <a:p>
            <a:pPr algn="ctr"/>
            <a:r>
              <a:rPr lang="en-US" dirty="0"/>
              <a:t>Supervisor meeting2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56424" y="1757618"/>
            <a:ext cx="1757600" cy="790985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UI and Web Service </a:t>
            </a:r>
            <a:endParaRPr lang="en-US" sz="1600" dirty="0" smtClean="0"/>
          </a:p>
          <a:p>
            <a:pPr algn="ctr"/>
            <a:r>
              <a:rPr lang="en-US" sz="1600" dirty="0" smtClean="0"/>
              <a:t>Testing before UAT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481494" y="620688"/>
            <a:ext cx="2266970" cy="855225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Milestone4</a:t>
            </a:r>
          </a:p>
          <a:p>
            <a:r>
              <a:rPr lang="en-US" dirty="0"/>
              <a:t>27Oct </a:t>
            </a:r>
          </a:p>
          <a:p>
            <a:r>
              <a:rPr lang="en-US" dirty="0"/>
              <a:t>Supervisor meeting3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695183" y="2535941"/>
            <a:ext cx="1" cy="1118635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401963" y="1869562"/>
            <a:ext cx="1584912" cy="661911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Milestone5</a:t>
            </a:r>
          </a:p>
          <a:p>
            <a:pPr algn="ctr"/>
            <a:r>
              <a:rPr lang="en-US" dirty="0"/>
              <a:t>3Nov </a:t>
            </a:r>
            <a:r>
              <a:rPr lang="en-US" dirty="0" smtClean="0"/>
              <a:t>UAT</a:t>
            </a:r>
            <a:endParaRPr lang="en-US" dirty="0"/>
          </a:p>
        </p:txBody>
      </p:sp>
      <p:cxnSp>
        <p:nvCxnSpPr>
          <p:cNvPr id="89" name="Straight Connector 88"/>
          <p:cNvCxnSpPr>
            <a:stCxn id="53" idx="4"/>
          </p:cNvCxnSpPr>
          <p:nvPr/>
        </p:nvCxnSpPr>
        <p:spPr>
          <a:xfrm>
            <a:off x="8047501" y="3802744"/>
            <a:ext cx="2606" cy="11272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719072" y="4371084"/>
            <a:ext cx="1794737" cy="1235783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Final code sharing, </a:t>
            </a:r>
            <a:r>
              <a:rPr lang="en-US" sz="1600" dirty="0" smtClean="0"/>
              <a:t>deployment</a:t>
            </a:r>
            <a:r>
              <a:rPr lang="en-US" sz="1600" dirty="0"/>
              <a:t>, </a:t>
            </a:r>
            <a:r>
              <a:rPr lang="en-US" sz="1600" dirty="0" smtClean="0"/>
              <a:t>testing </a:t>
            </a:r>
            <a:r>
              <a:rPr lang="en-US" sz="1600" dirty="0"/>
              <a:t>and </a:t>
            </a:r>
            <a:r>
              <a:rPr lang="en-US" sz="1600" dirty="0" smtClean="0"/>
              <a:t>Presentation Preparation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7314024" y="5702752"/>
            <a:ext cx="1647513" cy="836785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Milestone6</a:t>
            </a:r>
          </a:p>
          <a:p>
            <a:pPr algn="ctr"/>
            <a:r>
              <a:rPr lang="en-US" sz="1600" dirty="0"/>
              <a:t>18Nov </a:t>
            </a:r>
          </a:p>
          <a:p>
            <a:pPr algn="ctr"/>
            <a:r>
              <a:rPr lang="en-US" sz="1600" dirty="0"/>
              <a:t>Final presentation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719072" y="3822510"/>
            <a:ext cx="1224623" cy="367437"/>
          </a:xfrm>
          <a:prstGeom prst="rect">
            <a:avLst/>
          </a:prstGeom>
          <a:solidFill>
            <a:srgbClr val="12EE8A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Buffer Time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476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32" grpId="0"/>
      <p:bldP spid="36" grpId="0"/>
      <p:bldP spid="38" grpId="0"/>
      <p:bldP spid="61" grpId="0" animBg="1"/>
      <p:bldP spid="66" grpId="0" animBg="1"/>
      <p:bldP spid="67" grpId="0" animBg="1"/>
      <p:bldP spid="69" grpId="0" animBg="1"/>
      <p:bldP spid="71" grpId="0" animBg="1"/>
      <p:bldP spid="75" grpId="0" animBg="1"/>
      <p:bldP spid="78" grpId="0" animBg="1"/>
      <p:bldP spid="80" grpId="0" animBg="1"/>
      <p:bldP spid="83" grpId="0" animBg="1"/>
      <p:bldP spid="88" grpId="0" animBg="1"/>
      <p:bldP spid="90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446" y="24082"/>
            <a:ext cx="7290054" cy="1499616"/>
          </a:xfrm>
        </p:spPr>
        <p:txBody>
          <a:bodyPr/>
          <a:lstStyle/>
          <a:p>
            <a:r>
              <a:rPr lang="en-US" b="1" dirty="0" smtClean="0"/>
              <a:t>Schedule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84405" y="2046378"/>
            <a:ext cx="1992662" cy="617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79024" y="1240356"/>
            <a:ext cx="1972900" cy="647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INTERNAL MEETING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521931" y="2816871"/>
            <a:ext cx="2276077" cy="676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08770" y="3614352"/>
            <a:ext cx="1992662" cy="690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LOCAL TEST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19073" y="4422193"/>
            <a:ext cx="2881322" cy="676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INTEGRATION &amp; TESTING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710573" y="5962715"/>
            <a:ext cx="1992662" cy="617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END OF ITERATION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616869" y="5216476"/>
            <a:ext cx="2544941" cy="635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DEPLOYMENT &amp; TESTING</a:t>
            </a:r>
            <a:endParaRPr lang="en-US" sz="2400" dirty="0"/>
          </a:p>
        </p:txBody>
      </p:sp>
      <p:sp>
        <p:nvSpPr>
          <p:cNvPr id="13" name="Bent Arrow 12"/>
          <p:cNvSpPr/>
          <p:nvPr/>
        </p:nvSpPr>
        <p:spPr>
          <a:xfrm flipV="1">
            <a:off x="2830838" y="3510591"/>
            <a:ext cx="595270" cy="70564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1741371" y="2692727"/>
            <a:ext cx="595270" cy="70564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flipV="1">
            <a:off x="3831428" y="4333355"/>
            <a:ext cx="595270" cy="70564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flipV="1">
            <a:off x="4881210" y="5133578"/>
            <a:ext cx="595270" cy="70564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flipV="1">
            <a:off x="775711" y="1916516"/>
            <a:ext cx="595270" cy="70564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V="1">
            <a:off x="5992383" y="5874506"/>
            <a:ext cx="595270" cy="70564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80443"/>
              </p:ext>
            </p:extLst>
          </p:nvPr>
        </p:nvGraphicFramePr>
        <p:xfrm>
          <a:off x="1652587" y="205422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Iteration 1: ▼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</a:rPr>
                        <a:t>PM: </a:t>
                      </a:r>
                      <a:r>
                        <a:rPr lang="en-US" sz="2000" b="1" dirty="0" err="1">
                          <a:effectLst/>
                        </a:rPr>
                        <a:t>Claudie</a:t>
                      </a:r>
                      <a:endParaRPr lang="en-US" sz="2000" b="1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00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solidFill>
                            <a:srgbClr val="222222"/>
                          </a:solidFill>
                          <a:effectLst/>
                        </a:rPr>
                        <a:t>Read requirements</a:t>
                      </a:r>
                      <a:endParaRPr lang="en-US" sz="20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Claudie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Assignment of Roles and Tasks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Claudie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Write Use case scenario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Claudie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Draw Use case diagrams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effectLst/>
                        </a:rPr>
                        <a:t>Claudie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1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9278"/>
              </p:ext>
            </p:extLst>
          </p:nvPr>
        </p:nvGraphicFramePr>
        <p:xfrm>
          <a:off x="1059655" y="389731"/>
          <a:ext cx="6755607" cy="578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1"/>
                <a:gridCol w="3650456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Iteration 2: ▼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</a:rPr>
                        <a:t>PM: </a:t>
                      </a:r>
                      <a:r>
                        <a:rPr lang="en-US" sz="2000" b="1" dirty="0" err="1">
                          <a:effectLst/>
                        </a:rPr>
                        <a:t>Claudie</a:t>
                      </a:r>
                      <a:endParaRPr lang="en-US" sz="2000" b="1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Internal Meeting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</a:rPr>
                        <a:t>Claudie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 all the SDs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2000" dirty="0" smtClean="0">
                          <a:effectLst/>
                        </a:rPr>
                        <a:t>PM</a:t>
                      </a:r>
                      <a:r>
                        <a:rPr lang="en-US" sz="2000" baseline="0" dirty="0" smtClean="0">
                          <a:effectLst/>
                        </a:rPr>
                        <a:t> in charge and we discuss and draw diagrams together as a team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diagram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00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diagram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Feature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Update Use Case diagrams/SD/Class Diagrams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Claudie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Test Case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Fuyan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Coding of Login (JAVA Class)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 Wang, </a:t>
                      </a:r>
                      <a:r>
                        <a:rPr lang="en-US" dirty="0" err="1">
                          <a:effectLst/>
                        </a:rPr>
                        <a:t>Claudie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Coding of Login (UI, Authentication)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Gao Shuang, Miao Qiong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Coding of Login (Database connection)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>
                          <a:effectLst/>
                        </a:rPr>
                        <a:t>Miao </a:t>
                      </a:r>
                      <a:r>
                        <a:rPr lang="en-US" b="0" dirty="0" err="1">
                          <a:effectLst/>
                        </a:rPr>
                        <a:t>Qiong</a:t>
                      </a:r>
                      <a:endParaRPr lang="en-US" b="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End of Iteration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</a:rPr>
                        <a:t>Claudie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2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46770"/>
              </p:ext>
            </p:extLst>
          </p:nvPr>
        </p:nvGraphicFramePr>
        <p:xfrm>
          <a:off x="1123949" y="0"/>
          <a:ext cx="6755607" cy="678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1"/>
                <a:gridCol w="3650456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Iteration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3: 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▼ 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</a:rPr>
                        <a:t>PM: </a:t>
                      </a:r>
                      <a:r>
                        <a:rPr lang="en-US" sz="2000" b="1" dirty="0" smtClean="0">
                          <a:effectLst/>
                        </a:rPr>
                        <a:t>DEWANG</a:t>
                      </a:r>
                      <a:endParaRPr lang="en-US" sz="2000" b="1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Internal Meeting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DEWANG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Feature Design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5020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222222"/>
                          </a:solidFill>
                          <a:effectLst/>
                        </a:rPr>
                        <a:t>Update Use Case diagrams/SD/Class Diagrams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 smtClean="0">
                          <a:effectLst/>
                        </a:rPr>
                        <a:t>Fuyan,Miaoqiong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4364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Test Case Design for bootstrap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 smtClean="0">
                          <a:effectLst/>
                        </a:rPr>
                        <a:t>Claudie</a:t>
                      </a:r>
                      <a:r>
                        <a:rPr lang="en-US" sz="2000" dirty="0" smtClean="0">
                          <a:effectLst/>
                        </a:rPr>
                        <a:t>, </a:t>
                      </a:r>
                      <a:r>
                        <a:rPr lang="en-US" sz="2000" dirty="0" err="1" smtClean="0">
                          <a:effectLst/>
                        </a:rPr>
                        <a:t>Gaoshuang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5020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</a:rPr>
                        <a:t>Test Case Design for App usage Report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 smtClean="0">
                          <a:effectLst/>
                        </a:rPr>
                        <a:t>Fuyan</a:t>
                      </a:r>
                      <a:r>
                        <a:rPr lang="en-US" sz="2000" dirty="0" smtClean="0">
                          <a:effectLst/>
                        </a:rPr>
                        <a:t>, DEWANG</a:t>
                      </a:r>
                      <a:endParaRPr lang="en-US" sz="200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bootstrap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i="1" u="sng" dirty="0" smtClean="0"/>
                        <a:t>Pair</a:t>
                      </a:r>
                      <a:r>
                        <a:rPr lang="en-US" i="1" u="sng" baseline="0" dirty="0" smtClean="0"/>
                        <a:t> programming</a:t>
                      </a:r>
                      <a:endParaRPr lang="en-US" i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solidFill>
                            <a:srgbClr val="222222"/>
                          </a:solidFill>
                          <a:effectLst/>
                        </a:rPr>
                        <a:t>App usage report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</a:rPr>
                        <a:t>Local</a:t>
                      </a:r>
                      <a:r>
                        <a:rPr lang="en-US" b="1" i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Test</a:t>
                      </a:r>
                      <a:endParaRPr lang="en-US" b="1" i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Testing</a:t>
                      </a:r>
                      <a:r>
                        <a:rPr lang="en-US" baseline="0" dirty="0" smtClean="0">
                          <a:effectLst/>
                        </a:rPr>
                        <a:t> &amp; debugging (login)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 smtClean="0">
                          <a:effectLst/>
                        </a:rPr>
                        <a:t>Claudie</a:t>
                      </a:r>
                      <a:r>
                        <a:rPr lang="en-US" dirty="0" smtClean="0">
                          <a:effectLst/>
                        </a:rPr>
                        <a:t>, </a:t>
                      </a:r>
                      <a:r>
                        <a:rPr lang="en-US" dirty="0" err="1" smtClean="0">
                          <a:effectLst/>
                        </a:rPr>
                        <a:t>Fuyan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Testing &amp; debugging</a:t>
                      </a:r>
                      <a:r>
                        <a:rPr lang="en-US" baseline="0" dirty="0" smtClean="0">
                          <a:effectLst/>
                        </a:rPr>
                        <a:t> (bootstrap)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Gao Shuang, Miao Qiong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Testing</a:t>
                      </a:r>
                      <a:r>
                        <a:rPr lang="en-US" baseline="0" dirty="0" smtClean="0">
                          <a:effectLst/>
                        </a:rPr>
                        <a:t> &amp; debugging (app usage report)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0" dirty="0" smtClean="0">
                          <a:effectLst/>
                        </a:rPr>
                        <a:t>DEWANG,</a:t>
                      </a:r>
                      <a:r>
                        <a:rPr lang="en-US" b="0" baseline="0" dirty="0" smtClean="0">
                          <a:effectLst/>
                        </a:rPr>
                        <a:t> </a:t>
                      </a:r>
                      <a:r>
                        <a:rPr lang="en-US" b="0" baseline="0" dirty="0" err="1" smtClean="0">
                          <a:effectLst/>
                        </a:rPr>
                        <a:t>Claudie</a:t>
                      </a:r>
                      <a:endParaRPr lang="en-US" b="0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i="1" dirty="0">
                          <a:solidFill>
                            <a:srgbClr val="000000"/>
                          </a:solidFill>
                          <a:effectLst/>
                        </a:rPr>
                        <a:t>Integration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Integrating with earlier functionalities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De Wang, Fu Yan</a:t>
                      </a:r>
                    </a:p>
                  </a:txBody>
                  <a:tcPr marL="14288" marR="14288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Testing &amp; Debugging</a:t>
                      </a:r>
                    </a:p>
                  </a:txBody>
                  <a:tcPr marL="14288" marR="14288" marT="9525" marB="9525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Miaoqiong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Claudie</a:t>
                      </a:r>
                      <a:endParaRPr lang="en-US" dirty="0">
                        <a:effectLst/>
                      </a:endParaRPr>
                    </a:p>
                  </a:txBody>
                  <a:tcPr marL="14288" marR="14288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2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2050</TotalTime>
  <Words>1279</Words>
  <Application>Microsoft Office PowerPoint</Application>
  <PresentationFormat>On-screen Show (4:3)</PresentationFormat>
  <Paragraphs>429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MS PGothic</vt:lpstr>
      <vt:lpstr>MS PGothic</vt:lpstr>
      <vt:lpstr>SimSun</vt:lpstr>
      <vt:lpstr>华文仿宋</vt:lpstr>
      <vt:lpstr>Aharoni</vt:lpstr>
      <vt:lpstr>Arial</vt:lpstr>
      <vt:lpstr>Calibri</vt:lpstr>
      <vt:lpstr>Lucida Console</vt:lpstr>
      <vt:lpstr>Tahoma</vt:lpstr>
      <vt:lpstr>Tw Cen MT</vt:lpstr>
      <vt:lpstr>Tw Cen MT Condensed</vt:lpstr>
      <vt:lpstr>Wingdings</vt:lpstr>
      <vt:lpstr>Wingdings 3</vt:lpstr>
      <vt:lpstr>Integral</vt:lpstr>
      <vt:lpstr>SOFTWARE Engineering PM REVIEW</vt:lpstr>
      <vt:lpstr>content</vt:lpstr>
      <vt:lpstr>Functionalities</vt:lpstr>
      <vt:lpstr>JSP MODEL 1</vt:lpstr>
      <vt:lpstr>Schedule</vt:lpstr>
      <vt:lpstr>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path</vt:lpstr>
      <vt:lpstr>PowerPoint Presentation</vt:lpstr>
      <vt:lpstr>Metrics-task metrics</vt:lpstr>
      <vt:lpstr>PowerPoint Presentation</vt:lpstr>
      <vt:lpstr>Bug metrics</vt:lpstr>
      <vt:lpstr>PowerPoint Presentation</vt:lpstr>
      <vt:lpstr>Pair programming metrics</vt:lpstr>
      <vt:lpstr>PowerPoint Presentation</vt:lpstr>
      <vt:lpstr>Roles &amp; Responsibilities</vt:lpstr>
      <vt:lpstr>Pair programming rotation plan</vt:lpstr>
      <vt:lpstr>PowerPoint Presentation</vt:lpstr>
      <vt:lpstr>Q &amp; A</vt:lpstr>
      <vt:lpstr>Thank you  SE ALL THE BEST : 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PM REVIEW</dc:title>
  <dc:creator>T.DW</dc:creator>
  <cp:lastModifiedBy>T.DW</cp:lastModifiedBy>
  <cp:revision>162</cp:revision>
  <dcterms:created xsi:type="dcterms:W3CDTF">2015-09-25T01:37:48Z</dcterms:created>
  <dcterms:modified xsi:type="dcterms:W3CDTF">2015-09-30T06:59:43Z</dcterms:modified>
</cp:coreProperties>
</file>