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4" r:id="rId4"/>
    <p:sldId id="285" r:id="rId5"/>
    <p:sldId id="287" r:id="rId6"/>
    <p:sldId id="286" r:id="rId7"/>
    <p:sldId id="288" r:id="rId8"/>
    <p:sldId id="289" r:id="rId9"/>
    <p:sldId id="293" r:id="rId10"/>
    <p:sldId id="290" r:id="rId11"/>
    <p:sldId id="300" r:id="rId12"/>
    <p:sldId id="291" r:id="rId13"/>
    <p:sldId id="292" r:id="rId14"/>
    <p:sldId id="296" r:id="rId15"/>
    <p:sldId id="274" r:id="rId16"/>
    <p:sldId id="295" r:id="rId17"/>
    <p:sldId id="301" r:id="rId18"/>
    <p:sldId id="302" r:id="rId19"/>
    <p:sldId id="303" r:id="rId20"/>
    <p:sldId id="304" r:id="rId21"/>
    <p:sldId id="275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 Metric Score Per Iteration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621064"/>
        <c:axId val="259688440"/>
      </c:lineChart>
      <c:catAx>
        <c:axId val="259621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9688440"/>
        <c:crosses val="autoZero"/>
        <c:auto val="1"/>
        <c:lblAlgn val="ctr"/>
        <c:lblOffset val="100"/>
        <c:noMultiLvlLbl val="0"/>
      </c:catAx>
      <c:valAx>
        <c:axId val="259688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9621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098146896353629"/>
          <c:y val="0.85459060431272682"/>
          <c:w val="0.26551990400185443"/>
          <c:h val="8.078660587065446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Iteration 3 Task Metric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275090223097113E-2"/>
          <c:y val="0.10276696431566283"/>
          <c:w val="0.82542577099737535"/>
          <c:h val="0.768618604142289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 3 Task Metric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Upload data</c:v>
                </c:pt>
                <c:pt idx="1">
                  <c:v>Read csv and add additional data</c:v>
                </c:pt>
                <c:pt idx="2">
                  <c:v>Basic app usage report breakdown by usage time/usage time + demographics</c:v>
                </c:pt>
                <c:pt idx="3">
                  <c:v>Basic app usage report breakdown by app category</c:v>
                </c:pt>
                <c:pt idx="4">
                  <c:v>Diurnal pattern of app usage  </c:v>
                </c:pt>
                <c:pt idx="5">
                  <c:v>Testing &amp; Debugging for login</c:v>
                </c:pt>
                <c:pt idx="6">
                  <c:v>Testing &amp; debugging for bootstrap</c:v>
                </c:pt>
                <c:pt idx="7">
                  <c:v>Testing &amp; debugging for app usage report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</c:v>
                </c:pt>
                <c:pt idx="1">
                  <c:v>0.74</c:v>
                </c:pt>
                <c:pt idx="2">
                  <c:v>0.8</c:v>
                </c:pt>
                <c:pt idx="3">
                  <c:v>0.69</c:v>
                </c:pt>
                <c:pt idx="4">
                  <c:v>0.56999999999999995</c:v>
                </c:pt>
                <c:pt idx="5">
                  <c:v>0.88</c:v>
                </c:pt>
                <c:pt idx="6">
                  <c:v>0.5</c:v>
                </c:pt>
                <c:pt idx="7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289888"/>
        <c:axId val="260289496"/>
      </c:lineChart>
      <c:catAx>
        <c:axId val="260289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0289496"/>
        <c:crosses val="autoZero"/>
        <c:auto val="1"/>
        <c:lblAlgn val="ctr"/>
        <c:lblOffset val="100"/>
        <c:noMultiLvlLbl val="0"/>
      </c:catAx>
      <c:valAx>
        <c:axId val="260289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89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442667322834643"/>
          <c:y val="0.83554036841461032"/>
          <c:w val="0.12723999343832021"/>
          <c:h val="4.0330394073643236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8920F-9CD0-4204-910B-45E88D468463}" type="datetimeFigureOut">
              <a:rPr lang="en-SG" smtClean="0"/>
              <a:t>12/10/2015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E1A4-80A9-455C-95BC-99AE0BE61F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168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0C927-4399-4699-B347-31751B85D93A}" type="datetimeFigureOut">
              <a:rPr lang="en-SG" smtClean="0"/>
              <a:t>12/10/2015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CDA5-FDC6-461B-AEFD-DA11ADACA8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220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CDA5-FDC6-461B-AEFD-DA11ADACA83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75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CDA5-FDC6-461B-AEFD-DA11ADACA83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6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CDA5-FDC6-461B-AEFD-DA11ADACA83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23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0CDA5-FDC6-461B-AEFD-DA11ADACA83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7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63D7-900D-4174-B0BA-79BFC689591D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9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77299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77743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27341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58429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12814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C3E8-C82F-4673-979E-B70548C24513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12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F248-6AA8-4328-8FEE-688EF76C2C58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86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EE21-3D5F-4BE8-A165-AE083D8D8340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6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D60-4284-49D1-89E5-EE7153DE5857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7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29E0-64F1-4A33-B802-F50F02C7760C}" type="datetime1">
              <a:rPr lang="en-SG" smtClean="0"/>
              <a:t>12/10/2015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4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4083-D788-41C5-B0B5-A94DF198C3BC}" type="datetime1">
              <a:rPr lang="en-SG" smtClean="0"/>
              <a:t>12/10/2015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F85-1F29-4CE5-AE96-D5F9BD6F6F4F}" type="datetime1">
              <a:rPr lang="en-SG" smtClean="0"/>
              <a:t>12/10/2015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F78F-72D4-409A-BD30-2F82CD8A200A}" type="datetime1">
              <a:rPr lang="en-SG" smtClean="0"/>
              <a:t>12/10/2015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77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361-CB1B-4D67-9BA7-702B679F84F5}" type="datetime1">
              <a:rPr lang="en-SG" smtClean="0"/>
              <a:t>12/10/2015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44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FFD-566B-4609-A5B8-37F010BD3AA9}" type="datetime1">
              <a:rPr lang="en-SG" smtClean="0"/>
              <a:t>12/10/2015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0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C1D7-738F-4EA8-A0A5-AD1012F77E84}" type="datetime1">
              <a:rPr lang="en-SG" smtClean="0"/>
              <a:t>12/10/2015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65A5D-4F3E-4781-A301-F29610452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30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Software </a:t>
            </a:r>
            <a:r>
              <a:rPr lang="en-US" sz="4800" b="1" dirty="0"/>
              <a:t>Engineering</a:t>
            </a:r>
            <a:br>
              <a:rPr lang="en-US" sz="4800" b="1" dirty="0"/>
            </a:br>
            <a:r>
              <a:rPr lang="en-US" altLang="zh-CN" sz="4800" b="1" dirty="0" smtClean="0"/>
              <a:t>Supervisor Meeting 2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G2 TEAM 2</a:t>
            </a:r>
          </a:p>
        </p:txBody>
      </p:sp>
    </p:spTree>
    <p:extLst>
      <p:ext uri="{BB962C8B-B14F-4D97-AF65-F5344CB8AC3E}">
        <p14:creationId xmlns:p14="http://schemas.microsoft.com/office/powerpoint/2010/main" val="17789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Progression -- Deviation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57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Iteration 1 and 2 end without </a:t>
            </a:r>
            <a:r>
              <a:rPr lang="en-US" sz="2400" dirty="0" smtClean="0"/>
              <a:t>extension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Iteration </a:t>
            </a:r>
            <a:r>
              <a:rPr lang="en-US" sz="2400" dirty="0" smtClean="0"/>
              <a:t>3: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5 tasks are not done: due to time boxing, we move the 5 tasks to the next iteration which is iteration 4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Bootstrap poor performance: we add a new task “optimize bootstrap performance</a:t>
            </a:r>
            <a:r>
              <a:rPr lang="en-US" dirty="0" smtClean="0"/>
              <a:t>”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653215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Progression -- </a:t>
            </a:r>
            <a:r>
              <a:rPr lang="en-US" dirty="0" smtClean="0"/>
              <a:t>Milestone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653215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3057928"/>
            <a:ext cx="180304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Week 9</a:t>
            </a:r>
          </a:p>
          <a:p>
            <a:pPr algn="ctr"/>
            <a:r>
              <a:rPr lang="en-US" b="1" dirty="0" smtClean="0"/>
              <a:t>Supervisor Meeting 2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7470960" y="3057927"/>
            <a:ext cx="1803042" cy="978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11</a:t>
            </a:r>
          </a:p>
          <a:p>
            <a:pPr algn="ctr"/>
            <a:r>
              <a:rPr lang="en-US" dirty="0" smtClean="0"/>
              <a:t>Supervisor Meeting 3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3818586" y="1930400"/>
            <a:ext cx="2511380" cy="10818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Top-k App Usage Report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3818586" y="4006359"/>
            <a:ext cx="2511380" cy="10818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Smartphone Overuse Report</a:t>
            </a:r>
            <a:endParaRPr lang="en-SG" dirty="0"/>
          </a:p>
        </p:txBody>
      </p:sp>
      <p:cxnSp>
        <p:nvCxnSpPr>
          <p:cNvPr id="21" name="Elbow Connector 20"/>
          <p:cNvCxnSpPr>
            <a:stCxn id="11" idx="6"/>
            <a:endCxn id="10" idx="0"/>
          </p:cNvCxnSpPr>
          <p:nvPr/>
        </p:nvCxnSpPr>
        <p:spPr>
          <a:xfrm>
            <a:off x="6329966" y="2471312"/>
            <a:ext cx="2042515" cy="5866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0"/>
            <a:endCxn id="11" idx="2"/>
          </p:cNvCxnSpPr>
          <p:nvPr/>
        </p:nvCxnSpPr>
        <p:spPr>
          <a:xfrm rot="5400000" flipH="1" flipV="1">
            <a:off x="2485845" y="1725187"/>
            <a:ext cx="586616" cy="207886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12" idx="2"/>
          </p:cNvCxnSpPr>
          <p:nvPr/>
        </p:nvCxnSpPr>
        <p:spPr>
          <a:xfrm rot="16200000" flipH="1">
            <a:off x="2523879" y="3252564"/>
            <a:ext cx="510548" cy="207886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6"/>
            <a:endCxn id="10" idx="2"/>
          </p:cNvCxnSpPr>
          <p:nvPr/>
        </p:nvCxnSpPr>
        <p:spPr>
          <a:xfrm flipV="1">
            <a:off x="6329966" y="4036722"/>
            <a:ext cx="2042515" cy="5105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-- Bootstrap</a:t>
            </a:r>
            <a:endParaRPr lang="en-SG" dirty="0"/>
          </a:p>
        </p:txBody>
      </p:sp>
      <p:pic>
        <p:nvPicPr>
          <p:cNvPr id="1026" name="Picture 2" descr="https://www.booklogix.com/application/files/5214/1858/8110/FileUploa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60" y="1930400"/>
            <a:ext cx="4740127" cy="24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</a:t>
            </a:r>
            <a:r>
              <a:rPr lang="en-US" sz="1600" b="1" dirty="0" smtClean="0">
                <a:solidFill>
                  <a:srgbClr val="C00000"/>
                </a:solidFill>
              </a:rPr>
              <a:t>Challenges</a:t>
            </a:r>
            <a:r>
              <a:rPr lang="en-US" sz="1600" b="1" dirty="0" smtClean="0">
                <a:solidFill>
                  <a:schemeClr val="tx1"/>
                </a:solidFill>
              </a:rPr>
              <a:t>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4764" y="4572460"/>
            <a:ext cx="35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Bootstrap/ add additional data: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Optimizing performance now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33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78702"/>
              </p:ext>
            </p:extLst>
          </p:nvPr>
        </p:nvGraphicFramePr>
        <p:xfrm>
          <a:off x="838200" y="2334209"/>
          <a:ext cx="10515600" cy="337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05"/>
                <a:gridCol w="1828800"/>
                <a:gridCol w="5979695"/>
              </a:tblGrid>
              <a:tr h="547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Functions</a:t>
                      </a:r>
                      <a:r>
                        <a:rPr lang="en-US" baseline="0" dirty="0" smtClean="0"/>
                        <a:t> Assign</a:t>
                      </a:r>
                      <a:endParaRPr lang="en-SG" dirty="0"/>
                    </a:p>
                  </a:txBody>
                  <a:tcPr/>
                </a:tc>
              </a:tr>
              <a:tr h="6413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Claudie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App Usage Report</a:t>
                      </a:r>
                      <a:endParaRPr lang="en-SG" dirty="0"/>
                    </a:p>
                  </a:txBody>
                  <a:tcPr/>
                </a:tc>
              </a:tr>
              <a:tr h="547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App Usage</a:t>
                      </a:r>
                      <a:r>
                        <a:rPr lang="en-US" baseline="0" dirty="0" smtClean="0"/>
                        <a:t> Report</a:t>
                      </a:r>
                      <a:endParaRPr lang="en-SG" dirty="0"/>
                    </a:p>
                  </a:txBody>
                  <a:tcPr/>
                </a:tc>
              </a:tr>
              <a:tr h="547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Gao Shuang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Login, Basic App Usage Report(UI)</a:t>
                      </a:r>
                      <a:endParaRPr lang="en-SG" dirty="0"/>
                    </a:p>
                  </a:txBody>
                  <a:tcPr/>
                </a:tc>
              </a:tr>
              <a:tr h="547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 Yan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SG" dirty="0"/>
                    </a:p>
                  </a:txBody>
                  <a:tcPr/>
                </a:tc>
              </a:tr>
              <a:tr h="547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Login, Bootstrap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</a:t>
            </a:r>
            <a:r>
              <a:rPr lang="en-US" sz="1600" b="1" dirty="0" smtClean="0">
                <a:solidFill>
                  <a:srgbClr val="C00000"/>
                </a:solidFill>
              </a:rPr>
              <a:t>Responsibility</a:t>
            </a:r>
            <a:r>
              <a:rPr lang="en-US" sz="1600" b="1" dirty="0" smtClean="0">
                <a:solidFill>
                  <a:schemeClr val="tx1"/>
                </a:solidFill>
              </a:rPr>
              <a:t>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0556" y="2866029"/>
            <a:ext cx="1091821" cy="1746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ine Callout 1 4"/>
          <p:cNvSpPr/>
          <p:nvPr/>
        </p:nvSpPr>
        <p:spPr>
          <a:xfrm>
            <a:off x="5224818" y="1411129"/>
            <a:ext cx="1742364" cy="813456"/>
          </a:xfrm>
          <a:prstGeom prst="borderCallout1">
            <a:avLst>
              <a:gd name="adj1" fmla="val 53148"/>
              <a:gd name="adj2" fmla="val -847"/>
              <a:gd name="adj3" fmla="val 181288"/>
              <a:gd name="adj4" fmla="val -352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Had being/ is now PM thus more tasks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Metrics -- Task Metrics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629903"/>
              </p:ext>
            </p:extLst>
          </p:nvPr>
        </p:nvGraphicFramePr>
        <p:xfrm>
          <a:off x="122830" y="1472531"/>
          <a:ext cx="5145206" cy="4742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489" y="6356350"/>
            <a:ext cx="11586949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59235"/>
              </p:ext>
            </p:extLst>
          </p:nvPr>
        </p:nvGraphicFramePr>
        <p:xfrm>
          <a:off x="5268037" y="1472531"/>
          <a:ext cx="6687402" cy="4554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765"/>
                <a:gridCol w="737798"/>
                <a:gridCol w="831273"/>
                <a:gridCol w="789709"/>
                <a:gridCol w="3247857"/>
              </a:tblGrid>
              <a:tr h="730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Iteration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Plan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17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17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SG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88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21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16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0.77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Re-estimate the tasks for the future iterations.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Deduct the number of days behind schedule from buffer days. 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If there is no more buffer day, decide </a:t>
                      </a:r>
                      <a:r>
                        <a:rPr lang="en-US" sz="1800" dirty="0" smtClean="0">
                          <a:effectLst/>
                        </a:rPr>
                        <a:t>which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functionalities </a:t>
                      </a:r>
                      <a:r>
                        <a:rPr lang="en-US" sz="1800" dirty="0">
                          <a:effectLst/>
                        </a:rPr>
                        <a:t>to </a:t>
                      </a:r>
                      <a:r>
                        <a:rPr lang="en-US" sz="1800" dirty="0" smtClean="0">
                          <a:effectLst/>
                        </a:rPr>
                        <a:t>be</a:t>
                      </a:r>
                      <a:r>
                        <a:rPr lang="en-US" sz="1800" baseline="0" dirty="0" smtClean="0">
                          <a:effectLst/>
                        </a:rPr>
                        <a:t> pushed to the next iteration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SG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90" y="1037229"/>
            <a:ext cx="6298789" cy="4735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229"/>
            <a:ext cx="5732790" cy="4735773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489" y="6356350"/>
            <a:ext cx="11436823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43985"/>
              </p:ext>
            </p:extLst>
          </p:nvPr>
        </p:nvGraphicFramePr>
        <p:xfrm>
          <a:off x="0" y="365314"/>
          <a:ext cx="12192000" cy="569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785" y="6356350"/>
            <a:ext cx="1134129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Current Metrics -- Bug Metrics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4736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9632"/>
              </p:ext>
            </p:extLst>
          </p:nvPr>
        </p:nvGraphicFramePr>
        <p:xfrm>
          <a:off x="602673" y="660400"/>
          <a:ext cx="10682887" cy="556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60"/>
                <a:gridCol w="2558824"/>
                <a:gridCol w="4359479"/>
                <a:gridCol w="1375719"/>
                <a:gridCol w="1183105"/>
              </a:tblGrid>
              <a:tr h="49191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 smtClean="0">
                          <a:effectLst/>
                        </a:rPr>
                        <a:t>Solved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/>
                </a:tc>
              </a:tr>
              <a:tr h="296936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authenticate.jsp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Authentication returns </a:t>
                      </a:r>
                      <a:b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 for all cases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UserDAO.java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Cannot load data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login.jsp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messages cannot be printed out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appusageDao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retrieve from database, nothing return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processBasicAppUsage.java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wrong percentage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processBasicAppUsage.java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incorrect user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categoried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(intense as mild)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Errror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message cannot be printed when no file is chosen by user.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app.csv duplicate row. Did not add header into arraylist to check for duplicated records.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invalid appid. Could not for alphabetical data.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duplicated rows. After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 "false", did not put "break;"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"if" condition for checking duplicated rows does not work properly. "&amp;&amp;" "||"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Current Metrics -- Bug Metrics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4736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7081"/>
              </p:ext>
            </p:extLst>
          </p:nvPr>
        </p:nvGraphicFramePr>
        <p:xfrm>
          <a:off x="602673" y="660400"/>
          <a:ext cx="10682887" cy="558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60"/>
                <a:gridCol w="2558824"/>
                <a:gridCol w="4359479"/>
                <a:gridCol w="1375719"/>
                <a:gridCol w="1183105"/>
              </a:tblGrid>
              <a:tr h="54843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 smtClean="0">
                          <a:effectLst/>
                        </a:rPr>
                        <a:t>Solved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Duplicated rows, after checking could not add correct rows into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arraylist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 Number could not be displayed properly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Bootstrap.java and adminDisplay.jsp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messages cannot be forward to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direct to servlet from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Message displayed as "Ling number"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 validation could not check for "xxx2014@school.smu.edu.sg"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Duplicated rows, after checking could not add correct rows into arraylist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BootstrapValidation.java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check for invalid date format (YYYY-MM-DD)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filter not other file types and display error message.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stop operation if the zip file contains non-csv files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adminDisplay.jsp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BootstrapServlet.java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Upload file repository created in C drive, project clean build could not clear the C drive repository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Current Metrics -- Bug Metrics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4736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15836"/>
              </p:ext>
            </p:extLst>
          </p:nvPr>
        </p:nvGraphicFramePr>
        <p:xfrm>
          <a:off x="602673" y="793482"/>
          <a:ext cx="10682887" cy="278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60"/>
                <a:gridCol w="2558824"/>
                <a:gridCol w="4359479"/>
                <a:gridCol w="1375719"/>
                <a:gridCol w="1183105"/>
              </a:tblGrid>
              <a:tr h="54843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 smtClean="0">
                          <a:effectLst/>
                        </a:rPr>
                        <a:t>Solved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Update.jsp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UpdateServlet.java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Did not create another file directory for file unzip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DAOs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Upload to data base </a:t>
                      </a:r>
                      <a:b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load finish</a:t>
                      </a:r>
                      <a:b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(takes too long)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ConnectionManager.java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upload Chinese / Japanese / Korean</a:t>
                      </a:r>
                      <a:b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characters onto SQL DB. It appears as codes.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288689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BootstrapServlet.java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when used request dispatched and response.sendRedirect()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74711"/>
              </p:ext>
            </p:extLst>
          </p:nvPr>
        </p:nvGraphicFramePr>
        <p:xfrm>
          <a:off x="602673" y="4554141"/>
          <a:ext cx="10682887" cy="132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54"/>
                <a:gridCol w="822493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in Iteration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&lt; 10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Use the planned debugging time in the iteration.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&gt;= 10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Stop current development and resolve the bug immediately. Project Manager reschedules the project.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2673" y="4056089"/>
            <a:ext cx="10519610" cy="377241"/>
          </a:xfrm>
        </p:spPr>
        <p:txBody>
          <a:bodyPr>
            <a:normAutofit fontScale="92500" lnSpcReduction="20000"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67 </a:t>
            </a:r>
            <a:r>
              <a:rPr lang="en-US" sz="2000" dirty="0" smtClean="0">
                <a:solidFill>
                  <a:schemeClr val="tx1"/>
                </a:solidFill>
              </a:rPr>
              <a:t>Points     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Formula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altLang="zh-CN" sz="2000" dirty="0">
                <a:solidFill>
                  <a:schemeClr val="tx1"/>
                </a:solidFill>
              </a:rPr>
              <a:t>1 x </a:t>
            </a:r>
            <a:r>
              <a:rPr lang="en-US" altLang="zh-CN" sz="2000" dirty="0" smtClean="0">
                <a:solidFill>
                  <a:schemeClr val="tx1"/>
                </a:solidFill>
              </a:rPr>
              <a:t>17 </a:t>
            </a:r>
            <a:r>
              <a:rPr lang="en-US" altLang="zh-CN" sz="2000" dirty="0">
                <a:solidFill>
                  <a:schemeClr val="tx1"/>
                </a:solidFill>
              </a:rPr>
              <a:t>(low) + 5 x </a:t>
            </a:r>
            <a:r>
              <a:rPr lang="en-US" altLang="zh-CN" sz="2000" dirty="0" smtClean="0">
                <a:solidFill>
                  <a:schemeClr val="tx1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(high) + 10 x </a:t>
            </a:r>
            <a:r>
              <a:rPr lang="en-US" altLang="zh-CN" sz="2000" dirty="0" smtClean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(critical)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Project progression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Responsibility</a:t>
            </a:r>
          </a:p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Metrics</a:t>
            </a:r>
            <a:endParaRPr lang="en-S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50714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Current Metrics -- Bug Metrics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4736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59211"/>
              </p:ext>
            </p:extLst>
          </p:nvPr>
        </p:nvGraphicFramePr>
        <p:xfrm>
          <a:off x="602673" y="1330099"/>
          <a:ext cx="10682887" cy="4450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60"/>
                <a:gridCol w="2699173"/>
                <a:gridCol w="4219130"/>
                <a:gridCol w="1375719"/>
                <a:gridCol w="1183105"/>
              </a:tblGrid>
              <a:tr h="6064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 smtClean="0">
                          <a:effectLst/>
                        </a:rPr>
                        <a:t>Solved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/>
                </a:tc>
              </a:tr>
              <a:tr h="549764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JAR Library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and JAR files could not be loaded in Openshift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549764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Openshift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data directory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Could not find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Openshift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data directory</a:t>
                      </a:r>
                      <a:b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file directory cannot be found with slash '\\"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819381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processDiuranl,java</a:t>
                      </a:r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  <a:p>
                      <a:pPr algn="ctr" fontAlgn="t"/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processBasicAppUsage.java/</a:t>
                      </a:r>
                      <a:r>
                        <a:rPr lang="en-SG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processAppCagegory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not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getparameter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from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jsp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549764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processBasicAppUsage.java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JDK version incompatible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312393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processAppCategory.java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JDK version incompatible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312393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processDiurnal.java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JDK version incompatible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  <a:tr h="559460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processDiurnalandAppcategory.java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want to generate app report, but direct to diurnal page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Metrics -- Bug Metrics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4736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30833"/>
              </p:ext>
            </p:extLst>
          </p:nvPr>
        </p:nvGraphicFramePr>
        <p:xfrm>
          <a:off x="602673" y="1337767"/>
          <a:ext cx="10682887" cy="231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60"/>
                <a:gridCol w="2558824"/>
                <a:gridCol w="4359479"/>
                <a:gridCol w="1375719"/>
                <a:gridCol w="1183105"/>
              </a:tblGrid>
              <a:tr h="54843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 smtClean="0">
                          <a:effectLst/>
                        </a:rPr>
                        <a:t>Solved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/>
                </a:tc>
              </a:tr>
              <a:tr h="296936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the basic app UI page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didn’t enter any information, 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NullpointerException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Unsolved</a:t>
                      </a:r>
                    </a:p>
                  </a:txBody>
                  <a:tcPr marL="9525" marR="9525" marT="9525" marB="0"/>
                </a:tc>
              </a:tr>
              <a:tr h="282528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processDiurnal.java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result not accurate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Unsolved</a:t>
                      </a:r>
                    </a:p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776987"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processDiuranl,java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/processBasicAppUsage.java/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processAppCagegory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incorrect user of sendRedirect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672" y="4172384"/>
            <a:ext cx="10682887" cy="498143"/>
          </a:xfrm>
        </p:spPr>
        <p:txBody>
          <a:bodyPr/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23 Points     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Formula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altLang="zh-CN" sz="2000" dirty="0">
                <a:solidFill>
                  <a:schemeClr val="tx1"/>
                </a:solidFill>
              </a:rPr>
              <a:t>1 x </a:t>
            </a:r>
            <a:r>
              <a:rPr lang="en-US" altLang="zh-CN" sz="2000" dirty="0" smtClean="0">
                <a:solidFill>
                  <a:schemeClr val="tx1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(low) + 5 x </a:t>
            </a:r>
            <a:r>
              <a:rPr lang="en-US" altLang="zh-CN" sz="2000" dirty="0" smtClean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(high) + 10 x </a:t>
            </a:r>
            <a:r>
              <a:rPr lang="en-US" altLang="zh-CN" sz="2000" dirty="0" smtClean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(critical)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43975"/>
              </p:ext>
            </p:extLst>
          </p:nvPr>
        </p:nvGraphicFramePr>
        <p:xfrm>
          <a:off x="602672" y="4683074"/>
          <a:ext cx="10682887" cy="132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54"/>
                <a:gridCol w="822493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in Iteration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&lt; 10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Use the planned debugging time in the iteration.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&gt;= 10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Stop current development and resolve the bug immediately. Project Manager reschedules the project.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Metrics – Pair Programming Metrics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89332"/>
              </p:ext>
            </p:extLst>
          </p:nvPr>
        </p:nvGraphicFramePr>
        <p:xfrm>
          <a:off x="838200" y="1868109"/>
          <a:ext cx="10515600" cy="42209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3816"/>
                <a:gridCol w="937062"/>
                <a:gridCol w="1249417"/>
                <a:gridCol w="1093240"/>
                <a:gridCol w="4532065"/>
              </a:tblGrid>
              <a:tr h="350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Login Database Connection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Login Testing &amp; Debugging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1.13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9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Unzip file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Review possible pairing &amp; estimation issues.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Common validation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831307" y="1401945"/>
            <a:ext cx="604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Formula: Estimated PP hours/ actual PP hours (per task)</a:t>
            </a:r>
          </a:p>
        </p:txBody>
      </p:sp>
    </p:spTree>
    <p:extLst>
      <p:ext uri="{BB962C8B-B14F-4D97-AF65-F5344CB8AC3E}">
        <p14:creationId xmlns:p14="http://schemas.microsoft.com/office/powerpoint/2010/main" val="11966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635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Metrics – Pair Programming Metrics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552876"/>
              </p:ext>
            </p:extLst>
          </p:nvPr>
        </p:nvGraphicFramePr>
        <p:xfrm>
          <a:off x="832514" y="614820"/>
          <a:ext cx="10521287" cy="57415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207223"/>
                <a:gridCol w="846162"/>
                <a:gridCol w="996286"/>
                <a:gridCol w="982639"/>
                <a:gridCol w="4488977"/>
              </a:tblGrid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Task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Plan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Score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Upload data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2.48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Re-estimate the tasks in the coming iteration(s) and update the schedule </a:t>
                      </a:r>
                      <a:r>
                        <a:rPr lang="en-US" sz="1600" dirty="0" smtClean="0">
                          <a:effectLst/>
                        </a:rPr>
                        <a:t>document.</a:t>
                      </a:r>
                      <a:endParaRPr lang="en-SG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Review possible pairing &amp; estimation issues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SG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Read csv and add additional data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0.74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Basic app usage report breakdown by usage time/usage time + demographics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6.25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7.78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Basic app usage report breakdown by app category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7.25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Diurnal pattern of app usage  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0.57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Testing &amp; Debugging for login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1.13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0.88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Testing &amp; debugging for bootstrap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Testing &amp; debugging for app usage report</a:t>
                      </a:r>
                      <a:endParaRPr lang="en-SG" sz="1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2.18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0.92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action required.</a:t>
                      </a:r>
                      <a:endParaRPr lang="en-SG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Project progression  |  Challenges  |  Responsibility  |  </a:t>
            </a:r>
            <a:r>
              <a:rPr lang="en-US" sz="1600" b="1" dirty="0" smtClean="0">
                <a:solidFill>
                  <a:srgbClr val="C00000"/>
                </a:solidFill>
              </a:rPr>
              <a:t>Metrics</a:t>
            </a:r>
            <a:endParaRPr lang="en-SG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- END -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4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55423"/>
              </p:ext>
            </p:extLst>
          </p:nvPr>
        </p:nvGraphicFramePr>
        <p:xfrm>
          <a:off x="677863" y="2160588"/>
          <a:ext cx="85963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711"/>
                <a:gridCol w="2855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Claudie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Assign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to</a:t>
                      </a:r>
                      <a:endParaRPr lang="en-SG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 requirement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Chaudie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Assignment of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roles and tasks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Chaudie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Write use case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scenario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Chaudie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Draw use case diagrams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Chaudie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5"/>
            <a:ext cx="10515600" cy="847257"/>
          </a:xfrm>
        </p:spPr>
        <p:txBody>
          <a:bodyPr/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379364"/>
              </p:ext>
            </p:extLst>
          </p:nvPr>
        </p:nvGraphicFramePr>
        <p:xfrm>
          <a:off x="838200" y="900752"/>
          <a:ext cx="10515600" cy="527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/>
                <a:gridCol w="3429000"/>
              </a:tblGrid>
              <a:tr h="634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Claudie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Internal Meeting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</a:rPr>
                        <a:t>Claudie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067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 Diagram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PM</a:t>
                      </a:r>
                      <a:r>
                        <a:rPr lang="en-US" sz="2000" baseline="0" dirty="0" smtClean="0">
                          <a:effectLst/>
                        </a:rPr>
                        <a:t> in charge and we discuss and draw diagrams together as a team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diagram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00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diagram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455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Claudie</a:t>
                      </a:r>
                      <a:endParaRPr lang="en-US" dirty="0"/>
                    </a:p>
                  </a:txBody>
                  <a:tcPr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Login Test 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Case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</a:t>
                      </a:r>
                      <a:r>
                        <a:rPr lang="en-US" baseline="0" dirty="0" smtClean="0"/>
                        <a:t> Y</a:t>
                      </a:r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Coding of Login (JAVA Class)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 Wang, </a:t>
                      </a:r>
                      <a:r>
                        <a:rPr lang="en-US" dirty="0" err="1">
                          <a:effectLst/>
                        </a:rPr>
                        <a:t>Claudie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of Login (UI, Authentication)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Gao Shuang, Miao </a:t>
                      </a:r>
                      <a:r>
                        <a:rPr lang="en-US" dirty="0" err="1">
                          <a:effectLst/>
                        </a:rPr>
                        <a:t>Qiong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of Login (Database connection)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 smtClean="0">
                          <a:effectLst/>
                        </a:rPr>
                        <a:t>Gao Shuang,</a:t>
                      </a:r>
                      <a:r>
                        <a:rPr lang="en-US" b="0" baseline="0" dirty="0" smtClean="0">
                          <a:effectLst/>
                        </a:rPr>
                        <a:t> </a:t>
                      </a:r>
                      <a:r>
                        <a:rPr lang="en-US" b="0" dirty="0" smtClean="0">
                          <a:effectLst/>
                        </a:rPr>
                        <a:t>Miao </a:t>
                      </a:r>
                      <a:r>
                        <a:rPr lang="en-US" b="0" dirty="0" err="1">
                          <a:effectLst/>
                        </a:rPr>
                        <a:t>Qiong</a:t>
                      </a:r>
                      <a:endParaRPr lang="en-US" b="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50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End of Iteration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Claudie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5601"/>
          </a:xfrm>
        </p:spPr>
        <p:txBody>
          <a:bodyPr>
            <a:normAutofit/>
          </a:bodyPr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272695"/>
              </p:ext>
            </p:extLst>
          </p:nvPr>
        </p:nvGraphicFramePr>
        <p:xfrm>
          <a:off x="838200" y="655601"/>
          <a:ext cx="10515600" cy="565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232"/>
                <a:gridCol w="3188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PM: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Dewang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Internal Meeting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Dewang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Fu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Y</a:t>
                      </a:r>
                      <a:r>
                        <a:rPr lang="en-US" sz="1800" dirty="0" err="1" smtClean="0">
                          <a:effectLst/>
                        </a:rPr>
                        <a:t>an,Miaoqiong</a:t>
                      </a:r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Test Case Design for bootstrap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err="1" smtClean="0">
                          <a:effectLst/>
                        </a:rPr>
                        <a:t>Claudie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</a:rPr>
                        <a:t>Gaoshuang</a:t>
                      </a:r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Test Case Design for App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Fu</a:t>
                      </a:r>
                      <a:r>
                        <a:rPr lang="en-US" sz="1800" baseline="0" dirty="0" smtClean="0">
                          <a:effectLst/>
                        </a:rPr>
                        <a:t> Y</a:t>
                      </a:r>
                      <a:r>
                        <a:rPr lang="en-US" sz="1800" dirty="0" smtClean="0">
                          <a:effectLst/>
                        </a:rPr>
                        <a:t>an, </a:t>
                      </a:r>
                      <a:r>
                        <a:rPr lang="en-US" sz="1800" dirty="0" err="1" smtClean="0">
                          <a:effectLst/>
                        </a:rPr>
                        <a:t>Dewang</a:t>
                      </a:r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Bootstrap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 (Validation)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smtClean="0"/>
                        <a:t>Gao</a:t>
                      </a:r>
                      <a:r>
                        <a:rPr lang="en-US" sz="1800" i="0" u="none" baseline="0" dirty="0" smtClean="0"/>
                        <a:t> Shuang, Fu Yan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Bootstrap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 (Unzip)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Miaoqiong</a:t>
                      </a:r>
                      <a:r>
                        <a:rPr lang="en-US" sz="1800" i="0" u="none" dirty="0" smtClean="0"/>
                        <a:t>, </a:t>
                      </a:r>
                      <a:r>
                        <a:rPr lang="en-US" sz="1800" i="0" u="none" dirty="0" err="1" smtClean="0"/>
                        <a:t>Dewang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Bootstrap (Upload data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Miaoqiong</a:t>
                      </a:r>
                      <a:r>
                        <a:rPr lang="en-US" sz="1800" i="0" u="none" dirty="0" smtClean="0"/>
                        <a:t>, </a:t>
                      </a:r>
                      <a:r>
                        <a:rPr lang="en-US" sz="1800" i="0" u="none" dirty="0" err="1" smtClean="0"/>
                        <a:t>Dewang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Bootstrap (Read csv and additional data)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smtClean="0"/>
                        <a:t>Fu</a:t>
                      </a:r>
                      <a:r>
                        <a:rPr lang="en-US" sz="1800" i="0" u="none" baseline="0" dirty="0" smtClean="0"/>
                        <a:t> Yan, </a:t>
                      </a:r>
                      <a:r>
                        <a:rPr lang="en-US" sz="1800" i="0" u="none" baseline="0" dirty="0" err="1" smtClean="0"/>
                        <a:t>Claudie</a:t>
                      </a:r>
                      <a:endParaRPr lang="en-US" sz="1800" i="0" u="none" dirty="0"/>
                    </a:p>
                  </a:txBody>
                  <a:tcPr/>
                </a:tc>
              </a:tr>
              <a:tr h="4587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App usage report (by app category)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Claudie</a:t>
                      </a:r>
                      <a:r>
                        <a:rPr lang="en-US" sz="1800" i="0" u="none" dirty="0" smtClean="0"/>
                        <a:t>, Fu</a:t>
                      </a:r>
                      <a:r>
                        <a:rPr lang="en-US" sz="1800" i="0" u="none" baseline="0" dirty="0" smtClean="0"/>
                        <a:t> Yan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App usage report (by usage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 time category</a:t>
                      </a:r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Claudie</a:t>
                      </a:r>
                      <a:r>
                        <a:rPr lang="en-US" sz="1800" i="0" u="none" dirty="0" smtClean="0"/>
                        <a:t>,</a:t>
                      </a:r>
                      <a:r>
                        <a:rPr lang="en-US" sz="1800" i="0" u="none" baseline="0" dirty="0" smtClean="0"/>
                        <a:t> </a:t>
                      </a:r>
                      <a:r>
                        <a:rPr lang="en-US" sz="1800" i="0" u="none" baseline="0" dirty="0" err="1" smtClean="0"/>
                        <a:t>Dewang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App usage report (by usage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 time category and demographics</a:t>
                      </a:r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Claudie</a:t>
                      </a:r>
                      <a:r>
                        <a:rPr lang="en-US" sz="1800" i="0" u="none" dirty="0" smtClean="0"/>
                        <a:t>, </a:t>
                      </a:r>
                      <a:r>
                        <a:rPr lang="en-US" sz="1800" i="0" u="none" dirty="0" err="1" smtClean="0"/>
                        <a:t>Dewang</a:t>
                      </a:r>
                      <a:endParaRPr lang="en-US" sz="180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App usage report (Diurnal</a:t>
                      </a:r>
                      <a:r>
                        <a:rPr lang="en-US" baseline="0" dirty="0" smtClean="0">
                          <a:solidFill>
                            <a:srgbClr val="222222"/>
                          </a:solidFill>
                          <a:effectLst/>
                        </a:rPr>
                        <a:t> pattern</a:t>
                      </a:r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 err="1" smtClean="0"/>
                        <a:t>Claudie</a:t>
                      </a:r>
                      <a:r>
                        <a:rPr lang="en-US" sz="1800" i="0" u="none" dirty="0" smtClean="0"/>
                        <a:t>,</a:t>
                      </a:r>
                      <a:r>
                        <a:rPr lang="en-US" sz="1800" i="0" u="none" baseline="0" dirty="0" smtClean="0"/>
                        <a:t> </a:t>
                      </a:r>
                      <a:r>
                        <a:rPr lang="en-US" sz="1800" i="0" u="none" baseline="0" dirty="0" err="1" smtClean="0"/>
                        <a:t>Dewang</a:t>
                      </a:r>
                      <a:endParaRPr lang="en-US" sz="180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295"/>
            <a:ext cx="10515600" cy="655601"/>
          </a:xfrm>
        </p:spPr>
        <p:txBody>
          <a:bodyPr>
            <a:normAutofit/>
          </a:bodyPr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75600"/>
              </p:ext>
            </p:extLst>
          </p:nvPr>
        </p:nvGraphicFramePr>
        <p:xfrm>
          <a:off x="838200" y="767896"/>
          <a:ext cx="10515600" cy="54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737"/>
                <a:gridCol w="2995863"/>
              </a:tblGrid>
              <a:tr h="334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Dewang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</a:rPr>
                        <a:t>Local</a:t>
                      </a:r>
                      <a:r>
                        <a:rPr lang="en-US" b="1" i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Test</a:t>
                      </a:r>
                      <a:endParaRPr lang="en-US" b="1" i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Testing</a:t>
                      </a:r>
                      <a:r>
                        <a:rPr lang="en-US" baseline="0" dirty="0" smtClean="0">
                          <a:effectLst/>
                        </a:rPr>
                        <a:t> &amp; debugging (login)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Gao Shuang. </a:t>
                      </a:r>
                      <a:r>
                        <a:rPr lang="en-US" sz="1800" dirty="0" err="1" smtClean="0">
                          <a:effectLst/>
                        </a:rPr>
                        <a:t>Miaoqiong</a:t>
                      </a:r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Testing &amp; debugging</a:t>
                      </a:r>
                      <a:r>
                        <a:rPr lang="en-US" baseline="0" dirty="0" smtClean="0">
                          <a:effectLst/>
                        </a:rPr>
                        <a:t> (bootstrap)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err="1" smtClean="0">
                          <a:effectLst/>
                        </a:rPr>
                        <a:t>Claudie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Miao </a:t>
                      </a:r>
                      <a:r>
                        <a:rPr lang="en-US" sz="1800" dirty="0" err="1">
                          <a:effectLst/>
                        </a:rPr>
                        <a:t>Qiong</a:t>
                      </a:r>
                      <a:endParaRPr lang="en-US" sz="18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Testing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 &amp; debugging (app usage report)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 err="1" smtClean="0">
                          <a:effectLst/>
                        </a:rPr>
                        <a:t>Dewang</a:t>
                      </a:r>
                      <a:r>
                        <a:rPr lang="en-US" sz="1800" b="0" dirty="0" smtClean="0">
                          <a:effectLst/>
                        </a:rPr>
                        <a:t>,</a:t>
                      </a:r>
                      <a:r>
                        <a:rPr lang="en-US" sz="1800" b="0" baseline="0" dirty="0" smtClean="0">
                          <a:effectLst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</a:rPr>
                        <a:t>Claudie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</a:rPr>
                        <a:t>Integration</a:t>
                      </a:r>
                      <a:endParaRPr lang="en-US" b="1" i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Integrating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r>
                        <a:rPr lang="en-US" dirty="0"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Testing &amp;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Debugging (after integrating)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Claudie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Deployment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Deploy function to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OpenShift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Testing &amp; Debugging 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OpenShift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>
                          <a:effectLst/>
                        </a:rPr>
                        <a:t>Shuang</a:t>
                      </a: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End of Iteration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Metric collection and Mitigation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Update next iteration schedule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en-US" baseline="0" dirty="0" smtClean="0">
                          <a:effectLst/>
                        </a:rPr>
                        <a:t> Gao 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34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PM Handover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en-US" baseline="0" dirty="0" smtClean="0">
                          <a:effectLst/>
                        </a:rPr>
                        <a:t> Gao 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814"/>
            <a:ext cx="10515600" cy="646437"/>
          </a:xfrm>
        </p:spPr>
        <p:txBody>
          <a:bodyPr>
            <a:normAutofit/>
          </a:bodyPr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960542"/>
              </p:ext>
            </p:extLst>
          </p:nvPr>
        </p:nvGraphicFramePr>
        <p:xfrm>
          <a:off x="838200" y="1196495"/>
          <a:ext cx="10515600" cy="500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Gao Shuang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Internal Meeting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Gao Shuang</a:t>
                      </a:r>
                    </a:p>
                  </a:txBody>
                  <a:tcPr marL="14288" marR="14288" marT="9525" marB="9525" anchor="b"/>
                </a:tc>
              </a:tr>
              <a:tr h="3247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 for Top-k and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Gao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Shuang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 Case Design (Top-k Usage Report)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Claudie, Dewang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 Case Design (Smartphone Overuse Report)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122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for Top-k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for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Local Test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&amp; debugging (app usage report)</a:t>
                      </a:r>
                      <a:endParaRPr lang="en-US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 err="1" smtClean="0">
                          <a:effectLst/>
                        </a:rPr>
                        <a:t>Dewang</a:t>
                      </a:r>
                      <a:r>
                        <a:rPr lang="en-US" sz="1800" b="0" dirty="0" smtClean="0">
                          <a:effectLst/>
                        </a:rPr>
                        <a:t>,</a:t>
                      </a:r>
                      <a:r>
                        <a:rPr lang="en-US" sz="1800" b="0" baseline="0" dirty="0" smtClean="0">
                          <a:effectLst/>
                        </a:rPr>
                        <a:t> Gao Shuang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for Top-k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for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</a:t>
            </a:r>
            <a:r>
              <a:rPr lang="en-US" sz="1600" b="1" dirty="0" smtClean="0">
                <a:solidFill>
                  <a:schemeClr val="tx1"/>
                </a:solidFill>
              </a:rPr>
              <a:t> 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8"/>
            <a:ext cx="10515600" cy="583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985189"/>
              </p:ext>
            </p:extLst>
          </p:nvPr>
        </p:nvGraphicFramePr>
        <p:xfrm>
          <a:off x="838200" y="722771"/>
          <a:ext cx="10515600" cy="556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/>
                <a:gridCol w="3429000"/>
              </a:tblGrid>
              <a:tr h="443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Gao Shuang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97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 smtClean="0">
                          <a:effectLst/>
                        </a:rPr>
                        <a:t>Integration</a:t>
                      </a:r>
                      <a:endParaRPr lang="en-US" b="1" i="1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187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Integrating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Miao </a:t>
                      </a:r>
                      <a:r>
                        <a:rPr lang="en-US" dirty="0" err="1" smtClean="0">
                          <a:effectLst/>
                        </a:rPr>
                        <a:t>Qiong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  <a:tr h="4187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Testing &amp; 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Debugging (after integrating)</a:t>
                      </a:r>
                      <a:endParaRPr lang="en-US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Gao Shuang, </a:t>
                      </a:r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4187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i="1" dirty="0" smtClean="0">
                          <a:solidFill>
                            <a:schemeClr val="tx1"/>
                          </a:solidFill>
                          <a:effectLst/>
                        </a:rPr>
                        <a:t>Optimize bootstrap performance</a:t>
                      </a:r>
                      <a:endParaRPr lang="en-US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Miaoqiong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en-US" baseline="0" dirty="0" smtClean="0">
                          <a:effectLst/>
                        </a:rPr>
                        <a:t> Fu Yan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Integrating Top-k Usage Report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Integrating Smartphone Overuse Report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Claudie, Dewang</a:t>
                      </a: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Yan, Miaoqiong</a:t>
                      </a: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Deployment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Deploy function to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OpenShift</a:t>
                      </a:r>
                      <a:endParaRPr lang="en-US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Testing &amp; Debugging on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OpenShift</a:t>
                      </a:r>
                      <a:endParaRPr lang="en-US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Gao </a:t>
                      </a:r>
                      <a:r>
                        <a:rPr lang="en-US" dirty="0" smtClean="0">
                          <a:effectLst/>
                        </a:rPr>
                        <a:t>Shuang, </a:t>
                      </a:r>
                      <a:r>
                        <a:rPr lang="en-US" dirty="0" err="1" smtClean="0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Deploy Top-k Usage Report to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Fu Yan, </a:t>
                      </a:r>
                      <a:r>
                        <a:rPr lang="en-US" dirty="0" err="1">
                          <a:effectLst/>
                        </a:rPr>
                        <a:t>Miaoqiong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6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Deploy Smartphone Overuse Report to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Gao Shuang</a:t>
                      </a:r>
                    </a:p>
                  </a:txBody>
                  <a:tcPr marL="14288" marR="14288" marT="9525" marB="9525" anchor="b"/>
                </a:tc>
              </a:tr>
              <a:tr h="3767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on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Gao </a:t>
                      </a:r>
                      <a:r>
                        <a:rPr lang="en-US" dirty="0" err="1">
                          <a:effectLst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431"/>
            <a:ext cx="10515600" cy="583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Progression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927744"/>
              </p:ext>
            </p:extLst>
          </p:nvPr>
        </p:nvGraphicFramePr>
        <p:xfrm>
          <a:off x="838200" y="1289636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/>
                <a:gridCol w="3429000"/>
              </a:tblGrid>
              <a:tr h="356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PM: Gao Shuang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End of Iteration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Metric collection and Mitigation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Update next iteration schedule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PM Handover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Project progression  </a:t>
            </a:r>
            <a:r>
              <a:rPr lang="en-US" sz="1600" b="1" dirty="0" smtClean="0">
                <a:solidFill>
                  <a:schemeClr val="tx1"/>
                </a:solidFill>
              </a:rPr>
              <a:t>|  Challenges  |  Responsibility  |  Metrics</a:t>
            </a:r>
            <a:endParaRPr lang="en-SG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</TotalTime>
  <Words>1812</Words>
  <Application>Microsoft Office PowerPoint</Application>
  <PresentationFormat>Widescreen</PresentationFormat>
  <Paragraphs>561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方正姚体</vt:lpstr>
      <vt:lpstr>MS Mincho</vt:lpstr>
      <vt:lpstr>ＭＳ Ｐゴシック</vt:lpstr>
      <vt:lpstr>SimSun</vt:lpstr>
      <vt:lpstr>华文新魏</vt:lpstr>
      <vt:lpstr>Arial</vt:lpstr>
      <vt:lpstr>Calibri</vt:lpstr>
      <vt:lpstr>Cambria</vt:lpstr>
      <vt:lpstr>Tahoma</vt:lpstr>
      <vt:lpstr>Times New Roman</vt:lpstr>
      <vt:lpstr>Trebuchet MS</vt:lpstr>
      <vt:lpstr>Wingdings 3</vt:lpstr>
      <vt:lpstr>Facet</vt:lpstr>
      <vt:lpstr>Software Engineering Supervisor Meeting 2</vt:lpstr>
      <vt:lpstr>Agenda</vt:lpstr>
      <vt:lpstr>Project Progression</vt:lpstr>
      <vt:lpstr>Project Progression</vt:lpstr>
      <vt:lpstr>Project Progression</vt:lpstr>
      <vt:lpstr>Project Progression</vt:lpstr>
      <vt:lpstr>Project Progression</vt:lpstr>
      <vt:lpstr>Project Progression</vt:lpstr>
      <vt:lpstr>Project Progression</vt:lpstr>
      <vt:lpstr>Project Progression -- Deviation</vt:lpstr>
      <vt:lpstr>Project Progression -- Milestone</vt:lpstr>
      <vt:lpstr>Challenges -- Bootstrap</vt:lpstr>
      <vt:lpstr>Current Responsibility</vt:lpstr>
      <vt:lpstr>Current Metrics -- Task Metrics</vt:lpstr>
      <vt:lpstr>PowerPoint Presentation</vt:lpstr>
      <vt:lpstr>PowerPoint Presentation</vt:lpstr>
      <vt:lpstr>Current Metrics -- Bug Metrics</vt:lpstr>
      <vt:lpstr>Current Metrics -- Bug Metrics</vt:lpstr>
      <vt:lpstr>Current Metrics -- Bug Metrics</vt:lpstr>
      <vt:lpstr>Current Metrics -- Bug Metrics</vt:lpstr>
      <vt:lpstr>Current Metrics -- Bug Metrics</vt:lpstr>
      <vt:lpstr>Current Metrics – Pair Programming Metrics</vt:lpstr>
      <vt:lpstr>Current Metrics – Pair Programming Metrics</vt:lpstr>
      <vt:lpstr>- END 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Supervisor Meeting 2</dc:title>
  <dc:creator>Shuang Esther GAO</dc:creator>
  <cp:lastModifiedBy>Shuang Esther GAO</cp:lastModifiedBy>
  <cp:revision>101</cp:revision>
  <dcterms:created xsi:type="dcterms:W3CDTF">2015-10-09T05:56:28Z</dcterms:created>
  <dcterms:modified xsi:type="dcterms:W3CDTF">2015-10-12T10:56:32Z</dcterms:modified>
</cp:coreProperties>
</file>