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91" r:id="rId2"/>
  </p:sldIdLst>
  <p:sldSz cx="10393363" cy="7216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CEC"/>
    <a:srgbClr val="0E9ADC"/>
    <a:srgbClr val="0537AC"/>
    <a:srgbClr val="BAF149"/>
    <a:srgbClr val="4AEED8"/>
    <a:srgbClr val="12C9F2"/>
    <a:srgbClr val="34E5EF"/>
    <a:srgbClr val="57F4C0"/>
    <a:srgbClr val="FEA61C"/>
    <a:srgbClr val="F37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6" autoAdjust="0"/>
    <p:restoredTop sz="94987" autoAdjust="0"/>
  </p:normalViewPr>
  <p:slideViewPr>
    <p:cSldViewPr snapToGrid="0">
      <p:cViewPr>
        <p:scale>
          <a:sx n="125" d="100"/>
          <a:sy n="125" d="100"/>
        </p:scale>
        <p:origin x="-2251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Central Plains Urban Agglomeration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26682653192600264"/>
          <c:y val="5.767400609434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28-4935-BA5C-1BDBAF37307E}"/>
              </c:ext>
            </c:extLst>
          </c:dPt>
          <c:dPt>
            <c:idx val="1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28-4935-BA5C-1BDBAF37307E}"/>
              </c:ext>
            </c:extLst>
          </c:dPt>
          <c:dPt>
            <c:idx val="2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28-4935-BA5C-1BDBAF37307E}"/>
              </c:ext>
            </c:extLst>
          </c:dPt>
          <c:dPt>
            <c:idx val="3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E28-4935-BA5C-1BDBAF37307E}"/>
              </c:ext>
            </c:extLst>
          </c:dPt>
          <c:dPt>
            <c:idx val="4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E28-4935-BA5C-1BDBAF37307E}"/>
              </c:ext>
            </c:extLst>
          </c:dPt>
          <c:dPt>
            <c:idx val="5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E28-4935-BA5C-1BDBAF37307E}"/>
              </c:ext>
            </c:extLst>
          </c:dPt>
          <c:dPt>
            <c:idx val="6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E28-4935-BA5C-1BDBAF37307E}"/>
              </c:ext>
            </c:extLst>
          </c:dPt>
          <c:dPt>
            <c:idx val="7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E28-4935-BA5C-1BDBAF37307E}"/>
              </c:ext>
            </c:extLst>
          </c:dPt>
          <c:dPt>
            <c:idx val="8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DE28-4935-BA5C-1BDBAF37307E}"/>
              </c:ext>
            </c:extLst>
          </c:dPt>
          <c:dPt>
            <c:idx val="9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DE28-4935-BA5C-1BDBAF37307E}"/>
              </c:ext>
            </c:extLst>
          </c:dPt>
          <c:dPt>
            <c:idx val="10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DE28-4935-BA5C-1BDBAF37307E}"/>
              </c:ext>
            </c:extLst>
          </c:dPt>
          <c:dPt>
            <c:idx val="11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DE28-4935-BA5C-1BDBAF37307E}"/>
              </c:ext>
            </c:extLst>
          </c:dPt>
          <c:dPt>
            <c:idx val="12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DE28-4935-BA5C-1BDBAF37307E}"/>
              </c:ext>
            </c:extLst>
          </c:dPt>
          <c:dPt>
            <c:idx val="13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DE28-4935-BA5C-1BDBAF37307E}"/>
              </c:ext>
            </c:extLst>
          </c:dPt>
          <c:dPt>
            <c:idx val="14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DE28-4935-BA5C-1BDBAF3730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Sheet1!$A$18:$A$46</c:f>
              <c:strCache>
                <c:ptCount val="29"/>
                <c:pt idx="0">
                  <c:v>Changzhi</c:v>
                </c:pt>
                <c:pt idx="1">
                  <c:v>Luohe</c:v>
                </c:pt>
                <c:pt idx="2">
                  <c:v>Sanmenxia</c:v>
                </c:pt>
                <c:pt idx="3">
                  <c:v>Shangqiu</c:v>
                </c:pt>
                <c:pt idx="4">
                  <c:v>Yuncheng</c:v>
                </c:pt>
                <c:pt idx="5">
                  <c:v>SuzhouAH</c:v>
                </c:pt>
                <c:pt idx="6">
                  <c:v>Jincheng</c:v>
                </c:pt>
                <c:pt idx="7">
                  <c:v>Zhoukou</c:v>
                </c:pt>
                <c:pt idx="8">
                  <c:v>Hebi</c:v>
                </c:pt>
                <c:pt idx="9">
                  <c:v>Zhengzhou</c:v>
                </c:pt>
                <c:pt idx="10">
                  <c:v>Jiaozuo</c:v>
                </c:pt>
                <c:pt idx="11">
                  <c:v>Pingdingshan</c:v>
                </c:pt>
                <c:pt idx="12">
                  <c:v>Huaibei</c:v>
                </c:pt>
                <c:pt idx="13">
                  <c:v>Anyang</c:v>
                </c:pt>
                <c:pt idx="14">
                  <c:v>Puyang</c:v>
                </c:pt>
                <c:pt idx="15">
                  <c:v>Xingtai</c:v>
                </c:pt>
                <c:pt idx="16">
                  <c:v>bozhou</c:v>
                </c:pt>
                <c:pt idx="17">
                  <c:v>Nanyang</c:v>
                </c:pt>
                <c:pt idx="18">
                  <c:v>Zhumadian</c:v>
                </c:pt>
                <c:pt idx="19">
                  <c:v>Xinyang</c:v>
                </c:pt>
                <c:pt idx="20">
                  <c:v>Xinxiang</c:v>
                </c:pt>
                <c:pt idx="21">
                  <c:v>Xuchang</c:v>
                </c:pt>
                <c:pt idx="22">
                  <c:v>Fuyang</c:v>
                </c:pt>
                <c:pt idx="23">
                  <c:v>Bengbu</c:v>
                </c:pt>
                <c:pt idx="24">
                  <c:v>Kaifeng</c:v>
                </c:pt>
                <c:pt idx="25">
                  <c:v>Luoyang</c:v>
                </c:pt>
                <c:pt idx="26">
                  <c:v>Liaocheng</c:v>
                </c:pt>
                <c:pt idx="27">
                  <c:v>Heze</c:v>
                </c:pt>
                <c:pt idx="28">
                  <c:v>Handan</c:v>
                </c:pt>
              </c:strCache>
            </c:strRef>
          </c:cat>
          <c:val>
            <c:numRef>
              <c:f>Sheet1!$B$18:$B$46</c:f>
              <c:numCache>
                <c:formatCode>General</c:formatCode>
                <c:ptCount val="29"/>
                <c:pt idx="0">
                  <c:v>0.81799999999999995</c:v>
                </c:pt>
                <c:pt idx="1">
                  <c:v>0.82799999999999996</c:v>
                </c:pt>
                <c:pt idx="2">
                  <c:v>0.84899999999999998</c:v>
                </c:pt>
                <c:pt idx="3">
                  <c:v>0.85199999999999998</c:v>
                </c:pt>
                <c:pt idx="4">
                  <c:v>0.85299999999999998</c:v>
                </c:pt>
                <c:pt idx="5">
                  <c:v>0.85599999999999998</c:v>
                </c:pt>
                <c:pt idx="6">
                  <c:v>0.871</c:v>
                </c:pt>
                <c:pt idx="7">
                  <c:v>0.88400000000000001</c:v>
                </c:pt>
                <c:pt idx="8">
                  <c:v>0.90200000000000002</c:v>
                </c:pt>
                <c:pt idx="9">
                  <c:v>0.90600000000000003</c:v>
                </c:pt>
                <c:pt idx="10">
                  <c:v>0.91200000000000003</c:v>
                </c:pt>
                <c:pt idx="11">
                  <c:v>0.93700000000000006</c:v>
                </c:pt>
                <c:pt idx="12">
                  <c:v>0.94</c:v>
                </c:pt>
                <c:pt idx="13">
                  <c:v>0.94499999999999995</c:v>
                </c:pt>
                <c:pt idx="14">
                  <c:v>0.94599999999999995</c:v>
                </c:pt>
                <c:pt idx="15">
                  <c:v>0.95199999999999996</c:v>
                </c:pt>
                <c:pt idx="16">
                  <c:v>0.95599999999999996</c:v>
                </c:pt>
                <c:pt idx="17">
                  <c:v>0.96299999999999997</c:v>
                </c:pt>
                <c:pt idx="18">
                  <c:v>0.96599999999999997</c:v>
                </c:pt>
                <c:pt idx="19">
                  <c:v>0.96799999999999997</c:v>
                </c:pt>
                <c:pt idx="20">
                  <c:v>0.96899999999999997</c:v>
                </c:pt>
                <c:pt idx="21">
                  <c:v>0.97199999999999998</c:v>
                </c:pt>
                <c:pt idx="22">
                  <c:v>0.97299999999999998</c:v>
                </c:pt>
                <c:pt idx="23">
                  <c:v>0.97899999999999998</c:v>
                </c:pt>
                <c:pt idx="24">
                  <c:v>0.98199999999999998</c:v>
                </c:pt>
                <c:pt idx="25">
                  <c:v>0.98299999999999998</c:v>
                </c:pt>
                <c:pt idx="26">
                  <c:v>0.98799999999999999</c:v>
                </c:pt>
                <c:pt idx="27">
                  <c:v>0.995</c:v>
                </c:pt>
                <c:pt idx="28">
                  <c:v>0.997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DE28-4935-BA5C-1BDBAF373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Coupling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77002842313270004"/>
              <c:y val="0.922776557766716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b="0" i="0" u="none" strike="noStrike" baseline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Chengdu-Chongqing Urban Agglomerations</a:t>
            </a:r>
            <a:r>
              <a:rPr lang="en-US" altLang="zh-CN" sz="8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1695605915441899"/>
          <c:y val="0.100045304414404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8405103279569973"/>
          <c:y val="0.18013520404949612"/>
          <c:w val="0.75416781540214373"/>
          <c:h val="0.6241254638336866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EF4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980-48E4-815B-CA9E5FF26867}"/>
              </c:ext>
            </c:extLst>
          </c:dPt>
          <c:dPt>
            <c:idx val="1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980-48E4-815B-CA9E5FF26867}"/>
              </c:ext>
            </c:extLst>
          </c:dPt>
          <c:dPt>
            <c:idx val="2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980-48E4-815B-CA9E5FF26867}"/>
              </c:ext>
            </c:extLst>
          </c:dPt>
          <c:dPt>
            <c:idx val="3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980-48E4-815B-CA9E5FF26867}"/>
              </c:ext>
            </c:extLst>
          </c:dPt>
          <c:dPt>
            <c:idx val="4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980-48E4-815B-CA9E5FF26867}"/>
              </c:ext>
            </c:extLst>
          </c:dPt>
          <c:dPt>
            <c:idx val="5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980-48E4-815B-CA9E5FF26867}"/>
              </c:ext>
            </c:extLst>
          </c:dPt>
          <c:dPt>
            <c:idx val="6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980-48E4-815B-CA9E5FF26867}"/>
              </c:ext>
            </c:extLst>
          </c:dPt>
          <c:dPt>
            <c:idx val="7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980-48E4-815B-CA9E5FF268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Sheet1!$A$169:$A$183</c:f>
              <c:strCache>
                <c:ptCount val="15"/>
                <c:pt idx="0">
                  <c:v>Nanchong</c:v>
                </c:pt>
                <c:pt idx="1">
                  <c:v>Dazhou</c:v>
                </c:pt>
                <c:pt idx="2">
                  <c:v>Deyang</c:v>
                </c:pt>
                <c:pt idx="3">
                  <c:v>Yaan</c:v>
                </c:pt>
                <c:pt idx="4">
                  <c:v>Chongqing</c:v>
                </c:pt>
                <c:pt idx="5">
                  <c:v>Yibin</c:v>
                </c:pt>
                <c:pt idx="6">
                  <c:v>Guangan</c:v>
                </c:pt>
                <c:pt idx="7">
                  <c:v>Ziyang</c:v>
                </c:pt>
                <c:pt idx="8">
                  <c:v>Neijiang</c:v>
                </c:pt>
                <c:pt idx="9">
                  <c:v>Mianyang</c:v>
                </c:pt>
                <c:pt idx="10">
                  <c:v>Leshan</c:v>
                </c:pt>
                <c:pt idx="11">
                  <c:v>Meishan</c:v>
                </c:pt>
                <c:pt idx="12">
                  <c:v>Suining</c:v>
                </c:pt>
                <c:pt idx="13">
                  <c:v>Chengdu</c:v>
                </c:pt>
                <c:pt idx="14">
                  <c:v>Luzhou</c:v>
                </c:pt>
              </c:strCache>
            </c:strRef>
          </c:cat>
          <c:val>
            <c:numRef>
              <c:f>Sheet1!$B$169:$B$183</c:f>
              <c:numCache>
                <c:formatCode>General</c:formatCode>
                <c:ptCount val="15"/>
                <c:pt idx="0">
                  <c:v>0.59299999999999997</c:v>
                </c:pt>
                <c:pt idx="1">
                  <c:v>0.88900000000000001</c:v>
                </c:pt>
                <c:pt idx="2">
                  <c:v>0.89800000000000002</c:v>
                </c:pt>
                <c:pt idx="3">
                  <c:v>0.92500000000000004</c:v>
                </c:pt>
                <c:pt idx="4">
                  <c:v>0.92600000000000005</c:v>
                </c:pt>
                <c:pt idx="5">
                  <c:v>0.92700000000000005</c:v>
                </c:pt>
                <c:pt idx="6">
                  <c:v>0.94599999999999995</c:v>
                </c:pt>
                <c:pt idx="7">
                  <c:v>0.94699999999999995</c:v>
                </c:pt>
                <c:pt idx="8">
                  <c:v>0.95099999999999996</c:v>
                </c:pt>
                <c:pt idx="9">
                  <c:v>0.96699999999999997</c:v>
                </c:pt>
                <c:pt idx="10">
                  <c:v>0.97099999999999997</c:v>
                </c:pt>
                <c:pt idx="11">
                  <c:v>0.97699999999999998</c:v>
                </c:pt>
                <c:pt idx="12">
                  <c:v>0.98</c:v>
                </c:pt>
                <c:pt idx="13">
                  <c:v>0.98599999999999999</c:v>
                </c:pt>
                <c:pt idx="14">
                  <c:v>0.99399999999999999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980-48E4-815B-CA9E5FF268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Coupling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74346858202123611"/>
              <c:y val="0.872334866342646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600" b="0" i="0" u="none" strike="noStrike" baseline="0" dirty="0">
                <a:effectLst/>
              </a:rPr>
              <a:t> </a:t>
            </a:r>
            <a:r>
              <a:rPr lang="en-US" altLang="zh-CN" sz="600" b="0" i="0" u="none" strike="noStrike" baseline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Urban Agglomeration on the West Side of the Straits </a:t>
            </a:r>
            <a:endParaRPr lang="zh-CN" altLang="en-US" sz="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16068611813315362"/>
          <c:y val="0.100160833650510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DB22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82-44D0-B9CD-6190E80ED78B}"/>
              </c:ext>
            </c:extLst>
          </c:dPt>
          <c:dPt>
            <c:idx val="1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82-44D0-B9CD-6190E80ED78B}"/>
              </c:ext>
            </c:extLst>
          </c:dPt>
          <c:dPt>
            <c:idx val="2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82-44D0-B9CD-6190E80ED78B}"/>
              </c:ext>
            </c:extLst>
          </c:dPt>
          <c:dPt>
            <c:idx val="3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782-44D0-B9CD-6190E80ED78B}"/>
              </c:ext>
            </c:extLst>
          </c:dPt>
          <c:dPt>
            <c:idx val="4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782-44D0-B9CD-6190E80ED78B}"/>
              </c:ext>
            </c:extLst>
          </c:dPt>
          <c:dPt>
            <c:idx val="5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782-44D0-B9CD-6190E80ED78B}"/>
              </c:ext>
            </c:extLst>
          </c:dPt>
          <c:dPt>
            <c:idx val="6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782-44D0-B9CD-6190E80ED78B}"/>
              </c:ext>
            </c:extLst>
          </c:dPt>
          <c:dPt>
            <c:idx val="7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782-44D0-B9CD-6190E80ED78B}"/>
              </c:ext>
            </c:extLst>
          </c:dPt>
          <c:dPt>
            <c:idx val="8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782-44D0-B9CD-6190E80ED7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Sheet1!$A$90:$A$107</c:f>
              <c:strCache>
                <c:ptCount val="18"/>
                <c:pt idx="0">
                  <c:v>Yingtan</c:v>
                </c:pt>
                <c:pt idx="1">
                  <c:v>Jieyang</c:v>
                </c:pt>
                <c:pt idx="2">
                  <c:v>Ningde</c:v>
                </c:pt>
                <c:pt idx="3">
                  <c:v>Chaozhou</c:v>
                </c:pt>
                <c:pt idx="4">
                  <c:v>Sanming</c:v>
                </c:pt>
                <c:pt idx="5">
                  <c:v>Zhangzhou</c:v>
                </c:pt>
                <c:pt idx="6">
                  <c:v>Shangrao</c:v>
                </c:pt>
                <c:pt idx="7">
                  <c:v>FuzhouJX</c:v>
                </c:pt>
                <c:pt idx="8">
                  <c:v>Fuzhou</c:v>
                </c:pt>
                <c:pt idx="9">
                  <c:v>Wenzhou</c:v>
                </c:pt>
                <c:pt idx="10">
                  <c:v>Putian</c:v>
                </c:pt>
                <c:pt idx="11">
                  <c:v>Longyan</c:v>
                </c:pt>
                <c:pt idx="12">
                  <c:v>Shantou</c:v>
                </c:pt>
                <c:pt idx="13">
                  <c:v>Meizhou</c:v>
                </c:pt>
                <c:pt idx="14">
                  <c:v>Nanping</c:v>
                </c:pt>
                <c:pt idx="15">
                  <c:v>Quanzhou</c:v>
                </c:pt>
                <c:pt idx="16">
                  <c:v>Ganzhou</c:v>
                </c:pt>
                <c:pt idx="17">
                  <c:v>Xiamen</c:v>
                </c:pt>
              </c:strCache>
            </c:strRef>
          </c:cat>
          <c:val>
            <c:numRef>
              <c:f>Sheet1!$B$90:$B$107</c:f>
              <c:numCache>
                <c:formatCode>General</c:formatCode>
                <c:ptCount val="18"/>
                <c:pt idx="0">
                  <c:v>0.78400000000000003</c:v>
                </c:pt>
                <c:pt idx="1">
                  <c:v>0.90100000000000002</c:v>
                </c:pt>
                <c:pt idx="2">
                  <c:v>0.90700000000000003</c:v>
                </c:pt>
                <c:pt idx="3">
                  <c:v>0.91</c:v>
                </c:pt>
                <c:pt idx="4">
                  <c:v>0.92200000000000004</c:v>
                </c:pt>
                <c:pt idx="5">
                  <c:v>0.92300000000000004</c:v>
                </c:pt>
                <c:pt idx="6">
                  <c:v>0.92800000000000005</c:v>
                </c:pt>
                <c:pt idx="7">
                  <c:v>0.93799999999999994</c:v>
                </c:pt>
                <c:pt idx="8">
                  <c:v>0.94499999999999995</c:v>
                </c:pt>
                <c:pt idx="9">
                  <c:v>0.96199999999999997</c:v>
                </c:pt>
                <c:pt idx="10">
                  <c:v>0.96699999999999997</c:v>
                </c:pt>
                <c:pt idx="11">
                  <c:v>0.96899999999999997</c:v>
                </c:pt>
                <c:pt idx="12">
                  <c:v>0.96899999999999997</c:v>
                </c:pt>
                <c:pt idx="13">
                  <c:v>0.97799999999999998</c:v>
                </c:pt>
                <c:pt idx="14">
                  <c:v>0.98699999999999999</c:v>
                </c:pt>
                <c:pt idx="15">
                  <c:v>0.99399999999999999</c:v>
                </c:pt>
                <c:pt idx="16">
                  <c:v>0.998</c:v>
                </c:pt>
                <c:pt idx="17">
                  <c:v>0.999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782-44D0-B9CD-6190E80ED7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Coupling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75218325029502386"/>
              <c:y val="0.853704735323753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altLang="zh-CN" sz="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Yangtze River Delta Urban Agglomerations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2019046639383362"/>
          <c:y val="6.8193393333741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19-47EA-A2FD-8767174E0530}"/>
              </c:ext>
            </c:extLst>
          </c:dPt>
          <c:dPt>
            <c:idx val="1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019-47EA-A2FD-8767174E0530}"/>
              </c:ext>
            </c:extLst>
          </c:dPt>
          <c:dPt>
            <c:idx val="2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019-47EA-A2FD-8767174E0530}"/>
              </c:ext>
            </c:extLst>
          </c:dPt>
          <c:dPt>
            <c:idx val="3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019-47EA-A2FD-8767174E0530}"/>
              </c:ext>
            </c:extLst>
          </c:dPt>
          <c:dPt>
            <c:idx val="4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019-47EA-A2FD-8767174E0530}"/>
              </c:ext>
            </c:extLst>
          </c:dPt>
          <c:dPt>
            <c:idx val="5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019-47EA-A2FD-8767174E0530}"/>
              </c:ext>
            </c:extLst>
          </c:dPt>
          <c:dPt>
            <c:idx val="6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019-47EA-A2FD-8767174E0530}"/>
              </c:ext>
            </c:extLst>
          </c:dPt>
          <c:dPt>
            <c:idx val="7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019-47EA-A2FD-8767174E0530}"/>
              </c:ext>
            </c:extLst>
          </c:dPt>
          <c:dPt>
            <c:idx val="8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019-47EA-A2FD-8767174E053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Sheet1!$A$62:$A$87</c:f>
              <c:strCache>
                <c:ptCount val="26"/>
                <c:pt idx="0">
                  <c:v>Zhoushan</c:v>
                </c:pt>
                <c:pt idx="1">
                  <c:v>Jiaxing</c:v>
                </c:pt>
                <c:pt idx="2">
                  <c:v>Suzhou</c:v>
                </c:pt>
                <c:pt idx="3">
                  <c:v>Hangzhou</c:v>
                </c:pt>
                <c:pt idx="4">
                  <c:v>Tongling</c:v>
                </c:pt>
                <c:pt idx="5">
                  <c:v>Maanshan</c:v>
                </c:pt>
                <c:pt idx="6">
                  <c:v>Jinhua</c:v>
                </c:pt>
                <c:pt idx="7">
                  <c:v>Xuancheng</c:v>
                </c:pt>
                <c:pt idx="8">
                  <c:v>Nanjing</c:v>
                </c:pt>
                <c:pt idx="9">
                  <c:v>Chuzhou</c:v>
                </c:pt>
                <c:pt idx="10">
                  <c:v>Taizhou</c:v>
                </c:pt>
                <c:pt idx="11">
                  <c:v>Wenzhou</c:v>
                </c:pt>
                <c:pt idx="12">
                  <c:v>Hefei</c:v>
                </c:pt>
                <c:pt idx="13">
                  <c:v>Shanghai</c:v>
                </c:pt>
                <c:pt idx="14">
                  <c:v>Ningbo</c:v>
                </c:pt>
                <c:pt idx="15">
                  <c:v>Nantong</c:v>
                </c:pt>
                <c:pt idx="16">
                  <c:v>Huzhou</c:v>
                </c:pt>
                <c:pt idx="17">
                  <c:v>Wuxi</c:v>
                </c:pt>
                <c:pt idx="18">
                  <c:v>Zhenjiang</c:v>
                </c:pt>
                <c:pt idx="19">
                  <c:v>Yangzhou</c:v>
                </c:pt>
                <c:pt idx="20">
                  <c:v>TaizhouJS</c:v>
                </c:pt>
                <c:pt idx="21">
                  <c:v>Yancheng</c:v>
                </c:pt>
                <c:pt idx="22">
                  <c:v>Wuhu</c:v>
                </c:pt>
                <c:pt idx="23">
                  <c:v>Anqing</c:v>
                </c:pt>
                <c:pt idx="24">
                  <c:v>Shaoxing</c:v>
                </c:pt>
                <c:pt idx="25">
                  <c:v>Changzhou</c:v>
                </c:pt>
              </c:strCache>
            </c:strRef>
          </c:cat>
          <c:val>
            <c:numRef>
              <c:f>Sheet1!$B$62:$B$87</c:f>
              <c:numCache>
                <c:formatCode>General</c:formatCode>
                <c:ptCount val="26"/>
                <c:pt idx="0">
                  <c:v>0.88700000000000001</c:v>
                </c:pt>
                <c:pt idx="1">
                  <c:v>0.91600000000000004</c:v>
                </c:pt>
                <c:pt idx="2">
                  <c:v>0.92</c:v>
                </c:pt>
                <c:pt idx="3">
                  <c:v>0.92600000000000005</c:v>
                </c:pt>
                <c:pt idx="4">
                  <c:v>0.93100000000000005</c:v>
                </c:pt>
                <c:pt idx="5">
                  <c:v>0.93200000000000005</c:v>
                </c:pt>
                <c:pt idx="6">
                  <c:v>0.94499999999999995</c:v>
                </c:pt>
                <c:pt idx="7">
                  <c:v>0.94599999999999995</c:v>
                </c:pt>
                <c:pt idx="8">
                  <c:v>0.94699999999999995</c:v>
                </c:pt>
                <c:pt idx="9">
                  <c:v>0.95199999999999996</c:v>
                </c:pt>
                <c:pt idx="10">
                  <c:v>0.95599999999999996</c:v>
                </c:pt>
                <c:pt idx="11">
                  <c:v>0.96199999999999997</c:v>
                </c:pt>
                <c:pt idx="12">
                  <c:v>0.96599999999999997</c:v>
                </c:pt>
                <c:pt idx="13">
                  <c:v>0.96699999999999997</c:v>
                </c:pt>
                <c:pt idx="14">
                  <c:v>0.96899999999999997</c:v>
                </c:pt>
                <c:pt idx="15">
                  <c:v>0.97099999999999997</c:v>
                </c:pt>
                <c:pt idx="16">
                  <c:v>0.97299999999999998</c:v>
                </c:pt>
                <c:pt idx="17">
                  <c:v>0.97499999999999998</c:v>
                </c:pt>
                <c:pt idx="18">
                  <c:v>0.97899999999999998</c:v>
                </c:pt>
                <c:pt idx="19">
                  <c:v>0.98099999999999998</c:v>
                </c:pt>
                <c:pt idx="20">
                  <c:v>0.98199999999999998</c:v>
                </c:pt>
                <c:pt idx="21">
                  <c:v>0.98299999999999998</c:v>
                </c:pt>
                <c:pt idx="22">
                  <c:v>0.98399999999999999</c:v>
                </c:pt>
                <c:pt idx="23">
                  <c:v>0.98499999999999999</c:v>
                </c:pt>
                <c:pt idx="24">
                  <c:v>0.98699999999999999</c:v>
                </c:pt>
                <c:pt idx="25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019-47EA-A2FD-8767174E05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500" b="0" i="0" baseline="0" dirty="0">
                    <a:solidFill>
                      <a:schemeClr val="tx1"/>
                    </a:solidFill>
                    <a:effectLst/>
                  </a:rPr>
                  <a:t>Coupling Degree</a:t>
                </a:r>
                <a:endParaRPr lang="zh-CN" altLang="zh-CN" sz="5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78819605296375428"/>
              <c:y val="0.915301201201548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b="0" i="0" u="none" strike="noStrike" baseline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Triangle of Central China</a:t>
            </a:r>
            <a:r>
              <a:rPr lang="en-US" altLang="zh-CN" sz="8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31375110580780552"/>
          <c:y val="5.74050599571182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DB22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B6-4F07-9873-6DE6CAAAD035}"/>
              </c:ext>
            </c:extLst>
          </c:dPt>
          <c:dPt>
            <c:idx val="1"/>
            <c:invertIfNegative val="0"/>
            <c:bubble3D val="0"/>
            <c:spPr>
              <a:solidFill>
                <a:srgbClr val="FDB22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B6-4F07-9873-6DE6CAAAD035}"/>
              </c:ext>
            </c:extLst>
          </c:dPt>
          <c:dPt>
            <c:idx val="2"/>
            <c:invertIfNegative val="0"/>
            <c:bubble3D val="0"/>
            <c:spPr>
              <a:solidFill>
                <a:srgbClr val="FDB22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DB6-4F07-9873-6DE6CAAAD035}"/>
              </c:ext>
            </c:extLst>
          </c:dPt>
          <c:dPt>
            <c:idx val="3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DB6-4F07-9873-6DE6CAAAD035}"/>
              </c:ext>
            </c:extLst>
          </c:dPt>
          <c:dPt>
            <c:idx val="4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DB6-4F07-9873-6DE6CAAAD035}"/>
              </c:ext>
            </c:extLst>
          </c:dPt>
          <c:dPt>
            <c:idx val="5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DB6-4F07-9873-6DE6CAAAD035}"/>
              </c:ext>
            </c:extLst>
          </c:dPt>
          <c:dPt>
            <c:idx val="6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DB6-4F07-9873-6DE6CAAAD035}"/>
              </c:ext>
            </c:extLst>
          </c:dPt>
          <c:dPt>
            <c:idx val="7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DB6-4F07-9873-6DE6CAAAD035}"/>
              </c:ext>
            </c:extLst>
          </c:dPt>
          <c:dPt>
            <c:idx val="8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DB6-4F07-9873-6DE6CAAAD035}"/>
              </c:ext>
            </c:extLst>
          </c:dPt>
          <c:dPt>
            <c:idx val="9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0DB6-4F07-9873-6DE6CAAAD035}"/>
              </c:ext>
            </c:extLst>
          </c:dPt>
          <c:dPt>
            <c:idx val="10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0DB6-4F07-9873-6DE6CAAAD0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Sheet1!$A$110:$A$134</c:f>
              <c:strCache>
                <c:ptCount val="25"/>
                <c:pt idx="0">
                  <c:v>Loudi</c:v>
                </c:pt>
                <c:pt idx="1">
                  <c:v>Yingtan</c:v>
                </c:pt>
                <c:pt idx="2">
                  <c:v>Pingxiang</c:v>
                </c:pt>
                <c:pt idx="3">
                  <c:v>Xiaogan</c:v>
                </c:pt>
                <c:pt idx="4">
                  <c:v>Jingdezhen</c:v>
                </c:pt>
                <c:pt idx="5">
                  <c:v>Huanggang</c:v>
                </c:pt>
                <c:pt idx="6">
                  <c:v>Xiangtan</c:v>
                </c:pt>
                <c:pt idx="7">
                  <c:v>Jingzhou</c:v>
                </c:pt>
                <c:pt idx="8">
                  <c:v>Shangrao</c:v>
                </c:pt>
                <c:pt idx="9">
                  <c:v>Huangshi</c:v>
                </c:pt>
                <c:pt idx="10">
                  <c:v>FuzhouJX</c:v>
                </c:pt>
                <c:pt idx="11">
                  <c:v>Wuhan</c:v>
                </c:pt>
                <c:pt idx="12">
                  <c:v>Xianning</c:v>
                </c:pt>
                <c:pt idx="13">
                  <c:v>Yueyang</c:v>
                </c:pt>
                <c:pt idx="14">
                  <c:v>Yichun</c:v>
                </c:pt>
                <c:pt idx="15">
                  <c:v>Hengyang</c:v>
                </c:pt>
                <c:pt idx="16">
                  <c:v>Ezhou</c:v>
                </c:pt>
                <c:pt idx="17">
                  <c:v>Jian</c:v>
                </c:pt>
                <c:pt idx="18">
                  <c:v>Jiujiang</c:v>
                </c:pt>
                <c:pt idx="19">
                  <c:v>Changsha</c:v>
                </c:pt>
                <c:pt idx="20">
                  <c:v>Jingmen</c:v>
                </c:pt>
                <c:pt idx="21">
                  <c:v>Changde</c:v>
                </c:pt>
                <c:pt idx="22">
                  <c:v>Yichang</c:v>
                </c:pt>
                <c:pt idx="23">
                  <c:v>Zhuzhou</c:v>
                </c:pt>
                <c:pt idx="24">
                  <c:v>Nanchang</c:v>
                </c:pt>
              </c:strCache>
            </c:strRef>
          </c:cat>
          <c:val>
            <c:numRef>
              <c:f>Sheet1!$B$110:$B$134</c:f>
              <c:numCache>
                <c:formatCode>General</c:formatCode>
                <c:ptCount val="25"/>
                <c:pt idx="0">
                  <c:v>0.71299999999999997</c:v>
                </c:pt>
                <c:pt idx="1">
                  <c:v>0.78400000000000003</c:v>
                </c:pt>
                <c:pt idx="2">
                  <c:v>0.80900000000000005</c:v>
                </c:pt>
                <c:pt idx="3">
                  <c:v>0.879</c:v>
                </c:pt>
                <c:pt idx="4">
                  <c:v>0.89600000000000002</c:v>
                </c:pt>
                <c:pt idx="5">
                  <c:v>0.89900000000000002</c:v>
                </c:pt>
                <c:pt idx="6">
                  <c:v>0.91</c:v>
                </c:pt>
                <c:pt idx="7">
                  <c:v>0.91100000000000003</c:v>
                </c:pt>
                <c:pt idx="8">
                  <c:v>0.92800000000000005</c:v>
                </c:pt>
                <c:pt idx="9">
                  <c:v>0.93</c:v>
                </c:pt>
                <c:pt idx="10">
                  <c:v>0.93799999999999994</c:v>
                </c:pt>
                <c:pt idx="11">
                  <c:v>0.95</c:v>
                </c:pt>
                <c:pt idx="12">
                  <c:v>0.95199999999999996</c:v>
                </c:pt>
                <c:pt idx="13">
                  <c:v>0.95499999999999996</c:v>
                </c:pt>
                <c:pt idx="14">
                  <c:v>0.95599999999999996</c:v>
                </c:pt>
                <c:pt idx="15">
                  <c:v>0.96399999999999997</c:v>
                </c:pt>
                <c:pt idx="16">
                  <c:v>0.96599999999999997</c:v>
                </c:pt>
                <c:pt idx="17">
                  <c:v>0.97</c:v>
                </c:pt>
                <c:pt idx="18">
                  <c:v>0.97699999999999998</c:v>
                </c:pt>
                <c:pt idx="19">
                  <c:v>0.98599999999999999</c:v>
                </c:pt>
                <c:pt idx="20">
                  <c:v>0.98699999999999999</c:v>
                </c:pt>
                <c:pt idx="21">
                  <c:v>0.99099999999999999</c:v>
                </c:pt>
                <c:pt idx="22">
                  <c:v>0.99199999999999999</c:v>
                </c:pt>
                <c:pt idx="23">
                  <c:v>0.996</c:v>
                </c:pt>
                <c:pt idx="24">
                  <c:v>0.997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DB6-4F07-9873-6DE6CAAAD0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Coupling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74317632087089169"/>
              <c:y val="0.919509011780713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b="0" i="0" u="none" strike="noStrike" baseline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Shandong Peninsula Urban Agglomerations</a:t>
            </a:r>
            <a:r>
              <a:rPr lang="en-US" altLang="zh-CN" sz="8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17038851869968871"/>
          <c:y val="0.100568476056435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Sheet1!$A$148:$A$155</c:f>
              <c:strCache>
                <c:ptCount val="8"/>
                <c:pt idx="0">
                  <c:v>Dongying</c:v>
                </c:pt>
                <c:pt idx="1">
                  <c:v>Zibo</c:v>
                </c:pt>
                <c:pt idx="2">
                  <c:v>Rizhao</c:v>
                </c:pt>
                <c:pt idx="3">
                  <c:v>Jinan</c:v>
                </c:pt>
                <c:pt idx="4">
                  <c:v>Qingdao</c:v>
                </c:pt>
                <c:pt idx="5">
                  <c:v>Weifang</c:v>
                </c:pt>
                <c:pt idx="6">
                  <c:v>Yantai</c:v>
                </c:pt>
                <c:pt idx="7">
                  <c:v>Weihai</c:v>
                </c:pt>
              </c:strCache>
            </c:strRef>
          </c:cat>
          <c:val>
            <c:numRef>
              <c:f>Sheet1!$B$148:$B$155</c:f>
              <c:numCache>
                <c:formatCode>General</c:formatCode>
                <c:ptCount val="8"/>
                <c:pt idx="0">
                  <c:v>0.96299999999999997</c:v>
                </c:pt>
                <c:pt idx="1">
                  <c:v>0.96699999999999997</c:v>
                </c:pt>
                <c:pt idx="2">
                  <c:v>0.97</c:v>
                </c:pt>
                <c:pt idx="3">
                  <c:v>0.97399999999999998</c:v>
                </c:pt>
                <c:pt idx="4">
                  <c:v>0.97599999999999998</c:v>
                </c:pt>
                <c:pt idx="5">
                  <c:v>0.98099999999999998</c:v>
                </c:pt>
                <c:pt idx="6">
                  <c:v>0.997</c:v>
                </c:pt>
                <c:pt idx="7">
                  <c:v>0.998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51-44AB-8A22-ECDC5FB8B4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Coupling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74113662536797431"/>
              <c:y val="0.860513153285873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700" b="0" i="0" u="none" strike="noStrike" baseline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Mid-Southern Liaoning Urban Agglomerations</a:t>
            </a:r>
            <a:r>
              <a:rPr lang="en-US" altLang="zh-CN" sz="7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7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21362810765057355"/>
          <c:y val="8.88092207215831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EA6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84A-4E52-A050-B4AC8B00ED37}"/>
              </c:ext>
            </c:extLst>
          </c:dPt>
          <c:dPt>
            <c:idx val="1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84A-4E52-A050-B4AC8B00ED37}"/>
              </c:ext>
            </c:extLst>
          </c:dPt>
          <c:dPt>
            <c:idx val="2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84A-4E52-A050-B4AC8B00ED37}"/>
              </c:ext>
            </c:extLst>
          </c:dPt>
          <c:dPt>
            <c:idx val="3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84A-4E52-A050-B4AC8B00ED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Sheet1!$A$158:$A$166</c:f>
              <c:strCache>
                <c:ptCount val="9"/>
                <c:pt idx="0">
                  <c:v>Benxi</c:v>
                </c:pt>
                <c:pt idx="1">
                  <c:v>Fushun</c:v>
                </c:pt>
                <c:pt idx="2">
                  <c:v>Liaoyang</c:v>
                </c:pt>
                <c:pt idx="3">
                  <c:v>Panjin</c:v>
                </c:pt>
                <c:pt idx="4">
                  <c:v>Anshan</c:v>
                </c:pt>
                <c:pt idx="5">
                  <c:v>Dandong</c:v>
                </c:pt>
                <c:pt idx="6">
                  <c:v>Shenyang</c:v>
                </c:pt>
                <c:pt idx="7">
                  <c:v>Yingkou</c:v>
                </c:pt>
                <c:pt idx="8">
                  <c:v>Dalian</c:v>
                </c:pt>
              </c:strCache>
            </c:strRef>
          </c:cat>
          <c:val>
            <c:numRef>
              <c:f>Sheet1!$B$158:$B$166</c:f>
              <c:numCache>
                <c:formatCode>General</c:formatCode>
                <c:ptCount val="9"/>
                <c:pt idx="0">
                  <c:v>0.85099999999999998</c:v>
                </c:pt>
                <c:pt idx="1">
                  <c:v>0.87</c:v>
                </c:pt>
                <c:pt idx="2">
                  <c:v>0.91</c:v>
                </c:pt>
                <c:pt idx="3">
                  <c:v>0.91400000000000003</c:v>
                </c:pt>
                <c:pt idx="4">
                  <c:v>0.96899999999999997</c:v>
                </c:pt>
                <c:pt idx="5">
                  <c:v>0.97199999999999998</c:v>
                </c:pt>
                <c:pt idx="6">
                  <c:v>0.97199999999999998</c:v>
                </c:pt>
                <c:pt idx="7">
                  <c:v>0.97499999999999998</c:v>
                </c:pt>
                <c:pt idx="8">
                  <c:v>0.98399999999999999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4A-4E52-A050-B4AC8B00ED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Coupling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7512946401018078"/>
              <c:y val="0.86187430000082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7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 Pearl River Delta Urban Agglomerations</a:t>
            </a:r>
            <a:endParaRPr lang="zh-CN" altLang="en-US" sz="7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19819709649348108"/>
          <c:y val="8.81942754857321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AB-49A9-8907-D4F57A3B04A4}"/>
              </c:ext>
            </c:extLst>
          </c:dPt>
          <c:dPt>
            <c:idx val="1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AB-49A9-8907-D4F57A3B04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Sheet1!$A$137:$A$145</c:f>
              <c:strCache>
                <c:ptCount val="9"/>
                <c:pt idx="0">
                  <c:v>Dongwan</c:v>
                </c:pt>
                <c:pt idx="1">
                  <c:v>Fuoshan</c:v>
                </c:pt>
                <c:pt idx="2">
                  <c:v>Zhongshan</c:v>
                </c:pt>
                <c:pt idx="3">
                  <c:v>Huizhou</c:v>
                </c:pt>
                <c:pt idx="4">
                  <c:v>Guangzhou</c:v>
                </c:pt>
                <c:pt idx="5">
                  <c:v>Shenzhen</c:v>
                </c:pt>
                <c:pt idx="6">
                  <c:v>Zhuhai</c:v>
                </c:pt>
                <c:pt idx="7">
                  <c:v>Jiangmen</c:v>
                </c:pt>
                <c:pt idx="8">
                  <c:v>Zhaoqing</c:v>
                </c:pt>
              </c:strCache>
            </c:strRef>
          </c:cat>
          <c:val>
            <c:numRef>
              <c:f>Sheet1!$B$137:$B$145</c:f>
              <c:numCache>
                <c:formatCode>General</c:formatCode>
                <c:ptCount val="9"/>
                <c:pt idx="0">
                  <c:v>0.879</c:v>
                </c:pt>
                <c:pt idx="1">
                  <c:v>0.90900000000000003</c:v>
                </c:pt>
                <c:pt idx="2">
                  <c:v>0.96599999999999997</c:v>
                </c:pt>
                <c:pt idx="3">
                  <c:v>0.96899999999999997</c:v>
                </c:pt>
                <c:pt idx="4">
                  <c:v>0.97299999999999998</c:v>
                </c:pt>
                <c:pt idx="5">
                  <c:v>0.97599999999999998</c:v>
                </c:pt>
                <c:pt idx="6">
                  <c:v>0.98599999999999999</c:v>
                </c:pt>
                <c:pt idx="7">
                  <c:v>0.99299999999999999</c:v>
                </c:pt>
                <c:pt idx="8">
                  <c:v>0.999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AB-49A9-8907-D4F57A3B04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Coupling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74048118317698974"/>
              <c:y val="0.860940089489825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b="0" i="0" u="none" strike="noStrike" baseline="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Beibu</a:t>
            </a:r>
            <a:r>
              <a:rPr lang="en-US" altLang="zh-CN" sz="800" b="0" i="0" u="none" strike="noStrike" baseline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Gulf Urban Agglomeration </a:t>
            </a:r>
            <a:r>
              <a:rPr lang="en-US" altLang="zh-CN" sz="8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28892446676630401"/>
          <c:y val="9.64980472227303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EA6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994-414D-8122-567864AF9FE9}"/>
              </c:ext>
            </c:extLst>
          </c:dPt>
          <c:dPt>
            <c:idx val="1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994-414D-8122-567864AF9FE9}"/>
              </c:ext>
            </c:extLst>
          </c:dPt>
          <c:dPt>
            <c:idx val="2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994-414D-8122-567864AF9FE9}"/>
              </c:ext>
            </c:extLst>
          </c:dPt>
          <c:dPt>
            <c:idx val="3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994-414D-8122-567864AF9FE9}"/>
              </c:ext>
            </c:extLst>
          </c:dPt>
          <c:dPt>
            <c:idx val="4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994-414D-8122-567864AF9FE9}"/>
              </c:ext>
            </c:extLst>
          </c:dPt>
          <c:dPt>
            <c:idx val="5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994-414D-8122-567864AF9F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Sheet1!$A$186:$A$195</c:f>
              <c:strCache>
                <c:ptCount val="10"/>
                <c:pt idx="0">
                  <c:v>Chongzuo</c:v>
                </c:pt>
                <c:pt idx="1">
                  <c:v>Qinzhou</c:v>
                </c:pt>
                <c:pt idx="2">
                  <c:v>Zhanjiang</c:v>
                </c:pt>
                <c:pt idx="3">
                  <c:v>Maoming</c:v>
                </c:pt>
                <c:pt idx="4">
                  <c:v>Yulin</c:v>
                </c:pt>
                <c:pt idx="5">
                  <c:v>Fangchenggang</c:v>
                </c:pt>
                <c:pt idx="6">
                  <c:v>Haikou</c:v>
                </c:pt>
                <c:pt idx="7">
                  <c:v>Beihai</c:v>
                </c:pt>
                <c:pt idx="8">
                  <c:v>Yangjiang</c:v>
                </c:pt>
                <c:pt idx="9">
                  <c:v>Nanning</c:v>
                </c:pt>
              </c:strCache>
            </c:strRef>
          </c:cat>
          <c:val>
            <c:numRef>
              <c:f>Sheet1!$B$186:$B$195</c:f>
              <c:numCache>
                <c:formatCode>General</c:formatCode>
                <c:ptCount val="10"/>
                <c:pt idx="0">
                  <c:v>0.876</c:v>
                </c:pt>
                <c:pt idx="1">
                  <c:v>0.93</c:v>
                </c:pt>
                <c:pt idx="2">
                  <c:v>0.93200000000000005</c:v>
                </c:pt>
                <c:pt idx="3">
                  <c:v>0.93600000000000005</c:v>
                </c:pt>
                <c:pt idx="4">
                  <c:v>0.94199999999999995</c:v>
                </c:pt>
                <c:pt idx="5">
                  <c:v>0.94599999999999995</c:v>
                </c:pt>
                <c:pt idx="6">
                  <c:v>0.97</c:v>
                </c:pt>
                <c:pt idx="7">
                  <c:v>0.97299999999999998</c:v>
                </c:pt>
                <c:pt idx="8">
                  <c:v>0.97299999999999998</c:v>
                </c:pt>
                <c:pt idx="9">
                  <c:v>0.99199999999999999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994-414D-8122-567864AF9F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Coupling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75149600871247679"/>
              <c:y val="0.859569736685286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Guanzhong</a:t>
            </a:r>
            <a:r>
              <a:rPr lang="en-US" altLang="zh-CN" sz="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Plain </a:t>
            </a:r>
            <a:r>
              <a:rPr lang="en-US" altLang="zh-CN" sz="800" b="0" i="0" u="none" strike="noStrike" baseline="0" dirty="0">
                <a:solidFill>
                  <a:schemeClr val="tx1"/>
                </a:solidFill>
                <a:effectLst/>
              </a:rPr>
              <a:t>Urban Agglomerations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2403798106515378"/>
          <c:y val="5.05295168229194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0945049445772254"/>
          <c:y val="0.15173253248019733"/>
          <c:w val="0.73868694541029334"/>
          <c:h val="0.70207875305451195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8FC6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29-4893-A372-5587BCCC8264}"/>
              </c:ext>
            </c:extLst>
          </c:dPt>
          <c:dPt>
            <c:idx val="1"/>
            <c:invertIfNegative val="0"/>
            <c:bubble3D val="0"/>
            <c:spPr>
              <a:solidFill>
                <a:srgbClr val="69FC5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29-4893-A372-5587BCCC8264}"/>
              </c:ext>
            </c:extLst>
          </c:dPt>
          <c:dPt>
            <c:idx val="2"/>
            <c:invertIfNegative val="0"/>
            <c:bubble3D val="0"/>
            <c:spPr>
              <a:solidFill>
                <a:srgbClr val="DFE0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29-4893-A372-5587BCCC8264}"/>
              </c:ext>
            </c:extLst>
          </c:dPt>
          <c:dPt>
            <c:idx val="3"/>
            <c:invertIfNegative val="0"/>
            <c:bubble3D val="0"/>
            <c:spPr>
              <a:solidFill>
                <a:srgbClr val="FDB22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229-4893-A372-5587BCCC8264}"/>
              </c:ext>
            </c:extLst>
          </c:dPt>
          <c:dPt>
            <c:idx val="4"/>
            <c:invertIfNegative val="0"/>
            <c:bubble3D val="0"/>
            <c:spPr>
              <a:solidFill>
                <a:srgbClr val="FEA6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229-4893-A372-5587BCCC8264}"/>
              </c:ext>
            </c:extLst>
          </c:dPt>
          <c:dPt>
            <c:idx val="5"/>
            <c:invertIfNegative val="0"/>
            <c:bubble3D val="0"/>
            <c:spPr>
              <a:solidFill>
                <a:srgbClr val="FEA6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229-4893-A372-5587BCCC8264}"/>
              </c:ext>
            </c:extLst>
          </c:dPt>
          <c:dPt>
            <c:idx val="6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229-4893-A372-5587BCCC8264}"/>
              </c:ext>
            </c:extLst>
          </c:dPt>
          <c:dPt>
            <c:idx val="7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229-4893-A372-5587BCCC8264}"/>
              </c:ext>
            </c:extLst>
          </c:dPt>
          <c:dPt>
            <c:idx val="8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229-4893-A372-5587BCCC8264}"/>
              </c:ext>
            </c:extLst>
          </c:dPt>
          <c:dPt>
            <c:idx val="9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229-4893-A372-5587BCCC82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Sheet1!$A$49:$A$59</c:f>
              <c:strCache>
                <c:ptCount val="11"/>
                <c:pt idx="0">
                  <c:v>Tongchuan</c:v>
                </c:pt>
                <c:pt idx="1">
                  <c:v>Shangluo</c:v>
                </c:pt>
                <c:pt idx="2">
                  <c:v>Qingyang</c:v>
                </c:pt>
                <c:pt idx="3">
                  <c:v>Tianshui</c:v>
                </c:pt>
                <c:pt idx="4">
                  <c:v>Linfen</c:v>
                </c:pt>
                <c:pt idx="5">
                  <c:v>Yuncheng</c:v>
                </c:pt>
                <c:pt idx="6">
                  <c:v>Pingliang</c:v>
                </c:pt>
                <c:pt idx="7">
                  <c:v>Baoji</c:v>
                </c:pt>
                <c:pt idx="8">
                  <c:v>Weinan</c:v>
                </c:pt>
                <c:pt idx="9">
                  <c:v>Xianyang</c:v>
                </c:pt>
                <c:pt idx="10">
                  <c:v>Xian</c:v>
                </c:pt>
              </c:strCache>
            </c:strRef>
          </c:cat>
          <c:val>
            <c:numRef>
              <c:f>Sheet1!$B$49:$B$59</c:f>
              <c:numCache>
                <c:formatCode>General</c:formatCode>
                <c:ptCount val="11"/>
                <c:pt idx="0">
                  <c:v>0.54600000000000004</c:v>
                </c:pt>
                <c:pt idx="1">
                  <c:v>0.6</c:v>
                </c:pt>
                <c:pt idx="2">
                  <c:v>0.66900000000000004</c:v>
                </c:pt>
                <c:pt idx="3">
                  <c:v>0.72699999999999998</c:v>
                </c:pt>
                <c:pt idx="4">
                  <c:v>0.80400000000000005</c:v>
                </c:pt>
                <c:pt idx="5">
                  <c:v>0.85299999999999998</c:v>
                </c:pt>
                <c:pt idx="6">
                  <c:v>0.85899999999999999</c:v>
                </c:pt>
                <c:pt idx="7">
                  <c:v>0.88400000000000001</c:v>
                </c:pt>
                <c:pt idx="8">
                  <c:v>0.93600000000000005</c:v>
                </c:pt>
                <c:pt idx="9">
                  <c:v>0.94899999999999995</c:v>
                </c:pt>
                <c:pt idx="10">
                  <c:v>0.95799999999999996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229-4893-A372-5587BCCC82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500" b="0" i="0" baseline="0" dirty="0">
                    <a:solidFill>
                      <a:schemeClr val="tx1"/>
                    </a:solidFill>
                    <a:effectLst/>
                  </a:rPr>
                  <a:t>Coupling  Degree</a:t>
                </a:r>
                <a:endParaRPr lang="zh-CN" altLang="zh-CN" sz="5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78486467101614232"/>
              <c:y val="0.931622840652759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Beijing-Tianjin-Hebei Urban Agglomeration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18457921928672508"/>
          <c:y val="9.6608289354264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0599781193379818"/>
          <c:y val="0.18808572788465427"/>
          <c:w val="0.73547989385029311"/>
          <c:h val="0.6570319499230518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EC-4C8A-81BC-74A44B1EAF88}"/>
              </c:ext>
            </c:extLst>
          </c:dPt>
          <c:dPt>
            <c:idx val="1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EC-4C8A-81BC-74A44B1EAF88}"/>
              </c:ext>
            </c:extLst>
          </c:dPt>
          <c:dPt>
            <c:idx val="2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EC-4C8A-81BC-74A44B1EAF88}"/>
              </c:ext>
            </c:extLst>
          </c:dPt>
          <c:dPt>
            <c:idx val="3"/>
            <c:invertIfNegative val="0"/>
            <c:bubble3D val="0"/>
            <c:spPr>
              <a:solidFill>
                <a:srgbClr val="F3700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8EC-4C8A-81BC-74A44B1EAF8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Sheet1!$A$3:$A$16</c:f>
              <c:strCache>
                <c:ptCount val="14"/>
                <c:pt idx="0">
                  <c:v>Langfang</c:v>
                </c:pt>
                <c:pt idx="1">
                  <c:v>Tianjin</c:v>
                </c:pt>
                <c:pt idx="2">
                  <c:v>Hengshui</c:v>
                </c:pt>
                <c:pt idx="3">
                  <c:v>Anyang</c:v>
                </c:pt>
                <c:pt idx="4">
                  <c:v>Xingtai</c:v>
                </c:pt>
                <c:pt idx="5">
                  <c:v>Cangzhou</c:v>
                </c:pt>
                <c:pt idx="6">
                  <c:v>Beijing</c:v>
                </c:pt>
                <c:pt idx="7">
                  <c:v>Shijiazhuang</c:v>
                </c:pt>
                <c:pt idx="8">
                  <c:v>Qinhuangdao</c:v>
                </c:pt>
                <c:pt idx="9">
                  <c:v>Chengde</c:v>
                </c:pt>
                <c:pt idx="10">
                  <c:v>Zhangjiakou</c:v>
                </c:pt>
                <c:pt idx="11">
                  <c:v>Tangshan</c:v>
                </c:pt>
                <c:pt idx="12">
                  <c:v>Handan</c:v>
                </c:pt>
                <c:pt idx="13">
                  <c:v>Baoding</c:v>
                </c:pt>
              </c:strCache>
            </c:strRef>
          </c:cat>
          <c:val>
            <c:numRef>
              <c:f>Sheet1!$B$3:$B$16</c:f>
              <c:numCache>
                <c:formatCode>General</c:formatCode>
                <c:ptCount val="14"/>
                <c:pt idx="0">
                  <c:v>0.86899999999999999</c:v>
                </c:pt>
                <c:pt idx="1">
                  <c:v>0.94299999999999995</c:v>
                </c:pt>
                <c:pt idx="2">
                  <c:v>0.94399999999999995</c:v>
                </c:pt>
                <c:pt idx="3">
                  <c:v>0.94499999999999995</c:v>
                </c:pt>
                <c:pt idx="4">
                  <c:v>0.95199999999999996</c:v>
                </c:pt>
                <c:pt idx="5">
                  <c:v>0.95299999999999996</c:v>
                </c:pt>
                <c:pt idx="6">
                  <c:v>0.96799999999999997</c:v>
                </c:pt>
                <c:pt idx="7">
                  <c:v>0.97599999999999998</c:v>
                </c:pt>
                <c:pt idx="8">
                  <c:v>0.97899999999999998</c:v>
                </c:pt>
                <c:pt idx="9">
                  <c:v>0.98299999999999998</c:v>
                </c:pt>
                <c:pt idx="10">
                  <c:v>0.99299999999999999</c:v>
                </c:pt>
                <c:pt idx="11">
                  <c:v>0.995</c:v>
                </c:pt>
                <c:pt idx="12">
                  <c:v>0.997</c:v>
                </c:pt>
                <c:pt idx="13">
                  <c:v>0.997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EC-4C8A-81BC-74A44B1EAF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51026768"/>
        <c:axId val="951032848"/>
      </c:barChart>
      <c:catAx>
        <c:axId val="951026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1032848"/>
        <c:crossesAt val="0"/>
        <c:auto val="1"/>
        <c:lblAlgn val="ctr"/>
        <c:lblOffset val="100"/>
        <c:noMultiLvlLbl val="0"/>
      </c:catAx>
      <c:valAx>
        <c:axId val="951032848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u="none" strike="noStrike" baseline="0" dirty="0">
                    <a:solidFill>
                      <a:schemeClr val="tx1"/>
                    </a:solidFill>
                    <a:effectLst/>
                  </a:rPr>
                  <a:t>Coupling Degree</a:t>
                </a:r>
                <a:r>
                  <a:rPr lang="en-US" altLang="zh-CN" sz="600" b="0" i="0" u="none" strike="noStrike" baseline="0" dirty="0">
                    <a:solidFill>
                      <a:schemeClr val="tx1"/>
                    </a:solidFill>
                  </a:rPr>
                  <a:t> </a:t>
                </a:r>
                <a:endParaRPr lang="zh-CN" altLang="en-US" sz="6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75241919106478317"/>
              <c:y val="0.910009397466045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1026768"/>
        <c:crosses val="autoZero"/>
        <c:crossBetween val="between"/>
        <c:majorUnit val="0.2"/>
        <c:minorUnit val="5.000000000000001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F3C60-4129-4552-B0C6-F5D2CA00A77D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1143000"/>
            <a:ext cx="4441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DE247-B05E-49F5-94A9-1D1AC1841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1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DE247-B05E-49F5-94A9-1D1AC18418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9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502" y="1181079"/>
            <a:ext cx="8834359" cy="2512507"/>
          </a:xfrm>
        </p:spPr>
        <p:txBody>
          <a:bodyPr anchor="b"/>
          <a:lstStyle>
            <a:lvl1pPr algn="ctr">
              <a:defRPr sz="63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171" y="3790478"/>
            <a:ext cx="7795022" cy="1742383"/>
          </a:xfrm>
        </p:spPr>
        <p:txBody>
          <a:bodyPr/>
          <a:lstStyle>
            <a:lvl1pPr marL="0" indent="0" algn="ctr">
              <a:buNone/>
              <a:defRPr sz="2526"/>
            </a:lvl1pPr>
            <a:lvl2pPr marL="481112" indent="0" algn="ctr">
              <a:buNone/>
              <a:defRPr sz="2105"/>
            </a:lvl2pPr>
            <a:lvl3pPr marL="962223" indent="0" algn="ctr">
              <a:buNone/>
              <a:defRPr sz="1894"/>
            </a:lvl3pPr>
            <a:lvl4pPr marL="1443335" indent="0" algn="ctr">
              <a:buNone/>
              <a:defRPr sz="1684"/>
            </a:lvl4pPr>
            <a:lvl5pPr marL="1924446" indent="0" algn="ctr">
              <a:buNone/>
              <a:defRPr sz="1684"/>
            </a:lvl5pPr>
            <a:lvl6pPr marL="2405558" indent="0" algn="ctr">
              <a:buNone/>
              <a:defRPr sz="1684"/>
            </a:lvl6pPr>
            <a:lvl7pPr marL="2886669" indent="0" algn="ctr">
              <a:buNone/>
              <a:defRPr sz="1684"/>
            </a:lvl7pPr>
            <a:lvl8pPr marL="3367781" indent="0" algn="ctr">
              <a:buNone/>
              <a:defRPr sz="1684"/>
            </a:lvl8pPr>
            <a:lvl9pPr marL="3848892" indent="0" algn="ctr">
              <a:buNone/>
              <a:defRPr sz="168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9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2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7751" y="384227"/>
            <a:ext cx="2241069" cy="611588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544" y="384227"/>
            <a:ext cx="6593290" cy="611588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05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2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31" y="1799184"/>
            <a:ext cx="8964276" cy="3001977"/>
          </a:xfrm>
        </p:spPr>
        <p:txBody>
          <a:bodyPr anchor="b"/>
          <a:lstStyle>
            <a:lvl1pPr>
              <a:defRPr sz="63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131" y="4829561"/>
            <a:ext cx="8964276" cy="1578669"/>
          </a:xfrm>
        </p:spPr>
        <p:txBody>
          <a:bodyPr/>
          <a:lstStyle>
            <a:lvl1pPr marL="0" indent="0">
              <a:buNone/>
              <a:defRPr sz="2526">
                <a:solidFill>
                  <a:schemeClr val="tx1"/>
                </a:solidFill>
              </a:defRPr>
            </a:lvl1pPr>
            <a:lvl2pPr marL="481112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962223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3pPr>
            <a:lvl4pPr marL="1443335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4pPr>
            <a:lvl5pPr marL="1924446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5pPr>
            <a:lvl6pPr marL="2405558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6pPr>
            <a:lvl7pPr marL="2886669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7pPr>
            <a:lvl8pPr marL="3367781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8pPr>
            <a:lvl9pPr marL="3848892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4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544" y="1921132"/>
            <a:ext cx="4417179" cy="45789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1640" y="1921132"/>
            <a:ext cx="4417179" cy="45789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0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384228"/>
            <a:ext cx="8964276" cy="139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99" y="1769113"/>
            <a:ext cx="4396879" cy="867015"/>
          </a:xfrm>
        </p:spPr>
        <p:txBody>
          <a:bodyPr anchor="b"/>
          <a:lstStyle>
            <a:lvl1pPr marL="0" indent="0">
              <a:buNone/>
              <a:defRPr sz="2526" b="1"/>
            </a:lvl1pPr>
            <a:lvl2pPr marL="481112" indent="0">
              <a:buNone/>
              <a:defRPr sz="2105" b="1"/>
            </a:lvl2pPr>
            <a:lvl3pPr marL="962223" indent="0">
              <a:buNone/>
              <a:defRPr sz="1894" b="1"/>
            </a:lvl3pPr>
            <a:lvl4pPr marL="1443335" indent="0">
              <a:buNone/>
              <a:defRPr sz="1684" b="1"/>
            </a:lvl4pPr>
            <a:lvl5pPr marL="1924446" indent="0">
              <a:buNone/>
              <a:defRPr sz="1684" b="1"/>
            </a:lvl5pPr>
            <a:lvl6pPr marL="2405558" indent="0">
              <a:buNone/>
              <a:defRPr sz="1684" b="1"/>
            </a:lvl6pPr>
            <a:lvl7pPr marL="2886669" indent="0">
              <a:buNone/>
              <a:defRPr sz="1684" b="1"/>
            </a:lvl7pPr>
            <a:lvl8pPr marL="3367781" indent="0">
              <a:buNone/>
              <a:defRPr sz="1684" b="1"/>
            </a:lvl8pPr>
            <a:lvl9pPr marL="3848892" indent="0">
              <a:buNone/>
              <a:defRPr sz="168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99" y="2636127"/>
            <a:ext cx="4396879" cy="387734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1641" y="1769113"/>
            <a:ext cx="4418533" cy="867015"/>
          </a:xfrm>
        </p:spPr>
        <p:txBody>
          <a:bodyPr anchor="b"/>
          <a:lstStyle>
            <a:lvl1pPr marL="0" indent="0">
              <a:buNone/>
              <a:defRPr sz="2526" b="1"/>
            </a:lvl1pPr>
            <a:lvl2pPr marL="481112" indent="0">
              <a:buNone/>
              <a:defRPr sz="2105" b="1"/>
            </a:lvl2pPr>
            <a:lvl3pPr marL="962223" indent="0">
              <a:buNone/>
              <a:defRPr sz="1894" b="1"/>
            </a:lvl3pPr>
            <a:lvl4pPr marL="1443335" indent="0">
              <a:buNone/>
              <a:defRPr sz="1684" b="1"/>
            </a:lvl4pPr>
            <a:lvl5pPr marL="1924446" indent="0">
              <a:buNone/>
              <a:defRPr sz="1684" b="1"/>
            </a:lvl5pPr>
            <a:lvl6pPr marL="2405558" indent="0">
              <a:buNone/>
              <a:defRPr sz="1684" b="1"/>
            </a:lvl6pPr>
            <a:lvl7pPr marL="2886669" indent="0">
              <a:buNone/>
              <a:defRPr sz="1684" b="1"/>
            </a:lvl7pPr>
            <a:lvl8pPr marL="3367781" indent="0">
              <a:buNone/>
              <a:defRPr sz="1684" b="1"/>
            </a:lvl8pPr>
            <a:lvl9pPr marL="3848892" indent="0">
              <a:buNone/>
              <a:defRPr sz="168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1641" y="2636127"/>
            <a:ext cx="4418533" cy="387734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6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6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1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81118"/>
            <a:ext cx="3352130" cy="1683914"/>
          </a:xfrm>
        </p:spPr>
        <p:txBody>
          <a:bodyPr anchor="b"/>
          <a:lstStyle>
            <a:lvl1pPr>
              <a:defRPr sz="33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533" y="1039083"/>
            <a:ext cx="5261640" cy="5128588"/>
          </a:xfrm>
        </p:spPr>
        <p:txBody>
          <a:bodyPr/>
          <a:lstStyle>
            <a:lvl1pPr>
              <a:defRPr sz="3367"/>
            </a:lvl1pPr>
            <a:lvl2pPr>
              <a:defRPr sz="2946"/>
            </a:lvl2pPr>
            <a:lvl3pPr>
              <a:defRPr sz="2526"/>
            </a:lvl3pPr>
            <a:lvl4pPr>
              <a:defRPr sz="2105"/>
            </a:lvl4pPr>
            <a:lvl5pPr>
              <a:defRPr sz="2105"/>
            </a:lvl5pPr>
            <a:lvl6pPr>
              <a:defRPr sz="2105"/>
            </a:lvl6pPr>
            <a:lvl7pPr>
              <a:defRPr sz="2105"/>
            </a:lvl7pPr>
            <a:lvl8pPr>
              <a:defRPr sz="2105"/>
            </a:lvl8pPr>
            <a:lvl9pPr>
              <a:defRPr sz="21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165032"/>
            <a:ext cx="3352130" cy="4010991"/>
          </a:xfrm>
        </p:spPr>
        <p:txBody>
          <a:bodyPr/>
          <a:lstStyle>
            <a:lvl1pPr marL="0" indent="0">
              <a:buNone/>
              <a:defRPr sz="1684"/>
            </a:lvl1pPr>
            <a:lvl2pPr marL="481112" indent="0">
              <a:buNone/>
              <a:defRPr sz="1473"/>
            </a:lvl2pPr>
            <a:lvl3pPr marL="962223" indent="0">
              <a:buNone/>
              <a:defRPr sz="1263"/>
            </a:lvl3pPr>
            <a:lvl4pPr marL="1443335" indent="0">
              <a:buNone/>
              <a:defRPr sz="1052"/>
            </a:lvl4pPr>
            <a:lvl5pPr marL="1924446" indent="0">
              <a:buNone/>
              <a:defRPr sz="1052"/>
            </a:lvl5pPr>
            <a:lvl6pPr marL="2405558" indent="0">
              <a:buNone/>
              <a:defRPr sz="1052"/>
            </a:lvl6pPr>
            <a:lvl7pPr marL="2886669" indent="0">
              <a:buNone/>
              <a:defRPr sz="1052"/>
            </a:lvl7pPr>
            <a:lvl8pPr marL="3367781" indent="0">
              <a:buNone/>
              <a:defRPr sz="1052"/>
            </a:lvl8pPr>
            <a:lvl9pPr marL="3848892" indent="0">
              <a:buNone/>
              <a:defRPr sz="10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81118"/>
            <a:ext cx="3352130" cy="1683914"/>
          </a:xfrm>
        </p:spPr>
        <p:txBody>
          <a:bodyPr anchor="b"/>
          <a:lstStyle>
            <a:lvl1pPr>
              <a:defRPr sz="33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8533" y="1039083"/>
            <a:ext cx="5261640" cy="5128588"/>
          </a:xfrm>
        </p:spPr>
        <p:txBody>
          <a:bodyPr anchor="t"/>
          <a:lstStyle>
            <a:lvl1pPr marL="0" indent="0">
              <a:buNone/>
              <a:defRPr sz="3367"/>
            </a:lvl1pPr>
            <a:lvl2pPr marL="481112" indent="0">
              <a:buNone/>
              <a:defRPr sz="2946"/>
            </a:lvl2pPr>
            <a:lvl3pPr marL="962223" indent="0">
              <a:buNone/>
              <a:defRPr sz="2526"/>
            </a:lvl3pPr>
            <a:lvl4pPr marL="1443335" indent="0">
              <a:buNone/>
              <a:defRPr sz="2105"/>
            </a:lvl4pPr>
            <a:lvl5pPr marL="1924446" indent="0">
              <a:buNone/>
              <a:defRPr sz="2105"/>
            </a:lvl5pPr>
            <a:lvl6pPr marL="2405558" indent="0">
              <a:buNone/>
              <a:defRPr sz="2105"/>
            </a:lvl6pPr>
            <a:lvl7pPr marL="2886669" indent="0">
              <a:buNone/>
              <a:defRPr sz="2105"/>
            </a:lvl7pPr>
            <a:lvl8pPr marL="3367781" indent="0">
              <a:buNone/>
              <a:defRPr sz="2105"/>
            </a:lvl8pPr>
            <a:lvl9pPr marL="3848892" indent="0">
              <a:buNone/>
              <a:defRPr sz="21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165032"/>
            <a:ext cx="3352130" cy="4010991"/>
          </a:xfrm>
        </p:spPr>
        <p:txBody>
          <a:bodyPr/>
          <a:lstStyle>
            <a:lvl1pPr marL="0" indent="0">
              <a:buNone/>
              <a:defRPr sz="1684"/>
            </a:lvl1pPr>
            <a:lvl2pPr marL="481112" indent="0">
              <a:buNone/>
              <a:defRPr sz="1473"/>
            </a:lvl2pPr>
            <a:lvl3pPr marL="962223" indent="0">
              <a:buNone/>
              <a:defRPr sz="1263"/>
            </a:lvl3pPr>
            <a:lvl4pPr marL="1443335" indent="0">
              <a:buNone/>
              <a:defRPr sz="1052"/>
            </a:lvl4pPr>
            <a:lvl5pPr marL="1924446" indent="0">
              <a:buNone/>
              <a:defRPr sz="1052"/>
            </a:lvl5pPr>
            <a:lvl6pPr marL="2405558" indent="0">
              <a:buNone/>
              <a:defRPr sz="1052"/>
            </a:lvl6pPr>
            <a:lvl7pPr marL="2886669" indent="0">
              <a:buNone/>
              <a:defRPr sz="1052"/>
            </a:lvl7pPr>
            <a:lvl8pPr marL="3367781" indent="0">
              <a:buNone/>
              <a:defRPr sz="1052"/>
            </a:lvl8pPr>
            <a:lvl9pPr marL="3848892" indent="0">
              <a:buNone/>
              <a:defRPr sz="10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0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544" y="384228"/>
            <a:ext cx="8964276" cy="139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44" y="1921132"/>
            <a:ext cx="8964276" cy="457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544" y="6688883"/>
            <a:ext cx="2338507" cy="384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B8E9-1480-479F-A74B-3C7F5AD7086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802" y="6688883"/>
            <a:ext cx="3507760" cy="384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0312" y="6688883"/>
            <a:ext cx="2338507" cy="384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46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2223" rtl="0" eaLnBrk="1" latinLnBrk="0" hangingPunct="1">
        <a:lnSpc>
          <a:spcPct val="90000"/>
        </a:lnSpc>
        <a:spcBef>
          <a:spcPct val="0"/>
        </a:spcBef>
        <a:buNone/>
        <a:defRPr sz="4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556" indent="-240556" algn="l" defTabSz="962223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sz="2946" kern="1200">
          <a:solidFill>
            <a:schemeClr val="tx1"/>
          </a:solidFill>
          <a:latin typeface="+mn-lt"/>
          <a:ea typeface="+mn-ea"/>
          <a:cs typeface="+mn-cs"/>
        </a:defRPr>
      </a:lvl1pPr>
      <a:lvl2pPr marL="721667" indent="-240556" algn="l" defTabSz="962223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2526" kern="1200">
          <a:solidFill>
            <a:schemeClr val="tx1"/>
          </a:solidFill>
          <a:latin typeface="+mn-lt"/>
          <a:ea typeface="+mn-ea"/>
          <a:cs typeface="+mn-cs"/>
        </a:defRPr>
      </a:lvl2pPr>
      <a:lvl3pPr marL="1202779" indent="-240556" algn="l" defTabSz="962223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83890" indent="-240556" algn="l" defTabSz="962223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4pPr>
      <a:lvl5pPr marL="2165002" indent="-240556" algn="l" defTabSz="962223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5pPr>
      <a:lvl6pPr marL="2646114" indent="-240556" algn="l" defTabSz="962223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6pPr>
      <a:lvl7pPr marL="3127225" indent="-240556" algn="l" defTabSz="962223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7pPr>
      <a:lvl8pPr marL="3608337" indent="-240556" algn="l" defTabSz="962223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8pPr>
      <a:lvl9pPr marL="4089448" indent="-240556" algn="l" defTabSz="962223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2223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1pPr>
      <a:lvl2pPr marL="481112" algn="l" defTabSz="962223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2pPr>
      <a:lvl3pPr marL="962223" algn="l" defTabSz="962223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3pPr>
      <a:lvl4pPr marL="1443335" algn="l" defTabSz="962223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4pPr>
      <a:lvl5pPr marL="1924446" algn="l" defTabSz="962223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5pPr>
      <a:lvl6pPr marL="2405558" algn="l" defTabSz="962223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6pPr>
      <a:lvl7pPr marL="2886669" algn="l" defTabSz="962223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7pPr>
      <a:lvl8pPr marL="3367781" algn="l" defTabSz="962223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8pPr>
      <a:lvl9pPr marL="3848892" algn="l" defTabSz="962223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chart" Target="../charts/chart11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chart" Target="../charts/chart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5DB5BAB4-F4C3-4F6B-9F0F-0D221DB20E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822396"/>
              </p:ext>
            </p:extLst>
          </p:nvPr>
        </p:nvGraphicFramePr>
        <p:xfrm>
          <a:off x="6720847" y="3653738"/>
          <a:ext cx="2943729" cy="3581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4DE2EC84-682D-4C84-A192-8777CCF657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898198"/>
              </p:ext>
            </p:extLst>
          </p:nvPr>
        </p:nvGraphicFramePr>
        <p:xfrm>
          <a:off x="836539" y="3752051"/>
          <a:ext cx="2760907" cy="3463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3" name="图表 92">
            <a:extLst>
              <a:ext uri="{FF2B5EF4-FFF2-40B4-BE49-F238E27FC236}">
                <a16:creationId xmlns:a16="http://schemas.microsoft.com/office/drawing/2014/main" id="{8B8A3D51-CDBC-4C6B-BA60-6EC49133BC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031858"/>
              </p:ext>
            </p:extLst>
          </p:nvPr>
        </p:nvGraphicFramePr>
        <p:xfrm>
          <a:off x="3802603" y="3671653"/>
          <a:ext cx="2721992" cy="3568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4" name="图表 123">
            <a:extLst>
              <a:ext uri="{FF2B5EF4-FFF2-40B4-BE49-F238E27FC236}">
                <a16:creationId xmlns:a16="http://schemas.microsoft.com/office/drawing/2014/main" id="{0407CEB7-B2EA-431E-8CA7-0AFEC4FD2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580965"/>
              </p:ext>
            </p:extLst>
          </p:nvPr>
        </p:nvGraphicFramePr>
        <p:xfrm>
          <a:off x="-70413" y="-119270"/>
          <a:ext cx="2602423" cy="2052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5" name="图表 124">
            <a:extLst>
              <a:ext uri="{FF2B5EF4-FFF2-40B4-BE49-F238E27FC236}">
                <a16:creationId xmlns:a16="http://schemas.microsoft.com/office/drawing/2014/main" id="{7A9A86B3-EF3F-461B-AC70-47F0857945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174093"/>
              </p:ext>
            </p:extLst>
          </p:nvPr>
        </p:nvGraphicFramePr>
        <p:xfrm>
          <a:off x="2422808" y="-134769"/>
          <a:ext cx="2721992" cy="2052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6" name="图表 125">
            <a:extLst>
              <a:ext uri="{FF2B5EF4-FFF2-40B4-BE49-F238E27FC236}">
                <a16:creationId xmlns:a16="http://schemas.microsoft.com/office/drawing/2014/main" id="{8073527E-D175-4E40-BAF0-1D1692838A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172638"/>
              </p:ext>
            </p:extLst>
          </p:nvPr>
        </p:nvGraphicFramePr>
        <p:xfrm>
          <a:off x="5056775" y="-157883"/>
          <a:ext cx="2608570" cy="2038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27" name="图表 126">
            <a:extLst>
              <a:ext uri="{FF2B5EF4-FFF2-40B4-BE49-F238E27FC236}">
                <a16:creationId xmlns:a16="http://schemas.microsoft.com/office/drawing/2014/main" id="{287499ED-4206-4AE8-B579-6910C4607A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171006"/>
              </p:ext>
            </p:extLst>
          </p:nvPr>
        </p:nvGraphicFramePr>
        <p:xfrm>
          <a:off x="7577727" y="-148009"/>
          <a:ext cx="2762016" cy="2038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8" name="图表 127">
            <a:extLst>
              <a:ext uri="{FF2B5EF4-FFF2-40B4-BE49-F238E27FC236}">
                <a16:creationId xmlns:a16="http://schemas.microsoft.com/office/drawing/2014/main" id="{4F0D7BAF-F23B-455F-A3D6-7FED79F246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855854"/>
              </p:ext>
            </p:extLst>
          </p:nvPr>
        </p:nvGraphicFramePr>
        <p:xfrm>
          <a:off x="-65287" y="1813469"/>
          <a:ext cx="2693658" cy="1958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29" name="图表 128">
            <a:extLst>
              <a:ext uri="{FF2B5EF4-FFF2-40B4-BE49-F238E27FC236}">
                <a16:creationId xmlns:a16="http://schemas.microsoft.com/office/drawing/2014/main" id="{3D1627AF-34BD-4E32-8706-EC56946C45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043833"/>
              </p:ext>
            </p:extLst>
          </p:nvPr>
        </p:nvGraphicFramePr>
        <p:xfrm>
          <a:off x="2478047" y="1732441"/>
          <a:ext cx="2772311" cy="2052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30" name="图表 129">
            <a:extLst>
              <a:ext uri="{FF2B5EF4-FFF2-40B4-BE49-F238E27FC236}">
                <a16:creationId xmlns:a16="http://schemas.microsoft.com/office/drawing/2014/main" id="{E707034C-0C71-487D-9720-3E9AADB91D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147702"/>
              </p:ext>
            </p:extLst>
          </p:nvPr>
        </p:nvGraphicFramePr>
        <p:xfrm>
          <a:off x="5139970" y="1743442"/>
          <a:ext cx="2626076" cy="2143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1" name="图表 130">
            <a:extLst>
              <a:ext uri="{FF2B5EF4-FFF2-40B4-BE49-F238E27FC236}">
                <a16:creationId xmlns:a16="http://schemas.microsoft.com/office/drawing/2014/main" id="{63888FCB-19E9-413F-A5AA-B0CF6E5DE5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112991"/>
              </p:ext>
            </p:extLst>
          </p:nvPr>
        </p:nvGraphicFramePr>
        <p:xfrm>
          <a:off x="7674939" y="1678687"/>
          <a:ext cx="2718424" cy="2241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114498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1122</TotalTime>
  <Words>75</Words>
  <Application>Microsoft Office PowerPoint</Application>
  <PresentationFormat>自定义</PresentationFormat>
  <Paragraphs>23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黑体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孔 海洋</dc:creator>
  <cp:lastModifiedBy>孔 海洋</cp:lastModifiedBy>
  <cp:revision>78</cp:revision>
  <dcterms:created xsi:type="dcterms:W3CDTF">2020-07-12T02:38:45Z</dcterms:created>
  <dcterms:modified xsi:type="dcterms:W3CDTF">2020-07-16T16:00:04Z</dcterms:modified>
</cp:coreProperties>
</file>