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739" r:id="rId2"/>
    <p:sldId id="842" r:id="rId3"/>
    <p:sldId id="844" r:id="rId4"/>
    <p:sldId id="843" r:id="rId5"/>
    <p:sldId id="845" r:id="rId6"/>
    <p:sldId id="850" r:id="rId7"/>
    <p:sldId id="851" r:id="rId8"/>
    <p:sldId id="857" r:id="rId9"/>
    <p:sldId id="885" r:id="rId10"/>
    <p:sldId id="858" r:id="rId11"/>
    <p:sldId id="859" r:id="rId12"/>
    <p:sldId id="860" r:id="rId13"/>
    <p:sldId id="861" r:id="rId14"/>
    <p:sldId id="88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FF"/>
    <a:srgbClr val="548CC9"/>
    <a:srgbClr val="5D94CC"/>
    <a:srgbClr val="548AC8"/>
    <a:srgbClr val="69A7D0"/>
    <a:srgbClr val="219080"/>
    <a:srgbClr val="6AA8D1"/>
    <a:srgbClr val="22A9AF"/>
    <a:srgbClr val="6EB5AF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70" autoAdjust="0"/>
    <p:restoredTop sz="96159" autoAdjust="0"/>
  </p:normalViewPr>
  <p:slideViewPr>
    <p:cSldViewPr>
      <p:cViewPr varScale="1">
        <p:scale>
          <a:sx n="65" d="100"/>
          <a:sy n="65" d="100"/>
        </p:scale>
        <p:origin x="1316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-2400"/>
    </p:cViewPr>
  </p:sorterViewPr>
  <p:notesViewPr>
    <p:cSldViewPr>
      <p:cViewPr varScale="1">
        <p:scale>
          <a:sx n="64" d="100"/>
          <a:sy n="64" d="100"/>
        </p:scale>
        <p:origin x="-2412" y="-12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1DA890-1C3A-4168-9336-7569BD13438D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C2F1F-D428-449F-967A-F29989CFB9CB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69697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1CE91-3D51-440C-AE01-BB26464EA3B2}" type="datetimeFigureOut">
              <a:rPr lang="zh-TW" altLang="en-US" smtClean="0"/>
              <a:pPr/>
              <a:t>2024/10/21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6B05A9-B499-4E5B-8BFF-1B523649516C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592374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書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圖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484784"/>
            <a:ext cx="8064500" cy="3036931"/>
          </a:xfrm>
          <a:ln w="19050" cmpd="sng">
            <a:gradFill>
              <a:gsLst>
                <a:gs pos="0">
                  <a:schemeClr val="bg1"/>
                </a:gs>
                <a:gs pos="68000">
                  <a:srgbClr val="BE2856"/>
                </a:gs>
                <a:gs pos="100000">
                  <a:srgbClr val="3D3B5F"/>
                </a:gs>
              </a:gsLst>
              <a:lin ang="4200000" scaled="0"/>
            </a:gradFill>
          </a:ln>
        </p:spPr>
        <p:txBody>
          <a:bodyPr lIns="252000" tIns="360000" rIns="180000" bIns="72000">
            <a:spAutoFit/>
          </a:bodyPr>
          <a:lstStyle>
            <a:lvl1pPr>
              <a:lnSpc>
                <a:spcPts val="2400"/>
              </a:lnSpc>
              <a:defRPr sz="2200" b="0">
                <a:solidFill>
                  <a:schemeClr val="tx1"/>
                </a:solidFill>
              </a:defRPr>
            </a:lvl1pPr>
            <a:lvl2pPr>
              <a:defRPr>
                <a:solidFill>
                  <a:srgbClr val="8FC320"/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  <a:lvl5pPr>
              <a:buClr>
                <a:srgbClr val="B5D14F"/>
              </a:buClr>
              <a:buFont typeface="Wingdings" pitchFamily="2" charset="2"/>
              <a:buChar char="n"/>
              <a:defRPr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  <a:endParaRPr lang="en-US" altLang="zh-TW" dirty="0"/>
          </a:p>
          <a:p>
            <a:pPr lvl="4"/>
            <a:endParaRPr lang="zh-TW" altLang="en-US" dirty="0"/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1196753"/>
            <a:ext cx="4680520" cy="504056"/>
          </a:xfrm>
          <a:gradFill flip="none" rotWithShape="1"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14400000" scaled="0"/>
            <a:tileRect/>
          </a:gradFill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lIns="180000" tIns="72000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8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grpSp>
        <p:nvGrpSpPr>
          <p:cNvPr id="17" name="群組 16"/>
          <p:cNvGrpSpPr/>
          <p:nvPr userDrawn="1"/>
        </p:nvGrpSpPr>
        <p:grpSpPr>
          <a:xfrm>
            <a:off x="642412" y="6200929"/>
            <a:ext cx="1049268" cy="503533"/>
            <a:chOff x="899592" y="6237835"/>
            <a:chExt cx="1049268" cy="503533"/>
          </a:xfrm>
        </p:grpSpPr>
        <p:sp>
          <p:nvSpPr>
            <p:cNvPr id="18" name="弧形向右箭號 17"/>
            <p:cNvSpPr/>
            <p:nvPr/>
          </p:nvSpPr>
          <p:spPr>
            <a:xfrm rot="612716">
              <a:off x="899592" y="6237835"/>
              <a:ext cx="440592" cy="503533"/>
            </a:xfrm>
            <a:prstGeom prst="curvedRightArrow">
              <a:avLst/>
            </a:prstGeom>
            <a:gradFill>
              <a:gsLst>
                <a:gs pos="0">
                  <a:schemeClr val="bg1"/>
                </a:gs>
                <a:gs pos="50000">
                  <a:srgbClr val="BE2856"/>
                </a:gs>
                <a:gs pos="100000">
                  <a:srgbClr val="3D3B5F"/>
                </a:gs>
              </a:gsLst>
              <a:lin ang="3600000" scaled="0"/>
            </a:gradFill>
            <a:ln w="9525">
              <a:solidFill>
                <a:schemeClr val="bg1"/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chemeClr val="tx1"/>
                </a:solidFill>
              </a:endParaRPr>
            </a:p>
          </p:txBody>
        </p:sp>
        <p:sp>
          <p:nvSpPr>
            <p:cNvPr id="19" name="文字方塊 18"/>
            <p:cNvSpPr txBox="1"/>
            <p:nvPr/>
          </p:nvSpPr>
          <p:spPr>
            <a:xfrm>
              <a:off x="940748" y="6304512"/>
              <a:ext cx="1008112" cy="307777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txBody>
            <a:bodyPr wrap="square" rtlCol="0">
              <a:spAutoFit/>
            </a:bodyPr>
            <a:lstStyle/>
            <a:p>
              <a:r>
                <a:rPr lang="zh-TW" altLang="en-US" sz="1400" b="1" dirty="0">
                  <a:solidFill>
                    <a:srgbClr val="3D3B5F"/>
                  </a:solidFill>
                </a:rPr>
                <a:t>續下頁</a:t>
              </a:r>
            </a:p>
          </p:txBody>
        </p:sp>
      </p:grpSp>
      <p:cxnSp>
        <p:nvCxnSpPr>
          <p:cNvPr id="8" name="直線單箭頭接點 7"/>
          <p:cNvCxnSpPr/>
          <p:nvPr userDrawn="1"/>
        </p:nvCxnSpPr>
        <p:spPr>
          <a:xfrm>
            <a:off x="1979712" y="6021288"/>
            <a:ext cx="360040" cy="648072"/>
          </a:xfrm>
          <a:prstGeom prst="straightConnector1">
            <a:avLst/>
          </a:prstGeom>
          <a:ln>
            <a:solidFill>
              <a:srgbClr val="BE2856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直線接點 8"/>
          <p:cNvCxnSpPr/>
          <p:nvPr userDrawn="1"/>
        </p:nvCxnSpPr>
        <p:spPr>
          <a:xfrm>
            <a:off x="2627784" y="6237312"/>
            <a:ext cx="2232248" cy="0"/>
          </a:xfrm>
          <a:prstGeom prst="line">
            <a:avLst/>
          </a:prstGeom>
          <a:ln w="38100" cmpd="sng">
            <a:solidFill>
              <a:srgbClr val="BE285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 userDrawn="1"/>
        </p:nvSpPr>
        <p:spPr>
          <a:xfrm>
            <a:off x="5292080" y="5949280"/>
            <a:ext cx="360040" cy="432048"/>
          </a:xfrm>
          <a:prstGeom prst="rect">
            <a:avLst/>
          </a:prstGeom>
          <a:solidFill>
            <a:srgbClr val="46799E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 userDrawn="1"/>
        </p:nvSpPr>
        <p:spPr>
          <a:xfrm>
            <a:off x="5868144" y="5949280"/>
            <a:ext cx="360040" cy="432048"/>
          </a:xfrm>
          <a:prstGeom prst="rect">
            <a:avLst/>
          </a:prstGeom>
          <a:solidFill>
            <a:srgbClr val="8F3B8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6" name="群組 15"/>
          <p:cNvGrpSpPr/>
          <p:nvPr userDrawn="1"/>
        </p:nvGrpSpPr>
        <p:grpSpPr>
          <a:xfrm>
            <a:off x="6732240" y="5605200"/>
            <a:ext cx="579124" cy="646331"/>
            <a:chOff x="6732240" y="5605200"/>
            <a:chExt cx="579124" cy="646331"/>
          </a:xfrm>
          <a:solidFill>
            <a:srgbClr val="8FC320"/>
          </a:solidFill>
        </p:grpSpPr>
        <p:sp>
          <p:nvSpPr>
            <p:cNvPr id="12" name="橢圓形圖說文字 11"/>
            <p:cNvSpPr/>
            <p:nvPr userDrawn="1"/>
          </p:nvSpPr>
          <p:spPr>
            <a:xfrm flipH="1">
              <a:off x="6732240" y="5622113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13" name="文字方塊 12"/>
            <p:cNvSpPr txBox="1"/>
            <p:nvPr userDrawn="1"/>
          </p:nvSpPr>
          <p:spPr>
            <a:xfrm>
              <a:off x="6778800" y="5605200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bg2"/>
                  </a:solidFill>
                </a:rPr>
                <a:t>回</a:t>
              </a:r>
              <a:endParaRPr lang="en-US" altLang="zh-TW" sz="2400" b="1" dirty="0">
                <a:solidFill>
                  <a:schemeClr val="bg2"/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bg2"/>
                  </a:solidFill>
                </a:rPr>
                <a:t>首頁</a:t>
              </a:r>
            </a:p>
          </p:txBody>
        </p:sp>
      </p:grpSp>
      <p:sp>
        <p:nvSpPr>
          <p:cNvPr id="20" name="文字版面配置區 4"/>
          <p:cNvSpPr>
            <a:spLocks noGrp="1"/>
          </p:cNvSpPr>
          <p:nvPr>
            <p:ph type="body" sz="quarter" idx="10"/>
          </p:nvPr>
        </p:nvSpPr>
        <p:spPr>
          <a:xfrm>
            <a:off x="7668344" y="6021288"/>
            <a:ext cx="1249200" cy="468000"/>
          </a:xfrm>
          <a:gradFill>
            <a:gsLst>
              <a:gs pos="0">
                <a:schemeClr val="bg1"/>
              </a:gs>
              <a:gs pos="50000">
                <a:srgbClr val="BE2856"/>
              </a:gs>
              <a:gs pos="100000">
                <a:srgbClr val="3D3B5F"/>
              </a:gs>
            </a:gsLst>
            <a:lin ang="3600000" scaled="0"/>
          </a:gradFill>
          <a:ln>
            <a:solidFill>
              <a:schemeClr val="bg1"/>
            </a:solidFill>
          </a:ln>
          <a:effectLst>
            <a:outerShdw blurRad="25400" dist="12700" dir="13500000" algn="br" rotWithShape="0">
              <a:prstClr val="black">
                <a:alpha val="40000"/>
              </a:prstClr>
            </a:outerShdw>
          </a:effectLst>
        </p:spPr>
        <p:txBody>
          <a:bodyPr lIns="90000" tIns="0">
            <a:noAutofit/>
          </a:bodyPr>
          <a:lstStyle>
            <a:lvl1pPr algn="r">
              <a:spcBef>
                <a:spcPts val="0"/>
              </a:spcBef>
              <a:defRPr sz="1600">
                <a:solidFill>
                  <a:schemeClr val="bg1"/>
                </a:solidFill>
              </a:defRPr>
            </a:lvl1pPr>
          </a:lstStyle>
          <a:p>
            <a:pPr lvl="0"/>
            <a:r>
              <a:rPr lang="zh-TW" altLang="en-US" dirty="0"/>
              <a:t>按一下以編輯母片文字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章名頁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字版面配置區 9"/>
          <p:cNvSpPr>
            <a:spLocks noGrp="1"/>
          </p:cNvSpPr>
          <p:nvPr>
            <p:ph type="body" sz="quarter" idx="17"/>
          </p:nvPr>
        </p:nvSpPr>
        <p:spPr>
          <a:xfrm>
            <a:off x="971600" y="3529887"/>
            <a:ext cx="8000486" cy="1143008"/>
          </a:xfrm>
          <a:noFill/>
          <a:ln w="12700" cap="rnd">
            <a:noFill/>
            <a:round/>
          </a:ln>
          <a:effectLst/>
        </p:spPr>
        <p:txBody>
          <a:bodyPr lIns="0" tIns="0" rIns="0" bIns="0" numCol="2" anchor="ctr" anchorCtr="0">
            <a:noAutofit/>
          </a:bodyPr>
          <a:lstStyle>
            <a:lvl1pPr>
              <a:lnSpc>
                <a:spcPts val="2400"/>
              </a:lnSpc>
              <a:spcBef>
                <a:spcPts val="500"/>
              </a:spcBef>
              <a:defRPr kumimoji="0" lang="zh-TW" altLang="en-US" sz="2000" b="1" u="none" kern="1200" baseline="0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15" name="文字版面配置區 13"/>
          <p:cNvSpPr>
            <a:spLocks noGrp="1"/>
          </p:cNvSpPr>
          <p:nvPr>
            <p:ph type="body" sz="quarter" idx="15" hasCustomPrompt="1"/>
          </p:nvPr>
        </p:nvSpPr>
        <p:spPr>
          <a:xfrm>
            <a:off x="971600" y="2636912"/>
            <a:ext cx="7786742" cy="714380"/>
          </a:xfrm>
          <a:effectLst/>
        </p:spPr>
        <p:txBody>
          <a:bodyPr anchor="ctr" anchorCtr="0">
            <a:noAutofit/>
          </a:bodyPr>
          <a:lstStyle>
            <a:lvl1pPr algn="l">
              <a:lnSpc>
                <a:spcPts val="4800"/>
              </a:lnSpc>
              <a:spcBef>
                <a:spcPts val="0"/>
              </a:spcBef>
              <a:defRPr sz="4400" b="1" u="none" cap="none" spc="0" baseline="0">
                <a:ln w="15875">
                  <a:noFill/>
                  <a:prstDash val="solid"/>
                </a:ln>
                <a:solidFill>
                  <a:schemeClr val="tx1">
                    <a:lumMod val="75000"/>
                    <a:lumOff val="25000"/>
                  </a:schemeClr>
                </a:solidFill>
                <a:effectLst/>
              </a:defRPr>
            </a:lvl1pPr>
          </a:lstStyle>
          <a:p>
            <a:pPr lvl="0"/>
            <a:r>
              <a:rPr lang="zh-TW" altLang="en-US" dirty="0"/>
              <a:t>按一以輯母片文字樣式</a:t>
            </a:r>
          </a:p>
        </p:txBody>
      </p:sp>
      <p:sp>
        <p:nvSpPr>
          <p:cNvPr id="11" name="矩形 10"/>
          <p:cNvSpPr/>
          <p:nvPr userDrawn="1"/>
        </p:nvSpPr>
        <p:spPr>
          <a:xfrm flipV="1">
            <a:off x="71470" y="2344890"/>
            <a:ext cx="9000000" cy="3513002"/>
          </a:xfrm>
          <a:prstGeom prst="rect">
            <a:avLst/>
          </a:prstGeom>
          <a:noFill/>
          <a:ln w="76200">
            <a:solidFill>
              <a:srgbClr val="5D9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 16"/>
          <p:cNvSpPr/>
          <p:nvPr userDrawn="1"/>
        </p:nvSpPr>
        <p:spPr>
          <a:xfrm flipV="1">
            <a:off x="755576" y="2056890"/>
            <a:ext cx="2357454" cy="288000"/>
          </a:xfrm>
          <a:prstGeom prst="rect">
            <a:avLst/>
          </a:prstGeom>
          <a:solidFill>
            <a:srgbClr val="5D94CC"/>
          </a:solidFill>
          <a:ln w="38100">
            <a:solidFill>
              <a:srgbClr val="5D94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文字版面配置區 13"/>
          <p:cNvSpPr>
            <a:spLocks noGrp="1"/>
          </p:cNvSpPr>
          <p:nvPr>
            <p:ph type="body" sz="quarter" idx="14"/>
          </p:nvPr>
        </p:nvSpPr>
        <p:spPr>
          <a:xfrm>
            <a:off x="1052198" y="1557362"/>
            <a:ext cx="1800200" cy="863526"/>
          </a:xfrm>
        </p:spPr>
        <p:txBody>
          <a:bodyPr anchor="ctr" anchorCtr="0">
            <a:noAutofit/>
          </a:bodyPr>
          <a:lstStyle>
            <a:lvl1pPr>
              <a:lnSpc>
                <a:spcPts val="4800"/>
              </a:lnSpc>
              <a:spcBef>
                <a:spcPts val="0"/>
              </a:spcBef>
              <a:defRPr sz="10000" b="1" u="none" cap="none" spc="0" baseline="0">
                <a:ln w="19050">
                  <a:solidFill>
                    <a:schemeClr val="tx2">
                      <a:tint val="1000"/>
                    </a:schemeClr>
                  </a:solidFill>
                  <a:prstDash val="solid"/>
                </a:ln>
                <a:solidFill>
                  <a:schemeClr val="tx1">
                    <a:lumMod val="65000"/>
                    <a:lumOff val="35000"/>
                  </a:schemeClr>
                </a:solidFill>
                <a:effectLst>
                  <a:outerShdw blurRad="50000" dist="50800" dir="7500000" algn="tl">
                    <a:srgbClr val="000000">
                      <a:shade val="5000"/>
                      <a:alpha val="35000"/>
                    </a:srgbClr>
                  </a:outerShdw>
                </a:effectLst>
              </a:defRPr>
            </a:lvl1pPr>
          </a:lstStyle>
          <a:p>
            <a:pPr lvl="0"/>
            <a:r>
              <a:rPr lang="zh-TW" altLang="en-US" dirty="0"/>
              <a:t>按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XX章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1292504"/>
            <a:ext cx="8280000" cy="5160832"/>
          </a:xfrm>
        </p:spPr>
        <p:txBody>
          <a:bodyPr/>
          <a:lstStyle>
            <a:lvl1pPr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457200">
              <a:buClrTx/>
              <a:buSzPct val="100000"/>
              <a:buFont typeface="+mj-ea"/>
              <a:buAutoNum type="ea1ChtPeriod"/>
              <a:defRPr kumimoji="0" lang="zh-TW" altLang="en-US" sz="2000" b="1" kern="1200" dirty="0" smtClean="0">
                <a:solidFill>
                  <a:srgbClr val="0070C0"/>
                </a:solidFill>
                <a:latin typeface="+mj-ea"/>
                <a:ea typeface="+mj-ea"/>
                <a:cs typeface="+mn-cs"/>
              </a:defRPr>
            </a:lvl2pPr>
            <a:lvl3pPr marL="457200" indent="-457200">
              <a:buClrTx/>
              <a:buSzPct val="100000"/>
              <a:buFont typeface="+mj-lt"/>
              <a:buAutoNum type="arabicPeriod"/>
              <a:defRPr kumimoji="0" lang="zh-TW" altLang="en-US" sz="2000" b="0" u="none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26954"/>
            <a:ext cx="579124" cy="646331"/>
            <a:chOff x="8286776" y="6126954"/>
            <a:chExt cx="579124" cy="646331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548CC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26954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  <p:sp>
        <p:nvSpPr>
          <p:cNvPr id="8" name="標題版面配置區 21"/>
          <p:cNvSpPr>
            <a:spLocks noGrp="1"/>
          </p:cNvSpPr>
          <p:nvPr>
            <p:ph type="title"/>
          </p:nvPr>
        </p:nvSpPr>
        <p:spPr>
          <a:xfrm>
            <a:off x="422936" y="692696"/>
            <a:ext cx="8325528" cy="576064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>
              <a:defRPr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</p:spTree>
    <p:extLst>
      <p:ext uri="{BB962C8B-B14F-4D97-AF65-F5344CB8AC3E}">
        <p14:creationId xmlns:p14="http://schemas.microsoft.com/office/powerpoint/2010/main" val="357054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693336"/>
            <a:ext cx="8280000" cy="5760000"/>
          </a:xfrm>
        </p:spPr>
        <p:txBody>
          <a:bodyPr/>
          <a:lstStyle>
            <a:lvl1pPr>
              <a:defRPr sz="2800">
                <a:solidFill>
                  <a:schemeClr val="accent5">
                    <a:lumMod val="75000"/>
                  </a:schemeClr>
                </a:solidFill>
              </a:defRPr>
            </a:lvl1pPr>
            <a:lvl2pPr marL="457200" indent="-457200">
              <a:buClrTx/>
              <a:buSzPct val="100000"/>
              <a:buFont typeface="+mj-ea"/>
              <a:buAutoNum type="ea1ChtPeriod"/>
              <a:defRPr kumimoji="0" lang="zh-TW" altLang="en-US" sz="2000" b="1" kern="1200" dirty="0" smtClean="0">
                <a:solidFill>
                  <a:srgbClr val="0070C0"/>
                </a:solidFill>
                <a:latin typeface="+mj-ea"/>
                <a:ea typeface="+mj-ea"/>
                <a:cs typeface="+mn-cs"/>
              </a:defRPr>
            </a:lvl2pPr>
            <a:lvl3pPr marL="457200" indent="-457200">
              <a:buClrTx/>
              <a:buSzPct val="100000"/>
              <a:buFont typeface="+mj-lt"/>
              <a:buAutoNum type="arabicPeriod"/>
              <a:defRPr kumimoji="0" lang="zh-TW" altLang="en-US" sz="2000" b="0" u="none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>
              <a:lnSpc>
                <a:spcPts val="2800"/>
              </a:lnSpc>
              <a:spcAft>
                <a:spcPts val="200"/>
              </a:spcAft>
              <a:defRPr sz="2000"/>
            </a:lvl4pPr>
            <a:lvl5pPr>
              <a:lnSpc>
                <a:spcPts val="2800"/>
              </a:lnSpc>
              <a:defRPr sz="2000"/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  <p:extLst>
      <p:ext uri="{BB962C8B-B14F-4D97-AF65-F5344CB8AC3E}">
        <p14:creationId xmlns:p14="http://schemas.microsoft.com/office/powerpoint/2010/main" val="14822778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內容版面配置區 4"/>
          <p:cNvSpPr>
            <a:spLocks noGrp="1"/>
          </p:cNvSpPr>
          <p:nvPr>
            <p:ph sz="quarter" idx="10"/>
          </p:nvPr>
        </p:nvSpPr>
        <p:spPr>
          <a:xfrm>
            <a:off x="431999" y="741600"/>
            <a:ext cx="8280000" cy="576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 marL="0" indent="0">
              <a:defRPr kumimoji="0" lang="zh-TW" altLang="en-US" sz="2500" b="1" u="dottedHeavy" kern="1200" baseline="0" dirty="0" smtClean="0">
                <a:solidFill>
                  <a:srgbClr val="C67A48"/>
                </a:solidFill>
                <a:latin typeface="+mj-ea"/>
                <a:ea typeface="+mj-ea"/>
                <a:cs typeface="+mn-cs"/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marL="360000" lvl="2" indent="-3600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</a:pPr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grpSp>
        <p:nvGrpSpPr>
          <p:cNvPr id="7" name="群組 6"/>
          <p:cNvGrpSpPr/>
          <p:nvPr userDrawn="1"/>
        </p:nvGrpSpPr>
        <p:grpSpPr>
          <a:xfrm>
            <a:off x="8286776" y="6160557"/>
            <a:ext cx="579124" cy="652819"/>
            <a:chOff x="8286776" y="6160557"/>
            <a:chExt cx="579124" cy="652819"/>
          </a:xfrm>
        </p:grpSpPr>
        <p:sp>
          <p:nvSpPr>
            <p:cNvPr id="4" name="橢圓形圖說文字 3"/>
            <p:cNvSpPr/>
            <p:nvPr/>
          </p:nvSpPr>
          <p:spPr>
            <a:xfrm flipH="1">
              <a:off x="8286776" y="6160557"/>
              <a:ext cx="579124" cy="579126"/>
            </a:xfrm>
            <a:prstGeom prst="wedgeEllipseCallout">
              <a:avLst>
                <a:gd name="adj1" fmla="val -47623"/>
                <a:gd name="adj2" fmla="val 46426"/>
              </a:avLst>
            </a:prstGeom>
            <a:solidFill>
              <a:srgbClr val="786CAE">
                <a:alpha val="9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>
                <a:solidFill>
                  <a:srgbClr val="B5D14F"/>
                </a:solidFill>
              </a:endParaRPr>
            </a:p>
          </p:txBody>
        </p:sp>
        <p:sp>
          <p:nvSpPr>
            <p:cNvPr id="6" name="文字方塊 5">
              <a:hlinkClick r:id="rId2" action="ppaction://hlinksldjump"/>
            </p:cNvPr>
            <p:cNvSpPr txBox="1"/>
            <p:nvPr/>
          </p:nvSpPr>
          <p:spPr>
            <a:xfrm>
              <a:off x="8327600" y="6167045"/>
              <a:ext cx="49747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00000"/>
                </a:lnSpc>
              </a:pPr>
              <a:r>
                <a:rPr lang="zh-TW" altLang="en-US" sz="2400" b="1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回</a:t>
              </a:r>
              <a:endParaRPr lang="en-US" altLang="zh-TW" sz="2400" b="1" dirty="0">
                <a:solidFill>
                  <a:schemeClr val="accent3">
                    <a:lumMod val="20000"/>
                    <a:lumOff val="80000"/>
                  </a:schemeClr>
                </a:solidFill>
              </a:endParaRPr>
            </a:p>
            <a:p>
              <a:r>
                <a:rPr lang="zh-TW" altLang="en-US" sz="1800" b="1" baseline="20000" dirty="0">
                  <a:solidFill>
                    <a:schemeClr val="accent3">
                      <a:lumMod val="20000"/>
                      <a:lumOff val="80000"/>
                    </a:schemeClr>
                  </a:solidFill>
                </a:rPr>
                <a:t>首頁</a:t>
              </a: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100834"/>
            <a:ext cx="8280000" cy="5400000"/>
          </a:xfrm>
        </p:spPr>
        <p:txBody>
          <a:bodyPr/>
          <a:lstStyle>
            <a:lvl2pPr>
              <a:defRPr kumimoji="0" lang="zh-TW" altLang="en-US" sz="2800" b="1" kern="1200" dirty="0" smtClean="0">
                <a:solidFill>
                  <a:schemeClr val="accent5">
                    <a:lumMod val="75000"/>
                  </a:schemeClr>
                </a:solidFill>
                <a:latin typeface="+mj-ea"/>
                <a:ea typeface="+mj-ea"/>
                <a:cs typeface="+mn-cs"/>
              </a:defRPr>
            </a:lvl2pPr>
            <a:lvl3pPr>
              <a:defRPr>
                <a:solidFill>
                  <a:srgbClr val="C67A48"/>
                </a:solidFill>
              </a:defRPr>
            </a:lvl3pPr>
            <a:lvl4pPr>
              <a:spcAft>
                <a:spcPts val="200"/>
              </a:spcAft>
              <a:defRPr/>
            </a:lvl4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marL="0" lvl="1" indent="0" algn="l" rtl="0" eaLnBrk="1" latinLnBrk="0" hangingPunct="1">
              <a:lnSpc>
                <a:spcPct val="100000"/>
              </a:lnSpc>
              <a:spcBef>
                <a:spcPts val="1200"/>
              </a:spcBef>
              <a:buClr>
                <a:schemeClr val="accent3">
                  <a:lumMod val="75000"/>
                </a:schemeClr>
              </a:buClr>
              <a:buSzPct val="90000"/>
              <a:buFontTx/>
              <a:buNone/>
            </a:pPr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1999" y="648000"/>
            <a:ext cx="4067993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648000"/>
            <a:ext cx="3960812" cy="576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文字_雙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sz="quarter" idx="10"/>
          </p:nvPr>
        </p:nvSpPr>
        <p:spPr>
          <a:xfrm>
            <a:off x="432000" y="1007999"/>
            <a:ext cx="4067992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sz="quarter" idx="11"/>
          </p:nvPr>
        </p:nvSpPr>
        <p:spPr>
          <a:xfrm>
            <a:off x="4572000" y="1008000"/>
            <a:ext cx="3960000" cy="5400000"/>
          </a:xfrm>
        </p:spPr>
        <p:txBody>
          <a:bodyPr/>
          <a:lstStyle>
            <a:lvl2pPr>
              <a:defRPr>
                <a:solidFill>
                  <a:schemeClr val="accent5">
                    <a:lumMod val="75000"/>
                  </a:schemeClr>
                </a:solidFill>
              </a:defRPr>
            </a:lvl2pPr>
            <a:lvl3pPr>
              <a:defRPr>
                <a:solidFill>
                  <a:srgbClr val="00B050"/>
                </a:solidFill>
              </a:defRPr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範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內容版面配置區 6"/>
          <p:cNvSpPr>
            <a:spLocks noGrp="1"/>
          </p:cNvSpPr>
          <p:nvPr>
            <p:ph sz="quarter" idx="13"/>
          </p:nvPr>
        </p:nvSpPr>
        <p:spPr>
          <a:xfrm>
            <a:off x="539750" y="1268072"/>
            <a:ext cx="8064500" cy="1728880"/>
          </a:xfrm>
          <a:ln w="19050" cmpd="sng">
            <a:gradFill>
              <a:gsLst>
                <a:gs pos="0">
                  <a:schemeClr val="bg1"/>
                </a:gs>
                <a:gs pos="68000">
                  <a:srgbClr val="EB5405"/>
                </a:gs>
                <a:gs pos="100000">
                  <a:srgbClr val="EB5405"/>
                </a:gs>
              </a:gsLst>
              <a:lin ang="4200000" scaled="0"/>
            </a:gradFill>
          </a:ln>
        </p:spPr>
        <p:txBody>
          <a:bodyPr wrap="square" lIns="252000" tIns="360000" rIns="180000" bIns="72000">
            <a:noAutofit/>
          </a:bodyPr>
          <a:lstStyle>
            <a:lvl1pPr>
              <a:lnSpc>
                <a:spcPts val="2400"/>
              </a:lnSpc>
              <a:spcBef>
                <a:spcPts val="600"/>
              </a:spcBef>
              <a:defRPr sz="1800" b="0">
                <a:solidFill>
                  <a:schemeClr val="tx1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6" name="文字版面配置區 8"/>
          <p:cNvSpPr>
            <a:spLocks noGrp="1"/>
          </p:cNvSpPr>
          <p:nvPr>
            <p:ph type="body" sz="quarter" idx="12"/>
          </p:nvPr>
        </p:nvSpPr>
        <p:spPr>
          <a:xfrm>
            <a:off x="467544" y="987970"/>
            <a:ext cx="4383998" cy="488201"/>
          </a:xfrm>
          <a:gradFill flip="none" rotWithShape="1">
            <a:gsLst>
              <a:gs pos="0">
                <a:schemeClr val="bg1"/>
              </a:gs>
              <a:gs pos="50000">
                <a:srgbClr val="EB5405"/>
              </a:gs>
              <a:gs pos="100000">
                <a:schemeClr val="accent6"/>
              </a:gs>
            </a:gsLst>
            <a:lin ang="14400000" scaled="0"/>
            <a:tileRect/>
          </a:gradFill>
          <a:ln w="19050"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none"/>
        </p:style>
        <p:txBody>
          <a:bodyPr wrap="none" lIns="180000" tIns="72000" rIns="540000" anchor="ctr">
            <a:sp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2400" b="1" i="0" u="none" baseline="0">
                <a:solidFill>
                  <a:schemeClr val="bg1"/>
                </a:solidFill>
                <a:latin typeface="Arial Black" pitchFamily="34" charset="0"/>
                <a:ea typeface="+mj-ea"/>
              </a:defRPr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3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標題版面配置區 21"/>
          <p:cNvSpPr>
            <a:spLocks noGrp="1"/>
          </p:cNvSpPr>
          <p:nvPr>
            <p:ph type="title"/>
          </p:nvPr>
        </p:nvSpPr>
        <p:spPr>
          <a:xfrm>
            <a:off x="609600" y="836712"/>
            <a:ext cx="8153400" cy="57606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zh-TW" altLang="en-US" dirty="0"/>
              <a:t>按一下以編輯母片標題樣式</a:t>
            </a:r>
            <a:endParaRPr kumimoji="0" lang="en-US" dirty="0"/>
          </a:p>
        </p:txBody>
      </p:sp>
      <p:sp>
        <p:nvSpPr>
          <p:cNvPr id="13" name="文字版面配置區 12"/>
          <p:cNvSpPr>
            <a:spLocks noGrp="1"/>
          </p:cNvSpPr>
          <p:nvPr>
            <p:ph type="body" idx="1"/>
          </p:nvPr>
        </p:nvSpPr>
        <p:spPr>
          <a:xfrm>
            <a:off x="612648" y="1484784"/>
            <a:ext cx="8153400" cy="4526280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lvl="0" eaLnBrk="1" latinLnBrk="0" hangingPunct="1"/>
            <a:r>
              <a:rPr kumimoji="0" lang="zh-TW" altLang="en-US" dirty="0"/>
              <a:t>按一下以編輯母片文字樣式</a:t>
            </a:r>
          </a:p>
          <a:p>
            <a:pPr lvl="1" eaLnBrk="1" latinLnBrk="0" hangingPunct="1"/>
            <a:r>
              <a:rPr kumimoji="0" lang="zh-TW" altLang="en-US" dirty="0"/>
              <a:t>第二層</a:t>
            </a:r>
          </a:p>
          <a:p>
            <a:pPr lvl="2" eaLnBrk="1" latinLnBrk="0" hangingPunct="1"/>
            <a:r>
              <a:rPr kumimoji="0" lang="zh-TW" altLang="en-US" dirty="0"/>
              <a:t>第三層</a:t>
            </a:r>
          </a:p>
          <a:p>
            <a:pPr lvl="3" eaLnBrk="1" latinLnBrk="0" hangingPunct="1"/>
            <a:r>
              <a:rPr kumimoji="0" lang="zh-TW" altLang="en-US" dirty="0"/>
              <a:t>第四層</a:t>
            </a:r>
            <a:endParaRPr kumimoji="0" lang="en-US" altLang="zh-TW" dirty="0"/>
          </a:p>
          <a:p>
            <a:pPr lvl="4" eaLnBrk="1" latinLnBrk="0" hangingPunct="1"/>
            <a:r>
              <a:rPr kumimoji="0" lang="zh-TW" altLang="en-US" dirty="0"/>
              <a:t>第五層</a:t>
            </a:r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6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  <a:p>
            <a:pPr lvl="5" eaLnBrk="1" latinLnBrk="0" hangingPunct="1"/>
            <a:endParaRPr kumimoji="0" lang="en-US" alt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8" r:id="rId2"/>
    <p:sldLayoutId id="2147483694" r:id="rId3"/>
    <p:sldLayoutId id="2147483693" r:id="rId4"/>
    <p:sldLayoutId id="2147483682" r:id="rId5"/>
    <p:sldLayoutId id="2147483677" r:id="rId6"/>
    <p:sldLayoutId id="2147483691" r:id="rId7"/>
    <p:sldLayoutId id="2147483692" r:id="rId8"/>
    <p:sldLayoutId id="2147483684" r:id="rId9"/>
    <p:sldLayoutId id="2147483690" r:id="rId10"/>
  </p:sldLayoutIdLst>
  <p:txStyles>
    <p:titleStyle>
      <a:lvl1pPr marL="216000" indent="-216000" algn="l" rtl="0" eaLnBrk="1" latinLnBrk="0" hangingPunct="1">
        <a:lnSpc>
          <a:spcPts val="3400"/>
        </a:lnSpc>
        <a:spcBef>
          <a:spcPct val="0"/>
        </a:spcBef>
        <a:buSzPct val="8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j-cs"/>
        </a:defRPr>
      </a:lvl1pPr>
    </p:titleStyle>
    <p:bodyStyle>
      <a:lvl1pPr marL="0" indent="0" algn="l" rtl="0" eaLnBrk="1" latinLnBrk="0" hangingPunct="1">
        <a:lnSpc>
          <a:spcPct val="150000"/>
        </a:lnSpc>
        <a:spcBef>
          <a:spcPts val="0"/>
        </a:spcBef>
        <a:buClr>
          <a:schemeClr val="accent3">
            <a:lumMod val="75000"/>
          </a:schemeClr>
        </a:buClr>
        <a:buSzPct val="100000"/>
        <a:buFontTx/>
        <a:buNone/>
        <a:defRPr kumimoji="0" sz="3200" b="1" u="none" kern="1200" baseline="0">
          <a:solidFill>
            <a:schemeClr val="tx1">
              <a:lumMod val="65000"/>
              <a:lumOff val="35000"/>
            </a:schemeClr>
          </a:solidFill>
          <a:latin typeface="Arial" pitchFamily="34" charset="0"/>
          <a:ea typeface="+mj-ea"/>
          <a:cs typeface="+mn-cs"/>
        </a:defRPr>
      </a:lvl1pPr>
      <a:lvl2pPr marL="0" indent="0" algn="l" rtl="0" eaLnBrk="1" latinLnBrk="0" hangingPunct="1">
        <a:lnSpc>
          <a:spcPct val="100000"/>
        </a:lnSpc>
        <a:spcBef>
          <a:spcPts val="1200"/>
        </a:spcBef>
        <a:buClr>
          <a:schemeClr val="accent3">
            <a:lumMod val="75000"/>
          </a:schemeClr>
        </a:buClr>
        <a:buSzPct val="90000"/>
        <a:buFontTx/>
        <a:buNone/>
        <a:defRPr kumimoji="0" sz="2800" b="1" kern="1200">
          <a:solidFill>
            <a:srgbClr val="8FC320"/>
          </a:solidFill>
          <a:latin typeface="+mj-ea"/>
          <a:ea typeface="+mj-ea"/>
          <a:cs typeface="+mn-cs"/>
        </a:defRPr>
      </a:lvl2pPr>
      <a:lvl3pPr marL="360000" indent="-360000" algn="l" rtl="0" eaLnBrk="1" latinLnBrk="0" hangingPunct="1">
        <a:lnSpc>
          <a:spcPct val="100000"/>
        </a:lnSpc>
        <a:spcBef>
          <a:spcPts val="1200"/>
        </a:spcBef>
        <a:spcAft>
          <a:spcPts val="200"/>
        </a:spcAft>
        <a:buClr>
          <a:srgbClr val="AE2A7F"/>
        </a:buClr>
        <a:buSzPct val="90000"/>
        <a:buFontTx/>
        <a:buNone/>
        <a:defRPr kumimoji="0" sz="2500" b="1" u="dottedHeavy" kern="1200" baseline="0">
          <a:solidFill>
            <a:srgbClr val="C67A48"/>
          </a:solidFill>
          <a:latin typeface="+mj-ea"/>
          <a:ea typeface="+mj-ea"/>
          <a:cs typeface="+mn-cs"/>
        </a:defRPr>
      </a:lvl3pPr>
      <a:lvl4pPr marL="0" indent="-288000" algn="l" rtl="0" eaLnBrk="1" latinLnBrk="0" hangingPunct="1">
        <a:lnSpc>
          <a:spcPts val="2800"/>
        </a:lnSpc>
        <a:spcBef>
          <a:spcPts val="800"/>
        </a:spcBef>
        <a:spcAft>
          <a:spcPts val="0"/>
        </a:spcAft>
        <a:buClr>
          <a:srgbClr val="AE2A7F"/>
        </a:buClr>
        <a:buSzPct val="90000"/>
        <a:buFontTx/>
        <a:buNone/>
        <a:defRPr kumimoji="0"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360000" marR="0" indent="-342900" algn="l" defTabSz="914400" rtl="0" eaLnBrk="1" fontAlgn="auto" latinLnBrk="0" hangingPunct="1">
        <a:lnSpc>
          <a:spcPts val="2800"/>
        </a:lnSpc>
        <a:spcBef>
          <a:spcPts val="600"/>
        </a:spcBef>
        <a:spcAft>
          <a:spcPts val="0"/>
        </a:spcAft>
        <a:buClrTx/>
        <a:buSzPct val="100000"/>
        <a:buFont typeface="+mj-lt"/>
        <a:buAutoNum type="arabicPeriod"/>
        <a:tabLst/>
        <a:defRPr kumimoji="0" sz="1800" b="0" kern="1200">
          <a:solidFill>
            <a:schemeClr val="tx1"/>
          </a:solidFill>
          <a:latin typeface="+mj-ea"/>
          <a:ea typeface="+mj-ea"/>
          <a:cs typeface="+mn-cs"/>
        </a:defRPr>
      </a:lvl5pPr>
      <a:lvl6pPr marL="360000" indent="-342000" algn="l" rtl="0" eaLnBrk="1" latinLnBrk="0" hangingPunct="1">
        <a:lnSpc>
          <a:spcPct val="100000"/>
        </a:lnSpc>
        <a:spcBef>
          <a:spcPts val="600"/>
        </a:spcBef>
        <a:buClr>
          <a:srgbClr val="C67A48"/>
        </a:buClr>
        <a:buFont typeface="Wingdings" pitchFamily="2" charset="2"/>
        <a:buChar char="n"/>
        <a:defRPr kumimoji="0" sz="1800" kern="1200" baseline="0">
          <a:solidFill>
            <a:schemeClr val="tx1"/>
          </a:solidFill>
          <a:latin typeface="+mn-ea"/>
          <a:ea typeface="+mn-ea"/>
          <a:cs typeface="+mn-cs"/>
        </a:defRPr>
      </a:lvl6pPr>
      <a:lvl7pPr marL="936000" indent="-228600" algn="l" rtl="0" eaLnBrk="1" latinLnBrk="0" hangingPunct="1">
        <a:spcBef>
          <a:spcPts val="600"/>
        </a:spcBef>
        <a:buClrTx/>
        <a:buFont typeface="Wingdings" pitchFamily="2" charset="2"/>
        <a:buChar char="n"/>
        <a:defRPr kumimoji="0" sz="20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5" Type="http://schemas.openxmlformats.org/officeDocument/2006/relationships/slide" Target="slide9.xml"/><Relationship Id="rId4" Type="http://schemas.openxmlformats.org/officeDocument/2006/relationships/slide" Target="slide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2.4.1 </a:t>
            </a:r>
            <a:r>
              <a:rPr lang="zh-TW" altLang="en-US" dirty="0"/>
              <a:t>問題分類</a:t>
            </a:r>
          </a:p>
          <a:p>
            <a:pPr lvl="3"/>
            <a:r>
              <a:rPr lang="zh-TW" altLang="en-US" dirty="0"/>
              <a:t>處理事件的第一個步驟是大略地了解問題，並且做好分類與報告，如此方能進一步深入地調查這個事件。</a:t>
            </a:r>
            <a:endParaRPr lang="en-US" altLang="zh-TW" dirty="0"/>
          </a:p>
          <a:p>
            <a:pPr lvl="3"/>
            <a:r>
              <a:rPr lang="zh-TW" altLang="en-US" dirty="0"/>
              <a:t>分類可以按階層方式，按事件的性質，依據事件的分類通報上級主管、公司高層、相關部門、或是企業夥伴。有些重大事件則需要立即通報治安單位。</a:t>
            </a:r>
            <a:endParaRPr lang="en-US" altLang="zh-TW" dirty="0"/>
          </a:p>
          <a:p>
            <a:r>
              <a:rPr lang="en-US" altLang="zh-TW" dirty="0"/>
              <a:t>2.4.2 </a:t>
            </a:r>
            <a:r>
              <a:rPr lang="zh-TW" altLang="en-US" dirty="0"/>
              <a:t>問題調查</a:t>
            </a:r>
            <a:endParaRPr lang="en-US" altLang="zh-TW" dirty="0"/>
          </a:p>
          <a:p>
            <a:pPr lvl="3"/>
            <a:r>
              <a:rPr lang="zh-TW" altLang="en-US" dirty="0"/>
              <a:t>問題調查這個步驟希望能夠先降低事件造成的衝擊，避免問題繼續惡化；最終目的要讓受衝擊的系統在最短時間內恢復運作，並且防止該事件死灰復燃。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rgbClr val="3333FF"/>
                </a:solidFill>
              </a:rPr>
              <a:t>數位鑑識（</a:t>
            </a:r>
            <a:r>
              <a:rPr lang="en-US" altLang="zh-TW" dirty="0">
                <a:solidFill>
                  <a:srgbClr val="3333FF"/>
                </a:solidFill>
              </a:rPr>
              <a:t>Digital Forensics</a:t>
            </a:r>
            <a:r>
              <a:rPr lang="zh-TW" altLang="en-US" dirty="0">
                <a:solidFill>
                  <a:srgbClr val="3333FF"/>
                </a:solidFill>
              </a:rPr>
              <a:t>）</a:t>
            </a:r>
            <a:r>
              <a:rPr lang="zh-TW" altLang="en-US" dirty="0"/>
              <a:t>技術，它是一門結合資訊科學與法律的專業，目的在取得法院能接受的證據。</a:t>
            </a:r>
          </a:p>
        </p:txBody>
      </p:sp>
    </p:spTree>
    <p:extLst>
      <p:ext uri="{BB962C8B-B14F-4D97-AF65-F5344CB8AC3E}">
        <p14:creationId xmlns:p14="http://schemas.microsoft.com/office/powerpoint/2010/main" val="27524303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犯罪現場是指有機會找到證據的環境，包括虛擬與實體環境。實體現場包括伺服器、工作站、筆記型電腦、網路儲存設備、行動裝置等。</a:t>
            </a:r>
            <a:endParaRPr lang="en-US" altLang="zh-TW" dirty="0"/>
          </a:p>
          <a:p>
            <a:pPr lvl="3"/>
            <a:r>
              <a:rPr lang="zh-TW" altLang="en-US" dirty="0"/>
              <a:t>數位證據的法律效果可以靠以下方法來強化：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有合格的證人說明證據的真實性。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證據是在營運過程中產生，而不是為了作證而產生。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證據是在該事件發生當時產生的。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取得與保存證據的過程有詳細紀錄。</a:t>
            </a:r>
          </a:p>
          <a:p>
            <a:pPr lvl="3"/>
            <a:r>
              <a:rPr lang="zh-TW" altLang="en-US" dirty="0"/>
              <a:t>從證據被取得之後，就必須全程記錄每一個與該證據相關的活動，以確保該證據是值得信任的，這個作法稱為「監管鍊（</a:t>
            </a:r>
            <a:r>
              <a:rPr lang="en-US" altLang="zh-TW" dirty="0"/>
              <a:t>Chain of Custody</a:t>
            </a:r>
            <a:r>
              <a:rPr lang="zh-TW" altLang="en-US" dirty="0"/>
              <a:t>）」。</a:t>
            </a:r>
          </a:p>
        </p:txBody>
      </p:sp>
    </p:spTree>
    <p:extLst>
      <p:ext uri="{BB962C8B-B14F-4D97-AF65-F5344CB8AC3E}">
        <p14:creationId xmlns:p14="http://schemas.microsoft.com/office/powerpoint/2010/main" val="3597013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2.4.3 </a:t>
            </a:r>
            <a:r>
              <a:rPr lang="zh-TW" altLang="en-US" dirty="0"/>
              <a:t>問題隔離</a:t>
            </a:r>
          </a:p>
          <a:p>
            <a:pPr lvl="3"/>
            <a:r>
              <a:rPr lang="zh-TW" altLang="en-US" dirty="0"/>
              <a:t>適當的隔離措施可以降低事件所造成的潛在衝擊。隔離的目的有二：一是保護所有可能受到感染的系統、組件或網路；二是爭取更多的時間進行事件分析，並確定問題發生的根本原因。</a:t>
            </a:r>
            <a:endParaRPr lang="en-US" altLang="zh-TW" dirty="0"/>
          </a:p>
          <a:p>
            <a:pPr lvl="3"/>
            <a:r>
              <a:rPr lang="zh-TW" altLang="en-US" dirty="0"/>
              <a:t>可以視環境與攻擊手法來採取最佳策略。</a:t>
            </a:r>
            <a:endParaRPr lang="en-US" altLang="zh-TW" dirty="0"/>
          </a:p>
          <a:p>
            <a:pPr lvl="3"/>
            <a:r>
              <a:rPr lang="zh-TW" altLang="en-US" dirty="0"/>
              <a:t>調查人員為了繼續分析事件的根本原因，而不希望攻擊行為立即停止，就可能在網路上裝置「</a:t>
            </a:r>
            <a:r>
              <a:rPr lang="zh-TW" altLang="en-US" dirty="0">
                <a:solidFill>
                  <a:srgbClr val="3333FF"/>
                </a:solidFill>
              </a:rPr>
              <a:t>誘捕系統（</a:t>
            </a:r>
            <a:r>
              <a:rPr lang="en-US" altLang="zh-TW" dirty="0">
                <a:solidFill>
                  <a:srgbClr val="3333FF"/>
                </a:solidFill>
              </a:rPr>
              <a:t>Honeypot</a:t>
            </a:r>
            <a:r>
              <a:rPr lang="zh-TW" altLang="en-US" dirty="0">
                <a:solidFill>
                  <a:srgbClr val="3333FF"/>
                </a:solidFill>
              </a:rPr>
              <a:t>）」 ，</a:t>
            </a:r>
            <a:r>
              <a:rPr lang="zh-TW" altLang="en-US" dirty="0"/>
              <a:t>欺敵系統（</a:t>
            </a:r>
            <a:r>
              <a:rPr lang="en-US" altLang="zh-TW" dirty="0"/>
              <a:t>Deception</a:t>
            </a:r>
            <a:r>
              <a:rPr lang="zh-TW" altLang="en-US" dirty="0"/>
              <a:t>），可以更擬真且彈性的部署在企業的內外網路環境中。</a:t>
            </a:r>
            <a:endParaRPr lang="en-US" altLang="zh-TW" dirty="0"/>
          </a:p>
          <a:p>
            <a:r>
              <a:rPr lang="en-US" altLang="zh-TW" dirty="0"/>
              <a:t>2.4.4 </a:t>
            </a:r>
            <a:r>
              <a:rPr lang="zh-TW" altLang="en-US" dirty="0"/>
              <a:t>問題分析</a:t>
            </a:r>
          </a:p>
          <a:p>
            <a:pPr lvl="3"/>
            <a:r>
              <a:rPr lang="zh-TW" altLang="en-US" dirty="0"/>
              <a:t>分析問題的根本原因，尋找事件的源頭與攻擊的進入點。我們期望藉由這個步驟取得足夠的訊息，來制止這個事件，並避免未來類似的事件再度發生。</a:t>
            </a:r>
          </a:p>
        </p:txBody>
      </p:sp>
    </p:spTree>
    <p:extLst>
      <p:ext uri="{BB962C8B-B14F-4D97-AF65-F5344CB8AC3E}">
        <p14:creationId xmlns:p14="http://schemas.microsoft.com/office/powerpoint/2010/main" val="4204166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2.4.5 </a:t>
            </a:r>
            <a:r>
              <a:rPr lang="zh-TW" altLang="en-US" dirty="0"/>
              <a:t>復原與紀錄</a:t>
            </a:r>
          </a:p>
          <a:p>
            <a:pPr lvl="3"/>
            <a:r>
              <a:rPr lang="zh-TW" altLang="en-US" dirty="0"/>
              <a:t>進行完調查、隔離、與分析等步驟之後，就要</a:t>
            </a:r>
            <a:r>
              <a:rPr lang="zh-TW" altLang="en-US" dirty="0">
                <a:solidFill>
                  <a:srgbClr val="3333FF"/>
                </a:solidFill>
              </a:rPr>
              <a:t>著手復原系統</a:t>
            </a:r>
            <a:r>
              <a:rPr lang="zh-TW" altLang="en-US" dirty="0"/>
              <a:t>。</a:t>
            </a:r>
            <a:endParaRPr lang="en-US" altLang="zh-TW" dirty="0"/>
          </a:p>
          <a:p>
            <a:pPr lvl="3"/>
            <a:r>
              <a:rPr lang="zh-TW" altLang="en-US" dirty="0"/>
              <a:t>不能草率進行，許多證據會在復原的過程中遭到破壞，而影響鑑識結果的可信度。</a:t>
            </a:r>
            <a:endParaRPr lang="en-US" altLang="zh-TW" dirty="0"/>
          </a:p>
          <a:p>
            <a:pPr lvl="3"/>
            <a:r>
              <a:rPr lang="zh-TW" altLang="en-US" dirty="0"/>
              <a:t>清楚地記錄每一個步驟，做為未來處理類似事件的參考。</a:t>
            </a:r>
          </a:p>
        </p:txBody>
      </p:sp>
    </p:spTree>
    <p:extLst>
      <p:ext uri="{BB962C8B-B14F-4D97-AF65-F5344CB8AC3E}">
        <p14:creationId xmlns:p14="http://schemas.microsoft.com/office/powerpoint/2010/main" val="15322005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E202E48-CA9A-5CED-A43D-F5D15B47887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3" name="圖形 2" descr="行銷">
            <a:extLst>
              <a:ext uri="{FF2B5EF4-FFF2-40B4-BE49-F238E27FC236}">
                <a16:creationId xmlns:a16="http://schemas.microsoft.com/office/drawing/2014/main" id="{F729C0E0-156D-3E95-829E-C50F194442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91131" y="2132856"/>
            <a:ext cx="2592288" cy="259228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60C2542-81FA-A73E-419E-6CEBD3543D74}"/>
              </a:ext>
            </a:extLst>
          </p:cNvPr>
          <p:cNvSpPr/>
          <p:nvPr/>
        </p:nvSpPr>
        <p:spPr>
          <a:xfrm>
            <a:off x="3795387" y="2492896"/>
            <a:ext cx="3626113" cy="83099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TW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THE END</a:t>
            </a:r>
            <a:r>
              <a:rPr lang="zh-TW" altLang="en-US" sz="4800" b="1" cap="none" spc="0" dirty="0">
                <a:ln w="12700">
                  <a:solidFill>
                    <a:schemeClr val="accent5"/>
                  </a:solidFill>
                  <a:prstDash val="solid"/>
                </a:ln>
                <a:pattFill prst="ltDnDiag">
                  <a:fgClr>
                    <a:schemeClr val="accent5">
                      <a:lumMod val="60000"/>
                      <a:lumOff val="40000"/>
                    </a:schemeClr>
                  </a:fgClr>
                  <a:bgClr>
                    <a:schemeClr val="bg1"/>
                  </a:bgClr>
                </a:pattFill>
                <a:effectLst/>
              </a:rPr>
              <a:t>！</a:t>
            </a:r>
          </a:p>
        </p:txBody>
      </p:sp>
    </p:spTree>
    <p:extLst>
      <p:ext uri="{BB962C8B-B14F-4D97-AF65-F5344CB8AC3E}">
        <p14:creationId xmlns:p14="http://schemas.microsoft.com/office/powerpoint/2010/main" val="3844242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字版面配置區 1">
            <a:extLst>
              <a:ext uri="{FF2B5EF4-FFF2-40B4-BE49-F238E27FC236}">
                <a16:creationId xmlns:a16="http://schemas.microsoft.com/office/drawing/2014/main" id="{A1B0833C-A82A-44EB-94EF-33E80106706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altLang="zh-TW" dirty="0">
                <a:hlinkClick r:id="rId2" action="ppaction://hlinksldjump"/>
              </a:rPr>
              <a:t>2.1 </a:t>
            </a:r>
            <a:r>
              <a:rPr lang="zh-TW" altLang="en-US" dirty="0">
                <a:hlinkClick r:id="rId2" action="ppaction://hlinksldjump"/>
              </a:rPr>
              <a:t>網路的罪與罰</a:t>
            </a:r>
            <a:endParaRPr lang="zh-TW" altLang="en-US" dirty="0"/>
          </a:p>
          <a:p>
            <a:r>
              <a:rPr lang="en-US" altLang="zh-TW" dirty="0">
                <a:hlinkClick r:id="rId3" action="ppaction://hlinksldjump"/>
              </a:rPr>
              <a:t>2.2 </a:t>
            </a:r>
            <a:r>
              <a:rPr lang="zh-TW" altLang="en-US" dirty="0">
                <a:hlinkClick r:id="rId3" action="ppaction://hlinksldjump"/>
              </a:rPr>
              <a:t>資訊的所有權</a:t>
            </a:r>
            <a:endParaRPr lang="en-US" altLang="zh-TW" dirty="0"/>
          </a:p>
          <a:p>
            <a:endParaRPr lang="zh-TW" altLang="en-US" dirty="0"/>
          </a:p>
          <a:p>
            <a:r>
              <a:rPr lang="en-US" altLang="zh-TW" dirty="0">
                <a:hlinkClick r:id="rId4" action="ppaction://hlinksldjump"/>
              </a:rPr>
              <a:t>2.3 </a:t>
            </a:r>
            <a:r>
              <a:rPr lang="zh-TW" altLang="en-US" dirty="0">
                <a:hlinkClick r:id="rId4" action="ppaction://hlinksldjump"/>
              </a:rPr>
              <a:t>個人資料保護法與資訊安全</a:t>
            </a:r>
            <a:endParaRPr lang="zh-TW" altLang="en-US" dirty="0"/>
          </a:p>
          <a:p>
            <a:r>
              <a:rPr lang="en-US" altLang="zh-TW" dirty="0">
                <a:hlinkClick r:id="rId5" action="ppaction://hlinksldjump"/>
              </a:rPr>
              <a:t>2.4 </a:t>
            </a:r>
            <a:r>
              <a:rPr lang="zh-TW" altLang="en-US" dirty="0">
                <a:hlinkClick r:id="rId5" action="ppaction://hlinksldjump"/>
              </a:rPr>
              <a:t>資訊安全事件的處理方法</a:t>
            </a:r>
            <a:endParaRPr lang="zh-TW" altLang="en-US" dirty="0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90B3A07-D6BD-4204-8FBF-5F51E645C30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zh-TW" altLang="en-US" dirty="0"/>
              <a:t>資訊法律與事件處理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640CE26-E773-4BB5-A76C-3B9C74A560B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TW" dirty="0"/>
              <a:t>02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2324511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負責督導網際網路技術發展的</a:t>
            </a:r>
            <a:r>
              <a:rPr lang="en-US" altLang="zh-TW" dirty="0"/>
              <a:t>Internet Architecture Board</a:t>
            </a:r>
            <a:r>
              <a:rPr lang="zh-TW" altLang="en-US" dirty="0"/>
              <a:t>（</a:t>
            </a:r>
            <a:r>
              <a:rPr lang="en-US" altLang="zh-TW" dirty="0"/>
              <a:t>IAB</a:t>
            </a:r>
            <a:r>
              <a:rPr lang="zh-TW" altLang="en-US" dirty="0"/>
              <a:t>）將以下之網路活動</a:t>
            </a:r>
            <a:r>
              <a:rPr lang="zh-TW" altLang="en-US" dirty="0">
                <a:solidFill>
                  <a:srgbClr val="FF0000"/>
                </a:solidFill>
              </a:rPr>
              <a:t>視為不道德</a:t>
            </a:r>
            <a:r>
              <a:rPr lang="zh-TW" altLang="en-US" dirty="0"/>
              <a:t>：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故意在</a:t>
            </a:r>
            <a:r>
              <a:rPr lang="zh-TW" altLang="en-US" dirty="0">
                <a:solidFill>
                  <a:srgbClr val="3333FF"/>
                </a:solidFill>
              </a:rPr>
              <a:t>未經授權的情況下竊用網際網路資源</a:t>
            </a:r>
            <a:r>
              <a:rPr lang="zh-TW" altLang="en-US" dirty="0"/>
              <a:t>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干擾正常的網際網路使用。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故意浪費資源，包括人力資源、運算資源、頻寬資源等。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破壞電腦資訊的完整性。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侵犯別人的隱私權。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dirty="0"/>
              <a:t>以不嚴謹的態度在網際網路上做實驗。</a:t>
            </a:r>
          </a:p>
          <a:p>
            <a:pPr lvl="3"/>
            <a:r>
              <a:rPr lang="zh-TW" altLang="en-US" dirty="0"/>
              <a:t>資訊安全攻防演練必須在</a:t>
            </a:r>
            <a:r>
              <a:rPr lang="zh-TW" altLang="en-US" dirty="0">
                <a:solidFill>
                  <a:srgbClr val="3333FF"/>
                </a:solidFill>
              </a:rPr>
              <a:t>受管控的攻防演練平台</a:t>
            </a:r>
            <a:r>
              <a:rPr lang="zh-TW" altLang="en-US" dirty="0"/>
              <a:t>（</a:t>
            </a:r>
            <a:r>
              <a:rPr lang="en-US" altLang="zh-TW" dirty="0"/>
              <a:t>Cyber Range</a:t>
            </a:r>
            <a:r>
              <a:rPr lang="zh-TW" altLang="en-US" dirty="0"/>
              <a:t>）中進行。</a:t>
            </a:r>
          </a:p>
        </p:txBody>
      </p:sp>
    </p:spTree>
    <p:extLst>
      <p:ext uri="{BB962C8B-B14F-4D97-AF65-F5344CB8AC3E}">
        <p14:creationId xmlns:p14="http://schemas.microsoft.com/office/powerpoint/2010/main" val="4088893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2D0395-A7EA-4810-98CE-035919DF10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資訊科技的發展快速，行動化與數位化的結果，提供多元化的管道與各種可連網的設備進行資訊的交換，近來社群網路如 </a:t>
            </a:r>
            <a:r>
              <a:rPr lang="en-US" altLang="zh-TW" dirty="0"/>
              <a:t>Facebook</a:t>
            </a:r>
            <a:r>
              <a:rPr lang="zh-TW" altLang="en-US" dirty="0"/>
              <a:t>、</a:t>
            </a:r>
            <a:r>
              <a:rPr lang="en-US" altLang="zh-TW" dirty="0"/>
              <a:t>Instagram</a:t>
            </a:r>
            <a:r>
              <a:rPr lang="zh-TW" altLang="en-US" dirty="0"/>
              <a:t>、抖音（</a:t>
            </a:r>
            <a:r>
              <a:rPr lang="en-US" altLang="zh-TW" dirty="0" err="1"/>
              <a:t>TikTok</a:t>
            </a:r>
            <a:r>
              <a:rPr lang="zh-TW" altLang="en-US" dirty="0"/>
              <a:t>）等平台盛行，加上未來證實的訊息或是假訊息快速的流傳，對於真實的社會帶來相當大的衝擊，包括了造成社會輿論的動態、遭詐騙民眾的財產損失等，這些似是而非的說法已經在網路上引起相當多的討論。</a:t>
            </a:r>
            <a:endParaRPr lang="en-US" altLang="zh-TW" dirty="0"/>
          </a:p>
          <a:p>
            <a:r>
              <a:rPr lang="en-US" altLang="zh-TW" dirty="0"/>
              <a:t>2.1.1 </a:t>
            </a:r>
            <a:r>
              <a:rPr lang="zh-TW" altLang="en-US" dirty="0"/>
              <a:t>資訊設備在犯案中的角色</a:t>
            </a:r>
          </a:p>
          <a:p>
            <a:pPr lvl="3"/>
            <a:r>
              <a:rPr lang="zh-TW" altLang="en-US" dirty="0"/>
              <a:t>三種不同的角色：</a:t>
            </a:r>
            <a:endParaRPr lang="en-US" altLang="zh-TW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資訊設備被當成犯罪的</a:t>
            </a:r>
            <a:r>
              <a:rPr lang="zh-TW" altLang="en-US" b="1" dirty="0">
                <a:solidFill>
                  <a:srgbClr val="FF0000"/>
                </a:solidFill>
              </a:rPr>
              <a:t>目標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以資訊設備做為犯罪</a:t>
            </a:r>
            <a:r>
              <a:rPr lang="zh-TW" altLang="en-US" b="1" dirty="0">
                <a:solidFill>
                  <a:srgbClr val="FF0000"/>
                </a:solidFill>
              </a:rPr>
              <a:t>工具</a:t>
            </a:r>
            <a:endParaRPr lang="en-US" altLang="zh-TW" b="1" dirty="0">
              <a:solidFill>
                <a:srgbClr val="FF0000"/>
              </a:solidFill>
            </a:endParaRP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資訊設備意外的成為</a:t>
            </a:r>
            <a:r>
              <a:rPr lang="zh-TW" altLang="en-US" b="1" dirty="0" smtClean="0">
                <a:solidFill>
                  <a:srgbClr val="FF0000"/>
                </a:solidFill>
              </a:rPr>
              <a:t>共犯</a:t>
            </a:r>
            <a:endParaRPr lang="zh-TW" altLang="en-US" b="1" dirty="0">
              <a:solidFill>
                <a:srgbClr val="FF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BA13DC-2895-45EB-B933-21B22F51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2.1</a:t>
            </a:r>
            <a:r>
              <a:rPr lang="zh-TW" altLang="en-US" dirty="0"/>
              <a:t>　網路的罪與罰</a:t>
            </a:r>
          </a:p>
        </p:txBody>
      </p:sp>
    </p:spTree>
    <p:extLst>
      <p:ext uri="{BB962C8B-B14F-4D97-AF65-F5344CB8AC3E}">
        <p14:creationId xmlns:p14="http://schemas.microsoft.com/office/powerpoint/2010/main" val="4887437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zh-TW" dirty="0"/>
              <a:t>2.1.2 </a:t>
            </a:r>
            <a:r>
              <a:rPr lang="zh-TW" altLang="en-US" dirty="0"/>
              <a:t>電腦犯罪的種類</a:t>
            </a:r>
          </a:p>
          <a:p>
            <a:pPr lvl="3"/>
            <a:r>
              <a:rPr lang="zh-TW" altLang="en-US" dirty="0"/>
              <a:t>電腦犯罪的種類繁多，且手法不斷翻新，以下是其中部分的種類。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「網路霸凌（</a:t>
            </a:r>
            <a:r>
              <a:rPr lang="en-US" altLang="zh-TW" dirty="0"/>
              <a:t>Cyberbully</a:t>
            </a:r>
            <a:r>
              <a:rPr lang="zh-TW" altLang="en-US" dirty="0"/>
              <a:t>）」是一種新的電腦犯罪，加害者藉由在網路張貼文字和照片欺侮他人，帶給受害者更多痛苦，網路霸凌或散佈假訊息，在現實生活中造成嚴重後果。</a:t>
            </a:r>
          </a:p>
        </p:txBody>
      </p:sp>
      <p:sp>
        <p:nvSpPr>
          <p:cNvPr id="3" name="內容版面配置區 1">
            <a:extLst>
              <a:ext uri="{FF2B5EF4-FFF2-40B4-BE49-F238E27FC236}">
                <a16:creationId xmlns:a16="http://schemas.microsoft.com/office/drawing/2014/main" id="{E3609CF5-AD23-471A-A032-CAAB46028F07}"/>
              </a:ext>
            </a:extLst>
          </p:cNvPr>
          <p:cNvSpPr txBox="1">
            <a:spLocks/>
          </p:cNvSpPr>
          <p:nvPr/>
        </p:nvSpPr>
        <p:spPr>
          <a:xfrm>
            <a:off x="431999" y="1916832"/>
            <a:ext cx="8532489" cy="2375624"/>
          </a:xfrm>
          <a:prstGeom prst="rect">
            <a:avLst/>
          </a:prstGeom>
        </p:spPr>
        <p:txBody>
          <a:bodyPr vert="horz" numCol="2">
            <a:noAutofit/>
          </a:bodyPr>
          <a:lstStyle>
            <a:lvl1pPr marL="0" indent="0" algn="l" rtl="0" eaLnBrk="1" latinLnBrk="0" hangingPunct="1">
              <a:lnSpc>
                <a:spcPct val="150000"/>
              </a:lnSpc>
              <a:spcBef>
                <a:spcPts val="0"/>
              </a:spcBef>
              <a:buClr>
                <a:schemeClr val="accent3">
                  <a:lumMod val="75000"/>
                </a:schemeClr>
              </a:buClr>
              <a:buSzPct val="100000"/>
              <a:buFontTx/>
              <a:buNone/>
              <a:defRPr kumimoji="0" sz="2800" b="1" u="none" kern="1200" baseline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ea typeface="+mj-ea"/>
                <a:cs typeface="+mn-cs"/>
              </a:defRPr>
            </a:lvl1pPr>
            <a:lvl2pPr marL="457200" indent="-457200" algn="l" rtl="0" eaLnBrk="1" latinLnBrk="0" hangingPunct="1">
              <a:lnSpc>
                <a:spcPct val="100000"/>
              </a:lnSpc>
              <a:spcBef>
                <a:spcPts val="1200"/>
              </a:spcBef>
              <a:buClrTx/>
              <a:buSzPct val="100000"/>
              <a:buFont typeface="+mj-ea"/>
              <a:buAutoNum type="ea1ChtPeriod"/>
              <a:defRPr kumimoji="0" lang="zh-TW" altLang="en-US" sz="2000" b="1" kern="1200" dirty="0" smtClean="0">
                <a:solidFill>
                  <a:srgbClr val="0070C0"/>
                </a:solidFill>
                <a:latin typeface="+mj-ea"/>
                <a:ea typeface="+mj-ea"/>
                <a:cs typeface="+mn-cs"/>
              </a:defRPr>
            </a:lvl2pPr>
            <a:lvl3pPr marL="457200" indent="-457200" algn="l" rtl="0" eaLnBrk="1" latinLnBrk="0" hangingPunct="1">
              <a:lnSpc>
                <a:spcPct val="100000"/>
              </a:lnSpc>
              <a:spcBef>
                <a:spcPts val="1200"/>
              </a:spcBef>
              <a:spcAft>
                <a:spcPts val="200"/>
              </a:spcAft>
              <a:buClrTx/>
              <a:buSzPct val="100000"/>
              <a:buFont typeface="+mj-lt"/>
              <a:buAutoNum type="arabicPeriod"/>
              <a:defRPr kumimoji="0" lang="zh-TW" altLang="en-US" sz="2000" b="0" u="none" kern="1200" baseline="0" dirty="0" smtClean="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3pPr>
            <a:lvl4pPr marL="0" indent="-288000" algn="l" rtl="0" eaLnBrk="1" latinLnBrk="0" hangingPunct="1">
              <a:lnSpc>
                <a:spcPts val="2800"/>
              </a:lnSpc>
              <a:spcBef>
                <a:spcPts val="800"/>
              </a:spcBef>
              <a:spcAft>
                <a:spcPts val="200"/>
              </a:spcAft>
              <a:buClr>
                <a:srgbClr val="AE2A7F"/>
              </a:buClr>
              <a:buSzPct val="90000"/>
              <a:buFontTx/>
              <a:buNone/>
              <a:defRPr kumimoji="0" sz="200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4pPr>
            <a:lvl5pPr marL="360000" marR="0" indent="-342900" algn="l" defTabSz="914400" rtl="0" eaLnBrk="1" fontAlgn="auto" latinLnBrk="0" hangingPunct="1">
              <a:lnSpc>
                <a:spcPts val="2800"/>
              </a:lnSpc>
              <a:spcBef>
                <a:spcPts val="6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tabLst/>
              <a:defRPr kumimoji="0" sz="2000" b="0" kern="1200">
                <a:solidFill>
                  <a:schemeClr val="tx1"/>
                </a:solidFill>
                <a:latin typeface="+mj-ea"/>
                <a:ea typeface="+mj-ea"/>
                <a:cs typeface="+mn-cs"/>
              </a:defRPr>
            </a:lvl5pPr>
            <a:lvl6pPr marL="360000" indent="-342000" algn="l" rtl="0" eaLnBrk="1" latinLnBrk="0" hangingPunct="1">
              <a:lnSpc>
                <a:spcPct val="100000"/>
              </a:lnSpc>
              <a:spcBef>
                <a:spcPts val="600"/>
              </a:spcBef>
              <a:buClr>
                <a:srgbClr val="C67A48"/>
              </a:buClr>
              <a:buFont typeface="Wingdings" pitchFamily="2" charset="2"/>
              <a:buChar char="n"/>
              <a:defRPr kumimoji="0" sz="1800" kern="1200" baseline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6pPr>
            <a:lvl7pPr marL="936000" indent="-228600" algn="l" rtl="0" eaLnBrk="1" latinLnBrk="0" hangingPunct="1">
              <a:spcBef>
                <a:spcPts val="600"/>
              </a:spcBef>
              <a:buClrTx/>
              <a:buFont typeface="Wingdings" pitchFamily="2" charset="2"/>
              <a:buChar char="n"/>
              <a:defRPr kumimoji="0" sz="20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5176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26080" indent="-228600" algn="l" rtl="0" eaLnBrk="1" latinLnBrk="0" hangingPunct="1">
              <a:spcBef>
                <a:spcPct val="20000"/>
              </a:spcBef>
              <a:buClr>
                <a:schemeClr val="accent4"/>
              </a:buClr>
              <a:buFont typeface="Wingdings"/>
              <a:buChar char="§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內部犯罪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惡意程式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駭客攻擊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網路詐騙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社交工程（</a:t>
            </a:r>
            <a:r>
              <a:rPr lang="en-US" altLang="zh-TW" b="1" dirty="0"/>
              <a:t>Social Engineering</a:t>
            </a:r>
            <a:r>
              <a:rPr lang="zh-TW" altLang="en-US" b="1" dirty="0"/>
              <a:t>）</a:t>
            </a:r>
          </a:p>
          <a:p>
            <a:pPr lvl="2">
              <a:buFont typeface="Wingdings" panose="05000000000000000000" pitchFamily="2" charset="2"/>
              <a:buChar char="l"/>
            </a:pPr>
            <a:endParaRPr lang="zh-TW" altLang="en-US" b="1" dirty="0"/>
          </a:p>
          <a:p>
            <a:pPr lvl="2">
              <a:buFont typeface="Wingdings" panose="05000000000000000000" pitchFamily="2" charset="2"/>
              <a:buChar char="l"/>
            </a:pPr>
            <a:endParaRPr lang="zh-TW" altLang="en-US" b="1" dirty="0"/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商業間諜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違法色情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組織犯罪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恐怖行動</a:t>
            </a:r>
          </a:p>
          <a:p>
            <a:pPr lvl="2">
              <a:buFont typeface="Wingdings" panose="05000000000000000000" pitchFamily="2" charset="2"/>
              <a:buChar char="l"/>
            </a:pPr>
            <a:r>
              <a:rPr lang="zh-TW" altLang="en-US" b="1" dirty="0"/>
              <a:t>網路詐騙</a:t>
            </a:r>
          </a:p>
          <a:p>
            <a:pPr lvl="3"/>
            <a:endParaRPr lang="zh-TW" altLang="en-US" b="1" dirty="0"/>
          </a:p>
          <a:p>
            <a:pPr lvl="3"/>
            <a:endParaRPr lang="zh-TW" altLang="en-US" b="1" dirty="0"/>
          </a:p>
        </p:txBody>
      </p:sp>
      <p:sp>
        <p:nvSpPr>
          <p:cNvPr id="4" name="矩形 3"/>
          <p:cNvSpPr/>
          <p:nvPr/>
        </p:nvSpPr>
        <p:spPr>
          <a:xfrm>
            <a:off x="539552" y="4292456"/>
            <a:ext cx="3240360" cy="4326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60838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2D0395-A7EA-4810-98CE-035919DF10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所有權仍受法律保障，不得未經許可盜用。</a:t>
            </a:r>
            <a:r>
              <a:rPr lang="zh-TW" altLang="en-US" dirty="0">
                <a:solidFill>
                  <a:srgbClr val="FF0000"/>
                </a:solidFill>
              </a:rPr>
              <a:t>智慧財產權（</a:t>
            </a:r>
            <a:r>
              <a:rPr lang="en-US" altLang="zh-TW" dirty="0">
                <a:solidFill>
                  <a:srgbClr val="FF0000"/>
                </a:solidFill>
              </a:rPr>
              <a:t>Intellectual Property Right, IPR</a:t>
            </a:r>
            <a:r>
              <a:rPr lang="zh-TW" altLang="en-US" dirty="0">
                <a:solidFill>
                  <a:srgbClr val="FF0000"/>
                </a:solidFill>
              </a:rPr>
              <a:t>）</a:t>
            </a:r>
            <a:r>
              <a:rPr lang="zh-TW" altLang="en-US" dirty="0"/>
              <a:t>以法律保護有實體或無實體的項目或資產，避免在其創造者或所有人無法得到報酬的情況下，遭到複製或使用。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marL="342900" lvl="3" indent="-342900">
              <a:buClrTx/>
              <a:buSzPct val="100000"/>
              <a:buFont typeface="Wingdings" panose="05000000000000000000" pitchFamily="2" charset="2"/>
              <a:buChar char="l"/>
            </a:pPr>
            <a:r>
              <a:rPr lang="zh-TW" altLang="en-US" dirty="0"/>
              <a:t>智慧財產權的「</a:t>
            </a:r>
            <a:r>
              <a:rPr lang="zh-TW" altLang="en-US" dirty="0">
                <a:solidFill>
                  <a:srgbClr val="3333FF"/>
                </a:solidFill>
              </a:rPr>
              <a:t>專利權（</a:t>
            </a:r>
            <a:r>
              <a:rPr lang="en-US" altLang="zh-TW" dirty="0">
                <a:solidFill>
                  <a:srgbClr val="3333FF"/>
                </a:solidFill>
              </a:rPr>
              <a:t>Patent</a:t>
            </a:r>
            <a:r>
              <a:rPr lang="zh-TW" altLang="en-US" dirty="0">
                <a:solidFill>
                  <a:srgbClr val="3333FF"/>
                </a:solidFill>
              </a:rPr>
              <a:t>）」</a:t>
            </a:r>
            <a:r>
              <a:rPr lang="zh-TW" altLang="en-US" dirty="0"/>
              <a:t>在保護新穎、實用、且非顯而易見的發明。</a:t>
            </a:r>
            <a:endParaRPr lang="en-US" altLang="zh-TW" dirty="0"/>
          </a:p>
          <a:p>
            <a:pPr marL="342900" lvl="3" indent="-342900">
              <a:buClrTx/>
              <a:buSzPct val="100000"/>
              <a:buFont typeface="Wingdings" panose="05000000000000000000" pitchFamily="2" charset="2"/>
              <a:buChar char="l"/>
            </a:pPr>
            <a:r>
              <a:rPr lang="zh-TW" altLang="en-US" dirty="0"/>
              <a:t>專利權是智慧財產權的一種最強的型態。</a:t>
            </a:r>
            <a:endParaRPr lang="en-US" altLang="zh-TW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BA13DC-2895-45EB-B933-21B22F51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2.2</a:t>
            </a:r>
            <a:r>
              <a:rPr lang="zh-TW" altLang="en-US" dirty="0"/>
              <a:t>　資訊的所有權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664927B8-4594-4335-B06C-46BA0D607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1760" y="2420888"/>
            <a:ext cx="4032448" cy="2522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598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D091259-295F-4D39-B1DD-B7897129311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marL="342900" lvl="3" indent="-342900">
              <a:buClrTx/>
              <a:buSzPct val="100000"/>
              <a:buFont typeface="Wingdings" panose="05000000000000000000" pitchFamily="2" charset="2"/>
              <a:buChar char="l"/>
            </a:pPr>
            <a:r>
              <a:rPr lang="zh-TW" altLang="en-US" dirty="0"/>
              <a:t>智慧財產權的「</a:t>
            </a:r>
            <a:r>
              <a:rPr lang="zh-TW" altLang="en-US" dirty="0">
                <a:solidFill>
                  <a:srgbClr val="3333FF"/>
                </a:solidFill>
              </a:rPr>
              <a:t>商標（</a:t>
            </a:r>
            <a:r>
              <a:rPr lang="en-US" altLang="zh-TW" dirty="0">
                <a:solidFill>
                  <a:srgbClr val="3333FF"/>
                </a:solidFill>
              </a:rPr>
              <a:t>Trademark</a:t>
            </a:r>
            <a:r>
              <a:rPr lang="zh-TW" altLang="en-US" dirty="0">
                <a:solidFill>
                  <a:srgbClr val="3333FF"/>
                </a:solidFill>
              </a:rPr>
              <a:t>）」</a:t>
            </a:r>
            <a:r>
              <a:rPr lang="zh-TW" altLang="en-US" dirty="0"/>
              <a:t>在標示產品，並與其他人的產品做區分。</a:t>
            </a:r>
            <a:endParaRPr lang="en-US" altLang="zh-TW" dirty="0"/>
          </a:p>
          <a:p>
            <a:pPr marL="342900" lvl="3" indent="-342900">
              <a:buClrTx/>
              <a:buSzPct val="100000"/>
              <a:buFont typeface="Wingdings" panose="05000000000000000000" pitchFamily="2" charset="2"/>
              <a:buChar char="l"/>
            </a:pPr>
            <a:r>
              <a:rPr lang="zh-TW" altLang="en-US" dirty="0"/>
              <a:t>智慧財產權的「</a:t>
            </a:r>
            <a:r>
              <a:rPr lang="zh-TW" altLang="en-US" dirty="0">
                <a:solidFill>
                  <a:srgbClr val="3333FF"/>
                </a:solidFill>
              </a:rPr>
              <a:t>著作權（</a:t>
            </a:r>
            <a:r>
              <a:rPr lang="en-US" altLang="zh-TW" dirty="0">
                <a:solidFill>
                  <a:srgbClr val="3333FF"/>
                </a:solidFill>
              </a:rPr>
              <a:t>Copyright</a:t>
            </a:r>
            <a:r>
              <a:rPr lang="zh-TW" altLang="en-US" dirty="0">
                <a:solidFill>
                  <a:srgbClr val="3333FF"/>
                </a:solidFill>
              </a:rPr>
              <a:t>）」</a:t>
            </a:r>
            <a:r>
              <a:rPr lang="zh-TW" altLang="en-US" dirty="0"/>
              <a:t>所涵蓋的是一個想法的表達，而專利權才是在保護想法本身。</a:t>
            </a:r>
            <a:endParaRPr lang="en-US" altLang="zh-TW" dirty="0"/>
          </a:p>
          <a:p>
            <a:pPr marL="342900" lvl="3" indent="-342900">
              <a:buClrTx/>
              <a:buSzPct val="100000"/>
              <a:buFont typeface="Wingdings" panose="05000000000000000000" pitchFamily="2" charset="2"/>
              <a:buChar char="l"/>
            </a:pPr>
            <a:r>
              <a:rPr lang="zh-TW" altLang="en-US" dirty="0"/>
              <a:t>智慧財產權的「</a:t>
            </a:r>
            <a:r>
              <a:rPr lang="zh-TW" altLang="en-US" dirty="0">
                <a:solidFill>
                  <a:srgbClr val="3333FF"/>
                </a:solidFill>
              </a:rPr>
              <a:t>營業秘密（</a:t>
            </a:r>
            <a:r>
              <a:rPr lang="en-US" altLang="zh-TW" dirty="0">
                <a:solidFill>
                  <a:srgbClr val="3333FF"/>
                </a:solidFill>
              </a:rPr>
              <a:t>Trade Secret</a:t>
            </a:r>
            <a:r>
              <a:rPr lang="zh-TW" altLang="en-US" dirty="0">
                <a:solidFill>
                  <a:srgbClr val="3333FF"/>
                </a:solidFill>
              </a:rPr>
              <a:t>）」</a:t>
            </a:r>
            <a:r>
              <a:rPr lang="zh-TW" altLang="en-US" dirty="0"/>
              <a:t>是指私有的方法、技術、製程、配方、程式、設計或其他可用於生產、銷售或經營之資訊，它們是機密的並且對業務有重大影響。</a:t>
            </a:r>
            <a:endParaRPr lang="en-US" altLang="zh-TW" dirty="0"/>
          </a:p>
          <a:p>
            <a:pPr lvl="3" indent="0"/>
            <a:r>
              <a:rPr lang="zh-TW" altLang="en-US" dirty="0"/>
              <a:t>由於營業秘密不可以公開，因此它不需要申請，也沒有保護期限，這一點與專利或著作權明顯的不同。</a:t>
            </a:r>
            <a:endParaRPr lang="en-US" altLang="zh-TW" dirty="0"/>
          </a:p>
          <a:p>
            <a:pPr lvl="3" indent="0"/>
            <a:r>
              <a:rPr lang="zh-TW" altLang="en-US" dirty="0">
                <a:solidFill>
                  <a:srgbClr val="3333FF"/>
                </a:solidFill>
              </a:rPr>
              <a:t>「隱私權（</a:t>
            </a:r>
            <a:r>
              <a:rPr lang="en-US" altLang="zh-TW" dirty="0">
                <a:solidFill>
                  <a:srgbClr val="3333FF"/>
                </a:solidFill>
              </a:rPr>
              <a:t>Privacy</a:t>
            </a:r>
            <a:r>
              <a:rPr lang="zh-TW" altLang="en-US" dirty="0">
                <a:solidFill>
                  <a:srgbClr val="3333FF"/>
                </a:solidFill>
              </a:rPr>
              <a:t>）」通常不被歸類為智慧財產權</a:t>
            </a:r>
            <a:r>
              <a:rPr lang="zh-TW" altLang="en-US" dirty="0"/>
              <a:t>，但從資訊所有權而言，它是我們亟需要保護的範圍。個人隱私權首重個人身分資料（如身分證字號）與私密資料（如病歷資料）的保護，組織應該重視員工、客戶及相關人員之隱私權，並且訂定保護政策。</a:t>
            </a:r>
          </a:p>
        </p:txBody>
      </p:sp>
    </p:spTree>
    <p:extLst>
      <p:ext uri="{BB962C8B-B14F-4D97-AF65-F5344CB8AC3E}">
        <p14:creationId xmlns:p14="http://schemas.microsoft.com/office/powerpoint/2010/main" val="1385913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52D0395-A7EA-4810-98CE-035919DF106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中華民國「</a:t>
            </a:r>
            <a:r>
              <a:rPr lang="zh-TW" altLang="en-US" dirty="0">
                <a:solidFill>
                  <a:srgbClr val="FF0000"/>
                </a:solidFill>
              </a:rPr>
              <a:t>個人資料保護法」（簡稱「個資法」</a:t>
            </a:r>
            <a:r>
              <a:rPr lang="zh-TW" altLang="en-US" dirty="0"/>
              <a:t>）經</a:t>
            </a:r>
            <a:r>
              <a:rPr lang="en-US" altLang="zh-TW" dirty="0"/>
              <a:t>2010 </a:t>
            </a:r>
            <a:r>
              <a:rPr lang="zh-TW" altLang="en-US" dirty="0"/>
              <a:t>年</a:t>
            </a:r>
            <a:r>
              <a:rPr lang="en-US" altLang="zh-TW" dirty="0"/>
              <a:t>5 </a:t>
            </a:r>
            <a:r>
              <a:rPr lang="zh-TW" altLang="en-US" dirty="0"/>
              <a:t>月修正後，於</a:t>
            </a:r>
            <a:r>
              <a:rPr lang="en-US" altLang="zh-TW" dirty="0"/>
              <a:t>2012 </a:t>
            </a:r>
            <a:r>
              <a:rPr lang="zh-TW" altLang="en-US" dirty="0"/>
              <a:t>年</a:t>
            </a:r>
            <a:r>
              <a:rPr lang="en-US" altLang="zh-TW" dirty="0"/>
              <a:t>10 </a:t>
            </a:r>
            <a:r>
              <a:rPr lang="zh-TW" altLang="en-US" dirty="0"/>
              <a:t>月開始施行。</a:t>
            </a:r>
            <a:endParaRPr lang="en-US" altLang="zh-TW" dirty="0"/>
          </a:p>
          <a:p>
            <a:pPr lvl="3"/>
            <a:r>
              <a:rPr lang="zh-TW" altLang="en-US" dirty="0"/>
              <a:t>個資法中的個人資料定義為「自然人之姓名、出生年月日、國民身分證統一編號、護照號碼、特徵、指紋、婚姻、家庭、教育、職業、病歷、醫療、基因、性生活、健康檢查、犯罪前科、聯絡方式、財務情況、社會活動及其他得以直接或間接方式識別該個人之資料。</a:t>
            </a:r>
            <a:endParaRPr lang="en-US" altLang="zh-TW" dirty="0"/>
          </a:p>
          <a:p>
            <a:pPr lvl="3"/>
            <a:r>
              <a:rPr lang="zh-TW" altLang="en-US" dirty="0">
                <a:solidFill>
                  <a:srgbClr val="3333FF"/>
                </a:solidFill>
              </a:rPr>
              <a:t>個資法的目的在「規範個人資料之蒐集、處理及利用</a:t>
            </a:r>
            <a:r>
              <a:rPr lang="zh-TW" altLang="en-US" dirty="0"/>
              <a:t>，以避免人格權受侵害，並促進個人資料之合理利用。」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E8BA13DC-2895-45EB-B933-21B22F51B2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2.3</a:t>
            </a:r>
            <a:r>
              <a:rPr lang="zh-TW" altLang="en-US" dirty="0"/>
              <a:t>　個人資料保護法與資訊安全</a:t>
            </a:r>
          </a:p>
        </p:txBody>
      </p:sp>
    </p:spTree>
    <p:extLst>
      <p:ext uri="{BB962C8B-B14F-4D97-AF65-F5344CB8AC3E}">
        <p14:creationId xmlns:p14="http://schemas.microsoft.com/office/powerpoint/2010/main" val="1026541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17DCED1-FCE0-4E40-BC15-0205AAFEB65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pPr lvl="3"/>
            <a:r>
              <a:rPr lang="zh-TW" altLang="en-US" dirty="0"/>
              <a:t>當個人或組織遇到一個資訊安全事件，我們需要採取正確、有效的處理方法。</a:t>
            </a:r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endParaRPr lang="en-US" altLang="zh-TW" dirty="0"/>
          </a:p>
          <a:p>
            <a:pPr lvl="3"/>
            <a:r>
              <a:rPr lang="zh-TW" altLang="en-US" dirty="0"/>
              <a:t>最基本的程序：</a:t>
            </a:r>
          </a:p>
          <a:p>
            <a:pPr marL="54900" lvl="3" indent="-342900">
              <a:buClrTx/>
              <a:buSzPct val="100000"/>
              <a:buFont typeface="Wingdings" panose="05000000000000000000" pitchFamily="2" charset="2"/>
              <a:buChar char="l"/>
            </a:pPr>
            <a:r>
              <a:rPr lang="zh-TW" altLang="en-US" dirty="0"/>
              <a:t>偵側到問題以後，做簡單的分類與報告。</a:t>
            </a:r>
          </a:p>
          <a:p>
            <a:pPr marL="54900" lvl="3" indent="-342900">
              <a:buClrTx/>
              <a:buSzPct val="100000"/>
              <a:buFont typeface="Wingdings" panose="05000000000000000000" pitchFamily="2" charset="2"/>
              <a:buChar char="l"/>
            </a:pPr>
            <a:r>
              <a:rPr lang="zh-TW" altLang="en-US" dirty="0"/>
              <a:t>對問題展開調查，設法確定問題發生的來龍去脈。</a:t>
            </a:r>
          </a:p>
          <a:p>
            <a:pPr marL="54900" lvl="3" indent="-342900">
              <a:buClrTx/>
              <a:buSzPct val="100000"/>
              <a:buFont typeface="Wingdings" panose="05000000000000000000" pitchFamily="2" charset="2"/>
              <a:buChar char="l"/>
            </a:pPr>
            <a:r>
              <a:rPr lang="zh-TW" altLang="en-US" dirty="0"/>
              <a:t>以隔離（</a:t>
            </a:r>
            <a:r>
              <a:rPr lang="en-US" altLang="zh-TW" dirty="0"/>
              <a:t>Containment</a:t>
            </a:r>
            <a:r>
              <a:rPr lang="zh-TW" altLang="en-US" dirty="0"/>
              <a:t>）等手段將問題所造成的損失降到最低。</a:t>
            </a:r>
          </a:p>
          <a:p>
            <a:pPr marL="54900" lvl="3" indent="-342900">
              <a:buClrTx/>
              <a:buSzPct val="100000"/>
              <a:buFont typeface="Wingdings" panose="05000000000000000000" pitchFamily="2" charset="2"/>
              <a:buChar char="l"/>
            </a:pPr>
            <a:r>
              <a:rPr lang="zh-TW" altLang="en-US" dirty="0"/>
              <a:t>徹底分析這個問題，設法尋找問題發生的根本原因（</a:t>
            </a:r>
            <a:r>
              <a:rPr lang="en-US" altLang="zh-TW" dirty="0"/>
              <a:t>Root Cause</a:t>
            </a:r>
            <a:r>
              <a:rPr lang="zh-TW" altLang="en-US" dirty="0"/>
              <a:t>）。</a:t>
            </a:r>
          </a:p>
          <a:p>
            <a:pPr marL="54900" lvl="3" indent="-342900">
              <a:buClrTx/>
              <a:buSzPct val="100000"/>
              <a:buFont typeface="Wingdings" panose="05000000000000000000" pitchFamily="2" charset="2"/>
              <a:buChar char="l"/>
            </a:pPr>
            <a:r>
              <a:rPr lang="zh-TW" altLang="en-US" dirty="0"/>
              <a:t>將狀況復原並且記錄問題處理的步驟，做為未來處理類似事件的參考。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7A9C77F-26DB-42CE-9D72-005AA512E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2.4</a:t>
            </a:r>
            <a:r>
              <a:rPr lang="zh-TW" altLang="en-US" dirty="0"/>
              <a:t>　資訊安全事件的處理方法</a:t>
            </a: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5E0390E6-FA7E-4A6C-9874-2105F3FD94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9622" y="1628800"/>
            <a:ext cx="4204756" cy="2448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00119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20308</TotalTime>
  <Words>1348</Words>
  <Application>Microsoft Office PowerPoint</Application>
  <PresentationFormat>如螢幕大小 (4:3)</PresentationFormat>
  <Paragraphs>95</Paragraphs>
  <Slides>14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微軟正黑體</vt:lpstr>
      <vt:lpstr>新細明體</vt:lpstr>
      <vt:lpstr>Arial</vt:lpstr>
      <vt:lpstr>Arial Black</vt:lpstr>
      <vt:lpstr>Calibri</vt:lpstr>
      <vt:lpstr>Wingdings</vt:lpstr>
      <vt:lpstr>Median</vt:lpstr>
      <vt:lpstr>PowerPoint 簡報</vt:lpstr>
      <vt:lpstr>PowerPoint 簡報</vt:lpstr>
      <vt:lpstr>PowerPoint 簡報</vt:lpstr>
      <vt:lpstr>2.1　網路的罪與罰</vt:lpstr>
      <vt:lpstr>PowerPoint 簡報</vt:lpstr>
      <vt:lpstr>2.2　資訊的所有權</vt:lpstr>
      <vt:lpstr>PowerPoint 簡報</vt:lpstr>
      <vt:lpstr>2.3　個人資料保護法與資訊安全</vt:lpstr>
      <vt:lpstr>2.4　資訊安全事件的處理方法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敲開 Android 的開發大門</dc:title>
  <dc:creator>memi</dc:creator>
  <cp:keywords>ACL040700</cp:keywords>
  <cp:lastModifiedBy>user</cp:lastModifiedBy>
  <cp:revision>2106</cp:revision>
  <dcterms:created xsi:type="dcterms:W3CDTF">2011-06-06T16:54:13Z</dcterms:created>
  <dcterms:modified xsi:type="dcterms:W3CDTF">2024-10-21T02:31:15Z</dcterms:modified>
</cp:coreProperties>
</file>