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6" r:id="rId4"/>
    <p:sldId id="279" r:id="rId5"/>
    <p:sldId id="278" r:id="rId6"/>
    <p:sldId id="273" r:id="rId7"/>
    <p:sldId id="277" r:id="rId8"/>
    <p:sldId id="275" r:id="rId9"/>
    <p:sldId id="267" r:id="rId10"/>
    <p:sldId id="268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9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E6BB-B57D-064F-8C4F-391F96510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0" y="1122363"/>
            <a:ext cx="8483599" cy="2387600"/>
          </a:xfrm>
        </p:spPr>
        <p:txBody>
          <a:bodyPr/>
          <a:lstStyle/>
          <a:p>
            <a:r>
              <a:rPr lang="en-LB" dirty="0"/>
              <a:t>SWA Project</a:t>
            </a:r>
            <a:br>
              <a:rPr lang="en-LB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Data Input Services (DIS) 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endParaRPr lang="en-L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46D72-8FD7-D943-868D-2A76CA18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400" y="3509963"/>
            <a:ext cx="7823199" cy="165576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March 23, 2023</a:t>
            </a: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Maharishi international university</a:t>
            </a:r>
            <a:endParaRPr lang="en-US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8623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4A6F5-29A9-CE42-8B95-97C56BC4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B" dirty="0"/>
              <a:t>controller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83F79-C826-3289-AB3F-C777C676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816867"/>
            <a:ext cx="7377112" cy="5186165"/>
          </a:xfrm>
        </p:spPr>
      </p:pic>
    </p:spTree>
    <p:extLst>
      <p:ext uri="{BB962C8B-B14F-4D97-AF65-F5344CB8AC3E}">
        <p14:creationId xmlns:p14="http://schemas.microsoft.com/office/powerpoint/2010/main" val="42361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B316C-8404-ED4E-A5FB-7C88AC2E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LB" dirty="0"/>
              <a:t>ervice</a:t>
            </a:r>
            <a:br>
              <a:rPr lang="en-LB" dirty="0"/>
            </a:br>
            <a:r>
              <a:rPr lang="en-LB" dirty="0"/>
              <a:t>data input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501C-79FB-3145-AFDD-D2ECE151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112" y="317500"/>
            <a:ext cx="7303551" cy="6286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@Service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dirty="0"/>
              <a:t>DataInputService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BBB529"/>
                </a:solidFill>
                <a:effectLst/>
              </a:rPr>
              <a:t>@Autowired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BBB529"/>
                </a:solidFill>
                <a:effectLst/>
              </a:rPr>
              <a:t>    </a:t>
            </a:r>
            <a:r>
              <a:rPr lang="en-US" dirty="0"/>
              <a:t>DataInputRepository </a:t>
            </a:r>
            <a:r>
              <a:rPr lang="en-US" dirty="0">
                <a:solidFill>
                  <a:srgbClr val="9876AA"/>
                </a:solidFill>
                <a:effectLst/>
              </a:rPr>
              <a:t>repository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private boolean </a:t>
            </a:r>
            <a:r>
              <a:rPr lang="en-US" dirty="0">
                <a:solidFill>
                  <a:srgbClr val="9876AA"/>
                </a:solidFill>
                <a:effectLst/>
              </a:rPr>
              <a:t>enabled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public boolean </a:t>
            </a:r>
            <a:r>
              <a:rPr lang="en-US" dirty="0">
                <a:solidFill>
                  <a:srgbClr val="FFC66D"/>
                </a:solidFill>
                <a:effectLst/>
              </a:rPr>
              <a:t>isEnabled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9876AA"/>
                </a:solidFill>
                <a:effectLst/>
              </a:rPr>
              <a:t>enabled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addMessage</a:t>
            </a:r>
            <a:r>
              <a:rPr lang="en-US" dirty="0"/>
              <a:t>(String message){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repository</a:t>
            </a:r>
            <a:r>
              <a:rPr lang="en-US" dirty="0"/>
              <a:t>.save(message)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</a:t>
            </a:r>
            <a:r>
              <a:rPr lang="en-US" dirty="0"/>
              <a:t>List&lt;String&gt; </a:t>
            </a:r>
            <a:r>
              <a:rPr lang="en-US" dirty="0">
                <a:solidFill>
                  <a:srgbClr val="FFC66D"/>
                </a:solidFill>
                <a:effectLst/>
              </a:rPr>
              <a:t>getMessages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9876AA"/>
                </a:solidFill>
                <a:effectLst/>
              </a:rPr>
              <a:t>repository</a:t>
            </a:r>
            <a:r>
              <a:rPr lang="en-US" dirty="0"/>
              <a:t>.findAll()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clearAllMessages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9876AA"/>
                </a:solidFill>
                <a:effectLst/>
              </a:rPr>
              <a:t>repository</a:t>
            </a:r>
            <a:r>
              <a:rPr lang="en-US" dirty="0"/>
              <a:t>.clear()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setScheduledTasks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boolean </a:t>
            </a:r>
            <a:r>
              <a:rPr lang="en-US" dirty="0"/>
              <a:t>enabled){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9876AA"/>
                </a:solidFill>
                <a:effectLst/>
              </a:rPr>
              <a:t>enabled </a:t>
            </a:r>
            <a:r>
              <a:rPr lang="en-US" dirty="0"/>
              <a:t>= enabled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330055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34FFC1-4AE9-0648-9DC4-2244C6EA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LB" dirty="0"/>
              <a:t>ervice</a:t>
            </a:r>
            <a:br>
              <a:rPr lang="en-LB" dirty="0"/>
            </a:br>
            <a:r>
              <a:rPr lang="en-LB" dirty="0"/>
              <a:t>sender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2DD3-710D-6C4B-B6E5-8F4963D8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146" y="636588"/>
            <a:ext cx="7333554" cy="558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BBB529"/>
                </a:solidFill>
                <a:effectLst/>
              </a:rPr>
              <a:t>@Service</a:t>
            </a:r>
            <a:br>
              <a:rPr lang="en-US" sz="1800" dirty="0">
                <a:solidFill>
                  <a:srgbClr val="BBB529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sz="1800" dirty="0"/>
              <a:t>Sender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BBB529"/>
                </a:solidFill>
                <a:effectLst/>
              </a:rPr>
              <a:t>@Autowired</a:t>
            </a:r>
            <a:br>
              <a:rPr lang="en-US" sz="1800" dirty="0">
                <a:solidFill>
                  <a:srgbClr val="BBB529"/>
                </a:solidFill>
                <a:effectLst/>
              </a:rPr>
            </a:br>
            <a:r>
              <a:rPr lang="en-US" sz="1800" dirty="0">
                <a:solidFill>
                  <a:srgbClr val="BBB529"/>
                </a:solidFill>
                <a:effectLst/>
              </a:rPr>
              <a:t>    </a:t>
            </a:r>
            <a:r>
              <a:rPr lang="en-US" sz="1800" dirty="0"/>
              <a:t>KafkaTemplate&lt;String</a:t>
            </a:r>
            <a:r>
              <a:rPr lang="en-US" sz="1800" dirty="0">
                <a:solidFill>
                  <a:srgbClr val="CC7832"/>
                </a:solidFill>
                <a:effectLst/>
              </a:rPr>
              <a:t>, </a:t>
            </a:r>
            <a:r>
              <a:rPr lang="en-US" sz="1800" dirty="0"/>
              <a:t>Long&gt; </a:t>
            </a:r>
            <a:r>
              <a:rPr lang="en-US" sz="1800" dirty="0">
                <a:solidFill>
                  <a:srgbClr val="9876AA"/>
                </a:solidFill>
                <a:effectLst/>
              </a:rPr>
              <a:t>kafkaTemplate</a:t>
            </a:r>
            <a:r>
              <a:rPr lang="en-US" sz="1800" dirty="0">
                <a:solidFill>
                  <a:srgbClr val="CC7832"/>
                </a:solidFill>
                <a:effectLst/>
              </a:rPr>
              <a:t>;</a:t>
            </a:r>
            <a:br>
              <a:rPr lang="en-US" sz="1800" dirty="0">
                <a:solidFill>
                  <a:srgbClr val="CC7832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800" dirty="0">
                <a:solidFill>
                  <a:srgbClr val="BBB529"/>
                </a:solidFill>
                <a:effectLst/>
              </a:rPr>
              <a:t>@Autowired</a:t>
            </a:r>
            <a:br>
              <a:rPr lang="en-US" sz="1800" dirty="0">
                <a:solidFill>
                  <a:srgbClr val="BBB529"/>
                </a:solidFill>
                <a:effectLst/>
              </a:rPr>
            </a:br>
            <a:r>
              <a:rPr lang="en-US" sz="1800" dirty="0">
                <a:solidFill>
                  <a:srgbClr val="BBB529"/>
                </a:solidFill>
                <a:effectLst/>
              </a:rPr>
              <a:t>    </a:t>
            </a:r>
            <a:r>
              <a:rPr lang="en-US" sz="1800" dirty="0"/>
              <a:t>DataInputService </a:t>
            </a:r>
            <a:r>
              <a:rPr lang="en-US" sz="1800" dirty="0">
                <a:solidFill>
                  <a:srgbClr val="9876AA"/>
                </a:solidFill>
                <a:effectLst/>
              </a:rPr>
              <a:t>service</a:t>
            </a:r>
            <a:r>
              <a:rPr lang="en-US" sz="1800" dirty="0">
                <a:solidFill>
                  <a:srgbClr val="CC7832"/>
                </a:solidFill>
                <a:effectLst/>
              </a:rPr>
              <a:t>;</a:t>
            </a:r>
            <a:br>
              <a:rPr lang="en-US" sz="1800" dirty="0">
                <a:solidFill>
                  <a:srgbClr val="CC7832"/>
                </a:solidFill>
                <a:effectLst/>
              </a:rPr>
            </a:br>
            <a:br>
              <a:rPr lang="en-US" sz="1800" dirty="0">
                <a:solidFill>
                  <a:srgbClr val="CC7832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    public void </a:t>
            </a:r>
            <a:r>
              <a:rPr lang="en-US" sz="1800" dirty="0">
                <a:solidFill>
                  <a:srgbClr val="FFC66D"/>
                </a:solidFill>
                <a:effectLst/>
              </a:rPr>
              <a:t>send</a:t>
            </a:r>
            <a:r>
              <a:rPr lang="en-US" sz="1800" dirty="0"/>
              <a:t>(String topic</a:t>
            </a:r>
            <a:r>
              <a:rPr lang="en-US" sz="1800" dirty="0">
                <a:solidFill>
                  <a:srgbClr val="CC7832"/>
                </a:solidFill>
                <a:effectLst/>
              </a:rPr>
              <a:t>, </a:t>
            </a:r>
            <a:r>
              <a:rPr lang="en-US" sz="1800" dirty="0"/>
              <a:t>Long number)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9876AA"/>
                </a:solidFill>
                <a:effectLst/>
              </a:rPr>
              <a:t>kafkaTemplate</a:t>
            </a:r>
            <a:r>
              <a:rPr lang="en-US" sz="1800" dirty="0"/>
              <a:t>.send(topic</a:t>
            </a:r>
            <a:r>
              <a:rPr lang="en-US" sz="1800" dirty="0">
                <a:solidFill>
                  <a:srgbClr val="CC7832"/>
                </a:solidFill>
                <a:effectLst/>
              </a:rPr>
              <a:t>, </a:t>
            </a:r>
            <a:r>
              <a:rPr lang="en-US" sz="1800" dirty="0"/>
              <a:t>number)</a:t>
            </a:r>
            <a:r>
              <a:rPr lang="en-US" sz="1800" dirty="0">
                <a:solidFill>
                  <a:srgbClr val="CC7832"/>
                </a:solidFill>
                <a:effectLst/>
              </a:rPr>
              <a:t>;</a:t>
            </a:r>
            <a:br>
              <a:rPr lang="en-US" sz="1800" dirty="0">
                <a:solidFill>
                  <a:srgbClr val="CC7832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        </a:t>
            </a:r>
            <a:r>
              <a:rPr lang="en-US" sz="1800" dirty="0"/>
              <a:t>System.</a:t>
            </a:r>
            <a:r>
              <a:rPr lang="en-US" sz="1800" i="1" dirty="0">
                <a:solidFill>
                  <a:srgbClr val="9876AA"/>
                </a:solidFill>
                <a:effectLst/>
              </a:rPr>
              <a:t>out</a:t>
            </a:r>
            <a:r>
              <a:rPr lang="en-US" sz="1800" dirty="0"/>
              <a:t>.println(</a:t>
            </a:r>
            <a:r>
              <a:rPr lang="en-US" sz="1800" dirty="0">
                <a:solidFill>
                  <a:srgbClr val="6A8759"/>
                </a:solidFill>
                <a:effectLst/>
              </a:rPr>
              <a:t>"Sending Topic:  " </a:t>
            </a:r>
            <a:r>
              <a:rPr lang="en-US" sz="1800" dirty="0"/>
              <a:t>+ topic + </a:t>
            </a:r>
            <a:r>
              <a:rPr lang="en-US" sz="1800" dirty="0">
                <a:solidFill>
                  <a:srgbClr val="6A8759"/>
                </a:solidFill>
                <a:effectLst/>
              </a:rPr>
              <a:t>", Value: " </a:t>
            </a:r>
            <a:r>
              <a:rPr lang="en-US" sz="1800" dirty="0"/>
              <a:t>+       number)</a:t>
            </a:r>
            <a:r>
              <a:rPr lang="en-US" sz="1800" dirty="0">
                <a:solidFill>
                  <a:srgbClr val="CC7832"/>
                </a:solidFill>
                <a:effectLst/>
              </a:rPr>
              <a:t>;</a:t>
            </a:r>
            <a:br>
              <a:rPr lang="en-US" sz="1800" dirty="0">
                <a:solidFill>
                  <a:srgbClr val="CC7832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        </a:t>
            </a:r>
            <a:r>
              <a:rPr lang="en-US" sz="1800" dirty="0">
                <a:solidFill>
                  <a:srgbClr val="9876AA"/>
                </a:solidFill>
                <a:effectLst/>
              </a:rPr>
              <a:t>service</a:t>
            </a:r>
            <a:r>
              <a:rPr lang="en-US" sz="1800" dirty="0"/>
              <a:t>.addMessage(</a:t>
            </a:r>
            <a:r>
              <a:rPr lang="en-US" sz="1800" dirty="0">
                <a:solidFill>
                  <a:srgbClr val="6A8759"/>
                </a:solidFill>
                <a:effectLst/>
              </a:rPr>
              <a:t>"Sending Topic:  " </a:t>
            </a:r>
            <a:r>
              <a:rPr lang="en-US" sz="1800" dirty="0"/>
              <a:t>+ topic + </a:t>
            </a:r>
            <a:r>
              <a:rPr lang="en-US" sz="1800" dirty="0">
                <a:solidFill>
                  <a:srgbClr val="6A8759"/>
                </a:solidFill>
                <a:effectLst/>
              </a:rPr>
              <a:t>", Value: " </a:t>
            </a:r>
            <a:r>
              <a:rPr lang="en-US" sz="1800" dirty="0"/>
              <a:t>+ number)</a:t>
            </a:r>
            <a:r>
              <a:rPr lang="en-US" sz="1800" dirty="0">
                <a:solidFill>
                  <a:srgbClr val="CC7832"/>
                </a:solidFill>
                <a:effectLst/>
              </a:rPr>
              <a:t>;</a:t>
            </a:r>
            <a:br>
              <a:rPr lang="en-US" sz="1800" dirty="0">
                <a:solidFill>
                  <a:srgbClr val="CC7832"/>
                </a:solidFill>
                <a:effectLst/>
              </a:rPr>
            </a:br>
            <a:r>
              <a:rPr lang="en-US" sz="18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}</a:t>
            </a:r>
            <a:endParaRPr lang="en-LB" sz="1800" dirty="0"/>
          </a:p>
        </p:txBody>
      </p:sp>
    </p:spTree>
    <p:extLst>
      <p:ext uri="{BB962C8B-B14F-4D97-AF65-F5344CB8AC3E}">
        <p14:creationId xmlns:p14="http://schemas.microsoft.com/office/powerpoint/2010/main" val="386523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EFB91-B055-C44C-8322-0D41AFF6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B" dirty="0"/>
              <a:t>repository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0AF9-C242-EA4F-BBAD-B0BF75B8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209" y="292100"/>
            <a:ext cx="6698554" cy="6286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@Repository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dirty="0"/>
              <a:t>DataInputRepository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private </a:t>
            </a:r>
            <a:r>
              <a:rPr lang="en-US" dirty="0"/>
              <a:t>List&lt;String&gt; </a:t>
            </a:r>
            <a:r>
              <a:rPr lang="en-US" dirty="0">
                <a:solidFill>
                  <a:srgbClr val="9876AA"/>
                </a:solidFill>
                <a:effectLst/>
              </a:rPr>
              <a:t>messages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public </a:t>
            </a:r>
            <a:r>
              <a:rPr lang="en-US" dirty="0">
                <a:solidFill>
                  <a:srgbClr val="FFC66D"/>
                </a:solidFill>
                <a:effectLst/>
              </a:rPr>
              <a:t>DataInputRepository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9876AA"/>
                </a:solidFill>
                <a:effectLst/>
              </a:rPr>
              <a:t>messages </a:t>
            </a:r>
            <a:r>
              <a:rPr lang="en-US" dirty="0"/>
              <a:t>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ArrayList&lt;&gt;()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</a:t>
            </a:r>
            <a:r>
              <a:rPr lang="en-US" dirty="0"/>
              <a:t>List&lt;String&gt; </a:t>
            </a:r>
            <a:r>
              <a:rPr lang="en-US" dirty="0">
                <a:solidFill>
                  <a:srgbClr val="FFC66D"/>
                </a:solidFill>
                <a:effectLst/>
              </a:rPr>
              <a:t>getMessages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9876AA"/>
                </a:solidFill>
                <a:effectLst/>
              </a:rPr>
              <a:t>messages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save</a:t>
            </a:r>
            <a:r>
              <a:rPr lang="en-US" dirty="0"/>
              <a:t>(String message)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9876AA"/>
                </a:solidFill>
                <a:effectLst/>
              </a:rPr>
              <a:t>messages</a:t>
            </a:r>
            <a:r>
              <a:rPr lang="en-US" dirty="0"/>
              <a:t>.add(message)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clear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9876AA"/>
                </a:solidFill>
                <a:effectLst/>
              </a:rPr>
              <a:t>messages</a:t>
            </a:r>
            <a:r>
              <a:rPr lang="en-US" dirty="0"/>
              <a:t>.clear()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public </a:t>
            </a:r>
            <a:r>
              <a:rPr lang="en-US" dirty="0"/>
              <a:t>List&lt;String&gt; </a:t>
            </a:r>
            <a:r>
              <a:rPr lang="en-US" dirty="0">
                <a:solidFill>
                  <a:srgbClr val="FFC66D"/>
                </a:solidFill>
                <a:effectLst/>
              </a:rPr>
              <a:t>findAll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this</a:t>
            </a:r>
            <a:r>
              <a:rPr lang="en-US" dirty="0"/>
              <a:t>.</a:t>
            </a:r>
            <a:r>
              <a:rPr lang="en-US" dirty="0">
                <a:solidFill>
                  <a:srgbClr val="9876AA"/>
                </a:solidFill>
                <a:effectLst/>
              </a:rPr>
              <a:t>messages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7493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BC404C-F6C4-6646-B135-373694D36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619" y="825500"/>
            <a:ext cx="8823187" cy="5207000"/>
          </a:xfrm>
        </p:spPr>
      </p:pic>
    </p:spTree>
    <p:extLst>
      <p:ext uri="{BB962C8B-B14F-4D97-AF65-F5344CB8AC3E}">
        <p14:creationId xmlns:p14="http://schemas.microsoft.com/office/powerpoint/2010/main" val="23453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B47C-E920-7E49-A1B6-BA903618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400"/>
            <a:ext cx="9905998" cy="1983885"/>
          </a:xfrm>
        </p:spPr>
        <p:txBody>
          <a:bodyPr>
            <a:normAutofit/>
          </a:bodyPr>
          <a:lstStyle/>
          <a:p>
            <a:pPr algn="ctr"/>
            <a:r>
              <a:rPr lang="en-LB" sz="4000" dirty="0"/>
              <a:t>Thank you</a:t>
            </a:r>
            <a:br>
              <a:rPr lang="en-LB" sz="4000" dirty="0"/>
            </a:br>
            <a:br>
              <a:rPr lang="en-LB" sz="4000" dirty="0"/>
            </a:br>
            <a:endParaRPr lang="en-LB" sz="40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B0EEB69-FC97-5F4B-8512-F389F0952FA4}"/>
              </a:ext>
            </a:extLst>
          </p:cNvPr>
          <p:cNvSpPr txBox="1">
            <a:spLocks/>
          </p:cNvSpPr>
          <p:nvPr/>
        </p:nvSpPr>
        <p:spPr>
          <a:xfrm>
            <a:off x="2184400" y="3562840"/>
            <a:ext cx="7823199" cy="1983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egoe UI" panose="020B0502040204020203" pitchFamily="34" charset="0"/>
              </a:rPr>
              <a:t>Team Members:</a:t>
            </a:r>
          </a:p>
          <a:p>
            <a:r>
              <a:rPr lang="en-US" dirty="0">
                <a:latin typeface="Segoe UI" panose="020B0502040204020203" pitchFamily="34" charset="0"/>
              </a:rPr>
              <a:t>1. Ali Bouzar</a:t>
            </a:r>
          </a:p>
          <a:p>
            <a:r>
              <a:rPr lang="en-US" dirty="0">
                <a:latin typeface="Segoe UI" panose="020B0502040204020203" pitchFamily="34" charset="0"/>
              </a:rPr>
              <a:t>2. Roula Sabbagh</a:t>
            </a:r>
          </a:p>
          <a:p>
            <a:r>
              <a:rPr lang="en-US" dirty="0">
                <a:latin typeface="Segoe UI" panose="020B0502040204020203" pitchFamily="34" charset="0"/>
              </a:rPr>
              <a:t>3. Sandip Kumar Mahato</a:t>
            </a:r>
          </a:p>
          <a:p>
            <a:r>
              <a:rPr lang="en-US" dirty="0">
                <a:latin typeface="Segoe UI" panose="020B0502040204020203" pitchFamily="34" charset="0"/>
              </a:rPr>
              <a:t>4. Timothy Jake Baniel Flordeli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56476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C49-9ADA-864F-8164-44AB54E3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Date input Service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1D4A-D86F-1540-9BD8-BA6C7A4E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Many DIS services</a:t>
            </a:r>
          </a:p>
          <a:p>
            <a:r>
              <a:rPr lang="en-LB" dirty="0"/>
              <a:t>Each service is in charge of one data source</a:t>
            </a:r>
          </a:p>
          <a:p>
            <a:r>
              <a:rPr lang="en-LB" dirty="0"/>
              <a:t>Each service generates data at some rate</a:t>
            </a:r>
          </a:p>
          <a:p>
            <a:r>
              <a:rPr lang="en-LB" dirty="0"/>
              <a:t>Data is numeric</a:t>
            </a:r>
          </a:p>
          <a:p>
            <a:r>
              <a:rPr lang="en-LB" dirty="0"/>
              <a:t>Each service publish the data with its unique topic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38084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5635-734B-1447-81A7-B48EA28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5B05-B616-CD4F-AF1F-33933864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7313"/>
          </a:xfrm>
        </p:spPr>
        <p:txBody>
          <a:bodyPr>
            <a:normAutofit/>
          </a:bodyPr>
          <a:lstStyle/>
          <a:p>
            <a:r>
              <a:rPr lang="en-LB" dirty="0"/>
              <a:t>Spring Boot version 3.0.4</a:t>
            </a:r>
          </a:p>
          <a:p>
            <a:r>
              <a:rPr lang="en-LB" dirty="0"/>
              <a:t>Java JDK17</a:t>
            </a:r>
          </a:p>
          <a:p>
            <a:r>
              <a:rPr lang="en-LB" dirty="0"/>
              <a:t>Apache Kafka 7.3.2</a:t>
            </a:r>
          </a:p>
          <a:p>
            <a:r>
              <a:rPr lang="en-LB" dirty="0"/>
              <a:t>ReactJS 18.2.0</a:t>
            </a:r>
          </a:p>
          <a:p>
            <a:pPr lvl="1"/>
            <a:r>
              <a:rPr lang="en-LB" dirty="0"/>
              <a:t>Axios  1.3.4 for REST calls</a:t>
            </a:r>
          </a:p>
          <a:p>
            <a:pPr lvl="1"/>
            <a:r>
              <a:rPr lang="en-LB" dirty="0"/>
              <a:t>Bootstrap 5.2.3</a:t>
            </a:r>
          </a:p>
          <a:p>
            <a:pPr lvl="1"/>
            <a:r>
              <a:rPr lang="en-LB" dirty="0"/>
              <a:t>Postman for testing</a:t>
            </a:r>
          </a:p>
        </p:txBody>
      </p:sp>
    </p:spTree>
    <p:extLst>
      <p:ext uri="{BB962C8B-B14F-4D97-AF65-F5344CB8AC3E}">
        <p14:creationId xmlns:p14="http://schemas.microsoft.com/office/powerpoint/2010/main" val="38752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9099-9C5F-9447-B1F7-8765F897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System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4167DFB-FFB4-8D44-ACDB-1A6E19E5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994" y="2049950"/>
            <a:ext cx="8168836" cy="4189532"/>
          </a:xfrm>
        </p:spPr>
      </p:pic>
    </p:spTree>
    <p:extLst>
      <p:ext uri="{BB962C8B-B14F-4D97-AF65-F5344CB8AC3E}">
        <p14:creationId xmlns:p14="http://schemas.microsoft.com/office/powerpoint/2010/main" val="18460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81B7-7F0D-8041-8088-3D73D656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Input Service </a:t>
            </a:r>
            <a:br>
              <a:rPr lang="en-US" dirty="0"/>
            </a:br>
            <a:r>
              <a:rPr lang="en-US" dirty="0"/>
              <a:t>server-side Architecture</a:t>
            </a:r>
            <a:endParaRPr lang="en-L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4913D2-8B3B-6844-B150-3580E917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85" y="1963015"/>
            <a:ext cx="7507577" cy="4276467"/>
          </a:xfrm>
        </p:spPr>
      </p:pic>
    </p:spTree>
    <p:extLst>
      <p:ext uri="{BB962C8B-B14F-4D97-AF65-F5344CB8AC3E}">
        <p14:creationId xmlns:p14="http://schemas.microsoft.com/office/powerpoint/2010/main" val="264465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5824-CE4F-404D-8679-6A2339E0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Front-end Design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7013E9-D1CD-8E40-A295-131A3DEB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733742"/>
            <a:ext cx="8906288" cy="4742574"/>
          </a:xfrm>
        </p:spPr>
      </p:pic>
    </p:spTree>
    <p:extLst>
      <p:ext uri="{BB962C8B-B14F-4D97-AF65-F5344CB8AC3E}">
        <p14:creationId xmlns:p14="http://schemas.microsoft.com/office/powerpoint/2010/main" val="365002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AD4B9-A72E-BC40-91EB-3E7C3EAE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B" dirty="0"/>
              <a:t>ReacT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064F590-7204-A54F-B179-E24D849C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919" y="792084"/>
            <a:ext cx="7340742" cy="5153104"/>
          </a:xfrm>
        </p:spPr>
      </p:pic>
    </p:spTree>
    <p:extLst>
      <p:ext uri="{BB962C8B-B14F-4D97-AF65-F5344CB8AC3E}">
        <p14:creationId xmlns:p14="http://schemas.microsoft.com/office/powerpoint/2010/main" val="9435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4A46-29F2-B54E-BED5-3E885C6F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AA03-9F81-7D46-AED3-4EAFF78F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968500"/>
            <a:ext cx="9663111" cy="38227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effectLst/>
              </a:rPr>
              <a:t>server.port</a:t>
            </a:r>
            <a:r>
              <a:rPr lang="en-US" dirty="0">
                <a:solidFill>
                  <a:srgbClr val="808080"/>
                </a:solidFill>
                <a:effectLst/>
              </a:rPr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8090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spring.application.name</a:t>
            </a:r>
            <a:r>
              <a:rPr lang="en-US" dirty="0">
                <a:solidFill>
                  <a:srgbClr val="808080"/>
                </a:solidFill>
                <a:effectLst/>
              </a:rPr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DataInputService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spring.kafka.bootstrap-servers</a:t>
            </a:r>
            <a:r>
              <a:rPr lang="en-US" dirty="0">
                <a:solidFill>
                  <a:srgbClr val="808080"/>
                </a:solidFill>
                <a:effectLst/>
              </a:rPr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localhost:9092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spring.kafka.consumer.group-id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gid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spring.kafka.consumer.auto-offset-reset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earliest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spring.kafka.consumer.key-deserializer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org.apache.kafka.common.serialization.StringDeserializer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spring.kafka.consumer.value-deserializer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org.springframework.kafka.support.serializer.JsonDeserializer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spring.kafka.producer.key-serializer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org.apache.kafka.common.serialization.StringSerializer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spring.kafka.producer.value-serializer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org.springframework.kafka.support.serializer.JsonSerializer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spring.kafka.consumer.properties.spring.json.trusted.packages</a:t>
            </a:r>
            <a:r>
              <a:rPr lang="en-US" dirty="0">
                <a:solidFill>
                  <a:srgbClr val="808080"/>
                </a:solidFill>
                <a:effectLst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kafka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app.topic.data-service-prefix</a:t>
            </a:r>
            <a:r>
              <a:rPr lang="en-US" dirty="0">
                <a:solidFill>
                  <a:srgbClr val="808080"/>
                </a:solidFill>
                <a:effectLst/>
              </a:rPr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DS_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app.properties.upper-bound</a:t>
            </a:r>
            <a:r>
              <a:rPr lang="en-US" dirty="0">
                <a:solidFill>
                  <a:srgbClr val="808080"/>
                </a:solidFill>
                <a:effectLst/>
              </a:rPr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100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34996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1007F-CABF-0245-886B-BF872E8F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B" dirty="0"/>
              <a:t>Component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FFBA-5F20-A145-8810-DF1957DC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046" y="101600"/>
            <a:ext cx="7262117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@Component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dirty="0"/>
              <a:t>DataInputScheduledTasks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BBB529"/>
                </a:solidFill>
                <a:effectLst/>
              </a:rPr>
              <a:t>@Autowired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BBB529"/>
                </a:solidFill>
                <a:effectLst/>
              </a:rPr>
              <a:t>    </a:t>
            </a:r>
            <a:r>
              <a:rPr lang="en-US" dirty="0"/>
              <a:t>Sender </a:t>
            </a:r>
            <a:r>
              <a:rPr lang="en-US" dirty="0">
                <a:solidFill>
                  <a:srgbClr val="9876AA"/>
                </a:solidFill>
                <a:effectLst/>
              </a:rPr>
              <a:t>sender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>
                <a:solidFill>
                  <a:srgbClr val="BBB529"/>
                </a:solidFill>
                <a:effectLst/>
              </a:rPr>
              <a:t>@Autowired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BBB529"/>
                </a:solidFill>
                <a:effectLst/>
              </a:rPr>
              <a:t>    </a:t>
            </a:r>
            <a:r>
              <a:rPr lang="en-US" dirty="0"/>
              <a:t>DataInputService </a:t>
            </a:r>
            <a:r>
              <a:rPr lang="en-US" dirty="0">
                <a:solidFill>
                  <a:srgbClr val="9876AA"/>
                </a:solidFill>
                <a:effectLst/>
              </a:rPr>
              <a:t>service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</a:rPr>
              <a:t>   </a:t>
            </a:r>
            <a:r>
              <a:rPr lang="en-US" dirty="0">
                <a:solidFill>
                  <a:srgbClr val="BBB529"/>
                </a:solidFill>
                <a:effectLst/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"${app.topic.data-service-prefix}"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CC7832"/>
                </a:solidFill>
                <a:effectLst/>
              </a:rPr>
              <a:t>private </a:t>
            </a:r>
            <a:r>
              <a:rPr lang="en-US" dirty="0"/>
              <a:t>String </a:t>
            </a:r>
            <a:r>
              <a:rPr lang="en-US" dirty="0">
                <a:solidFill>
                  <a:srgbClr val="9876AA"/>
                </a:solidFill>
                <a:effectLst/>
              </a:rPr>
              <a:t>SERVICE_TOPIC_PREFIX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endParaRPr lang="en-US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   @Value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"${app.properties.upper-bound}"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CC7832"/>
                </a:solidFill>
                <a:effectLst/>
              </a:rPr>
              <a:t>private long </a:t>
            </a:r>
            <a:r>
              <a:rPr lang="en-US" dirty="0">
                <a:solidFill>
                  <a:srgbClr val="9876AA"/>
                </a:solidFill>
                <a:effectLst/>
              </a:rPr>
              <a:t>UPPER_BOUND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endParaRPr lang="en-US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   </a:t>
            </a:r>
            <a:r>
              <a:rPr lang="en-US" dirty="0">
                <a:solidFill>
                  <a:srgbClr val="CC7832"/>
                </a:solidFill>
                <a:effectLst/>
              </a:rPr>
              <a:t>private static final int </a:t>
            </a:r>
            <a:r>
              <a:rPr lang="en-US" i="1" dirty="0">
                <a:solidFill>
                  <a:srgbClr val="9876AA"/>
                </a:solidFill>
                <a:effectLst/>
              </a:rPr>
              <a:t>DSI_1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private static final int </a:t>
            </a:r>
            <a:r>
              <a:rPr lang="en-US" i="1" dirty="0">
                <a:solidFill>
                  <a:srgbClr val="9876AA"/>
                </a:solidFill>
                <a:effectLst/>
              </a:rPr>
              <a:t>DSI_2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   …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private static final int </a:t>
            </a:r>
            <a:r>
              <a:rPr lang="en-US" i="1" dirty="0">
                <a:solidFill>
                  <a:srgbClr val="9876AA"/>
                </a:solidFill>
                <a:effectLst/>
              </a:rPr>
              <a:t>DSI_3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</a:rPr>
              <a:t>20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effectLst/>
              </a:rPr>
              <a:t>   private long </a:t>
            </a:r>
            <a:r>
              <a:rPr lang="en-US" dirty="0">
                <a:solidFill>
                  <a:srgbClr val="FFC66D"/>
                </a:solidFill>
                <a:effectLst/>
              </a:rPr>
              <a:t>getRandomAddition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long </a:t>
            </a:r>
            <a:r>
              <a:rPr lang="en-US" dirty="0"/>
              <a:t>upperBound){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getRandomNumber(upperBound) + getRandomNumber(upperBound)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</a:t>
            </a:r>
            <a:r>
              <a:rPr lang="en-US" dirty="0"/>
              <a:t>}</a:t>
            </a:r>
            <a:r>
              <a:rPr lang="en-US" dirty="0">
                <a:solidFill>
                  <a:srgbClr val="BBB529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   @Scheduled</a:t>
            </a:r>
            <a:r>
              <a:rPr lang="en-US" dirty="0"/>
              <a:t>(fixedRate = </a:t>
            </a:r>
            <a:r>
              <a:rPr lang="en-US" dirty="0">
                <a:solidFill>
                  <a:srgbClr val="6897BB"/>
                </a:solidFill>
                <a:effectLst/>
              </a:rPr>
              <a:t>1000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sendData1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9876AA"/>
                </a:solidFill>
                <a:effectLst/>
              </a:rPr>
              <a:t>service</a:t>
            </a:r>
            <a:r>
              <a:rPr lang="en-US" dirty="0"/>
              <a:t>.isEnabled()) 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9876AA"/>
                </a:solidFill>
                <a:effectLst/>
              </a:rPr>
              <a:t>sender</a:t>
            </a:r>
            <a:r>
              <a:rPr lang="en-US" dirty="0"/>
              <a:t>.send(</a:t>
            </a:r>
            <a:r>
              <a:rPr lang="en-US" dirty="0">
                <a:solidFill>
                  <a:srgbClr val="9876AA"/>
                </a:solidFill>
                <a:effectLst/>
              </a:rPr>
              <a:t>SERVICE_TOPIC_PREFIX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DSI_1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getRandomNumber(</a:t>
            </a:r>
            <a:r>
              <a:rPr lang="en-US" dirty="0">
                <a:solidFill>
                  <a:srgbClr val="9876AA"/>
                </a:solidFill>
                <a:effectLst/>
              </a:rPr>
              <a:t>UPPER_BOUND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</a:t>
            </a:r>
            <a:r>
              <a:rPr lang="en-US" dirty="0"/>
              <a:t>}  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BBB529"/>
                </a:solidFill>
                <a:effectLst/>
              </a:rPr>
              <a:t>@Scheduled</a:t>
            </a:r>
            <a:r>
              <a:rPr lang="en-US" dirty="0"/>
              <a:t>(fixedRate = </a:t>
            </a:r>
            <a:r>
              <a:rPr lang="en-US" dirty="0">
                <a:solidFill>
                  <a:srgbClr val="6897BB"/>
                </a:solidFill>
                <a:effectLst/>
              </a:rPr>
              <a:t>1500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CC7832"/>
                </a:solidFill>
                <a:effectLst/>
              </a:rPr>
              <a:t>public void </a:t>
            </a:r>
            <a:r>
              <a:rPr lang="en-US" dirty="0">
                <a:solidFill>
                  <a:srgbClr val="FFC66D"/>
                </a:solidFill>
                <a:effectLst/>
              </a:rPr>
              <a:t>sendData2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9876AA"/>
                </a:solidFill>
                <a:effectLst/>
              </a:rPr>
              <a:t>service</a:t>
            </a:r>
            <a:r>
              <a:rPr lang="en-US" dirty="0"/>
              <a:t>.isEnabled()) 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9876AA"/>
                </a:solidFill>
                <a:effectLst/>
              </a:rPr>
              <a:t>sender</a:t>
            </a:r>
            <a:r>
              <a:rPr lang="en-US" dirty="0"/>
              <a:t>.send(</a:t>
            </a:r>
            <a:r>
              <a:rPr lang="en-US" dirty="0">
                <a:solidFill>
                  <a:srgbClr val="9876AA"/>
                </a:solidFill>
                <a:effectLst/>
              </a:rPr>
              <a:t>SERVICE_TOPIC_PREFIX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DSI_2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getRandomAddition(</a:t>
            </a:r>
            <a:r>
              <a:rPr lang="en-US" dirty="0">
                <a:solidFill>
                  <a:srgbClr val="9876AA"/>
                </a:solidFill>
                <a:effectLst/>
              </a:rPr>
              <a:t>UPPER_BOUND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81227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5D1DE1-6901-EE4A-A67C-DDD1B9A244D0}">
  <we:reference id="22ff87a5-132f-4d52-9e97-94d888e4dd91" version="3.1.0.0" store="EXCatalog" storeType="EXCatalog"/>
  <we:alternateReferences>
    <we:reference id="WA104380050" version="3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1474</TotalTime>
  <Words>854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Tw Cen MT</vt:lpstr>
      <vt:lpstr>Circuit</vt:lpstr>
      <vt:lpstr>SWA Project Data Input Services (DIS)  </vt:lpstr>
      <vt:lpstr>Date input Service goals</vt:lpstr>
      <vt:lpstr>Technologies used</vt:lpstr>
      <vt:lpstr>System Architecture</vt:lpstr>
      <vt:lpstr>Data Input Service  server-side Architecture</vt:lpstr>
      <vt:lpstr>Front-end Design</vt:lpstr>
      <vt:lpstr>ReacT</vt:lpstr>
      <vt:lpstr>Configuration</vt:lpstr>
      <vt:lpstr>Component</vt:lpstr>
      <vt:lpstr>controller</vt:lpstr>
      <vt:lpstr>Service data input</vt:lpstr>
      <vt:lpstr>Service sender</vt:lpstr>
      <vt:lpstr>repository</vt:lpstr>
      <vt:lpstr>PowerPoint Presentation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Project Data Input Services (DIS) </dc:title>
  <dc:creator>Roula Sabbagh</dc:creator>
  <cp:lastModifiedBy>Darin Bouzar</cp:lastModifiedBy>
  <cp:revision>19</cp:revision>
  <dcterms:created xsi:type="dcterms:W3CDTF">2023-03-21T18:40:03Z</dcterms:created>
  <dcterms:modified xsi:type="dcterms:W3CDTF">2023-03-22T20:17:02Z</dcterms:modified>
</cp:coreProperties>
</file>