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933" r:id="rId3"/>
    <p:sldId id="877" r:id="rId5"/>
    <p:sldId id="897" r:id="rId6"/>
    <p:sldId id="898" r:id="rId7"/>
    <p:sldId id="908" r:id="rId8"/>
    <p:sldId id="878" r:id="rId9"/>
    <p:sldId id="902" r:id="rId10"/>
    <p:sldId id="904" r:id="rId11"/>
    <p:sldId id="849" r:id="rId12"/>
    <p:sldId id="864" r:id="rId13"/>
    <p:sldId id="863" r:id="rId14"/>
    <p:sldId id="966" r:id="rId15"/>
  </p:sldIdLst>
  <p:sldSz cx="9144000" cy="6858000" type="screen4x3"/>
  <p:notesSz cx="7099300" cy="10234295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8" userDrawn="1">
          <p15:clr>
            <a:srgbClr val="A4A3A4"/>
          </p15:clr>
        </p15:guide>
        <p15:guide id="2" pos="5412" userDrawn="1">
          <p15:clr>
            <a:srgbClr val="A4A3A4"/>
          </p15:clr>
        </p15:guide>
        <p15:guide id="3" orient="horz" pos="43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ji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A"/>
    <a:srgbClr val="595959"/>
    <a:srgbClr val="999999"/>
    <a:srgbClr val="3389C8"/>
    <a:srgbClr val="4C98CF"/>
    <a:srgbClr val="37B2DC"/>
    <a:srgbClr val="18840D"/>
    <a:srgbClr val="F5F5F5"/>
    <a:srgbClr val="00B38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9" autoAdjust="0"/>
    <p:restoredTop sz="75122" autoAdjust="0"/>
  </p:normalViewPr>
  <p:slideViewPr>
    <p:cSldViewPr snapToGrid="0" showGuides="1">
      <p:cViewPr>
        <p:scale>
          <a:sx n="125" d="100"/>
          <a:sy n="125" d="100"/>
        </p:scale>
        <p:origin x="1578" y="-774"/>
      </p:cViewPr>
      <p:guideLst>
        <p:guide pos="228"/>
        <p:guide pos="5412"/>
        <p:guide orient="horz" pos="4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8" d="100"/>
          <a:sy n="108" d="100"/>
        </p:scale>
        <p:origin x="5148" y="108"/>
      </p:cViewPr>
      <p:guideLst>
        <p:guide orient="horz" pos="3127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3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ea typeface="微软雅黑" panose="020B0503020204020204" pitchFamily="34" charset="-122"/>
              </a:defRPr>
            </a:lvl1pPr>
          </a:lstStyle>
          <a:p>
            <a:fld id="{E0BB458E-555F-42C7-BDA8-CA9357AC47B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0B48A77E-79FB-4BFF-B1F0-CFD29F3086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sym typeface="+mn-ea"/>
              </a:rPr>
              <a:t>The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 DenseNet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 block  is used to replace the original U-Net encoder block.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sym typeface="+mn-ea"/>
              </a:rPr>
              <a:t>The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 Context-Aware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Gating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sym typeface="+mn-ea"/>
              </a:rPr>
              <a:t> Pooling (CAGP)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module enhances the extraction of higher-level semantic feature maps.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sym typeface="+mn-ea"/>
              </a:rPr>
              <a:t>The decoder Module contains RCA (Residual Context Attention) blocks and GCA (Global Context Attention) blocks, </a:t>
            </a:r>
            <a:endParaRPr lang="en-US" altLang="zh-CN" dirty="0">
              <a:latin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sym typeface="+mn-ea"/>
              </a:rPr>
              <a:t>and skip connections are 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used to</a:t>
            </a:r>
            <a:r>
              <a:rPr lang="en-US" altLang="zh-CN" dirty="0">
                <a:latin typeface="微软雅黑" panose="020B0503020204020204" pitchFamily="34" charset="-122"/>
                <a:sym typeface="+mn-ea"/>
              </a:rPr>
              <a:t> transfer original features from each encoder to each decoder.</a:t>
            </a:r>
            <a:endParaRPr lang="en-US" altLang="zh-CN" dirty="0"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sym typeface="+mn-ea"/>
              </a:rPr>
              <a:t>Table 2 shows  datasets and their attributes</a:t>
            </a:r>
            <a:endParaRPr lang="en-US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 model's accuracy consistently increased from 0 at the initial epoch to 0.845 by the 200th epoch.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At the final 200th epoch, the loss had been further reduced to 0.078.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indent="304800" algn="just">
              <a:lnSpc>
                <a:spcPct val="150000"/>
              </a:lnSpc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kern="0" dirty="0"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DenseNet blocks are used to replace the original U-Net encoder .</a:t>
            </a:r>
            <a:endParaRPr lang="en-US" kern="0" dirty="0">
              <a:latin typeface="Times New Roman" panose="02020603050405020304" pitchFamily="18" charset="0"/>
              <a:ea typeface="PMingLiU" panose="02020500000000000000" pitchFamily="18" charset="-120"/>
              <a:sym typeface="+mn-ea"/>
            </a:endParaRPr>
          </a:p>
          <a:p>
            <a:pPr algn="l"/>
            <a:r>
              <a:rPr lang="en-US" kern="0" dirty="0"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This </a:t>
            </a:r>
            <a:r>
              <a:rPr lang="en-US" kern="0" dirty="0"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encoder</a:t>
            </a:r>
            <a:r>
              <a:rPr lang="en-US" kern="0" dirty="0"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 has a deep DenseNet with 4 dense blocks. The feature map size is then changed by convolution and pooling.</a:t>
            </a:r>
            <a:endParaRPr lang="en-US" kern="0" dirty="0">
              <a:latin typeface="Times New Roman" panose="02020603050405020304" pitchFamily="18" charset="0"/>
              <a:ea typeface="PMingLiU" panose="02020500000000000000" pitchFamily="18" charset="-12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CN" sz="1200" b="0" dirty="0">
                <a:latin typeface="Times New Roman" panose="02020603050405020304" pitchFamily="18" charset="0"/>
              </a:rPr>
              <a:t>CAPG (Context-Aware Gating Pooling) module contains Context Gating Residual (CGR) block and Multipath Residual Pooling (MRP) block, 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zh-CN" sz="1200" b="0" dirty="0">
                <a:latin typeface="Times New Roman" panose="02020603050405020304" pitchFamily="18" charset="0"/>
              </a:rPr>
              <a:t>enabling outstanding multi-scale feature extraction.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Cancerous cells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vary in size and shape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I propose the Context Gating Residual (CGR) block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and Multipath Residual Pooling (MRP) block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 to address this problem.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 functions of the Context Gating Residual (CGR) block are as follows: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1.In favor of multi-scale feature extraction.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2.Residual connections make the network easier to train.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3.Improving context awareness.</a:t>
            </a:r>
            <a:b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</a:b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4.The two-layer multi-scale convolutional neural network expands the receptive field.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+mn-ea"/>
              </a:rPr>
              <a:t>MRP gather context information with four different-size pooling kernels. </a:t>
            </a:r>
            <a:endParaRPr lang="en-US" altLang="zh-CN" dirty="0"/>
          </a:p>
          <a:p>
            <a:pPr algn="l"/>
            <a:r>
              <a:rPr lang="en-US" altLang="zh-CN" dirty="0">
                <a:sym typeface="+mn-ea"/>
              </a:rPr>
              <a:t>Features are fed into 1×1 convolution to reduce the dimension of feature maps.</a:t>
            </a:r>
            <a:endParaRPr lang="en-US" altLang="zh-CN" dirty="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ym typeface="+mn-ea"/>
              </a:rPr>
              <a:t>The features are concatenated with original features.</a:t>
            </a:r>
            <a:endParaRPr lang="en-US" altLang="zh-CN" dirty="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ym typeface="+mn-ea"/>
              </a:rPr>
              <a:t>The architecture originates from "spatial pyramid pooling".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F</a:t>
            </a:r>
            <a:r>
              <a:rPr dirty="0"/>
              <a:t>eature decoder</a:t>
            </a:r>
            <a:r>
              <a:rPr lang="en-US" dirty="0"/>
              <a:t>  includes 3 decoder modules,a RCA Block, a GCA Block, a 4×4 transposed convolution,  two 3×3 convolutions with batch normalization (BN), and a sigmoid activation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>
                <a:sym typeface="+mn-ea"/>
              </a:rPr>
              <a:t>F</a:t>
            </a:r>
            <a:r>
              <a:rPr dirty="0">
                <a:sym typeface="+mn-ea"/>
              </a:rPr>
              <a:t>eature decoder</a:t>
            </a:r>
            <a:r>
              <a:rPr lang="en-US" dirty="0">
                <a:sym typeface="+mn-ea"/>
              </a:rPr>
              <a:t> module includes a RCA Block, a GCA Block, a 4×4 transposed convolution, and skipping connection with input features.</a:t>
            </a:r>
            <a:br>
              <a:rPr lang="en-US" dirty="0">
                <a:sym typeface="+mn-ea"/>
              </a:rPr>
            </a:br>
            <a:r>
              <a:rPr lang="en-US">
                <a:latin typeface="Times New Roman" panose="02020603050405020304" pitchFamily="18" charset="0"/>
                <a:sym typeface="+mn-ea"/>
              </a:rPr>
              <a:t> Residual Context Attention 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(RCA) </a:t>
            </a:r>
            <a:r>
              <a:rPr lang="en-US">
                <a:latin typeface="Times New Roman" panose="02020603050405020304" pitchFamily="18" charset="0"/>
                <a:sym typeface="+mn-ea"/>
              </a:rPr>
              <a:t>block </a:t>
            </a:r>
            <a:r>
              <a:rPr lang="en-US" dirty="0">
                <a:sym typeface="+mn-ea"/>
              </a:rPr>
              <a:t> includes</a:t>
            </a:r>
            <a:r>
              <a:rPr lang="en-US" dirty="0">
                <a:sym typeface="+mn-ea"/>
              </a:rPr>
              <a:t> two 3×3</a:t>
            </a:r>
            <a:r>
              <a:rPr lang="en-US" dirty="0">
                <a:sym typeface="+mn-ea"/>
              </a:rPr>
              <a:t>convolutions, each followed by a batch normalization.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The 1x1 convolution can enhance the expression ability of features, promote the network to learn and extract complex features more effectively, and ensure accuracy.</a:t>
            </a:r>
            <a:br>
              <a:rPr lang="en-US" dirty="0">
                <a:sym typeface="+mn-ea"/>
              </a:rPr>
            </a:br>
            <a:endParaRPr lang="en-US" dirty="0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GCA</a:t>
            </a:r>
            <a:r>
              <a:rPr lang="en-US" altLang="zh-CN" dirty="0"/>
              <a:t> block</a:t>
            </a:r>
            <a:r>
              <a:rPr lang="zh-CN" altLang="en-US" dirty="0"/>
              <a:t> is used to fine-tune the weight of each feature to make the network focus on key elements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006CBA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微软雅黑" panose="020B0503020204020204" pitchFamily="34" charset="-122"/>
              </a:rPr>
              <a:t>Next</a:t>
            </a:r>
            <a:r>
              <a:rPr lang="zh-CN" altLang="en-US" sz="1200" b="1" dirty="0">
                <a:solidFill>
                  <a:srgbClr val="006CBA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6CBA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微软雅黑" panose="020B0503020204020204" pitchFamily="34" charset="-122"/>
              </a:rPr>
              <a:t>Experiments and Discussion</a:t>
            </a:r>
            <a:endParaRPr lang="en-US" altLang="zh-CN" dirty="0">
              <a:solidFill>
                <a:srgbClr val="006CBA"/>
              </a:solidFill>
              <a:latin typeface="Times New Roman" panose="02020603050405020304" pitchFamily="18" charset="0"/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6748895"/>
            <a:ext cx="9153525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 flipH="1">
            <a:off x="1190" y="6699683"/>
            <a:ext cx="9152335" cy="0"/>
          </a:xfrm>
          <a:prstGeom prst="line">
            <a:avLst/>
          </a:prstGeom>
          <a:ln w="28575" cmpd="sng">
            <a:solidFill>
              <a:srgbClr val="0804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625829" y="6289675"/>
            <a:ext cx="2057400" cy="365125"/>
          </a:xfrm>
        </p:spPr>
        <p:txBody>
          <a:bodyPr/>
          <a:lstStyle>
            <a:lvl1pPr>
              <a:defRPr dirty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9347" y="6303963"/>
            <a:ext cx="6136481" cy="365125"/>
          </a:xfrm>
        </p:spPr>
        <p:txBody>
          <a:bodyPr/>
          <a:lstStyle>
            <a:lvl1pPr>
              <a:defRPr dirty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4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8703044" y="6541691"/>
            <a:ext cx="211221" cy="2154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317500"/>
            <a:ext cx="6096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29.xml"/><Relationship Id="rId2" Type="http://schemas.openxmlformats.org/officeDocument/2006/relationships/image" Target="../media/image14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tiff"/><Relationship Id="rId3" Type="http://schemas.openxmlformats.org/officeDocument/2006/relationships/tags" Target="../tags/tag31.xml"/><Relationship Id="rId2" Type="http://schemas.openxmlformats.org/officeDocument/2006/relationships/image" Target="../media/image16.png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1.bin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6.png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1.v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1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7.xml"/><Relationship Id="rId7" Type="http://schemas.openxmlformats.org/officeDocument/2006/relationships/image" Target="../media/image12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1.png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8.xml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1306"/>
          <a:stretch>
            <a:fillRect/>
          </a:stretch>
        </p:blipFill>
        <p:spPr>
          <a:xfrm>
            <a:off x="0" y="1184910"/>
            <a:ext cx="9081135" cy="2618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1916" y="4028584"/>
            <a:ext cx="2609643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Fig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3.1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Structure of  GC-UNet.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左大括号 6"/>
          <p:cNvSpPr/>
          <p:nvPr/>
        </p:nvSpPr>
        <p:spPr>
          <a:xfrm rot="16200000">
            <a:off x="5585460" y="1499235"/>
            <a:ext cx="440690" cy="4300220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5"/>
          <p:cNvSpPr txBox="1"/>
          <p:nvPr>
            <p:custDataLst>
              <p:tags r:id="rId3"/>
            </p:custDataLst>
          </p:nvPr>
        </p:nvSpPr>
        <p:spPr>
          <a:xfrm>
            <a:off x="4893310" y="3796030"/>
            <a:ext cx="1824990" cy="1905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Decoder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5"/>
          <p:cNvSpPr txBox="1"/>
          <p:nvPr>
            <p:custDataLst>
              <p:tags r:id="rId4"/>
            </p:custDataLst>
          </p:nvPr>
        </p:nvSpPr>
        <p:spPr>
          <a:xfrm>
            <a:off x="3560445" y="3429000"/>
            <a:ext cx="1182370" cy="24130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Decoder Module</a:t>
            </a:r>
            <a:endParaRPr lang="en-US" alt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左大括号 4"/>
          <p:cNvSpPr/>
          <p:nvPr>
            <p:custDataLst>
              <p:tags r:id="rId5"/>
            </p:custDataLst>
          </p:nvPr>
        </p:nvSpPr>
        <p:spPr>
          <a:xfrm rot="16200000">
            <a:off x="1388745" y="2890520"/>
            <a:ext cx="374650" cy="1076325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5"/>
          <p:cNvSpPr txBox="1"/>
          <p:nvPr>
            <p:custDataLst>
              <p:tags r:id="rId6"/>
            </p:custDataLst>
          </p:nvPr>
        </p:nvSpPr>
        <p:spPr>
          <a:xfrm>
            <a:off x="663575" y="3549650"/>
            <a:ext cx="1824990" cy="2533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Encoder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20750" y="1043305"/>
            <a:ext cx="671766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304800"/>
            <a:r>
              <a:rPr lang="en-US" sz="1800" b="1">
                <a:latin typeface="Times New Roman" panose="02020603050405020304" pitchFamily="18" charset="0"/>
              </a:rPr>
              <a:t>Evaluation metrics</a:t>
            </a:r>
            <a:endParaRPr lang="en-US" sz="1800" b="1">
              <a:latin typeface="Times New Roman" panose="02020603050405020304" pitchFamily="18" charset="0"/>
            </a:endParaRPr>
          </a:p>
          <a:p>
            <a:pPr marL="0" indent="304800"/>
            <a:r>
              <a:rPr lang="en-US" sz="1800" b="0">
                <a:latin typeface="Times New Roman" panose="02020603050405020304" pitchFamily="18" charset="0"/>
              </a:rPr>
              <a:t>T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hese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Evaluation metrics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 include the Aggregated Jaccard Index , the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Dice coefficient , and the panoptic quality.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6170" y="2402205"/>
            <a:ext cx="6003290" cy="7429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ctr"/>
            <a:r>
              <a:rPr lang="en-US" sz="1800" b="0">
                <a:latin typeface="Times New Roman" panose="02020603050405020304" pitchFamily="18" charset="0"/>
              </a:rPr>
              <a:t>Table 2 Datasets and their attributes.</a:t>
            </a:r>
            <a:endParaRPr lang="en-US" altLang="en-US" sz="1800" b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106170" y="3047365"/>
          <a:ext cx="5931535" cy="2105660"/>
        </p:xfrm>
        <a:graphic>
          <a:graphicData uri="http://schemas.openxmlformats.org/drawingml/2006/table">
            <a:tbl>
              <a:tblPr/>
              <a:tblGrid>
                <a:gridCol w="911225"/>
                <a:gridCol w="1675765"/>
                <a:gridCol w="1865630"/>
                <a:gridCol w="1478915"/>
              </a:tblGrid>
              <a:tr h="421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Dataset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# of Images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Image Size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Division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MoNuSeg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30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1000x1000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16/14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CoNSeP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41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1000x1000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/14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CPM-17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40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00x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32/8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TCGA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30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1000x1000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/1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TNBC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等线" panose="02010600030101010101" pitchFamily="2" charset="-122"/>
                        </a:rPr>
                        <a:t>50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00x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PMingLiU" charset="0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PMingLiU" charset="0"/>
                        </a:rPr>
                        <a:t>/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260" y="838200"/>
            <a:ext cx="4358005" cy="247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98085" y="838200"/>
            <a:ext cx="4145915" cy="245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0" y="3531870"/>
            <a:ext cx="4850765" cy="20193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0" indent="0" algn="ctr"/>
            <a:r>
              <a:rPr lang="en-US" sz="1400" b="0">
                <a:latin typeface="Times New Roman" panose="02020603050405020304" pitchFamily="18" charset="0"/>
              </a:rPr>
              <a:t>Fig. 4.1. Accuracy vs Training Epoch.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16400" y="353187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en-US" sz="1400" b="0">
                <a:latin typeface="Times New Roman" panose="02020603050405020304" pitchFamily="18" charset="0"/>
              </a:rPr>
              <a:t>Fig. 4.2. Loss vs Training Epoch.</a:t>
            </a:r>
            <a:endParaRPr lang="en-US" sz="1400" b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2175" y="3951605"/>
            <a:ext cx="659320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600" b="0">
                <a:latin typeface="Times New Roman" panose="02020603050405020304" pitchFamily="18" charset="0"/>
              </a:rPr>
              <a:t>200 epochs,  learning rate 0.0001  batch size of 8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6170" y="4375150"/>
            <a:ext cx="4140835" cy="1369695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algn="l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 As the epochs progressed, the model continued to minimize the loss, achieving a loss of 0.102 by the 100th epoch.  At the final 200th epoch, the loss had been further reduced to 0.078.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4401820"/>
            <a:ext cx="4533900" cy="1355090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sym typeface="+mn-ea"/>
              </a:rPr>
              <a:t>The model's accuracy consistently increased from 0 at the initial epoch to 0.845 by the 200th epoch, signifying the model's ability to better predict the nuclei segmentation in biomedical images.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卡通人物&#10;&#10;低可信度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35" y="1381430"/>
            <a:ext cx="2371420" cy="2371420"/>
          </a:xfrm>
          <a:prstGeom prst="rect">
            <a:avLst/>
          </a:prstGeom>
        </p:spPr>
      </p:pic>
      <p:pic>
        <p:nvPicPr>
          <p:cNvPr id="7" name="图片 6" descr="图片包含 长颈鹿, 蜂窝, 食物, 披萨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56" y="1381430"/>
            <a:ext cx="2371420" cy="23714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0995" y="4277995"/>
            <a:ext cx="7828280" cy="33718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algn="ctr"/>
            <a:r>
              <a:rPr lang="en-US" sz="1600">
                <a:latin typeface="Times New Roman" panose="02020603050405020304" pitchFamily="18" charset="0"/>
                <a:sym typeface="+mn-ea"/>
              </a:rPr>
              <a:t>Fig. 4.3. 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</a:rPr>
              <a:t>The left is inputting image, the right is the result label map.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7365" y="4998085"/>
            <a:ext cx="576199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Fig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</a:t>
            </a:r>
            <a:r>
              <a:rPr 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2 The DenseNet block  is used to replace the original U-Net encoder block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915" y="805815"/>
            <a:ext cx="8535035" cy="419227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>
            <p:custDataLst>
              <p:tags r:id="rId3"/>
            </p:custDataLst>
          </p:nvPr>
        </p:nvCxnSpPr>
        <p:spPr>
          <a:xfrm flipH="1">
            <a:off x="1678305" y="3231515"/>
            <a:ext cx="1270" cy="240665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" name="左大括号 4"/>
          <p:cNvSpPr/>
          <p:nvPr>
            <p:custDataLst>
              <p:tags r:id="rId4"/>
            </p:custDataLst>
          </p:nvPr>
        </p:nvSpPr>
        <p:spPr>
          <a:xfrm rot="16200000">
            <a:off x="1492250" y="2346325"/>
            <a:ext cx="374650" cy="1076325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5"/>
          <p:cNvSpPr txBox="1"/>
          <p:nvPr>
            <p:custDataLst>
              <p:tags r:id="rId5"/>
            </p:custDataLst>
          </p:nvPr>
        </p:nvSpPr>
        <p:spPr>
          <a:xfrm>
            <a:off x="767080" y="2998470"/>
            <a:ext cx="1824990" cy="25336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Encoder </a:t>
            </a:r>
            <a:endParaRPr lang="en-US" altLang="zh-CN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944"/>
          <a:stretch>
            <a:fillRect/>
          </a:stretch>
        </p:blipFill>
        <p:spPr>
          <a:xfrm>
            <a:off x="0" y="789305"/>
            <a:ext cx="8629015" cy="2200275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4215" y="3246120"/>
            <a:ext cx="1638935" cy="2843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235" y="6089650"/>
            <a:ext cx="302895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Fig.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3.3.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The architecture of CAPG module.</a:t>
            </a:r>
            <a:endParaRPr lang="en-US" altLang="zh-CN" sz="1200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07030" y="3327400"/>
            <a:ext cx="8890" cy="41084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 flipH="1">
            <a:off x="2792095" y="2655175"/>
            <a:ext cx="2540" cy="401320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0" name="文本框 99"/>
          <p:cNvSpPr txBox="1"/>
          <p:nvPr/>
        </p:nvSpPr>
        <p:spPr>
          <a:xfrm>
            <a:off x="3485515" y="2890520"/>
            <a:ext cx="543750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1600" b="0" dirty="0">
                <a:latin typeface="Times New Roman" panose="02020603050405020304" pitchFamily="18" charset="0"/>
              </a:rPr>
              <a:t>CAPG (Context-Aware Gating Pooling) module contains Context Gating Residual (CGR) block and Multipath Residual Pooling (MRP) block, enabling outstanding multi-scale feature extraction</a:t>
            </a:r>
            <a:r>
              <a:rPr lang="en-US" sz="1600" b="0" dirty="0">
                <a:latin typeface="Times New Roman" panose="02020603050405020304" pitchFamily="18" charset="0"/>
              </a:rPr>
              <a:t>.</a:t>
            </a:r>
            <a:endParaRPr lang="en-US" sz="16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0" y="1668780"/>
            <a:ext cx="1965960" cy="3411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16910" y="4895850"/>
            <a:ext cx="490474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Fig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</a:t>
            </a:r>
            <a:r>
              <a:rPr 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5. 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The architecture of Context Gating Residual (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sym typeface="+mn-ea"/>
              </a:rPr>
              <a:t>CGR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 block.</a:t>
            </a:r>
            <a:endParaRPr lang="en-US" altLang="zh-CN" sz="12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07030" y="3327400"/>
            <a:ext cx="8890" cy="41084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687020626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85085" y="1615440"/>
            <a:ext cx="6546215" cy="328041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790065" y="3047365"/>
            <a:ext cx="1066800" cy="0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074420"/>
            <a:ext cx="1965960" cy="3411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920" y="5090795"/>
            <a:ext cx="493331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Fig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</a:t>
            </a:r>
            <a:r>
              <a:rPr lang="zh-CN" alt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3.</a:t>
            </a:r>
            <a:r>
              <a:rPr 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10</a:t>
            </a:r>
            <a:r>
              <a:rPr lang="en-US" sz="1200" kern="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. </a:t>
            </a:r>
            <a:r>
              <a:rPr lang="en-US" altLang="zh-CN" sz="1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The architecture of Multipath Residual Pooling (MRP) block.</a:t>
            </a:r>
            <a:endParaRPr lang="en-US" altLang="zh-CN" sz="1200" kern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907030" y="3327400"/>
            <a:ext cx="8890" cy="410845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010477057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2565" y="904875"/>
            <a:ext cx="5443855" cy="216408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500505" y="2643505"/>
            <a:ext cx="1173480" cy="1094740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65314" y="6367351"/>
            <a:ext cx="9013372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Gu Z, Cheng J, Fu H, et al. Ce-net: Context encoder network for 2d medical image segmentation[J]. IEEE transactions on medical imaging, 2019, 38(10): 2281-2292.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476875"/>
            <a:ext cx="8942705" cy="953135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algn="l"/>
            <a:r>
              <a:rPr lang="en-US" altLang="zh-CN" sz="1400" dirty="0">
                <a:sym typeface="+mn-ea"/>
              </a:rPr>
              <a:t>MRP gather context information with four different-size pooling kernels. </a:t>
            </a:r>
            <a:endParaRPr lang="en-US" altLang="zh-CN" sz="1400" dirty="0"/>
          </a:p>
          <a:p>
            <a:pPr algn="l"/>
            <a:r>
              <a:rPr lang="en-US" altLang="zh-CN" sz="1400" dirty="0">
                <a:sym typeface="+mn-ea"/>
              </a:rPr>
              <a:t>Features are fed into 1×1 convolution to reduce the dimension of feature maps.</a:t>
            </a:r>
            <a:endParaRPr lang="en-US" altLang="zh-CN" sz="1400" dirty="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sym typeface="+mn-ea"/>
              </a:rPr>
              <a:t>The features are concatenated with original features.</a:t>
            </a:r>
            <a:endParaRPr lang="en-US" altLang="zh-CN" sz="1400" dirty="0">
              <a:sym typeface="+mn-ea"/>
            </a:endParaRPr>
          </a:p>
          <a:p>
            <a:pPr algn="l">
              <a:buClrTx/>
              <a:buSzTx/>
              <a:buNone/>
            </a:pPr>
            <a:r>
              <a:rPr lang="en-US" altLang="zh-CN" sz="1400" dirty="0">
                <a:sym typeface="+mn-ea"/>
              </a:rPr>
              <a:t>The architecture originates from "spatial pyramid pooling".</a:t>
            </a:r>
            <a:endParaRPr lang="en-US" altLang="zh-CN" sz="1400" dirty="0">
              <a:sym typeface="+mn-ea"/>
            </a:endParaRPr>
          </a:p>
        </p:txBody>
      </p:sp>
      <p:graphicFrame>
        <p:nvGraphicFramePr>
          <p:cNvPr id="3" name="对象 2"/>
          <p:cNvGraphicFramePr/>
          <p:nvPr>
            <p:custDataLst>
              <p:tags r:id="rId6"/>
            </p:custDataLst>
          </p:nvPr>
        </p:nvGraphicFramePr>
        <p:xfrm>
          <a:off x="3100388" y="3076258"/>
          <a:ext cx="5061585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915650" imgH="5210175" progId="Paint.Picture">
                  <p:embed/>
                </p:oleObj>
              </mc:Choice>
              <mc:Fallback>
                <p:oleObj name="" r:id="rId7" imgW="10915650" imgH="5210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0388" y="3076258"/>
                        <a:ext cx="5061585" cy="20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214" y="1342000"/>
            <a:ext cx="735107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Decoder</a:t>
            </a:r>
            <a:endParaRPr lang="en-US" altLang="zh-CN" b="1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99210" y="4923155"/>
            <a:ext cx="63557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ctr"/>
            <a:r>
              <a:rPr lang="en-US" sz="1400" b="0">
                <a:latin typeface="Times New Roman" panose="02020603050405020304" pitchFamily="18" charset="0"/>
              </a:rPr>
              <a:t>Fig. 3.13. Architecture of feature decoder.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3375" y="2085975"/>
            <a:ext cx="8477250" cy="2837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5692775"/>
            <a:ext cx="8743315" cy="5219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ym typeface="+mn-ea"/>
              </a:rPr>
              <a:t>F</a:t>
            </a:r>
            <a:r>
              <a:rPr sz="1400" dirty="0">
                <a:sym typeface="+mn-ea"/>
              </a:rPr>
              <a:t>eature decoder</a:t>
            </a:r>
            <a:r>
              <a:rPr lang="en-US" sz="1400" dirty="0">
                <a:sym typeface="+mn-ea"/>
              </a:rPr>
              <a:t>  includes 3 decoder modules,a RCA Block, a GCA Block, a 4×4 transposed convolution,  two 3×3 convolutions with batch normalization (BN), and a sigmoid activation function.</a:t>
            </a:r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214" y="1342000"/>
            <a:ext cx="735107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Decoder </a:t>
            </a:r>
            <a:r>
              <a:rPr lang="en-US" dirty="0">
                <a:sym typeface="+mn-ea"/>
              </a:rPr>
              <a:t>M</a:t>
            </a:r>
            <a:r>
              <a:rPr lang="en-US" dirty="0">
                <a:sym typeface="+mn-ea"/>
              </a:rPr>
              <a:t>odule</a:t>
            </a:r>
            <a:endParaRPr lang="en-US" altLang="zh-CN" b="1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17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802130"/>
            <a:ext cx="401701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02005" y="5401310"/>
            <a:ext cx="813562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ctr"/>
            <a:r>
              <a:rPr lang="en-US" sz="1400" b="0">
                <a:latin typeface="Times New Roman" panose="02020603050405020304" pitchFamily="18" charset="0"/>
              </a:rPr>
              <a:t>Fig. 3.13. Architecture of  Residual Context Attention (RCA) block.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9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0205" y="1855470"/>
            <a:ext cx="4208780" cy="34023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3416300" y="2514600"/>
            <a:ext cx="1066800" cy="0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869315" y="4078605"/>
            <a:ext cx="24187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indent="304800" algn="ctr">
              <a:buClrTx/>
              <a:buSzTx/>
              <a:buFontTx/>
            </a:pPr>
            <a:r>
              <a:rPr lang="en-US" sz="1400">
                <a:latin typeface="Times New Roman" panose="02020603050405020304" pitchFamily="18" charset="0"/>
                <a:sym typeface="+mn-ea"/>
              </a:rPr>
              <a:t>Fig. 3.12. </a:t>
            </a:r>
            <a:r>
              <a:rPr lang="en-US" sz="1400">
                <a:latin typeface="Times New Roman" panose="02020603050405020304" pitchFamily="18" charset="0"/>
                <a:sym typeface="+mn-ea"/>
              </a:rPr>
              <a:t>Decoder </a:t>
            </a:r>
            <a:r>
              <a:rPr lang="en-US" sz="1400">
                <a:latin typeface="Times New Roman" panose="02020603050405020304" pitchFamily="18" charset="0"/>
                <a:sym typeface="+mn-ea"/>
              </a:rPr>
              <a:t>Module</a:t>
            </a:r>
            <a:r>
              <a:rPr lang="en-US" sz="1400">
                <a:latin typeface="Times New Roman" panose="02020603050405020304" pitchFamily="18" charset="0"/>
                <a:sym typeface="+mn-ea"/>
              </a:rPr>
              <a:t>.</a:t>
            </a:r>
            <a:endParaRPr lang="en-US" sz="140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5851525"/>
            <a:ext cx="8937625" cy="973455"/>
          </a:xfrm>
          <a:prstGeom prst="rect">
            <a:avLst/>
          </a:prstGeom>
          <a:noFill/>
        </p:spPr>
        <p:txBody>
          <a:bodyPr wrap="square" anchor="t">
            <a:noAutofit/>
          </a:bodyPr>
          <a:p>
            <a:pPr algn="l"/>
            <a:r>
              <a:rPr lang="en-US" sz="1400">
                <a:latin typeface="Times New Roman" panose="02020603050405020304" pitchFamily="18" charset="0"/>
                <a:sym typeface="+mn-ea"/>
              </a:rPr>
              <a:t> Residual Context Attention </a:t>
            </a:r>
            <a:r>
              <a:rPr lang="en-US" sz="1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(RCA) </a:t>
            </a:r>
            <a:r>
              <a:rPr lang="en-US" sz="1400">
                <a:latin typeface="Times New Roman" panose="02020603050405020304" pitchFamily="18" charset="0"/>
                <a:sym typeface="+mn-ea"/>
              </a:rPr>
              <a:t>block </a:t>
            </a:r>
            <a:r>
              <a:rPr lang="en-US" sz="1400" dirty="0">
                <a:sym typeface="+mn-ea"/>
              </a:rPr>
              <a:t> includes two 3×3convolutions, each followed by a batch normalization.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The 1x1 convolution can enhance the expression ability of features, promote the network to learn and extract complex features more effectively, and ensure accuracy.</a:t>
            </a:r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CBA"/>
                </a:solidFill>
                <a:sym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Research Approach</a:t>
            </a:r>
            <a:br>
              <a:rPr lang="zh-CN" altLang="en-US" sz="2400" b="1" dirty="0">
                <a:solidFill>
                  <a:srgbClr val="006C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rgbClr val="006CBA"/>
              </a:solidFill>
              <a:sym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214" y="1342000"/>
            <a:ext cx="735107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Decoder</a:t>
            </a:r>
            <a:endParaRPr lang="en-US" altLang="zh-CN" b="1" kern="0" dirty="0">
              <a:solidFill>
                <a:schemeClr val="tx1"/>
              </a:solidFill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pic>
        <p:nvPicPr>
          <p:cNvPr id="17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965" y="1802765"/>
            <a:ext cx="3925570" cy="222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71880" y="5401945"/>
            <a:ext cx="635571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304800" algn="ctr"/>
            <a:r>
              <a:rPr lang="en-US" sz="1400" b="0">
                <a:latin typeface="Times New Roman" panose="02020603050405020304" pitchFamily="18" charset="0"/>
              </a:rPr>
              <a:t>Fig. 3.13. Architecture of Global Context Attention (GCA) block.</a:t>
            </a:r>
            <a:endParaRPr lang="en-US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5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31995" y="1802130"/>
            <a:ext cx="3871595" cy="3599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箭头连接符 7"/>
          <p:cNvCxnSpPr/>
          <p:nvPr>
            <p:custDataLst>
              <p:tags r:id="rId5"/>
            </p:custDataLst>
          </p:nvPr>
        </p:nvCxnSpPr>
        <p:spPr>
          <a:xfrm>
            <a:off x="3465195" y="2763520"/>
            <a:ext cx="1066800" cy="0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6924675" y="3651250"/>
            <a:ext cx="2035810" cy="10490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>
            <p:custDataLst>
              <p:tags r:id="rId8"/>
            </p:custDataLst>
          </p:nvPr>
        </p:nvCxnSpPr>
        <p:spPr>
          <a:xfrm>
            <a:off x="5857875" y="3300095"/>
            <a:ext cx="1050925" cy="333375"/>
          </a:xfrm>
          <a:prstGeom prst="straightConnector1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100965" y="6375400"/>
            <a:ext cx="88595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200" b="0">
                <a:latin typeface="Times New Roman" panose="02020603050405020304" pitchFamily="18" charset="0"/>
              </a:rPr>
              <a:t>G. Yang, J. Huang, Y. He, Y. Chen, T. Wang, C. Jin, P. Sengphachanh, GCP-net: a gating context-aware pooling network for cervical cell nuclei segmentation, Mob. Inf. Syst. 2022 (2022).</a:t>
            </a:r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965" y="5855335"/>
            <a:ext cx="8489950" cy="521970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dirty="0">
                <a:sym typeface="+mn-ea"/>
              </a:rPr>
              <a:t>GCA</a:t>
            </a:r>
            <a:r>
              <a:rPr lang="en-US" altLang="zh-CN" sz="1400" dirty="0">
                <a:sym typeface="+mn-ea"/>
              </a:rPr>
              <a:t> block</a:t>
            </a:r>
            <a:r>
              <a:rPr lang="zh-CN" altLang="en-US" sz="1400" dirty="0">
                <a:sym typeface="+mn-ea"/>
              </a:rPr>
              <a:t> is used to fine-tune the weight of each feature to make the network focus on key elements and filter out irrelevant elements.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014757" y="2979587"/>
            <a:ext cx="5444259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1599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SzPct val="80000"/>
            </a:pPr>
            <a:r>
              <a:rPr lang="en-US" altLang="zh-CN" sz="2800" dirty="0">
                <a:solidFill>
                  <a:srgbClr val="006CBA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微软雅黑" panose="020B0503020204020204" pitchFamily="34" charset="-122"/>
              </a:rPr>
              <a:t>4   Experiments and Discussion</a:t>
            </a:r>
            <a:endParaRPr lang="en-US" altLang="zh-CN" sz="2800" dirty="0">
              <a:solidFill>
                <a:srgbClr val="006CBA"/>
              </a:solidFill>
              <a:latin typeface="Times New Roman" panose="02020603050405020304" pitchFamily="18" charset="0"/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2097379" y="2930306"/>
            <a:ext cx="917378" cy="917378"/>
          </a:xfrm>
          <a:prstGeom prst="ellipse">
            <a:avLst/>
          </a:prstGeom>
          <a:noFill/>
          <a:ln w="28575" cap="flat" cmpd="sng" algn="ctr">
            <a:solidFill>
              <a:srgbClr val="005C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17" y="3139575"/>
            <a:ext cx="454302" cy="498840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 bwMode="auto">
          <a:xfrm>
            <a:off x="3640794" y="3848100"/>
            <a:ext cx="3466465" cy="0"/>
          </a:xfrm>
          <a:prstGeom prst="line">
            <a:avLst/>
          </a:prstGeom>
          <a:noFill/>
          <a:ln w="28575" cap="flat" cmpd="sng" algn="ctr">
            <a:solidFill>
              <a:srgbClr val="005CA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  <p:tag name="KSO_WM_UNIT_PLACING_PICTURE_USER_VIEWPORT" val="{&quot;height&quot;:3504,&quot;width&quot;:6182}"/>
</p:tagLst>
</file>

<file path=ppt/tags/tag24.xml><?xml version="1.0" encoding="utf-8"?>
<p:tagLst xmlns:p="http://schemas.openxmlformats.org/presentationml/2006/main">
  <p:tag name="KSO_WM_BEAUTIFY_FLAG" val=""/>
  <p:tag name="KSO_WM_UNIT_PLACING_PICTURE_USER_VIEWPORT" val="{&quot;height&quot;:5669,&quot;width&quot;:6097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  <p:tag name="KSO_WM_UNIT_PLACING_PICTURE_USER_VIEWPORT" val="{&quot;height&quot;:1652,&quot;width&quot;:3206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ISPRING_RESOURCE_PATHS_HASH_2" val="def12e3d6a5730109fa504f9e871012e0946499"/>
  <p:tag name="COMMONDATA" val="eyJoZGlkIjoiMjNkZWE3YzczOWU2NWUwMjZiOWRhZGZlN2I5ZWJhOTIifQ=="/>
  <p:tag name="commondata" val="eyJoZGlkIjoiN2ExNTFjNjA0YzU3MWU2OTg0YWViNGJlNmZiNjA3ZD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CB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>
        <a:noAutofit/>
      </a:bodyPr>
      <a:lstStyle>
        <a:defPPr algn="l">
          <a:defRPr lang="en-US" altLang="zh-CN" sz="1600" dirty="0">
            <a:latin typeface="Times New Roman" panose="02020603050405020304" pitchFamily="18" charset="0"/>
            <a:ea typeface="楷体" panose="02010609060101010101" pitchFamily="49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0</TotalTime>
  <Words>3016</Words>
  <Application>WPS 演示</Application>
  <PresentationFormat>全屏显示(4:3)</PresentationFormat>
  <Paragraphs>132</Paragraphs>
  <Slides>12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楷体</vt:lpstr>
      <vt:lpstr>等线</vt:lpstr>
      <vt:lpstr>PMingLiU</vt:lpstr>
      <vt:lpstr>PMingLiU-ExtB</vt:lpstr>
      <vt:lpstr>Calibri</vt:lpstr>
      <vt:lpstr>Arial Unicode MS</vt:lpstr>
      <vt:lpstr>PMingLiU</vt:lpstr>
      <vt:lpstr>Segoe Print</vt:lpstr>
      <vt:lpstr>默认设计模板</vt:lpstr>
      <vt:lpstr>Paint.Picture</vt:lpstr>
      <vt:lpstr>3、Research Approach </vt:lpstr>
      <vt:lpstr>3、Research Approach </vt:lpstr>
      <vt:lpstr>3、Research Approach </vt:lpstr>
      <vt:lpstr>3、Research Approach </vt:lpstr>
      <vt:lpstr>3、Research Approach </vt:lpstr>
      <vt:lpstr>3、Research Approach </vt:lpstr>
      <vt:lpstr>3、Research Approach </vt:lpstr>
      <vt:lpstr>3、Research Approach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category>ppt模板设计</cp:category>
  <cp:lastModifiedBy>PIPO</cp:lastModifiedBy>
  <cp:revision>2339</cp:revision>
  <cp:lastPrinted>2113-01-01T00:00:00Z</cp:lastPrinted>
  <dcterms:created xsi:type="dcterms:W3CDTF">2113-01-01T00:00:00Z</dcterms:created>
  <dcterms:modified xsi:type="dcterms:W3CDTF">2025-04-21T09:42:24Z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5D66DCA6E3E9411389FAEE6953B771B6_13</vt:lpwstr>
  </property>
  <property fmtid="{D5CDD505-2E9C-101B-9397-08002B2CF9AE}" pid="4" name="KSOProductBuildVer">
    <vt:lpwstr>2052-12.1.0.20305</vt:lpwstr>
  </property>
</Properties>
</file>