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2"/>
  </p:notesMasterIdLst>
  <p:sldIdLst>
    <p:sldId id="260" r:id="rId2"/>
    <p:sldId id="263" r:id="rId3"/>
    <p:sldId id="267" r:id="rId4"/>
    <p:sldId id="273" r:id="rId5"/>
    <p:sldId id="269" r:id="rId6"/>
    <p:sldId id="275" r:id="rId7"/>
    <p:sldId id="272" r:id="rId8"/>
    <p:sldId id="271" r:id="rId9"/>
    <p:sldId id="262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D8E6"/>
    <a:srgbClr val="000000"/>
    <a:srgbClr val="0082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1"/>
  </p:normalViewPr>
  <p:slideViewPr>
    <p:cSldViewPr snapToGrid="0">
      <p:cViewPr varScale="1">
        <p:scale>
          <a:sx n="90" d="100"/>
          <a:sy n="90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MO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7D46B-BA0C-AE4F-837B-1A75489DBC98}" type="datetimeFigureOut">
              <a:rPr kumimoji="1" lang="zh-MO" altLang="en-US" smtClean="0"/>
              <a:t>6/11/2024</a:t>
            </a:fld>
            <a:endParaRPr kumimoji="1" lang="zh-MO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MO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MO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MO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DB773-E636-2B47-8E21-3900C3BF7344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68271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DB773-E636-2B47-8E21-3900C3BF7344}" type="slidenum">
              <a:rPr kumimoji="1" lang="zh-MO" altLang="en-US" smtClean="0"/>
              <a:t>1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3455136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12CA-428B-1D4C-A910-B09C225BDBA8}" type="datetimeFigureOut">
              <a:rPr kumimoji="1" lang="zh-MO" altLang="en-US" smtClean="0"/>
              <a:t>6/11/2024</a:t>
            </a:fld>
            <a:endParaRPr kumimoji="1" lang="zh-MO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1578-8987-CA47-A936-AFF226B3A02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1480592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12CA-428B-1D4C-A910-B09C225BDBA8}" type="datetimeFigureOut">
              <a:rPr kumimoji="1" lang="zh-MO" altLang="en-US" smtClean="0"/>
              <a:t>6/11/2024</a:t>
            </a:fld>
            <a:endParaRPr kumimoji="1" lang="zh-MO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1578-8987-CA47-A936-AFF226B3A02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2506817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12CA-428B-1D4C-A910-B09C225BDBA8}" type="datetimeFigureOut">
              <a:rPr kumimoji="1" lang="zh-MO" altLang="en-US" smtClean="0"/>
              <a:t>6/11/2024</a:t>
            </a:fld>
            <a:endParaRPr kumimoji="1" lang="zh-MO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1578-8987-CA47-A936-AFF226B3A02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1013565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12CA-428B-1D4C-A910-B09C225BDBA8}" type="datetimeFigureOut">
              <a:rPr kumimoji="1" lang="zh-MO" altLang="en-US" smtClean="0"/>
              <a:t>6/11/2024</a:t>
            </a:fld>
            <a:endParaRPr kumimoji="1" lang="zh-MO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1578-8987-CA47-A936-AFF226B3A02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1384006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12CA-428B-1D4C-A910-B09C225BDBA8}" type="datetimeFigureOut">
              <a:rPr kumimoji="1" lang="zh-MO" altLang="en-US" smtClean="0"/>
              <a:t>6/11/2024</a:t>
            </a:fld>
            <a:endParaRPr kumimoji="1" lang="zh-MO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1578-8987-CA47-A936-AFF226B3A02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2883448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12CA-428B-1D4C-A910-B09C225BDBA8}" type="datetimeFigureOut">
              <a:rPr kumimoji="1" lang="zh-MO" altLang="en-US" smtClean="0"/>
              <a:t>6/11/2024</a:t>
            </a:fld>
            <a:endParaRPr kumimoji="1" lang="zh-MO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1578-8987-CA47-A936-AFF226B3A02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664274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12CA-428B-1D4C-A910-B09C225BDBA8}" type="datetimeFigureOut">
              <a:rPr kumimoji="1" lang="zh-MO" altLang="en-US" smtClean="0"/>
              <a:t>6/11/2024</a:t>
            </a:fld>
            <a:endParaRPr kumimoji="1" lang="zh-MO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1578-8987-CA47-A936-AFF226B3A02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1927232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12CA-428B-1D4C-A910-B09C225BDBA8}" type="datetimeFigureOut">
              <a:rPr kumimoji="1" lang="zh-MO" altLang="en-US" smtClean="0"/>
              <a:t>6/11/2024</a:t>
            </a:fld>
            <a:endParaRPr kumimoji="1" lang="zh-MO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1578-8987-CA47-A936-AFF226B3A02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272731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12CA-428B-1D4C-A910-B09C225BDBA8}" type="datetimeFigureOut">
              <a:rPr kumimoji="1" lang="zh-MO" altLang="en-US" smtClean="0"/>
              <a:t>6/11/2024</a:t>
            </a:fld>
            <a:endParaRPr kumimoji="1" lang="zh-MO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1578-8987-CA47-A936-AFF226B3A02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1173270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12CA-428B-1D4C-A910-B09C225BDBA8}" type="datetimeFigureOut">
              <a:rPr kumimoji="1" lang="zh-MO" altLang="en-US" smtClean="0"/>
              <a:t>6/11/2024</a:t>
            </a:fld>
            <a:endParaRPr kumimoji="1" lang="zh-MO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1578-8987-CA47-A936-AFF226B3A02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58613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12CA-428B-1D4C-A910-B09C225BDBA8}" type="datetimeFigureOut">
              <a:rPr kumimoji="1" lang="zh-MO" altLang="en-US" smtClean="0"/>
              <a:t>6/11/2024</a:t>
            </a:fld>
            <a:endParaRPr kumimoji="1" lang="zh-MO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1578-8987-CA47-A936-AFF226B3A02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3673724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612CA-428B-1D4C-A910-B09C225BDBA8}" type="datetimeFigureOut">
              <a:rPr kumimoji="1" lang="zh-MO" altLang="en-US" smtClean="0"/>
              <a:t>6/11/2024</a:t>
            </a:fld>
            <a:endParaRPr kumimoji="1" lang="zh-MO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MO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61578-8987-CA47-A936-AFF226B3A02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1575371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0D19B-5B2F-EFA0-07D6-EC0C876AC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4102D9-6386-3CF1-851E-602B3368C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">
            <a:extLst>
              <a:ext uri="{FF2B5EF4-FFF2-40B4-BE49-F238E27FC236}">
                <a16:creationId xmlns:a16="http://schemas.microsoft.com/office/drawing/2014/main" id="{BAB7F604-C19E-CD75-1F80-41CBC40CDA8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C070621-089F-6466-2184-F4A251E1EC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127" y="4366078"/>
            <a:ext cx="9745360" cy="198528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B3F034C-D031-FA98-8CD4-2871281992F6}"/>
              </a:ext>
            </a:extLst>
          </p:cNvPr>
          <p:cNvSpPr txBox="1"/>
          <p:nvPr/>
        </p:nvSpPr>
        <p:spPr>
          <a:xfrm>
            <a:off x="2204550" y="4488764"/>
            <a:ext cx="77829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蘋果 </a:t>
            </a:r>
            <a:r>
              <a:rPr lang="en-US" altLang="zh-CN" sz="4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 </a:t>
            </a:r>
            <a:r>
              <a:rPr lang="zh-CN" altLang="en-US" sz="4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系列晶片的發展與分析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D285E94-48E3-A2CE-3A64-800ACFCA270E}"/>
              </a:ext>
            </a:extLst>
          </p:cNvPr>
          <p:cNvSpPr txBox="1"/>
          <p:nvPr/>
        </p:nvSpPr>
        <p:spPr>
          <a:xfrm>
            <a:off x="4492208" y="5452936"/>
            <a:ext cx="381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pc="20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主講人 │ </a:t>
            </a:r>
            <a:r>
              <a:rPr lang="zh-CN" altLang="en-US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王國霖   張晟赫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E6DCBEA-62F4-7CA5-2A59-68450E2E10D6}"/>
              </a:ext>
            </a:extLst>
          </p:cNvPr>
          <p:cNvSpPr txBox="1"/>
          <p:nvPr/>
        </p:nvSpPr>
        <p:spPr>
          <a:xfrm>
            <a:off x="4943216" y="5942568"/>
            <a:ext cx="230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November 12, 2024</a:t>
            </a:r>
            <a:endParaRPr lang="zh-CN" altLang="en-US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8928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31808-5073-48E0-9557-72EAA957D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13ECA5-ED6C-B673-FAD8-2AB96FEB5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C92E77-AEFA-C27A-21C4-5B940B192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5F1179B-A25D-F475-CA5E-BD4722DC3107}"/>
              </a:ext>
            </a:extLst>
          </p:cNvPr>
          <p:cNvSpPr txBox="1"/>
          <p:nvPr/>
        </p:nvSpPr>
        <p:spPr>
          <a:xfrm>
            <a:off x="2947830" y="5439851"/>
            <a:ext cx="62963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b="1" spc="1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Thank you for listening.</a:t>
            </a:r>
            <a:endParaRPr kumimoji="1" lang="zh-TW" altLang="en-US" sz="4000" b="1" spc="1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744A37F-92F4-BF3D-70A1-A7E07799FEFE}"/>
              </a:ext>
            </a:extLst>
          </p:cNvPr>
          <p:cNvSpPr txBox="1"/>
          <p:nvPr/>
        </p:nvSpPr>
        <p:spPr>
          <a:xfrm>
            <a:off x="4823857" y="4569676"/>
            <a:ext cx="2544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4000" b="1" spc="6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感謝觀賞</a:t>
            </a:r>
          </a:p>
        </p:txBody>
      </p:sp>
    </p:spTree>
    <p:extLst>
      <p:ext uri="{BB962C8B-B14F-4D97-AF65-F5344CB8AC3E}">
        <p14:creationId xmlns:p14="http://schemas.microsoft.com/office/powerpoint/2010/main" val="2395346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5798479-5C0A-D5DA-DFA8-A7C1D743688B}"/>
              </a:ext>
            </a:extLst>
          </p:cNvPr>
          <p:cNvSpPr txBox="1"/>
          <p:nvPr/>
        </p:nvSpPr>
        <p:spPr>
          <a:xfrm>
            <a:off x="3918857" y="20197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24B6927-2A16-1C2B-BC05-28198B695913}"/>
              </a:ext>
            </a:extLst>
          </p:cNvPr>
          <p:cNvSpPr txBox="1"/>
          <p:nvPr/>
        </p:nvSpPr>
        <p:spPr>
          <a:xfrm>
            <a:off x="4977745" y="47156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內容大綱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6A3E059-A140-D634-9D07-95CD7BF5D4D4}"/>
              </a:ext>
            </a:extLst>
          </p:cNvPr>
          <p:cNvSpPr/>
          <p:nvPr/>
        </p:nvSpPr>
        <p:spPr>
          <a:xfrm>
            <a:off x="2221265" y="3129405"/>
            <a:ext cx="261257" cy="24714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9131B27-0139-DFCF-057A-9D722A9F6797}"/>
              </a:ext>
            </a:extLst>
          </p:cNvPr>
          <p:cNvSpPr/>
          <p:nvPr/>
        </p:nvSpPr>
        <p:spPr>
          <a:xfrm>
            <a:off x="2226000" y="2150380"/>
            <a:ext cx="261257" cy="24714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2C258D3-06DC-53B9-3F15-41E503E24DDE}"/>
              </a:ext>
            </a:extLst>
          </p:cNvPr>
          <p:cNvSpPr/>
          <p:nvPr/>
        </p:nvSpPr>
        <p:spPr>
          <a:xfrm>
            <a:off x="2227941" y="3622305"/>
            <a:ext cx="261257" cy="24714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BB8CE7C-0F5B-2E11-AE07-ADE9B56742B9}"/>
              </a:ext>
            </a:extLst>
          </p:cNvPr>
          <p:cNvSpPr/>
          <p:nvPr/>
        </p:nvSpPr>
        <p:spPr>
          <a:xfrm>
            <a:off x="2221264" y="4112946"/>
            <a:ext cx="261257" cy="24714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58D29D85-3DA6-E432-9BEC-055B553C2DFD}"/>
              </a:ext>
            </a:extLst>
          </p:cNvPr>
          <p:cNvSpPr/>
          <p:nvPr/>
        </p:nvSpPr>
        <p:spPr>
          <a:xfrm>
            <a:off x="2221263" y="4601330"/>
            <a:ext cx="261257" cy="24714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3FF94652-B7BE-69CF-C14C-2A22B63FCC38}"/>
              </a:ext>
            </a:extLst>
          </p:cNvPr>
          <p:cNvSpPr/>
          <p:nvPr/>
        </p:nvSpPr>
        <p:spPr>
          <a:xfrm>
            <a:off x="2227941" y="5118953"/>
            <a:ext cx="261257" cy="24714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EE5C8B8-E4B6-B7C8-A740-576F5137D2CE}"/>
              </a:ext>
            </a:extLst>
          </p:cNvPr>
          <p:cNvSpPr/>
          <p:nvPr/>
        </p:nvSpPr>
        <p:spPr>
          <a:xfrm>
            <a:off x="2221262" y="5636576"/>
            <a:ext cx="261257" cy="24714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E77EF37-A76E-2F28-C11C-297D11723C92}"/>
              </a:ext>
            </a:extLst>
          </p:cNvPr>
          <p:cNvSpPr/>
          <p:nvPr/>
        </p:nvSpPr>
        <p:spPr>
          <a:xfrm>
            <a:off x="2226000" y="2641021"/>
            <a:ext cx="261257" cy="24714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線接點 6">
            <a:extLst>
              <a:ext uri="{FF2B5EF4-FFF2-40B4-BE49-F238E27FC236}">
                <a16:creationId xmlns:a16="http://schemas.microsoft.com/office/drawing/2014/main" id="{82DB84B8-8218-B9B8-82F5-CB5F4434504A}"/>
              </a:ext>
            </a:extLst>
          </p:cNvPr>
          <p:cNvCxnSpPr>
            <a:cxnSpLocks/>
          </p:cNvCxnSpPr>
          <p:nvPr/>
        </p:nvCxnSpPr>
        <p:spPr>
          <a:xfrm>
            <a:off x="2227941" y="1495312"/>
            <a:ext cx="7235727" cy="0"/>
          </a:xfrm>
          <a:prstGeom prst="line">
            <a:avLst/>
          </a:prstGeom>
          <a:ln w="15875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D53968A1-C9EB-7872-1ACE-D5DD645AAA90}"/>
              </a:ext>
            </a:extLst>
          </p:cNvPr>
          <p:cNvSpPr txBox="1"/>
          <p:nvPr/>
        </p:nvSpPr>
        <p:spPr>
          <a:xfrm>
            <a:off x="3457224" y="20935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背景介紹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EB538FB-FC6B-788C-FCC1-F160BF7C2DAC}"/>
              </a:ext>
            </a:extLst>
          </p:cNvPr>
          <p:cNvSpPr txBox="1"/>
          <p:nvPr/>
        </p:nvSpPr>
        <p:spPr>
          <a:xfrm>
            <a:off x="3452399" y="45350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未來趨勢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1422915-5ACD-9209-9136-55E13D1CD419}"/>
              </a:ext>
            </a:extLst>
          </p:cNvPr>
          <p:cNvSpPr txBox="1"/>
          <p:nvPr/>
        </p:nvSpPr>
        <p:spPr>
          <a:xfrm>
            <a:off x="3457222" y="30725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關鍵技術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25C87EF-3472-2586-E03C-C39E2C3D48B4}"/>
              </a:ext>
            </a:extLst>
          </p:cNvPr>
          <p:cNvSpPr txBox="1"/>
          <p:nvPr/>
        </p:nvSpPr>
        <p:spPr>
          <a:xfrm>
            <a:off x="3457222" y="35644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性能對比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677623E-01AD-3E7E-1E5A-1DCDB93248C9}"/>
              </a:ext>
            </a:extLst>
          </p:cNvPr>
          <p:cNvSpPr txBox="1"/>
          <p:nvPr/>
        </p:nvSpPr>
        <p:spPr>
          <a:xfrm>
            <a:off x="3457224" y="40497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當前進展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D9B733E-F9D4-D503-6E8A-3822AC374F0C}"/>
              </a:ext>
            </a:extLst>
          </p:cNvPr>
          <p:cNvSpPr txBox="1"/>
          <p:nvPr/>
        </p:nvSpPr>
        <p:spPr>
          <a:xfrm>
            <a:off x="3452399" y="50578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總結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FA55D36-93D8-4833-DBDF-75DE71D51935}"/>
              </a:ext>
            </a:extLst>
          </p:cNvPr>
          <p:cNvSpPr txBox="1"/>
          <p:nvPr/>
        </p:nvSpPr>
        <p:spPr>
          <a:xfrm>
            <a:off x="3457224" y="5580642"/>
            <a:ext cx="1048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altLang="zh-CN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QA </a:t>
            </a:r>
            <a:r>
              <a:rPr lang="zh-CN" altLang="en-US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環節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4A0A5A2-020E-6688-E2A9-12A1332F1747}"/>
              </a:ext>
            </a:extLst>
          </p:cNvPr>
          <p:cNvSpPr txBox="1"/>
          <p:nvPr/>
        </p:nvSpPr>
        <p:spPr>
          <a:xfrm>
            <a:off x="3457224" y="257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架構與原理</a:t>
            </a:r>
          </a:p>
        </p:txBody>
      </p:sp>
    </p:spTree>
    <p:extLst>
      <p:ext uri="{BB962C8B-B14F-4D97-AF65-F5344CB8AC3E}">
        <p14:creationId xmlns:p14="http://schemas.microsoft.com/office/powerpoint/2010/main" val="589232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FD669F-C6EF-D0FE-AF8A-E0BFC95A16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3AA629E3-06F7-8D85-2BE9-B3F8F89FCA75}"/>
              </a:ext>
            </a:extLst>
          </p:cNvPr>
          <p:cNvSpPr txBox="1"/>
          <p:nvPr/>
        </p:nvSpPr>
        <p:spPr>
          <a:xfrm>
            <a:off x="4977745" y="47156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背景介紹</a:t>
            </a:r>
          </a:p>
        </p:txBody>
      </p:sp>
      <p:cxnSp>
        <p:nvCxnSpPr>
          <p:cNvPr id="23" name="直線接點 6">
            <a:extLst>
              <a:ext uri="{FF2B5EF4-FFF2-40B4-BE49-F238E27FC236}">
                <a16:creationId xmlns:a16="http://schemas.microsoft.com/office/drawing/2014/main" id="{EDDAD797-5E1C-27B4-47A4-25598A009AF6}"/>
              </a:ext>
            </a:extLst>
          </p:cNvPr>
          <p:cNvCxnSpPr/>
          <p:nvPr/>
        </p:nvCxnSpPr>
        <p:spPr>
          <a:xfrm>
            <a:off x="2227941" y="1495312"/>
            <a:ext cx="7236000" cy="0"/>
          </a:xfrm>
          <a:prstGeom prst="line">
            <a:avLst/>
          </a:prstGeom>
          <a:ln w="15875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328B4C0-D033-5ADF-BE7E-510CE5183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341" y="1754465"/>
            <a:ext cx="6048079" cy="388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1ACBE61-0308-DD68-FDF3-9414798D5D5C}"/>
              </a:ext>
            </a:extLst>
          </p:cNvPr>
          <p:cNvSpPr txBox="1"/>
          <p:nvPr/>
        </p:nvSpPr>
        <p:spPr>
          <a:xfrm>
            <a:off x="2227941" y="1811173"/>
            <a:ext cx="383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蘋果晶片的演進：從 </a:t>
            </a:r>
            <a:r>
              <a:rPr lang="en-HK" altLang="zh-CN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Intel</a:t>
            </a:r>
            <a:r>
              <a:rPr lang="en-HK" altLang="zh-CN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 </a:t>
            </a:r>
            <a:r>
              <a:rPr lang="en-HK" altLang="zh-CN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FC8BA69-8958-1D32-41A3-8B211B0497B1}"/>
              </a:ext>
            </a:extLst>
          </p:cNvPr>
          <p:cNvSpPr txBox="1"/>
          <p:nvPr/>
        </p:nvSpPr>
        <p:spPr>
          <a:xfrm>
            <a:off x="2227940" y="3766332"/>
            <a:ext cx="4824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altLang="zh-CN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November 2020</a:t>
            </a:r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r>
              <a:rPr lang="en-US" altLang="zh-CN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Apple</a:t>
            </a:r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HK" altLang="zh-CN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Silicon</a:t>
            </a:r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革命的开启</a:t>
            </a:r>
            <a:endParaRPr lang="zh-CN" altLang="en-US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C986F44-7D6E-D54A-B726-1903F2D0445A}"/>
              </a:ext>
            </a:extLst>
          </p:cNvPr>
          <p:cNvSpPr txBox="1"/>
          <p:nvPr/>
        </p:nvSpPr>
        <p:spPr>
          <a:xfrm>
            <a:off x="2227941" y="2496365"/>
            <a:ext cx="49863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蘋果自 </a:t>
            </a:r>
            <a:r>
              <a:rPr lang="en-US" altLang="zh-CN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2006 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年開始採用 </a:t>
            </a:r>
            <a:r>
              <a:rPr lang="en-US" altLang="zh-CN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Intel 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晶片。然而，隨著計算性能需求的增加，傳統 </a:t>
            </a:r>
            <a:r>
              <a:rPr lang="en-US" altLang="zh-CN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x86 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架構無法滿足蘋果在移動端和桌面端的統一體驗需求，因此蘋果決定轉向 </a:t>
            </a:r>
            <a:r>
              <a:rPr lang="en-US" altLang="zh-CN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 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晶片。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680B356-9A6C-B4A8-13C9-F3DC1CD91B01}"/>
              </a:ext>
            </a:extLst>
          </p:cNvPr>
          <p:cNvSpPr txBox="1"/>
          <p:nvPr/>
        </p:nvSpPr>
        <p:spPr>
          <a:xfrm>
            <a:off x="2227941" y="4412036"/>
            <a:ext cx="49863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蘋果的 </a:t>
            </a:r>
            <a:r>
              <a:rPr lang="en-US" altLang="zh-CN" sz="1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M1 </a:t>
            </a:r>
            <a:r>
              <a:rPr lang="zh-CN" altLang="en-US" sz="1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晶片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於 </a:t>
            </a:r>
            <a:r>
              <a:rPr lang="en-US" altLang="zh-CN" sz="1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2020 </a:t>
            </a:r>
            <a:r>
              <a:rPr lang="zh-CN" altLang="en-US" sz="1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年 </a:t>
            </a:r>
            <a:r>
              <a:rPr lang="en-US" altLang="zh-CN" sz="1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11 </a:t>
            </a:r>
            <a:r>
              <a:rPr lang="zh-CN" altLang="en-US" sz="1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月 </a:t>
            </a:r>
            <a:r>
              <a:rPr lang="en-US" altLang="zh-CN" sz="1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10 </a:t>
            </a:r>
            <a:r>
              <a:rPr lang="zh-CN" altLang="en-US" sz="1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日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發佈。</a:t>
            </a:r>
            <a:r>
              <a:rPr lang="en-US" altLang="zh-CN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M1 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是蘋果首款基於 </a:t>
            </a:r>
            <a:r>
              <a:rPr lang="en-US" altLang="zh-CN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 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架構的自研晶片，專為 </a:t>
            </a:r>
            <a:r>
              <a:rPr lang="en-US" altLang="zh-CN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Mac 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設計，標誌著蘋果從 </a:t>
            </a:r>
            <a:r>
              <a:rPr lang="en-US" altLang="zh-CN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Intel 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處理器轉向自家設計的 </a:t>
            </a:r>
            <a:r>
              <a:rPr lang="en-US" altLang="zh-CN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Apple Silicon 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的第一步。</a:t>
            </a:r>
          </a:p>
        </p:txBody>
      </p:sp>
    </p:spTree>
    <p:extLst>
      <p:ext uri="{BB962C8B-B14F-4D97-AF65-F5344CB8AC3E}">
        <p14:creationId xmlns:p14="http://schemas.microsoft.com/office/powerpoint/2010/main" val="2090500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9FF3A1-1CAF-8290-A554-E84EDC163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DF70CDB-3DB6-E429-7EBE-D83521AE5C32}"/>
              </a:ext>
            </a:extLst>
          </p:cNvPr>
          <p:cNvSpPr txBox="1"/>
          <p:nvPr/>
        </p:nvSpPr>
        <p:spPr>
          <a:xfrm>
            <a:off x="4977745" y="47156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背景介紹</a:t>
            </a:r>
          </a:p>
        </p:txBody>
      </p:sp>
      <p:cxnSp>
        <p:nvCxnSpPr>
          <p:cNvPr id="23" name="直線接點 6">
            <a:extLst>
              <a:ext uri="{FF2B5EF4-FFF2-40B4-BE49-F238E27FC236}">
                <a16:creationId xmlns:a16="http://schemas.microsoft.com/office/drawing/2014/main" id="{19E35238-F971-F593-B56C-C63C4D65AFCB}"/>
              </a:ext>
            </a:extLst>
          </p:cNvPr>
          <p:cNvCxnSpPr/>
          <p:nvPr/>
        </p:nvCxnSpPr>
        <p:spPr>
          <a:xfrm>
            <a:off x="2227941" y="1495312"/>
            <a:ext cx="7236000" cy="0"/>
          </a:xfrm>
          <a:prstGeom prst="line">
            <a:avLst/>
          </a:prstGeom>
          <a:ln w="15875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CDA9A5D-0488-7DD1-2A05-F8F74D9A7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7495540" y="1811173"/>
            <a:ext cx="3936802" cy="388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47788FE-4D6E-21E2-4C10-412B62F6BA24}"/>
              </a:ext>
            </a:extLst>
          </p:cNvPr>
          <p:cNvSpPr txBox="1"/>
          <p:nvPr/>
        </p:nvSpPr>
        <p:spPr>
          <a:xfrm>
            <a:off x="2227941" y="1811173"/>
            <a:ext cx="383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 </a:t>
            </a:r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系列晶片：</a:t>
            </a:r>
            <a:r>
              <a:rPr lang="en-US" altLang="zh-CN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 </a:t>
            </a:r>
            <a:r>
              <a:rPr lang="zh-CN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納米</a:t>
            </a:r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工藝提升性能</a:t>
            </a:r>
            <a:endParaRPr lang="en-HK" altLang="zh-CN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1986778-DBA1-F415-8B90-BE99C580C9BE}"/>
              </a:ext>
            </a:extLst>
          </p:cNvPr>
          <p:cNvSpPr txBox="1"/>
          <p:nvPr/>
        </p:nvSpPr>
        <p:spPr>
          <a:xfrm>
            <a:off x="2227941" y="3766332"/>
            <a:ext cx="4332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自研晶片的動機：</a:t>
            </a:r>
            <a:r>
              <a:rPr lang="zh-CN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性能</a:t>
            </a:r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zh-CN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功耗</a:t>
            </a:r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zh-CN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3978D8E-BE26-D76A-EA27-7968240E9A27}"/>
              </a:ext>
            </a:extLst>
          </p:cNvPr>
          <p:cNvSpPr txBox="1"/>
          <p:nvPr/>
        </p:nvSpPr>
        <p:spPr>
          <a:xfrm>
            <a:off x="2227941" y="2496365"/>
            <a:ext cx="5229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蘋果 </a:t>
            </a:r>
            <a:r>
              <a:rPr lang="en-US" altLang="zh-CN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 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系列晶片採用台積電領先的 </a:t>
            </a:r>
            <a:r>
              <a:rPr lang="en-US" altLang="zh-CN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 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納米制程工藝，進一步提升了計算性能和能效表現，為用戶帶來更快、更流暢的體驗。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E3DF7F9-0770-3F0D-7CCB-219E07B9BFF6}"/>
              </a:ext>
            </a:extLst>
          </p:cNvPr>
          <p:cNvSpPr txBox="1"/>
          <p:nvPr/>
        </p:nvSpPr>
        <p:spPr>
          <a:xfrm>
            <a:off x="2227940" y="4412036"/>
            <a:ext cx="53260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ARM 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架構天然的低功耗優勢，讓蘋果設備在高性能下依然保持出色的電池續航，自研晶片實現了硬體和作業系統的深度整合，最大化了蘋果生態的獨特優勢。</a:t>
            </a:r>
          </a:p>
        </p:txBody>
      </p:sp>
    </p:spTree>
    <p:extLst>
      <p:ext uri="{BB962C8B-B14F-4D97-AF65-F5344CB8AC3E}">
        <p14:creationId xmlns:p14="http://schemas.microsoft.com/office/powerpoint/2010/main" val="3048373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60A4E0-C61F-77FA-EE71-C8034BA94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E999864-D990-8E9B-B1E5-109907BC56E2}"/>
              </a:ext>
            </a:extLst>
          </p:cNvPr>
          <p:cNvSpPr txBox="1"/>
          <p:nvPr/>
        </p:nvSpPr>
        <p:spPr>
          <a:xfrm>
            <a:off x="4977745" y="471566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架構與原理</a:t>
            </a:r>
          </a:p>
        </p:txBody>
      </p:sp>
      <p:cxnSp>
        <p:nvCxnSpPr>
          <p:cNvPr id="23" name="直線接點 6">
            <a:extLst>
              <a:ext uri="{FF2B5EF4-FFF2-40B4-BE49-F238E27FC236}">
                <a16:creationId xmlns:a16="http://schemas.microsoft.com/office/drawing/2014/main" id="{98534FAE-6077-8789-CB62-8F11E0571F0C}"/>
              </a:ext>
            </a:extLst>
          </p:cNvPr>
          <p:cNvCxnSpPr/>
          <p:nvPr/>
        </p:nvCxnSpPr>
        <p:spPr>
          <a:xfrm>
            <a:off x="2227941" y="1495312"/>
            <a:ext cx="7236000" cy="0"/>
          </a:xfrm>
          <a:prstGeom prst="line">
            <a:avLst/>
          </a:prstGeom>
          <a:ln w="15875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FBE3759-B0C0-56AA-44BE-C2123E18B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7461565" y="1754465"/>
            <a:ext cx="3744048" cy="388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C11223A-C4F1-89F6-242C-7906CD07FF1D}"/>
              </a:ext>
            </a:extLst>
          </p:cNvPr>
          <p:cNvSpPr txBox="1"/>
          <p:nvPr/>
        </p:nvSpPr>
        <p:spPr>
          <a:xfrm>
            <a:off x="2199712" y="1908158"/>
            <a:ext cx="498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使用 </a:t>
            </a:r>
            <a:r>
              <a:rPr lang="en" altLang="zh-CN" b="1" dirty="0">
                <a:solidFill>
                  <a:schemeClr val="bg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 </a:t>
            </a:r>
            <a:r>
              <a:rPr lang="zh-CN" altLang="en-US" dirty="0">
                <a:solidFill>
                  <a:schemeClr val="bg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架構，功耗更低，效率更高。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DB885EB-53ED-0C3F-AF13-9A27B299E84E}"/>
              </a:ext>
            </a:extLst>
          </p:cNvPr>
          <p:cNvSpPr txBox="1"/>
          <p:nvPr/>
        </p:nvSpPr>
        <p:spPr>
          <a:xfrm>
            <a:off x="2199712" y="3059668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采用了多核设计，包括</a:t>
            </a:r>
            <a:r>
              <a:rPr lang="zh-CN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高效能</a:t>
            </a:r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核心和</a:t>
            </a:r>
            <a:r>
              <a:rPr lang="zh-CN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高能效</a:t>
            </a:r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核心。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E275EBC-C627-8EF6-B41F-10C4997F24CC}"/>
              </a:ext>
            </a:extLst>
          </p:cNvPr>
          <p:cNvSpPr txBox="1"/>
          <p:nvPr/>
        </p:nvSpPr>
        <p:spPr>
          <a:xfrm>
            <a:off x="2227941" y="4212631"/>
            <a:ext cx="4986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统一内存</a:t>
            </a:r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架构， </a:t>
            </a:r>
            <a:r>
              <a:rPr lang="en-US" altLang="zh-CN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CPU</a:t>
            </a:r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GPU </a:t>
            </a:r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和其他处理单元共享同一块内存。</a:t>
            </a:r>
            <a:endParaRPr lang="zh-CN" altLang="en-US" dirty="0">
              <a:solidFill>
                <a:schemeClr val="bg1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7679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96E171-E1E2-D2D0-D9E7-AAA06BDE55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2C2F3F42-A810-7321-85EC-F13108756F30}"/>
              </a:ext>
            </a:extLst>
          </p:cNvPr>
          <p:cNvSpPr txBox="1"/>
          <p:nvPr/>
        </p:nvSpPr>
        <p:spPr>
          <a:xfrm>
            <a:off x="4977745" y="471566"/>
            <a:ext cx="25186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altLang="zh-CN" sz="40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 </a:t>
            </a:r>
            <a:r>
              <a:rPr lang="zh-CN" altLang="en-US" sz="40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架構</a:t>
            </a:r>
            <a:endParaRPr lang="zh-CN" altLang="en-US" sz="4000" b="1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3" name="直線接點 6">
            <a:extLst>
              <a:ext uri="{FF2B5EF4-FFF2-40B4-BE49-F238E27FC236}">
                <a16:creationId xmlns:a16="http://schemas.microsoft.com/office/drawing/2014/main" id="{6DF8B6FC-4633-DF74-6C75-69ACD56BA53F}"/>
              </a:ext>
            </a:extLst>
          </p:cNvPr>
          <p:cNvCxnSpPr/>
          <p:nvPr/>
        </p:nvCxnSpPr>
        <p:spPr>
          <a:xfrm>
            <a:off x="2227941" y="1495312"/>
            <a:ext cx="7236000" cy="0"/>
          </a:xfrm>
          <a:prstGeom prst="line">
            <a:avLst/>
          </a:prstGeom>
          <a:ln w="15875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C5545CF-1780-ABB7-2F3B-688616398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7468491" y="1346455"/>
            <a:ext cx="4527688" cy="543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F838BD6-AD3A-7CA3-86C9-E2FB8E74EE81}"/>
              </a:ext>
            </a:extLst>
          </p:cNvPr>
          <p:cNvSpPr txBox="1"/>
          <p:nvPr/>
        </p:nvSpPr>
        <p:spPr>
          <a:xfrm>
            <a:off x="2227938" y="1755012"/>
            <a:ext cx="487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altLang="zh-CN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</a:t>
            </a:r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架构介绍</a:t>
            </a:r>
            <a:endParaRPr lang="en-HK" altLang="zh-CN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91E132-A225-E1AB-70EC-310B1C0F22F9}"/>
              </a:ext>
            </a:extLst>
          </p:cNvPr>
          <p:cNvSpPr txBox="1"/>
          <p:nvPr/>
        </p:nvSpPr>
        <p:spPr>
          <a:xfrm>
            <a:off x="2227937" y="3405993"/>
            <a:ext cx="487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</a:t>
            </a:r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的優點</a:t>
            </a:r>
            <a:r>
              <a:rPr lang="en-US" altLang="zh-CN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  <a:endParaRPr lang="en-HK" altLang="zh-CN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4E8CC36-234D-025C-DE40-361F8D90E50B}"/>
              </a:ext>
            </a:extLst>
          </p:cNvPr>
          <p:cNvSpPr txBox="1"/>
          <p:nvPr/>
        </p:nvSpPr>
        <p:spPr>
          <a:xfrm>
            <a:off x="2227937" y="4063068"/>
            <a:ext cx="48759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1. 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具有低功耗特点</a:t>
            </a:r>
            <a:endParaRPr lang="en-US" altLang="zh-CN" sz="14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2. 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高性能与高效能比</a:t>
            </a:r>
            <a:endParaRPr lang="en-US" altLang="zh-CN" sz="14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3. 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支持多核架构</a:t>
            </a:r>
            <a:endParaRPr lang="en-US" altLang="zh-CN" sz="14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4. 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高度可定制性</a:t>
            </a:r>
          </a:p>
          <a:p>
            <a:endParaRPr lang="en-US" altLang="zh-CN" sz="14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BA160F1-2890-351C-56F9-B63E26370480}"/>
              </a:ext>
            </a:extLst>
          </p:cNvPr>
          <p:cNvSpPr txBox="1"/>
          <p:nvPr/>
        </p:nvSpPr>
        <p:spPr>
          <a:xfrm>
            <a:off x="2224707" y="2351468"/>
            <a:ext cx="50367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ARM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架构是由英国的</a:t>
            </a:r>
            <a:r>
              <a:rPr lang="en-US" altLang="zh-CN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公司设计的一个基于精简指令集计算（</a:t>
            </a:r>
            <a:r>
              <a:rPr lang="en-US" altLang="zh-CN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RISC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）理念的处理器架构。</a:t>
            </a:r>
            <a:r>
              <a:rPr lang="en-US" altLang="zh-CN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架构被广泛应用于嵌入式系统、移动设备、消费电子产品、服务器等领域。</a:t>
            </a:r>
            <a:endParaRPr lang="en-US" altLang="zh-CN" sz="14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9697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67FBE2-C33E-0CCE-D163-C01E26280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38C94C37-9FAC-D3B9-7AD6-2ADA7953DCA0}"/>
              </a:ext>
            </a:extLst>
          </p:cNvPr>
          <p:cNvSpPr txBox="1"/>
          <p:nvPr/>
        </p:nvSpPr>
        <p:spPr>
          <a:xfrm>
            <a:off x="4977745" y="471566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精简指令集</a:t>
            </a:r>
            <a:endParaRPr lang="zh-CN" altLang="en-US" sz="4000" b="1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3" name="直線接點 6">
            <a:extLst>
              <a:ext uri="{FF2B5EF4-FFF2-40B4-BE49-F238E27FC236}">
                <a16:creationId xmlns:a16="http://schemas.microsoft.com/office/drawing/2014/main" id="{B64F12BD-FD48-7F7E-8599-AF8DC3D12D26}"/>
              </a:ext>
            </a:extLst>
          </p:cNvPr>
          <p:cNvCxnSpPr/>
          <p:nvPr/>
        </p:nvCxnSpPr>
        <p:spPr>
          <a:xfrm>
            <a:off x="2227941" y="1495312"/>
            <a:ext cx="7236000" cy="0"/>
          </a:xfrm>
          <a:prstGeom prst="line">
            <a:avLst/>
          </a:prstGeom>
          <a:ln w="15875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92A1720-570A-3172-E4AF-899A75EB9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7844304" y="1755012"/>
            <a:ext cx="3811079" cy="4606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5A6EEE4-6E46-CA1C-4063-75118E5B4A41}"/>
              </a:ext>
            </a:extLst>
          </p:cNvPr>
          <p:cNvSpPr txBox="1"/>
          <p:nvPr/>
        </p:nvSpPr>
        <p:spPr>
          <a:xfrm>
            <a:off x="2227938" y="1755012"/>
            <a:ext cx="487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altLang="zh-CN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RSCI</a:t>
            </a:r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架构介绍</a:t>
            </a:r>
            <a:endParaRPr lang="en-HK" altLang="zh-CN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0CA5442-06BE-AFD0-6885-025F2FC69E80}"/>
              </a:ext>
            </a:extLst>
          </p:cNvPr>
          <p:cNvSpPr txBox="1"/>
          <p:nvPr/>
        </p:nvSpPr>
        <p:spPr>
          <a:xfrm>
            <a:off x="2227937" y="3405993"/>
            <a:ext cx="487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RSCI</a:t>
            </a:r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的優點</a:t>
            </a:r>
            <a:r>
              <a:rPr lang="en-US" altLang="zh-CN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  <a:endParaRPr lang="en-HK" altLang="zh-CN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68CF4C8-F1CC-A9DA-588E-E54EA381C4E3}"/>
              </a:ext>
            </a:extLst>
          </p:cNvPr>
          <p:cNvSpPr txBox="1"/>
          <p:nvPr/>
        </p:nvSpPr>
        <p:spPr>
          <a:xfrm>
            <a:off x="2227937" y="4063068"/>
            <a:ext cx="48759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1.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单周期指令执行</a:t>
            </a:r>
            <a:endParaRPr lang="en-US" altLang="zh-CN" sz="14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2.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支持流水线技术</a:t>
            </a:r>
            <a:r>
              <a:rPr lang="en-US" altLang="zh-CN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3.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加载</a:t>
            </a:r>
            <a:r>
              <a:rPr lang="en-US" altLang="zh-CN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存储架构</a:t>
            </a:r>
            <a:endParaRPr lang="en-US" altLang="zh-CN" sz="14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4.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易于编译器优化</a:t>
            </a:r>
            <a:endParaRPr lang="en-US" altLang="zh-CN" sz="14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6706015-7035-323B-C838-74753E9A4C5A}"/>
              </a:ext>
            </a:extLst>
          </p:cNvPr>
          <p:cNvSpPr txBox="1"/>
          <p:nvPr/>
        </p:nvSpPr>
        <p:spPr>
          <a:xfrm>
            <a:off x="2224707" y="2351468"/>
            <a:ext cx="54094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altLang="zh-CN" sz="1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RSCI 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即 </a:t>
            </a:r>
            <a:r>
              <a:rPr lang="zh-CN" altLang="en-US" sz="1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精简指令集计算实现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，是基于 </a:t>
            </a:r>
            <a:r>
              <a:rPr lang="en-HK" altLang="zh-CN" sz="1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RISC</a:t>
            </a:r>
            <a:r>
              <a:rPr lang="en-HK" altLang="zh-CN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架构的一种具体实现方式。它体现了 </a:t>
            </a:r>
            <a:r>
              <a:rPr lang="en-HK" altLang="zh-CN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RISC 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的设计理念，并通过具体的硬件和软件架构应用于实际的计算设备中。</a:t>
            </a:r>
            <a:endParaRPr lang="en-US" altLang="zh-CN" sz="14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86565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1AD309-F33F-2B70-71A1-947D357B8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0EEFA367-B6B0-2D55-44F1-F79065224D25}"/>
              </a:ext>
            </a:extLst>
          </p:cNvPr>
          <p:cNvSpPr txBox="1"/>
          <p:nvPr/>
        </p:nvSpPr>
        <p:spPr>
          <a:xfrm>
            <a:off x="2580609" y="336862"/>
            <a:ext cx="72971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20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</a:t>
            </a:r>
            <a:r>
              <a:rPr lang="zh-CN" altLang="en" sz="20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系列</a:t>
            </a:r>
            <a:r>
              <a:rPr lang="zh-CN" altLang="en-US" sz="20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晶片以更低的功耗，提供遠超傳統 </a:t>
            </a:r>
            <a:r>
              <a:rPr lang="en" altLang="zh-CN" sz="20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PC </a:t>
            </a:r>
            <a:r>
              <a:rPr lang="zh-CN" altLang="en-US" sz="20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晶片的卓越性能。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1C4039-9C02-50E2-A6F3-81EEB656B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608" y="1019562"/>
            <a:ext cx="8471192" cy="583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445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60596C8-6163-0BB3-C19B-7885B388FDCF}"/>
              </a:ext>
            </a:extLst>
          </p:cNvPr>
          <p:cNvSpPr txBox="1"/>
          <p:nvPr/>
        </p:nvSpPr>
        <p:spPr>
          <a:xfrm>
            <a:off x="3939800" y="2921168"/>
            <a:ext cx="43123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altLang="zh-CN" sz="60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Questions?</a:t>
            </a:r>
            <a:endParaRPr lang="zh-CN" altLang="en-US" sz="6000" b="1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5475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主题">
  <a:themeElements>
    <a:clrScheme name="Office 2013 - 2022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534</TotalTime>
  <Words>566</Words>
  <Application>Microsoft Office PowerPoint</Application>
  <PresentationFormat>宽屏</PresentationFormat>
  <Paragraphs>47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Microsoft JhengHei</vt:lpstr>
      <vt:lpstr>Microsoft JhengHei UI</vt:lpstr>
      <vt:lpstr>Arial</vt:lpstr>
      <vt:lpstr>Calibri</vt:lpstr>
      <vt:lpstr>Calibri Light</vt:lpstr>
      <vt:lpstr>Office 2013 - 2022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janethuang</dc:creator>
  <cp:lastModifiedBy>王国霖WANG GUOLIN</cp:lastModifiedBy>
  <cp:revision>6</cp:revision>
  <dcterms:created xsi:type="dcterms:W3CDTF">2020-09-01T04:24:54Z</dcterms:created>
  <dcterms:modified xsi:type="dcterms:W3CDTF">2024-11-06T13:52:37Z</dcterms:modified>
</cp:coreProperties>
</file>